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65"/>
  </p:notesMasterIdLst>
  <p:sldIdLst>
    <p:sldId id="318" r:id="rId2"/>
    <p:sldId id="319" r:id="rId3"/>
    <p:sldId id="270" r:id="rId4"/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71" r:id="rId18"/>
    <p:sldId id="320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  <p:sldId id="280" r:id="rId28"/>
    <p:sldId id="281" r:id="rId29"/>
    <p:sldId id="282" r:id="rId30"/>
    <p:sldId id="283" r:id="rId31"/>
    <p:sldId id="284" r:id="rId32"/>
    <p:sldId id="285" r:id="rId33"/>
    <p:sldId id="286" r:id="rId34"/>
    <p:sldId id="287" r:id="rId35"/>
    <p:sldId id="288" r:id="rId36"/>
    <p:sldId id="289" r:id="rId37"/>
    <p:sldId id="290" r:id="rId38"/>
    <p:sldId id="291" r:id="rId39"/>
    <p:sldId id="292" r:id="rId40"/>
    <p:sldId id="293" r:id="rId41"/>
    <p:sldId id="294" r:id="rId42"/>
    <p:sldId id="295" r:id="rId43"/>
    <p:sldId id="296" r:id="rId44"/>
    <p:sldId id="297" r:id="rId45"/>
    <p:sldId id="298" r:id="rId46"/>
    <p:sldId id="299" r:id="rId47"/>
    <p:sldId id="300" r:id="rId48"/>
    <p:sldId id="301" r:id="rId49"/>
    <p:sldId id="302" r:id="rId50"/>
    <p:sldId id="321" r:id="rId51"/>
    <p:sldId id="303" r:id="rId52"/>
    <p:sldId id="304" r:id="rId53"/>
    <p:sldId id="305" r:id="rId54"/>
    <p:sldId id="306" r:id="rId55"/>
    <p:sldId id="307" r:id="rId56"/>
    <p:sldId id="308" r:id="rId57"/>
    <p:sldId id="309" r:id="rId58"/>
    <p:sldId id="317" r:id="rId59"/>
    <p:sldId id="311" r:id="rId60"/>
    <p:sldId id="312" r:id="rId61"/>
    <p:sldId id="313" r:id="rId62"/>
    <p:sldId id="314" r:id="rId63"/>
    <p:sldId id="322" r:id="rId64"/>
  </p:sldIdLst>
  <p:sldSz cx="10042525" cy="7739063"/>
  <p:notesSz cx="7739063" cy="10042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8" d="100"/>
          <a:sy n="58" d="100"/>
        </p:scale>
        <p:origin x="-78" y="-51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4383088" y="0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4E3C659-3560-4389-A1DE-2A4C618EB532}" type="datetimeFigureOut">
              <a:rPr lang="es-EC" smtClean="0"/>
              <a:t>15/01/2012</a:t>
            </a:fld>
            <a:endParaRPr lang="es-EC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425575" y="752475"/>
            <a:ext cx="4889500" cy="37671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C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74700" y="4770438"/>
            <a:ext cx="6191250" cy="4519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539288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4383088" y="9539288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BD0005C-3626-4E97-8A93-62825F7A58F7}" type="slidenum">
              <a:rPr lang="es-EC" smtClean="0"/>
              <a:t>‹Nº›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3283275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C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BB389B-57BF-40AE-9879-2AD1E44DB190}" type="slidenum">
              <a:rPr lang="es-EC" smtClean="0"/>
              <a:t>1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033735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2475" y="2403475"/>
            <a:ext cx="853757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6538" y="4386263"/>
            <a:ext cx="70294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2D8B043-A09B-4817-B2EC-86439DA05DC5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3200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2CC540-475D-4AF3-9FF6-4D29C71342A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5137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56450" y="687388"/>
            <a:ext cx="2133600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52475" y="687388"/>
            <a:ext cx="6251575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78F4DE-415D-4B41-8E1E-91A1450937C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2528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A03459-DE58-4557-9290-27C0CD7B6935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65542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3750" y="4973638"/>
            <a:ext cx="8535988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3750" y="3279775"/>
            <a:ext cx="8535988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D7E9D6-85BB-4852-AE40-2FD2C00CA88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80007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52475" y="2235200"/>
            <a:ext cx="4192588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97463" y="2235200"/>
            <a:ext cx="4192587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4A10BF-FD67-4E02-9CE3-048E1DDB09E2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97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9563"/>
            <a:ext cx="903922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1650" y="1731963"/>
            <a:ext cx="44370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1650" y="2454275"/>
            <a:ext cx="44370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102225" y="1731963"/>
            <a:ext cx="4438650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102225" y="2454275"/>
            <a:ext cx="4438650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96FE1C-3DD9-4666-89B2-3C681AD051FC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61492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9D0113-B928-4FBC-BAD4-563C3369F092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67005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497A748-EF44-4FAD-ACFB-0638EAEFFCC6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63217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7975"/>
            <a:ext cx="33051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25888" y="307975"/>
            <a:ext cx="5614987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1650" y="1619250"/>
            <a:ext cx="33051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C03CD7-8773-4B5C-9B7D-5AA6DA79198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304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8500" y="5418138"/>
            <a:ext cx="6026150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8500" y="692150"/>
            <a:ext cx="6026150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8500" y="6056313"/>
            <a:ext cx="6026150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804FDD-1246-4DC2-AE32-3ED88647CE5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39686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475" y="687388"/>
            <a:ext cx="8537575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2475" y="2235200"/>
            <a:ext cx="8537575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47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30588" y="7051675"/>
            <a:ext cx="318135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772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DF2A20B4-2515-4614-87A7-BED9668B73EA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Freeform 8" descr="50%"/>
          <p:cNvSpPr>
            <a:spLocks noChangeArrowheads="1"/>
          </p:cNvSpPr>
          <p:nvPr/>
        </p:nvSpPr>
        <p:spPr bwMode="auto">
          <a:xfrm>
            <a:off x="6783388" y="3932238"/>
            <a:ext cx="3022600" cy="2224087"/>
          </a:xfrm>
          <a:custGeom>
            <a:avLst/>
            <a:gdLst>
              <a:gd name="T0" fmla="*/ 1 w 1904"/>
              <a:gd name="T1" fmla="*/ 1401 h 1401"/>
              <a:gd name="T2" fmla="*/ 1904 w 1904"/>
              <a:gd name="T3" fmla="*/ 0 h 1401"/>
              <a:gd name="T4" fmla="*/ 1904 w 1904"/>
              <a:gd name="T5" fmla="*/ 31 h 1401"/>
              <a:gd name="T6" fmla="*/ 37 w 1904"/>
              <a:gd name="T7" fmla="*/ 1400 h 1401"/>
              <a:gd name="T8" fmla="*/ 1 w 1904"/>
              <a:gd name="T9" fmla="*/ 1401 h 14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04" h="1401">
                <a:moveTo>
                  <a:pt x="1" y="1401"/>
                </a:moveTo>
                <a:cubicBezTo>
                  <a:pt x="330" y="596"/>
                  <a:pt x="1074" y="12"/>
                  <a:pt x="1904" y="0"/>
                </a:cubicBezTo>
                <a:cubicBezTo>
                  <a:pt x="1904" y="31"/>
                  <a:pt x="1904" y="31"/>
                  <a:pt x="1904" y="31"/>
                </a:cubicBezTo>
                <a:cubicBezTo>
                  <a:pt x="1049" y="78"/>
                  <a:pt x="383" y="609"/>
                  <a:pt x="37" y="1400"/>
                </a:cubicBezTo>
                <a:cubicBezTo>
                  <a:pt x="37" y="1400"/>
                  <a:pt x="0" y="1400"/>
                  <a:pt x="1" y="1401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6469063" y="6157913"/>
            <a:ext cx="315912" cy="1374775"/>
          </a:xfrm>
          <a:custGeom>
            <a:avLst/>
            <a:gdLst>
              <a:gd name="T0" fmla="*/ 199 w 199"/>
              <a:gd name="T1" fmla="*/ 0 h 866"/>
              <a:gd name="T2" fmla="*/ 0 w 199"/>
              <a:gd name="T3" fmla="*/ 866 h 866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99" h="866">
                <a:moveTo>
                  <a:pt x="199" y="0"/>
                </a:moveTo>
                <a:cubicBezTo>
                  <a:pt x="75" y="313"/>
                  <a:pt x="16" y="573"/>
                  <a:pt x="0" y="866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2043113" y="242888"/>
            <a:ext cx="601662" cy="434975"/>
          </a:xfrm>
          <a:custGeom>
            <a:avLst/>
            <a:gdLst>
              <a:gd name="T0" fmla="*/ 196 w 379"/>
              <a:gd name="T1" fmla="*/ 274 h 274"/>
              <a:gd name="T2" fmla="*/ 196 w 379"/>
              <a:gd name="T3" fmla="*/ 274 h 274"/>
              <a:gd name="T4" fmla="*/ 379 w 379"/>
              <a:gd name="T5" fmla="*/ 0 h 274"/>
              <a:gd name="T6" fmla="*/ 0 w 379"/>
              <a:gd name="T7" fmla="*/ 0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79" h="274">
                <a:moveTo>
                  <a:pt x="196" y="274"/>
                </a:moveTo>
                <a:cubicBezTo>
                  <a:pt x="196" y="274"/>
                  <a:pt x="196" y="274"/>
                  <a:pt x="196" y="274"/>
                </a:cubicBezTo>
                <a:cubicBezTo>
                  <a:pt x="379" y="0"/>
                  <a:pt x="379" y="0"/>
                  <a:pt x="379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685800" y="2084388"/>
            <a:ext cx="487363" cy="3660775"/>
          </a:xfrm>
          <a:prstGeom prst="rect">
            <a:avLst/>
          </a:prstGeom>
          <a:gradFill rotWithShape="0">
            <a:gsLst>
              <a:gs pos="0">
                <a:srgbClr val="808080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Line 12"/>
          <p:cNvSpPr>
            <a:spLocks noChangeShapeType="1"/>
          </p:cNvSpPr>
          <p:nvPr/>
        </p:nvSpPr>
        <p:spPr bwMode="auto">
          <a:xfrm>
            <a:off x="2354263" y="914400"/>
            <a:ext cx="6996112" cy="1588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37810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Introduction to Tools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Introduction to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PM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1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Windows Parentage and Ownership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2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Window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Controls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2 – Menus and Messages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Memory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Management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4 – Memory Management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Dynamic Link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Libraries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Lab Exercise 5 – Dynamic Link Libraries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33428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Messages sent to an MLE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753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MLM_COPY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Copies selected text to the clipboard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MLM_CUT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Cuts selected text to the clipboard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MLM_EXPORT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Exports text from the MLE (e.g. for file save)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MLM_IMPORT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Imports text into the MLE (e.g. for file read)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MLM_INSERT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Inserts text into the MLE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MLM_PASTE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Copies the clipboard contents to the MLE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MLM_QUERY?????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Queries various MLE settings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Messages Sent by an MLE 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3387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WM_CONTROL, with notification codes: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MLN_CHANGE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Text in the MLE has changed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MLN_HSCROLL, MLN_VSCROLL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Horizontal and vertical scroll events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MLN_KILLFOCUS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MLE has lost the input focus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MLN_SETFOCUS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MLE received input focus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MLN_TEXTOVERFLOW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MLE text-limit overflow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MLN_UNDOOVERFLOW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Indicates text change cannot be undone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WC_LISTBOX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Used to display a list in a scrolling window and allow the user to make a selection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Limits: 32,767 items, 64K heap-size limit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List Styles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LS_MULTIPLESEL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Allow more than one selection at a time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LS_NOADJUSTPOS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Does NOT make list-box height a multiple of the item height to avoid displaying a partial item at the bottom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LS_OWNERDRAW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Causes the owner window to receive a WM_DRAWITEM message each time an item must be drawn or highlighted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Messages Sent to a List Box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LM_INSERTITEM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Inserts an item in the list box, at a specified position, the beginning or end of the list, or in ascending or descending order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LM_QUERYITEMCOUNT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Returns the number of items in the listbox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LM_QUERYSELECTION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Returns the index of the selected item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LM_QUERYITEMTEXT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Copies the text of the specified item into a buffer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LM_SELECTITEM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Sets the selection state for the specified item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Messages Sent by a List Box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WM_CONTROL, with notification codes: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LN_ENTER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User pressed enter or double-clicked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LN_SELECT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User selected an item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LN_SCROLL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List box scrolled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Combo Boxes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combo box combines an entry-field with a list box, and automatically manages interaction between the two controls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Combo Box Styles: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CBS_SIMPLE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Always displays its list box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CBS_DROPDOWN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Displays a list box if the user clicks the drop-down icon at the right end of the entry field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CBS_DROPDOWNLIST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User can only select from the list and not enter text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Messages are similar to those for a list box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Buttons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35571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Buttons are different from other control windows in that, like menus, they send WM_COMMAND messages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Types of button: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BS_PUSHBUTTON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BS_HELP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help button - posts WM_HELP)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BS_CHECKBOX	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BS_3STATE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BS_AUTO3STATE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BS_RADIOBUTTON	(mutually exclusive selection) 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2 – Session 2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2 – Menus and Messages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32874390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2 – Session 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3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Memory Management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335860567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17938" y="0"/>
            <a:ext cx="5283200" cy="3463925"/>
          </a:xfrm>
          <a:custGeom>
            <a:avLst/>
            <a:gdLst>
              <a:gd name="T0" fmla="*/ 1642 w 3328"/>
              <a:gd name="T1" fmla="*/ 2182 h 2182"/>
              <a:gd name="T2" fmla="*/ 1642 w 3328"/>
              <a:gd name="T3" fmla="*/ 2182 h 2182"/>
              <a:gd name="T4" fmla="*/ 3328 w 3328"/>
              <a:gd name="T5" fmla="*/ 0 h 2182"/>
              <a:gd name="T6" fmla="*/ 0 w 3328"/>
              <a:gd name="T7" fmla="*/ 0 h 2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328" h="2182">
                <a:moveTo>
                  <a:pt x="1642" y="2182"/>
                </a:moveTo>
                <a:cubicBezTo>
                  <a:pt x="1642" y="2182"/>
                  <a:pt x="1642" y="2182"/>
                  <a:pt x="1642" y="2182"/>
                </a:cubicBezTo>
                <a:cubicBezTo>
                  <a:pt x="3328" y="0"/>
                  <a:pt x="3328" y="0"/>
                  <a:pt x="3328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153988" y="2379663"/>
            <a:ext cx="565150" cy="3868737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919191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Line 5"/>
          <p:cNvSpPr>
            <a:spLocks noChangeShapeType="1"/>
          </p:cNvSpPr>
          <p:nvPr/>
        </p:nvSpPr>
        <p:spPr bwMode="auto">
          <a:xfrm>
            <a:off x="2130425" y="879475"/>
            <a:ext cx="7912100" cy="0"/>
          </a:xfrm>
          <a:prstGeom prst="line">
            <a:avLst/>
          </a:pr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Freeform 6" descr="50%"/>
          <p:cNvSpPr>
            <a:spLocks noChangeArrowheads="1"/>
          </p:cNvSpPr>
          <p:nvPr/>
        </p:nvSpPr>
        <p:spPr bwMode="auto">
          <a:xfrm>
            <a:off x="6845300" y="3843338"/>
            <a:ext cx="2787650" cy="1979612"/>
          </a:xfrm>
          <a:custGeom>
            <a:avLst/>
            <a:gdLst>
              <a:gd name="T0" fmla="*/ 1 w 1756"/>
              <a:gd name="T1" fmla="*/ 1247 h 1247"/>
              <a:gd name="T2" fmla="*/ 1756 w 1756"/>
              <a:gd name="T3" fmla="*/ 0 h 1247"/>
              <a:gd name="T4" fmla="*/ 1743 w 1756"/>
              <a:gd name="T5" fmla="*/ 30 h 1247"/>
              <a:gd name="T6" fmla="*/ 33 w 1756"/>
              <a:gd name="T7" fmla="*/ 1246 h 1247"/>
              <a:gd name="T8" fmla="*/ 1 w 1756"/>
              <a:gd name="T9" fmla="*/ 1247 h 1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56" h="1247">
                <a:moveTo>
                  <a:pt x="1" y="1247"/>
                </a:moveTo>
                <a:cubicBezTo>
                  <a:pt x="294" y="532"/>
                  <a:pt x="1019" y="10"/>
                  <a:pt x="1756" y="0"/>
                </a:cubicBezTo>
                <a:cubicBezTo>
                  <a:pt x="1743" y="30"/>
                  <a:pt x="1743" y="30"/>
                  <a:pt x="1743" y="30"/>
                </a:cubicBezTo>
                <a:cubicBezTo>
                  <a:pt x="984" y="72"/>
                  <a:pt x="340" y="542"/>
                  <a:pt x="33" y="1246"/>
                </a:cubicBezTo>
                <a:cubicBezTo>
                  <a:pt x="33" y="1246"/>
                  <a:pt x="0" y="1246"/>
                  <a:pt x="1" y="1247"/>
                </a:cubicBezTo>
                <a:close/>
              </a:path>
            </a:pathLst>
          </a:custGeom>
          <a:pattFill prst="pct50">
            <a:fgClr>
              <a:srgbClr val="FFFFFF"/>
            </a:fgClr>
            <a:bgClr>
              <a:srgbClr val="919191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6E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5" name="Freeform 7"/>
          <p:cNvSpPr>
            <a:spLocks/>
          </p:cNvSpPr>
          <p:nvPr/>
        </p:nvSpPr>
        <p:spPr bwMode="auto">
          <a:xfrm>
            <a:off x="6542088" y="5822950"/>
            <a:ext cx="304800" cy="1420813"/>
          </a:xfrm>
          <a:custGeom>
            <a:avLst/>
            <a:gdLst>
              <a:gd name="T0" fmla="*/ 192 w 192"/>
              <a:gd name="T1" fmla="*/ 0 h 895"/>
              <a:gd name="T2" fmla="*/ 0 w 192"/>
              <a:gd name="T3" fmla="*/ 895 h 895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92" h="895">
                <a:moveTo>
                  <a:pt x="192" y="0"/>
                </a:moveTo>
                <a:cubicBezTo>
                  <a:pt x="81" y="279"/>
                  <a:pt x="11" y="631"/>
                  <a:pt x="0" y="895"/>
                </a:cubicBezTo>
              </a:path>
            </a:pathLst>
          </a:cu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555038" y="3033713"/>
            <a:ext cx="106362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547100" y="3794125"/>
            <a:ext cx="106363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537575" y="4678363"/>
            <a:ext cx="106363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553450" y="5326063"/>
            <a:ext cx="104775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564563" y="2190750"/>
            <a:ext cx="106362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8574088" y="1263650"/>
            <a:ext cx="106362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154238" y="819150"/>
            <a:ext cx="7507287" cy="2246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</a:pPr>
            <a:r>
              <a:rPr lang="en-US" sz="3500" b="1">
                <a:solidFill>
                  <a:srgbClr val="000000"/>
                </a:solidFill>
                <a:latin typeface="Helvetica" pitchFamily="34" charset="0"/>
              </a:rPr>
              <a:t>OS/2 Kernel Features</a:t>
            </a:r>
          </a:p>
        </p:txBody>
      </p:sp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1087438" y="5943600"/>
            <a:ext cx="8455025" cy="12890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algn="ctr">
              <a:lnSpc>
                <a:spcPct val="65000"/>
              </a:lnSpc>
            </a:pPr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Memory Management</a:t>
            </a:r>
          </a:p>
        </p:txBody>
      </p:sp>
    </p:spTree>
    <p:extLst>
      <p:ext uri="{BB962C8B-B14F-4D97-AF65-F5344CB8AC3E}">
        <p14:creationId xmlns:p14="http://schemas.microsoft.com/office/powerpoint/2010/main" val="12714182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055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Day 3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1 – Threads, IPC and File I/O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2 – Lab Exercise 6 - Threads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3 - Workshop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</a:t>
            </a:r>
            <a:r>
              <a:rPr lang="en-US" sz="1800" dirty="0" err="1">
                <a:solidFill>
                  <a:srgbClr val="000000"/>
                </a:solidFill>
                <a:latin typeface="Helvetica" pitchFamily="34" charset="0"/>
              </a:rPr>
              <a:t>Filesystems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 % EA’s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Lab Exercise 8 – Directory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Listing</a:t>
            </a:r>
            <a:endParaRPr lang="en-US" sz="1800" dirty="0" smtClean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4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Window Words,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Subclassing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Dialogs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9 – Multiple Windows and Instance Data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Lab Exercise 9 continues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– Standard Dialogs and INI files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5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Graphics Programming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Interfase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2 - Workshop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SOM and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WPS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It’s Friday…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19861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Kernel Features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Support for: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Multitasking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Virtual Memory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Firewalls between processes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Installable Components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Dynamic linking of segments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Device drivers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Inter-process communications</a:t>
            </a:r>
          </a:p>
        </p:txBody>
      </p:sp>
    </p:spTree>
    <p:extLst>
      <p:ext uri="{BB962C8B-B14F-4D97-AF65-F5344CB8AC3E}">
        <p14:creationId xmlns:p14="http://schemas.microsoft.com/office/powerpoint/2010/main" val="395838300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Applications Programming Interface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API is the way in which applications gain access to system services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DOS API consists of: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Place function number in AH (or AX if subfunction also)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Parameters in DX or ES:BX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Execute INT 21H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API consists of the code, plus supporting documentation and tools</a:t>
            </a:r>
          </a:p>
        </p:txBody>
      </p:sp>
    </p:spTree>
    <p:extLst>
      <p:ext uri="{BB962C8B-B14F-4D97-AF65-F5344CB8AC3E}">
        <p14:creationId xmlns:p14="http://schemas.microsoft.com/office/powerpoint/2010/main" val="247751062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The OS/2 API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OS/2 API is based on the CALL instruction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Because there are no software interrupts in protected mode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technique is portable between real and protected modes (though DOS doesn't support CALLs)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Directly callable from High Level Languages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Easily dynamically linked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parameters are passed on the stack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result code is returned in AX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OS/2 1.x: Pascal calling convention: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16-bit parameters are pushed from left to right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Called function removes all parameters from the stack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OS/2 2.x: _System (C) calling convention: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32-bit parameters pushed from right to left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Calling function removes all parameters from the stack</a:t>
            </a:r>
          </a:p>
        </p:txBody>
      </p:sp>
    </p:spTree>
    <p:extLst>
      <p:ext uri="{BB962C8B-B14F-4D97-AF65-F5344CB8AC3E}">
        <p14:creationId xmlns:p14="http://schemas.microsoft.com/office/powerpoint/2010/main" val="58018993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Sessions (Screen Groups)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Session (or Screen Group, in 1.x terminology - the header files still contain SG_* constants) is a virtualized: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Screen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Keyboard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Rodentiometer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Presentation Manager occupies a single screen group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full-screen DOS session (the DOS compatibility box in OS/2 1.3) occupies another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full-screen character/kernel application occupies another</a:t>
            </a:r>
          </a:p>
        </p:txBody>
      </p:sp>
    </p:spTree>
    <p:extLst>
      <p:ext uri="{BB962C8B-B14F-4D97-AF65-F5344CB8AC3E}">
        <p14:creationId xmlns:p14="http://schemas.microsoft.com/office/powerpoint/2010/main" val="108482959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I/O Services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728788" y="1713706"/>
            <a:ext cx="7910512" cy="60170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4772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Video I/O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Modeled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on ROM BIOS INT 10H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Implemented as a DLL - replaceable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VIO calls not supported for 32-bit apps in OS/2 2.x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 dirty="0">
                <a:solidFill>
                  <a:srgbClr val="000000"/>
                </a:solidFill>
                <a:latin typeface="Helvetica" pitchFamily="34" charset="0"/>
              </a:rPr>
              <a:t>Get around this by </a:t>
            </a:r>
            <a:r>
              <a:rPr lang="en-US" sz="2300" i="1" dirty="0" err="1">
                <a:solidFill>
                  <a:srgbClr val="000000"/>
                </a:solidFill>
                <a:latin typeface="Helvetica" pitchFamily="34" charset="0"/>
              </a:rPr>
              <a:t>thunking</a:t>
            </a:r>
            <a:endParaRPr lang="en-US" sz="2300" i="1" dirty="0">
              <a:solidFill>
                <a:srgbClr val="000000"/>
              </a:solidFill>
              <a:latin typeface="Helvetica" pitchFamily="34" charset="0"/>
            </a:endParaRP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 dirty="0">
                <a:solidFill>
                  <a:srgbClr val="000000"/>
                </a:solidFill>
                <a:latin typeface="Helvetica" pitchFamily="34" charset="0"/>
              </a:rPr>
              <a:t>Text-mode </a:t>
            </a:r>
            <a:r>
              <a:rPr lang="en-US" sz="2300" i="1" dirty="0" err="1">
                <a:solidFill>
                  <a:srgbClr val="000000"/>
                </a:solidFill>
                <a:latin typeface="Helvetica" pitchFamily="34" charset="0"/>
              </a:rPr>
              <a:t>Vio</a:t>
            </a:r>
            <a:r>
              <a:rPr lang="en-US" sz="2300" i="1" dirty="0">
                <a:solidFill>
                  <a:srgbClr val="000000"/>
                </a:solidFill>
                <a:latin typeface="Helvetica" pitchFamily="34" charset="0"/>
              </a:rPr>
              <a:t> will be officially supported soon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Keyboard I/O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Follows ROM BIOS INT 16H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Implemented as a DLL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Mouse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Based on MS Mouse INT 33H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Implemented as a DLL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Character Device Monitors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Allow apps to intercept character screens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Replace TSR s/w, e.g. keyboard redefinition, macro expansion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16-bit only under 2.X</a:t>
            </a:r>
          </a:p>
        </p:txBody>
      </p:sp>
    </p:spTree>
    <p:extLst>
      <p:ext uri="{BB962C8B-B14F-4D97-AF65-F5344CB8AC3E}">
        <p14:creationId xmlns:p14="http://schemas.microsoft.com/office/powerpoint/2010/main" val="281352627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Kernel / Character Applications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4772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Run in protected mode only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May run in a window or own screen group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But. . . cannot utilise Presentation Manager features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Must utilise 16-bit VIO subset of API or ANSI escape sequences for screen manipulation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Typically character only, such as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Applications with either very simple or no user interface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Compilers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Linkers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Sort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UNIX-style pipes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Time-critical applications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Daemon processes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Print spoolers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Network services</a:t>
            </a:r>
          </a:p>
        </p:txBody>
      </p:sp>
    </p:spTree>
    <p:extLst>
      <p:ext uri="{BB962C8B-B14F-4D97-AF65-F5344CB8AC3E}">
        <p14:creationId xmlns:p14="http://schemas.microsoft.com/office/powerpoint/2010/main" val="428795900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Daemon / Detached Processes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started from the command line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DETACH &lt;appname&gt;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or from CONFIG.SYS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RUN = &lt;appname&gt;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detached process does not appear on the application selector list and runs in an unselectable screen group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Must use device monitor input for keyboard / mouse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Must use VioPopup for screen output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Must provide own interface for termination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Must provide hard error handler</a:t>
            </a:r>
          </a:p>
        </p:txBody>
      </p:sp>
    </p:spTree>
    <p:extLst>
      <p:ext uri="{BB962C8B-B14F-4D97-AF65-F5344CB8AC3E}">
        <p14:creationId xmlns:p14="http://schemas.microsoft.com/office/powerpoint/2010/main" val="293913988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C Compiler Memory Management Functions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63662" y="1833563"/>
            <a:ext cx="8534400" cy="60170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void *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size_t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size)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"Buys in bulk, sells in small quantities, cheaply"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returns a near/far pointer to a block of at least size bytes from the default data segment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size_t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_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memavl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(void) - 16-bit only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Returns the approximate amount of memory available for dynamic memory allocation in the near heap (default data segment)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void *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size_t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num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size_t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size)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returns a near/far pointer to space for an array of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num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elements of size bytes. All bytes are initialized to 0.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void *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realloc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(void *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memblock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size_t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size)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Changes the size and possibly the location of the block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void free(void *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memblock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Frees a memory block previously allocated by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or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realloc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int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_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heapmin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404296842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16-bit (OS/2 1.X) Memory Management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FF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FF0000"/>
                </a:solidFill>
                <a:latin typeface="Helvetica" pitchFamily="34" charset="0"/>
              </a:rPr>
              <a:t>Allows overcommitment of physical memory</a:t>
            </a: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Virtual Segmentation allows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Larger programs than physical memory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More programs than physical memory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Segments are moveable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Inactive segments can be swapped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Segments may be discarded in preference to swapping </a:t>
            </a:r>
            <a:r>
              <a:rPr lang="en-US" sz="2300">
                <a:solidFill>
                  <a:srgbClr val="FF0000"/>
                </a:solidFill>
                <a:latin typeface="Helvetica" pitchFamily="34" charset="0"/>
              </a:rPr>
              <a:t>(and are, in OS/2 1.3)</a:t>
            </a:r>
          </a:p>
        </p:txBody>
      </p:sp>
    </p:spTree>
    <p:extLst>
      <p:ext uri="{BB962C8B-B14F-4D97-AF65-F5344CB8AC3E}">
        <p14:creationId xmlns:p14="http://schemas.microsoft.com/office/powerpoint/2010/main" val="375252055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1.X Swapping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performed on a per-segment, not per-application, basis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Applications cannot see segment swapping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segment size can and should be tuned using separate compilation and SEGMENT entries in the .DEF file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Loading is controlled by .EXE file advisories (flags in the header)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preload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Load on demand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Load on call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Controlled by a .DEF file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LRU swapout algorithm with memory commitment tracking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Fixed Memory - kernel code/data, swapping management, interrupt handlers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Deadlock prevention memory</a:t>
            </a:r>
          </a:p>
        </p:txBody>
      </p:sp>
    </p:spTree>
    <p:extLst>
      <p:ext uri="{BB962C8B-B14F-4D97-AF65-F5344CB8AC3E}">
        <p14:creationId xmlns:p14="http://schemas.microsoft.com/office/powerpoint/2010/main" val="32103388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2 – Session 1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Window 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Controls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57326698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16-bit Memory Allocation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4772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 segmented (286) model, DosAllocSeg function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DosAllocSeg is not supported or required in OS/2 2.x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Shared Segments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Give-away shared segments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Named shared memory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In file system namespace, allowing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Permissions (future)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Networking (future)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Huge segments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Multiple 64K segments, based on a base segment and segment spacing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CSAlias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Technique to provide both data and code selectors for a single segment</a:t>
            </a:r>
          </a:p>
        </p:txBody>
      </p:sp>
    </p:spTree>
    <p:extLst>
      <p:ext uri="{BB962C8B-B14F-4D97-AF65-F5344CB8AC3E}">
        <p14:creationId xmlns:p14="http://schemas.microsoft.com/office/powerpoint/2010/main" val="55126409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1.x Memory Management Functions</a:t>
            </a:r>
          </a:p>
        </p:txBody>
      </p:sp>
      <p:sp>
        <p:nvSpPr>
          <p:cNvPr id="14339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allocate a segment and create a pointer to it: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SEL sel;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PCH pch;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DosAllocSeg(size, &amp;sel, SEG_NONSHARED);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pch = MAKEP(sel, 0);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resize the segment: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DosReallocSeg(new_size, sel);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free the segment: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DosFreeSeg(sel);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allocate a sequence of contiguous selectors (huge segment)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DosAllocHuge(no_segs, last_bytes, &amp;selHuge, no_res_sels, SEG_NONSHARED);</a:t>
            </a:r>
          </a:p>
        </p:txBody>
      </p:sp>
    </p:spTree>
    <p:extLst>
      <p:ext uri="{BB962C8B-B14F-4D97-AF65-F5344CB8AC3E}">
        <p14:creationId xmlns:p14="http://schemas.microsoft.com/office/powerpoint/2010/main" val="2980690953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1.X Allocation Flags</a:t>
            </a: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SEG_DISCARDABLE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may be discarded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SEG_GETTABLE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is shareable - another process can retrieve it using the DosGetSeg function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SEG_GIVEABLE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is shareable - can be given to other processes using the DosGiveSeg function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SEG_NONSHARED (default)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is non-shareable and nondiscardable</a:t>
            </a:r>
          </a:p>
        </p:txBody>
      </p:sp>
    </p:spTree>
    <p:extLst>
      <p:ext uri="{BB962C8B-B14F-4D97-AF65-F5344CB8AC3E}">
        <p14:creationId xmlns:p14="http://schemas.microsoft.com/office/powerpoint/2010/main" val="220253938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Simple Heaps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1363662" y="1833563"/>
            <a:ext cx="8458200" cy="5643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OS/2 provides two methods of creating heaps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Heap Manager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Simpler technique shown here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To create an 8 KB heap: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SEL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DosAllocSeg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(8192, 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SEG_NONSHARED);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DosSubSet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1, 1024);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To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suballocate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USHORT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offBlock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PBYTE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pb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DosSubAlloc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&amp;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offBlock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1024); /* 1KB in block */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pb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MAKEP(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offBlock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.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DosSubFree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offBlock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1024);</a:t>
            </a:r>
          </a:p>
        </p:txBody>
      </p:sp>
    </p:spTree>
    <p:extLst>
      <p:ext uri="{BB962C8B-B14F-4D97-AF65-F5344CB8AC3E}">
        <p14:creationId xmlns:p14="http://schemas.microsoft.com/office/powerpoint/2010/main" val="289516220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More On Heaps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OS/2 reserves 12 bytes in each heap for its own use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DosSubAlloc always rounds up to a multiple of 4 bytes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Take care when using pointers to memory blocks. OS/2 provides no protection against accidental misuse!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Heaps can be resized by calling DosReallocSeg and DosSubSet again.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entire heap is removed by the DosFreeSeg function call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HEAPSIZE parameter in .DEF files has no bearing on heaps allocated within application-allocated segments.</a:t>
            </a:r>
          </a:p>
        </p:txBody>
      </p:sp>
    </p:spTree>
    <p:extLst>
      <p:ext uri="{BB962C8B-B14F-4D97-AF65-F5344CB8AC3E}">
        <p14:creationId xmlns:p14="http://schemas.microsoft.com/office/powerpoint/2010/main" val="339103805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Heap Manager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66308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More functionality than basic memory-management functions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Faster allocation implementation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Moveable objects within a segment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Created with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HHEAP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WinCreateHeap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selHeapBase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/* Heap Selector */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cbHeap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	/* Initial size */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cbGrow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	/* Increment by */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cbMinDed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cbMaxDed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fsOptions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selHeapBase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== 0 =&gt; Heap in automatic data segment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cbHeap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== 0 =&gt; Heap size set from .DEF file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cbMinDed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cbMaxDed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used to set up dedicated free lists for optional faster operation.</a:t>
            </a:r>
          </a:p>
        </p:txBody>
      </p:sp>
    </p:spTree>
    <p:extLst>
      <p:ext uri="{BB962C8B-B14F-4D97-AF65-F5344CB8AC3E}">
        <p14:creationId xmlns:p14="http://schemas.microsoft.com/office/powerpoint/2010/main" val="361565905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Memory Management</a:t>
            </a:r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1.x: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Segmented model has segments of 1B - 64 KB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 base + offset combination makes pointer arithmetic painful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Complexities of memory models: Small, compact, medium, large and huge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Swapping is degraded by fragmentation of the swap file, allowing only nominal overcommitment of memory</a:t>
            </a:r>
          </a:p>
        </p:txBody>
      </p:sp>
    </p:spTree>
    <p:extLst>
      <p:ext uri="{BB962C8B-B14F-4D97-AF65-F5344CB8AC3E}">
        <p14:creationId xmlns:p14="http://schemas.microsoft.com/office/powerpoint/2010/main" val="112268857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Memory Management (cont)</a:t>
            </a: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386 processor has a paging mechanism, based on page translation tables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32-bit address actually consists of: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10-bit page directory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10-bit page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12-bit offset within a 4 KB page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Segmentation still takes place, but now using a 32-bit segment selector and 32-bit offset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 OS/2 2.x, the application programmer only deals with offsets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is called the </a:t>
            </a:r>
            <a:r>
              <a:rPr lang="en-US" sz="3700">
                <a:solidFill>
                  <a:srgbClr val="FF0000"/>
                </a:solidFill>
                <a:latin typeface="Helvetica" pitchFamily="34" charset="0"/>
              </a:rPr>
              <a:t>0:32 model</a:t>
            </a:r>
          </a:p>
        </p:txBody>
      </p:sp>
    </p:spTree>
    <p:extLst>
      <p:ext uri="{BB962C8B-B14F-4D97-AF65-F5344CB8AC3E}">
        <p14:creationId xmlns:p14="http://schemas.microsoft.com/office/powerpoint/2010/main" val="221154481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Memory Management (cont)</a:t>
            </a:r>
          </a:p>
        </p:txBody>
      </p:sp>
      <p:sp>
        <p:nvSpPr>
          <p:cNvPr id="21507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 OS/2 2.X, a range of memory allocated to a process is called a </a:t>
            </a:r>
            <a:r>
              <a:rPr lang="en-US" sz="2500">
                <a:solidFill>
                  <a:srgbClr val="FF0000"/>
                </a:solidFill>
                <a:latin typeface="Helvetica" pitchFamily="34" charset="0"/>
              </a:rPr>
              <a:t>memory object</a:t>
            </a: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memory object can be up to 512 MB in size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Allocation of an object actually reserves the required number of pages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Therefore the allocated memory is rounded up to a multiple of the page size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Attempts to access beyond the end of an object, but within the last page allocated for it, will not cause an error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 not assume that the page size is always 4KB! 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DosQuerySysInfo( QSV_PAGE_SIZE, QSV_PAGE_SIZE, &amp;buffer, buflen);</a:t>
            </a:r>
          </a:p>
        </p:txBody>
      </p:sp>
    </p:spTree>
    <p:extLst>
      <p:ext uri="{BB962C8B-B14F-4D97-AF65-F5344CB8AC3E}">
        <p14:creationId xmlns:p14="http://schemas.microsoft.com/office/powerpoint/2010/main" val="306871577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Memory Management (cont)</a:t>
            </a:r>
          </a:p>
        </p:txBody>
      </p:sp>
      <p:sp>
        <p:nvSpPr>
          <p:cNvPr id="22531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Memory is not relocatable or resizable, so allocation is done by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1.	Allocating the memory but not committing it. This allocates virtual memory but not physical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2.	Committing the memory object (or part of it) to physical memory.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Note the very important distinction between allocation and commitment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Allocate more than you expect to need, then commit what is required</a:t>
            </a:r>
          </a:p>
        </p:txBody>
      </p:sp>
    </p:spTree>
    <p:extLst>
      <p:ext uri="{BB962C8B-B14F-4D97-AF65-F5344CB8AC3E}">
        <p14:creationId xmlns:p14="http://schemas.microsoft.com/office/powerpoint/2010/main" val="38021883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76675" y="227013"/>
            <a:ext cx="4989513" cy="3309937"/>
          </a:xfrm>
          <a:custGeom>
            <a:avLst/>
            <a:gdLst>
              <a:gd name="T0" fmla="*/ 1551 w 3143"/>
              <a:gd name="T1" fmla="*/ 2085 h 2085"/>
              <a:gd name="T2" fmla="*/ 1551 w 3143"/>
              <a:gd name="T3" fmla="*/ 2085 h 2085"/>
              <a:gd name="T4" fmla="*/ 3143 w 3143"/>
              <a:gd name="T5" fmla="*/ 0 h 2085"/>
              <a:gd name="T6" fmla="*/ 0 w 3143"/>
              <a:gd name="T7" fmla="*/ 6 h 20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3" h="2085">
                <a:moveTo>
                  <a:pt x="1551" y="2085"/>
                </a:moveTo>
                <a:cubicBezTo>
                  <a:pt x="1551" y="2085"/>
                  <a:pt x="1551" y="2085"/>
                  <a:pt x="1551" y="2085"/>
                </a:cubicBezTo>
                <a:cubicBezTo>
                  <a:pt x="3143" y="0"/>
                  <a:pt x="3143" y="0"/>
                  <a:pt x="3143" y="0"/>
                </a:cubicBezTo>
                <a:cubicBezTo>
                  <a:pt x="0" y="6"/>
                  <a:pt x="0" y="6"/>
                  <a:pt x="0" y="6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417513" y="2470150"/>
            <a:ext cx="533400" cy="365283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37350" y="3852863"/>
            <a:ext cx="2632075" cy="1868487"/>
          </a:xfrm>
          <a:custGeom>
            <a:avLst/>
            <a:gdLst>
              <a:gd name="T0" fmla="*/ 0 w 1658"/>
              <a:gd name="T1" fmla="*/ 1177 h 1177"/>
              <a:gd name="T2" fmla="*/ 1658 w 1658"/>
              <a:gd name="T3" fmla="*/ 0 h 1177"/>
              <a:gd name="T4" fmla="*/ 1645 w 1658"/>
              <a:gd name="T5" fmla="*/ 28 h 1177"/>
              <a:gd name="T6" fmla="*/ 31 w 1658"/>
              <a:gd name="T7" fmla="*/ 1176 h 1177"/>
              <a:gd name="T8" fmla="*/ 0 w 1658"/>
              <a:gd name="T9" fmla="*/ 1177 h 1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8" h="1177">
                <a:moveTo>
                  <a:pt x="0" y="1177"/>
                </a:moveTo>
                <a:cubicBezTo>
                  <a:pt x="277" y="502"/>
                  <a:pt x="962" y="9"/>
                  <a:pt x="1658" y="0"/>
                </a:cubicBezTo>
                <a:cubicBezTo>
                  <a:pt x="1645" y="28"/>
                  <a:pt x="1645" y="28"/>
                  <a:pt x="1645" y="28"/>
                </a:cubicBezTo>
                <a:cubicBezTo>
                  <a:pt x="928" y="68"/>
                  <a:pt x="321" y="512"/>
                  <a:pt x="31" y="1176"/>
                </a:cubicBezTo>
                <a:cubicBezTo>
                  <a:pt x="31" y="1176"/>
                  <a:pt x="0" y="1176"/>
                  <a:pt x="0" y="1177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50013" y="5721350"/>
            <a:ext cx="287337" cy="1341438"/>
          </a:xfrm>
          <a:custGeom>
            <a:avLst/>
            <a:gdLst>
              <a:gd name="T0" fmla="*/ 181 w 181"/>
              <a:gd name="T1" fmla="*/ 0 h 845"/>
              <a:gd name="T2" fmla="*/ 0 w 181"/>
              <a:gd name="T3" fmla="*/ 845 h 845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1" h="845">
                <a:moveTo>
                  <a:pt x="181" y="0"/>
                </a:moveTo>
                <a:cubicBezTo>
                  <a:pt x="77" y="263"/>
                  <a:pt x="10" y="596"/>
                  <a:pt x="0" y="845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51838" y="3014663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43900" y="3797300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34375" y="4565650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50250" y="5289550"/>
            <a:ext cx="98425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59775" y="22177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69300" y="1417638"/>
            <a:ext cx="100013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54263" y="1165225"/>
            <a:ext cx="6996112" cy="1588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47913" y="1169988"/>
            <a:ext cx="7067550" cy="55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>
                <a:solidFill>
                  <a:srgbClr val="000000"/>
                </a:solidFill>
                <a:latin typeface="Helvetica" pitchFamily="34" charset="0"/>
              </a:rPr>
              <a:t>Window Controls</a:t>
            </a: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306513" y="5843588"/>
            <a:ext cx="6276975" cy="1201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&amp; Control Windows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Process Address Space</a:t>
            </a:r>
          </a:p>
        </p:txBody>
      </p:sp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2292350" y="4997450"/>
            <a:ext cx="5180013" cy="18478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2292350" y="3335338"/>
            <a:ext cx="5180013" cy="166211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7" name="Rectangle 5"/>
          <p:cNvSpPr>
            <a:spLocks noChangeArrowheads="1"/>
          </p:cNvSpPr>
          <p:nvPr/>
        </p:nvSpPr>
        <p:spPr bwMode="auto">
          <a:xfrm>
            <a:off x="2292350" y="2043113"/>
            <a:ext cx="5180013" cy="1292225"/>
          </a:xfrm>
          <a:prstGeom prst="rect">
            <a:avLst/>
          </a:prstGeom>
          <a:gradFill rotWithShape="0">
            <a:gsLst>
              <a:gs pos="0">
                <a:srgbClr val="000000"/>
              </a:gs>
              <a:gs pos="50000">
                <a:srgbClr val="FFFFFF"/>
              </a:gs>
              <a:gs pos="100000">
                <a:srgbClr val="000000"/>
              </a:gs>
            </a:gsLst>
            <a:lin ang="18900000" scaled="1"/>
          </a:gra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8" name="Text Box 6"/>
          <p:cNvSpPr txBox="1">
            <a:spLocks noChangeArrowheads="1"/>
          </p:cNvSpPr>
          <p:nvPr/>
        </p:nvSpPr>
        <p:spPr bwMode="auto">
          <a:xfrm>
            <a:off x="2292350" y="4997450"/>
            <a:ext cx="5180013" cy="555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3700" b="1">
                <a:solidFill>
                  <a:srgbClr val="000000"/>
                </a:solidFill>
                <a:latin typeface="Helvetica" pitchFamily="34" charset="0"/>
              </a:rPr>
              <a:t>16/32-bit Region</a:t>
            </a:r>
          </a:p>
        </p:txBody>
      </p:sp>
      <p:sp>
        <p:nvSpPr>
          <p:cNvPr id="23559" name="Text Box 7"/>
          <p:cNvSpPr txBox="1">
            <a:spLocks noChangeArrowheads="1"/>
          </p:cNvSpPr>
          <p:nvPr/>
        </p:nvSpPr>
        <p:spPr bwMode="auto">
          <a:xfrm>
            <a:off x="2292350" y="4075113"/>
            <a:ext cx="5180013" cy="5540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3700" b="1">
                <a:solidFill>
                  <a:srgbClr val="000000"/>
                </a:solidFill>
                <a:latin typeface="Helvetica" pitchFamily="34" charset="0"/>
              </a:rPr>
              <a:t>32-bit Region</a:t>
            </a:r>
          </a:p>
        </p:txBody>
      </p:sp>
      <p:sp>
        <p:nvSpPr>
          <p:cNvPr id="23560" name="Text Box 8"/>
          <p:cNvSpPr txBox="1">
            <a:spLocks noChangeArrowheads="1"/>
          </p:cNvSpPr>
          <p:nvPr/>
        </p:nvSpPr>
        <p:spPr bwMode="auto">
          <a:xfrm>
            <a:off x="2292350" y="2411413"/>
            <a:ext cx="5180013" cy="555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3700" b="1">
                <a:solidFill>
                  <a:srgbClr val="000000"/>
                </a:solidFill>
                <a:latin typeface="Helvetica" pitchFamily="34" charset="0"/>
              </a:rPr>
              <a:t>System Region</a:t>
            </a:r>
          </a:p>
        </p:txBody>
      </p:sp>
      <p:sp>
        <p:nvSpPr>
          <p:cNvPr id="23561" name="Rectangle 9"/>
          <p:cNvSpPr>
            <a:spLocks noChangeArrowheads="1"/>
          </p:cNvSpPr>
          <p:nvPr/>
        </p:nvSpPr>
        <p:spPr bwMode="auto">
          <a:xfrm>
            <a:off x="2292350" y="5553075"/>
            <a:ext cx="1295400" cy="1292225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2" name="Rectangle 10"/>
          <p:cNvSpPr>
            <a:spLocks noChangeArrowheads="1"/>
          </p:cNvSpPr>
          <p:nvPr/>
        </p:nvSpPr>
        <p:spPr bwMode="auto">
          <a:xfrm>
            <a:off x="3587750" y="6291263"/>
            <a:ext cx="1295400" cy="554037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3" name="Rectangle 11"/>
          <p:cNvSpPr>
            <a:spLocks noChangeArrowheads="1"/>
          </p:cNvSpPr>
          <p:nvPr/>
        </p:nvSpPr>
        <p:spPr bwMode="auto">
          <a:xfrm>
            <a:off x="4883150" y="6105525"/>
            <a:ext cx="1293813" cy="739775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4" name="Rectangle 12"/>
          <p:cNvSpPr>
            <a:spLocks noChangeArrowheads="1"/>
          </p:cNvSpPr>
          <p:nvPr/>
        </p:nvSpPr>
        <p:spPr bwMode="auto">
          <a:xfrm>
            <a:off x="6176963" y="5921375"/>
            <a:ext cx="1295400" cy="923925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5" name="Text Box 13"/>
          <p:cNvSpPr txBox="1">
            <a:spLocks noChangeArrowheads="1"/>
          </p:cNvSpPr>
          <p:nvPr/>
        </p:nvSpPr>
        <p:spPr bwMode="auto">
          <a:xfrm>
            <a:off x="2292350" y="6291263"/>
            <a:ext cx="1539875" cy="5540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Private Code/Data</a:t>
            </a:r>
          </a:p>
        </p:txBody>
      </p:sp>
      <p:sp>
        <p:nvSpPr>
          <p:cNvPr id="23566" name="Text Box 14"/>
          <p:cNvSpPr txBox="1">
            <a:spLocks noChangeArrowheads="1"/>
          </p:cNvSpPr>
          <p:nvPr/>
        </p:nvSpPr>
        <p:spPr bwMode="auto">
          <a:xfrm>
            <a:off x="3587750" y="6291263"/>
            <a:ext cx="1355725" cy="557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Private Code/Data</a:t>
            </a:r>
          </a:p>
        </p:txBody>
      </p:sp>
      <p:sp>
        <p:nvSpPr>
          <p:cNvPr id="23567" name="Text Box 15"/>
          <p:cNvSpPr txBox="1">
            <a:spLocks noChangeArrowheads="1"/>
          </p:cNvSpPr>
          <p:nvPr/>
        </p:nvSpPr>
        <p:spPr bwMode="auto">
          <a:xfrm>
            <a:off x="4883150" y="6303963"/>
            <a:ext cx="1192213" cy="542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Private Code/Data</a:t>
            </a:r>
          </a:p>
        </p:txBody>
      </p:sp>
      <p:sp>
        <p:nvSpPr>
          <p:cNvPr id="23568" name="Text Box 16"/>
          <p:cNvSpPr txBox="1">
            <a:spLocks noChangeArrowheads="1"/>
          </p:cNvSpPr>
          <p:nvPr/>
        </p:nvSpPr>
        <p:spPr bwMode="auto">
          <a:xfrm>
            <a:off x="6176963" y="6303963"/>
            <a:ext cx="1160462" cy="542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Private Code/Data</a:t>
            </a:r>
          </a:p>
        </p:txBody>
      </p:sp>
      <p:sp>
        <p:nvSpPr>
          <p:cNvPr id="23569" name="Text Box 17"/>
          <p:cNvSpPr txBox="1">
            <a:spLocks noChangeArrowheads="1"/>
          </p:cNvSpPr>
          <p:nvPr/>
        </p:nvSpPr>
        <p:spPr bwMode="auto">
          <a:xfrm>
            <a:off x="3957638" y="5553075"/>
            <a:ext cx="2035175" cy="368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b="1">
                <a:solidFill>
                  <a:srgbClr val="000000"/>
                </a:solidFill>
                <a:latin typeface="Helvetica" pitchFamily="34" charset="0"/>
              </a:rPr>
              <a:t>Shared Memory</a:t>
            </a:r>
          </a:p>
        </p:txBody>
      </p:sp>
      <p:sp>
        <p:nvSpPr>
          <p:cNvPr id="23570" name="Text Box 18"/>
          <p:cNvSpPr txBox="1">
            <a:spLocks noChangeArrowheads="1"/>
          </p:cNvSpPr>
          <p:nvPr/>
        </p:nvSpPr>
        <p:spPr bwMode="auto">
          <a:xfrm>
            <a:off x="995363" y="4813300"/>
            <a:ext cx="1296987" cy="554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 b="1">
                <a:solidFill>
                  <a:srgbClr val="000000"/>
                </a:solidFill>
                <a:latin typeface="Helvetica" pitchFamily="34" charset="0"/>
              </a:rPr>
              <a:t>512 MB</a:t>
            </a:r>
          </a:p>
        </p:txBody>
      </p:sp>
      <p:sp>
        <p:nvSpPr>
          <p:cNvPr id="23571" name="Text Box 19"/>
          <p:cNvSpPr txBox="1">
            <a:spLocks noChangeArrowheads="1"/>
          </p:cNvSpPr>
          <p:nvPr/>
        </p:nvSpPr>
        <p:spPr bwMode="auto">
          <a:xfrm>
            <a:off x="7843838" y="4816475"/>
            <a:ext cx="2198687" cy="1293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 b="1">
                <a:solidFill>
                  <a:srgbClr val="000000"/>
                </a:solidFill>
                <a:latin typeface="Helvetica" pitchFamily="34" charset="0"/>
              </a:rPr>
              <a:t>DLL code and data, process shared data</a:t>
            </a:r>
          </a:p>
        </p:txBody>
      </p:sp>
      <p:sp>
        <p:nvSpPr>
          <p:cNvPr id="23572" name="Line 20"/>
          <p:cNvSpPr>
            <a:spLocks noChangeShapeType="1"/>
          </p:cNvSpPr>
          <p:nvPr/>
        </p:nvSpPr>
        <p:spPr bwMode="auto">
          <a:xfrm flipH="1">
            <a:off x="6916738" y="5186363"/>
            <a:ext cx="741362" cy="36988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79106614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2.x Memory Management Functions</a:t>
            </a:r>
          </a:p>
        </p:txBody>
      </p:sp>
      <p:sp>
        <p:nvSpPr>
          <p:cNvPr id="24579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allocate a memory object and create a pointer to it: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PVOID pv;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ULONG allocflags;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allocflags = PAG_COMMIT | PAG_READ | PAG_WRITE;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DosAllocMem(&amp;pv,size,  allocflags);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resize the memory object: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Not possible in OS/2 2.0!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change allocation attributes: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DosSetMem(pv, region_size, allocflags);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query attributes on a memory object: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DosQueryMem(pv, &amp;region_size, &amp;allocflags);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free the memory: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DosFreeMem(pv);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Remember to check return codes!</a:t>
            </a:r>
          </a:p>
        </p:txBody>
      </p:sp>
    </p:spTree>
    <p:extLst>
      <p:ext uri="{BB962C8B-B14F-4D97-AF65-F5344CB8AC3E}">
        <p14:creationId xmlns:p14="http://schemas.microsoft.com/office/powerpoint/2010/main" val="670694093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2.0 Allocation Flags</a:t>
            </a:r>
          </a:p>
        </p:txBody>
      </p:sp>
      <p:sp>
        <p:nvSpPr>
          <p:cNvPr id="25603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PAG_COMMIT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pages in the private memory object are initially committed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OBJ_TILED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Object must be allocated in the first 512 MB of virtual-address space, with 16-bit selectors for compatibility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PAG_READ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PAG_WRITE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PAG_EXECUTE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PAG_GUARD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Page is a guard page and access will trigger an exception</a:t>
            </a:r>
          </a:p>
        </p:txBody>
      </p:sp>
    </p:spTree>
    <p:extLst>
      <p:ext uri="{BB962C8B-B14F-4D97-AF65-F5344CB8AC3E}">
        <p14:creationId xmlns:p14="http://schemas.microsoft.com/office/powerpoint/2010/main" val="111992998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OS/2 2.1 Heap Functions</a:t>
            </a: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prepare a memory object for suballocation: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PVOID pheap, pblock; ULONG subflags, size, heapsize;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allocflags = PAG_READ | PAG_WRITE | PAG_COMMIT;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subflags = DOSSUB_INIT;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DosAllocMem(&amp;pheap, heapsize, allocflags);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DosSubSetMem(pheap, subflags, heapsize);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allocate a block of memory from the pool: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DosSubAllocMem(pheap, &amp;pblock, size);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free a block of memory from the pool: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DosSubFreeMem(pheap, pblock, size);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end use of the memory pool: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DosSubUnsetMem(pheap);</a:t>
            </a:r>
          </a:p>
        </p:txBody>
      </p:sp>
    </p:spTree>
    <p:extLst>
      <p:ext uri="{BB962C8B-B14F-4D97-AF65-F5344CB8AC3E}">
        <p14:creationId xmlns:p14="http://schemas.microsoft.com/office/powerpoint/2010/main" val="272190284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Suballocation Flags</a:t>
            </a:r>
          </a:p>
        </p:txBody>
      </p:sp>
      <p:sp>
        <p:nvSpPr>
          <p:cNvPr id="27651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DOSSUB_INIT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Must be set to initialize a memory object for suballocation. Otherwise, attaches a process to another process's memory pool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DOSSUB_GROW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Request is to increase the size of the memory pool.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DOSSUB_SPARSE_OBJ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Causes the suballocation functions to manage commitment of the pages of the pool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DOSSUB_SERIALIZE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Causes access to the heap to be serialised</a:t>
            </a:r>
          </a:p>
        </p:txBody>
      </p:sp>
    </p:spTree>
    <p:extLst>
      <p:ext uri="{BB962C8B-B14F-4D97-AF65-F5344CB8AC3E}">
        <p14:creationId xmlns:p14="http://schemas.microsoft.com/office/powerpoint/2010/main" val="402013229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LDT Tiling</a:t>
            </a:r>
          </a:p>
        </p:txBody>
      </p:sp>
      <p:sp>
        <p:nvSpPr>
          <p:cNvPr id="28675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Shared process region grows from top down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Private process region expands upwards in shared memory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pattern is called LDT tiling and replaces the disjoint LDT space approach used in OS/2 1.x</a:t>
            </a:r>
          </a:p>
        </p:txBody>
      </p:sp>
    </p:spTree>
    <p:extLst>
      <p:ext uri="{BB962C8B-B14F-4D97-AF65-F5344CB8AC3E}">
        <p14:creationId xmlns:p14="http://schemas.microsoft.com/office/powerpoint/2010/main" val="2594222679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Mixed Environment</a:t>
            </a: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OS/2 2.x supports both OS/2 1.x (16:16) and OS/2 2.x (0:32) applications.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Problems: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Running 16-bit applications in a 0:32 environment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0:32 applications calling 16:16 DLL's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16:16 applications calling 0:32 DLL's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Large memory objects (over 64 KB)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These problems are resolved by using thunks</a:t>
            </a:r>
          </a:p>
        </p:txBody>
      </p:sp>
    </p:spTree>
    <p:extLst>
      <p:ext uri="{BB962C8B-B14F-4D97-AF65-F5344CB8AC3E}">
        <p14:creationId xmlns:p14="http://schemas.microsoft.com/office/powerpoint/2010/main" val="1872680177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Thunks</a:t>
            </a: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1728788" y="1833563"/>
            <a:ext cx="7910512" cy="5411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10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4772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Thunks are routines which translate between: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address model used (16:16 vs 0:32)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Different parameter sizes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OS/2 1.x : 16-bit (SHORT, WORD) Parameters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OS/2 2.x : 32-bit (LONG, DWORD) Parameters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Stack-based addressing (WORD vs DWORD)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Large objects (&gt;64KB) passed to 16:16 code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Different call models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OS/2 1.x : API calls are far calls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OS/2 2.x : API calls are near calls</a:t>
            </a:r>
          </a:p>
        </p:txBody>
      </p:sp>
    </p:spTree>
    <p:extLst>
      <p:ext uri="{BB962C8B-B14F-4D97-AF65-F5344CB8AC3E}">
        <p14:creationId xmlns:p14="http://schemas.microsoft.com/office/powerpoint/2010/main" val="1629343234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ChangeArrowheads="1"/>
          </p:cNvSpPr>
          <p:nvPr/>
        </p:nvSpPr>
        <p:spPr bwMode="auto">
          <a:xfrm>
            <a:off x="2195513" y="669925"/>
            <a:ext cx="7399337" cy="1366838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Thunks (cont)</a:t>
            </a:r>
          </a:p>
        </p:txBody>
      </p:sp>
      <p:sp>
        <p:nvSpPr>
          <p:cNvPr id="31747" name="Rectangle 3"/>
          <p:cNvSpPr>
            <a:spLocks noChangeArrowheads="1"/>
          </p:cNvSpPr>
          <p:nvPr/>
        </p:nvSpPr>
        <p:spPr bwMode="auto">
          <a:xfrm>
            <a:off x="1366838" y="2782888"/>
            <a:ext cx="2405062" cy="295751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5992813" y="2782888"/>
            <a:ext cx="2405062" cy="295751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49" name="Rectangle 5"/>
          <p:cNvSpPr>
            <a:spLocks noChangeArrowheads="1"/>
          </p:cNvSpPr>
          <p:nvPr/>
        </p:nvSpPr>
        <p:spPr bwMode="auto">
          <a:xfrm>
            <a:off x="1366838" y="2782888"/>
            <a:ext cx="1295400" cy="16637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50" name="Rectangle 6"/>
          <p:cNvSpPr>
            <a:spLocks noChangeArrowheads="1"/>
          </p:cNvSpPr>
          <p:nvPr/>
        </p:nvSpPr>
        <p:spPr bwMode="auto">
          <a:xfrm>
            <a:off x="7102475" y="4075113"/>
            <a:ext cx="1295400" cy="1665287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51" name="Text Box 7"/>
          <p:cNvSpPr txBox="1">
            <a:spLocks noChangeArrowheads="1"/>
          </p:cNvSpPr>
          <p:nvPr/>
        </p:nvSpPr>
        <p:spPr bwMode="auto">
          <a:xfrm>
            <a:off x="1552575" y="4473575"/>
            <a:ext cx="2035175" cy="1082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3700" b="1">
                <a:solidFill>
                  <a:srgbClr val="000000"/>
                </a:solidFill>
                <a:latin typeface="Helvetica" pitchFamily="34" charset="0"/>
              </a:rPr>
              <a:t>16-bit Module</a:t>
            </a:r>
          </a:p>
        </p:txBody>
      </p:sp>
      <p:sp>
        <p:nvSpPr>
          <p:cNvPr id="31752" name="Text Box 8"/>
          <p:cNvSpPr txBox="1">
            <a:spLocks noChangeArrowheads="1"/>
          </p:cNvSpPr>
          <p:nvPr/>
        </p:nvSpPr>
        <p:spPr bwMode="auto">
          <a:xfrm>
            <a:off x="6176963" y="2782888"/>
            <a:ext cx="2036762" cy="1292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3700" b="1">
                <a:solidFill>
                  <a:srgbClr val="000000"/>
                </a:solidFill>
                <a:latin typeface="Helvetica" pitchFamily="34" charset="0"/>
              </a:rPr>
              <a:t>32-bit Module</a:t>
            </a:r>
          </a:p>
        </p:txBody>
      </p:sp>
      <p:sp>
        <p:nvSpPr>
          <p:cNvPr id="31753" name="Text Box 9"/>
          <p:cNvSpPr txBox="1">
            <a:spLocks noChangeArrowheads="1"/>
          </p:cNvSpPr>
          <p:nvPr/>
        </p:nvSpPr>
        <p:spPr bwMode="auto">
          <a:xfrm>
            <a:off x="1366838" y="2967038"/>
            <a:ext cx="1295400" cy="110799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b="1" dirty="0">
                <a:solidFill>
                  <a:srgbClr val="000000"/>
                </a:solidFill>
                <a:latin typeface="Helvetica" pitchFamily="34" charset="0"/>
              </a:rPr>
              <a:t>Thunk32</a:t>
            </a:r>
          </a:p>
          <a:p>
            <a:pPr algn="ctr"/>
            <a:r>
              <a:rPr lang="en-US" b="1" dirty="0">
                <a:solidFill>
                  <a:srgbClr val="000000"/>
                </a:solidFill>
                <a:latin typeface="Helvetica" pitchFamily="34" charset="0"/>
              </a:rPr>
              <a:t>0:32 to 16:16</a:t>
            </a:r>
          </a:p>
        </p:txBody>
      </p:sp>
      <p:sp>
        <p:nvSpPr>
          <p:cNvPr id="31754" name="Text Box 10"/>
          <p:cNvSpPr txBox="1">
            <a:spLocks noChangeArrowheads="1"/>
          </p:cNvSpPr>
          <p:nvPr/>
        </p:nvSpPr>
        <p:spPr bwMode="auto">
          <a:xfrm>
            <a:off x="7102475" y="4262438"/>
            <a:ext cx="1295400" cy="1108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b="1" dirty="0">
                <a:solidFill>
                  <a:srgbClr val="000000"/>
                </a:solidFill>
                <a:latin typeface="Helvetica" pitchFamily="34" charset="0"/>
              </a:rPr>
              <a:t>Thunk16 16:16 to 0:32</a:t>
            </a:r>
          </a:p>
        </p:txBody>
      </p:sp>
      <p:sp>
        <p:nvSpPr>
          <p:cNvPr id="31755" name="Line 11"/>
          <p:cNvSpPr>
            <a:spLocks noChangeShapeType="1"/>
          </p:cNvSpPr>
          <p:nvPr/>
        </p:nvSpPr>
        <p:spPr bwMode="auto">
          <a:xfrm flipV="1">
            <a:off x="7102475" y="2413000"/>
            <a:ext cx="0" cy="36988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56" name="Line 12"/>
          <p:cNvSpPr>
            <a:spLocks noChangeShapeType="1"/>
          </p:cNvSpPr>
          <p:nvPr/>
        </p:nvSpPr>
        <p:spPr bwMode="auto">
          <a:xfrm flipH="1">
            <a:off x="1922463" y="2413000"/>
            <a:ext cx="5189537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57" name="Line 13"/>
          <p:cNvSpPr>
            <a:spLocks noChangeShapeType="1"/>
          </p:cNvSpPr>
          <p:nvPr/>
        </p:nvSpPr>
        <p:spPr bwMode="auto">
          <a:xfrm>
            <a:off x="2662238" y="5721350"/>
            <a:ext cx="0" cy="3889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58" name="Line 14"/>
          <p:cNvSpPr>
            <a:spLocks noChangeShapeType="1"/>
          </p:cNvSpPr>
          <p:nvPr/>
        </p:nvSpPr>
        <p:spPr bwMode="auto">
          <a:xfrm>
            <a:off x="2662238" y="6110288"/>
            <a:ext cx="518160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59" name="Line 15"/>
          <p:cNvSpPr>
            <a:spLocks noChangeShapeType="1"/>
          </p:cNvSpPr>
          <p:nvPr/>
        </p:nvSpPr>
        <p:spPr bwMode="auto">
          <a:xfrm>
            <a:off x="1919288" y="2413000"/>
            <a:ext cx="0" cy="36988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760" name="Line 16"/>
          <p:cNvSpPr>
            <a:spLocks noChangeShapeType="1"/>
          </p:cNvSpPr>
          <p:nvPr/>
        </p:nvSpPr>
        <p:spPr bwMode="auto">
          <a:xfrm flipV="1">
            <a:off x="7843838" y="5740400"/>
            <a:ext cx="0" cy="37941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897907536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2 – Session 3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4 – Memory Management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2387154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Control Windows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 predefined window classes in the system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WC_SCROLLBAR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WC_STATIC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WC_ENTRYFIELD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WC_MLE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WC_LISTBOX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WC_COMBOBOX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WC_VALUESET (OS/2 2.0)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WC_NOTEBOOK (OS/2 2.0)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WC_CONTAINER (OS/2 2.0)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WC_SLIDER (OS/2 2.0)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WC_SPINBUTTON (OS/2 1.3)</a:t>
            </a: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2 – Session 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4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Dynamic Link Libraries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16517734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21113" y="0"/>
            <a:ext cx="5297487" cy="3455988"/>
          </a:xfrm>
          <a:custGeom>
            <a:avLst/>
            <a:gdLst>
              <a:gd name="T0" fmla="*/ 1647 w 3337"/>
              <a:gd name="T1" fmla="*/ 2177 h 2177"/>
              <a:gd name="T2" fmla="*/ 1647 w 3337"/>
              <a:gd name="T3" fmla="*/ 2177 h 2177"/>
              <a:gd name="T4" fmla="*/ 3337 w 3337"/>
              <a:gd name="T5" fmla="*/ 0 h 2177"/>
              <a:gd name="T6" fmla="*/ 0 w 3337"/>
              <a:gd name="T7" fmla="*/ 0 h 2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337" h="2177">
                <a:moveTo>
                  <a:pt x="1647" y="2177"/>
                </a:moveTo>
                <a:cubicBezTo>
                  <a:pt x="1647" y="2177"/>
                  <a:pt x="1647" y="2177"/>
                  <a:pt x="1647" y="2177"/>
                </a:cubicBezTo>
                <a:cubicBezTo>
                  <a:pt x="3337" y="0"/>
                  <a:pt x="3337" y="0"/>
                  <a:pt x="3337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147638" y="2368550"/>
            <a:ext cx="565150" cy="387985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919191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Line 5"/>
          <p:cNvSpPr>
            <a:spLocks noChangeShapeType="1"/>
          </p:cNvSpPr>
          <p:nvPr/>
        </p:nvSpPr>
        <p:spPr bwMode="auto">
          <a:xfrm>
            <a:off x="2128838" y="865188"/>
            <a:ext cx="7913687" cy="0"/>
          </a:xfrm>
          <a:prstGeom prst="line">
            <a:avLst/>
          </a:pr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Freeform 6" descr="50%"/>
          <p:cNvSpPr>
            <a:spLocks noChangeArrowheads="1"/>
          </p:cNvSpPr>
          <p:nvPr/>
        </p:nvSpPr>
        <p:spPr bwMode="auto">
          <a:xfrm>
            <a:off x="6856413" y="3836988"/>
            <a:ext cx="2795587" cy="1984375"/>
          </a:xfrm>
          <a:custGeom>
            <a:avLst/>
            <a:gdLst>
              <a:gd name="T0" fmla="*/ 1 w 1761"/>
              <a:gd name="T1" fmla="*/ 1250 h 1250"/>
              <a:gd name="T2" fmla="*/ 1761 w 1761"/>
              <a:gd name="T3" fmla="*/ 0 h 1250"/>
              <a:gd name="T4" fmla="*/ 1748 w 1761"/>
              <a:gd name="T5" fmla="*/ 30 h 1250"/>
              <a:gd name="T6" fmla="*/ 34 w 1761"/>
              <a:gd name="T7" fmla="*/ 1249 h 1250"/>
              <a:gd name="T8" fmla="*/ 1 w 1761"/>
              <a:gd name="T9" fmla="*/ 1250 h 12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761" h="1250">
                <a:moveTo>
                  <a:pt x="1" y="1250"/>
                </a:moveTo>
                <a:cubicBezTo>
                  <a:pt x="295" y="533"/>
                  <a:pt x="1022" y="10"/>
                  <a:pt x="1761" y="0"/>
                </a:cubicBezTo>
                <a:cubicBezTo>
                  <a:pt x="1748" y="30"/>
                  <a:pt x="1748" y="30"/>
                  <a:pt x="1748" y="30"/>
                </a:cubicBezTo>
                <a:cubicBezTo>
                  <a:pt x="987" y="72"/>
                  <a:pt x="341" y="544"/>
                  <a:pt x="34" y="1249"/>
                </a:cubicBezTo>
                <a:cubicBezTo>
                  <a:pt x="34" y="1249"/>
                  <a:pt x="0" y="1249"/>
                  <a:pt x="1" y="1250"/>
                </a:cubicBezTo>
                <a:close/>
              </a:path>
            </a:pathLst>
          </a:custGeom>
          <a:pattFill prst="pct50">
            <a:fgClr>
              <a:srgbClr val="FFFFFF"/>
            </a:fgClr>
            <a:bgClr>
              <a:srgbClr val="919191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6E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5" name="Freeform 7"/>
          <p:cNvSpPr>
            <a:spLocks/>
          </p:cNvSpPr>
          <p:nvPr/>
        </p:nvSpPr>
        <p:spPr bwMode="auto">
          <a:xfrm>
            <a:off x="6553200" y="5821363"/>
            <a:ext cx="304800" cy="1425575"/>
          </a:xfrm>
          <a:custGeom>
            <a:avLst/>
            <a:gdLst>
              <a:gd name="T0" fmla="*/ 192 w 192"/>
              <a:gd name="T1" fmla="*/ 0 h 898"/>
              <a:gd name="T2" fmla="*/ 0 w 192"/>
              <a:gd name="T3" fmla="*/ 898 h 89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92" h="898">
                <a:moveTo>
                  <a:pt x="192" y="0"/>
                </a:moveTo>
                <a:cubicBezTo>
                  <a:pt x="81" y="280"/>
                  <a:pt x="10" y="633"/>
                  <a:pt x="0" y="898"/>
                </a:cubicBezTo>
              </a:path>
            </a:pathLst>
          </a:custGeom>
          <a:noFill/>
          <a:ln w="12700">
            <a:solidFill>
              <a:srgbClr val="91919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572500" y="3025775"/>
            <a:ext cx="106363" cy="10477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562975" y="3787775"/>
            <a:ext cx="106363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555038" y="4673600"/>
            <a:ext cx="104775" cy="10636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569325" y="5322888"/>
            <a:ext cx="106363" cy="10795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580438" y="2179638"/>
            <a:ext cx="107950" cy="10636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8589963" y="1250950"/>
            <a:ext cx="106362" cy="10477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152650" y="804863"/>
            <a:ext cx="7527925" cy="22526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80000"/>
              </a:lnSpc>
            </a:pPr>
            <a:r>
              <a:rPr lang="en-US" sz="3500" b="1">
                <a:solidFill>
                  <a:srgbClr val="000000"/>
                </a:solidFill>
                <a:latin typeface="Helvetica" pitchFamily="34" charset="0"/>
              </a:rPr>
              <a:t>Dynamic Link Libraries</a:t>
            </a:r>
          </a:p>
        </p:txBody>
      </p:sp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1082675" y="5942013"/>
            <a:ext cx="8478838" cy="1293812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algn="ctr">
              <a:lnSpc>
                <a:spcPct val="65000"/>
              </a:lnSpc>
            </a:pPr>
            <a:r>
              <a:rPr lang="en-US" sz="2500">
                <a:solidFill>
                  <a:srgbClr val="000000"/>
                </a:solidFill>
                <a:latin typeface="Helvetica" pitchFamily="34" charset="0"/>
              </a:rPr>
              <a:t>Subtle, but important</a:t>
            </a:r>
          </a:p>
        </p:txBody>
      </p:sp>
    </p:spTree>
    <p:extLst>
      <p:ext uri="{BB962C8B-B14F-4D97-AF65-F5344CB8AC3E}">
        <p14:creationId xmlns:p14="http://schemas.microsoft.com/office/powerpoint/2010/main" val="3240897360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The Linking Process</a:t>
            </a:r>
          </a:p>
        </p:txBody>
      </p:sp>
      <p:sp>
        <p:nvSpPr>
          <p:cNvPr id="3075" name="AutoShape 3"/>
          <p:cNvSpPr>
            <a:spLocks noChangeArrowheads="1"/>
          </p:cNvSpPr>
          <p:nvPr/>
        </p:nvSpPr>
        <p:spPr bwMode="auto">
          <a:xfrm>
            <a:off x="1279525" y="192563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00A5E4"/>
          </a:solidFill>
          <a:ln w="12700">
            <a:solidFill>
              <a:srgbClr val="00A5E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AutoShape 4"/>
          <p:cNvSpPr>
            <a:spLocks noChangeArrowheads="1"/>
          </p:cNvSpPr>
          <p:nvPr/>
        </p:nvSpPr>
        <p:spPr bwMode="auto">
          <a:xfrm>
            <a:off x="6013450" y="195103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12700">
            <a:solidFill>
              <a:srgbClr val="FF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Rectangle 5"/>
          <p:cNvSpPr>
            <a:spLocks noChangeArrowheads="1"/>
          </p:cNvSpPr>
          <p:nvPr/>
        </p:nvSpPr>
        <p:spPr bwMode="auto">
          <a:xfrm>
            <a:off x="10042525" y="1981200"/>
            <a:ext cx="0" cy="1082675"/>
          </a:xfrm>
          <a:prstGeom prst="rect">
            <a:avLst/>
          </a:prstGeom>
          <a:solidFill>
            <a:srgbClr val="00A5E4"/>
          </a:solidFill>
          <a:ln w="12700">
            <a:solidFill>
              <a:srgbClr val="00A5E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Rectangle 6"/>
          <p:cNvSpPr>
            <a:spLocks noChangeArrowheads="1"/>
          </p:cNvSpPr>
          <p:nvPr/>
        </p:nvSpPr>
        <p:spPr bwMode="auto">
          <a:xfrm>
            <a:off x="10042525" y="2012950"/>
            <a:ext cx="0" cy="1082675"/>
          </a:xfrm>
          <a:prstGeom prst="rect">
            <a:avLst/>
          </a:prstGeom>
          <a:solidFill>
            <a:srgbClr val="00A5E4"/>
          </a:solidFill>
          <a:ln w="12700">
            <a:solidFill>
              <a:srgbClr val="00A5E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AutoShape 7"/>
          <p:cNvSpPr>
            <a:spLocks noChangeArrowheads="1"/>
          </p:cNvSpPr>
          <p:nvPr/>
        </p:nvSpPr>
        <p:spPr bwMode="auto">
          <a:xfrm>
            <a:off x="6013450" y="3997325"/>
            <a:ext cx="1941513" cy="1081088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12700">
            <a:solidFill>
              <a:srgbClr val="FF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AutoShape 8"/>
          <p:cNvSpPr>
            <a:spLocks noChangeArrowheads="1"/>
          </p:cNvSpPr>
          <p:nvPr/>
        </p:nvSpPr>
        <p:spPr bwMode="auto">
          <a:xfrm>
            <a:off x="1279525" y="4013200"/>
            <a:ext cx="1941513" cy="1081088"/>
          </a:xfrm>
          <a:prstGeom prst="roundRect">
            <a:avLst>
              <a:gd name="adj" fmla="val 16667"/>
            </a:avLst>
          </a:prstGeom>
          <a:solidFill>
            <a:srgbClr val="00A5E4"/>
          </a:solidFill>
          <a:ln w="12700">
            <a:solidFill>
              <a:srgbClr val="00A5E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AutoShape 9"/>
          <p:cNvSpPr>
            <a:spLocks noChangeArrowheads="1"/>
          </p:cNvSpPr>
          <p:nvPr/>
        </p:nvSpPr>
        <p:spPr bwMode="auto">
          <a:xfrm>
            <a:off x="3705225" y="611028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00FF00"/>
          </a:solidFill>
          <a:ln w="12700">
            <a:solidFill>
              <a:srgbClr val="00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2" name="Line 10"/>
          <p:cNvSpPr>
            <a:spLocks noChangeShapeType="1"/>
          </p:cNvSpPr>
          <p:nvPr/>
        </p:nvSpPr>
        <p:spPr bwMode="auto">
          <a:xfrm>
            <a:off x="2251075" y="3006725"/>
            <a:ext cx="0" cy="100171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Line 11"/>
          <p:cNvSpPr>
            <a:spLocks noChangeShapeType="1"/>
          </p:cNvSpPr>
          <p:nvPr/>
        </p:nvSpPr>
        <p:spPr bwMode="auto">
          <a:xfrm>
            <a:off x="6983413" y="3048000"/>
            <a:ext cx="0" cy="91916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Line 12"/>
          <p:cNvSpPr>
            <a:spLocks noChangeShapeType="1"/>
          </p:cNvSpPr>
          <p:nvPr/>
        </p:nvSpPr>
        <p:spPr bwMode="auto">
          <a:xfrm>
            <a:off x="2182813" y="5070475"/>
            <a:ext cx="2290762" cy="102076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Line 13"/>
          <p:cNvSpPr>
            <a:spLocks noChangeShapeType="1"/>
          </p:cNvSpPr>
          <p:nvPr/>
        </p:nvSpPr>
        <p:spPr bwMode="auto">
          <a:xfrm flipH="1">
            <a:off x="4779963" y="5070475"/>
            <a:ext cx="2187575" cy="1020763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1590675" y="3171825"/>
            <a:ext cx="1655763" cy="509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Compile</a:t>
            </a:r>
          </a:p>
        </p:txBody>
      </p:sp>
      <p:sp>
        <p:nvSpPr>
          <p:cNvPr id="3087" name="Text Box 15"/>
          <p:cNvSpPr txBox="1">
            <a:spLocks noChangeArrowheads="1"/>
          </p:cNvSpPr>
          <p:nvPr/>
        </p:nvSpPr>
        <p:spPr bwMode="auto">
          <a:xfrm>
            <a:off x="6261100" y="3211513"/>
            <a:ext cx="1655763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Compile</a:t>
            </a:r>
          </a:p>
        </p:txBody>
      </p:sp>
      <p:sp>
        <p:nvSpPr>
          <p:cNvPr id="3088" name="Text Box 16"/>
          <p:cNvSpPr txBox="1">
            <a:spLocks noChangeArrowheads="1"/>
          </p:cNvSpPr>
          <p:nvPr/>
        </p:nvSpPr>
        <p:spPr bwMode="auto">
          <a:xfrm>
            <a:off x="4330700" y="5457825"/>
            <a:ext cx="1185863" cy="55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Link</a:t>
            </a:r>
          </a:p>
        </p:txBody>
      </p:sp>
      <p:sp>
        <p:nvSpPr>
          <p:cNvPr id="3089" name="Text Box 17"/>
          <p:cNvSpPr txBox="1">
            <a:spLocks noChangeArrowheads="1"/>
          </p:cNvSpPr>
          <p:nvPr/>
        </p:nvSpPr>
        <p:spPr bwMode="auto">
          <a:xfrm>
            <a:off x="3287713" y="1944688"/>
            <a:ext cx="1328737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Your Code</a:t>
            </a:r>
          </a:p>
        </p:txBody>
      </p:sp>
      <p:sp>
        <p:nvSpPr>
          <p:cNvPr id="3090" name="Text Box 18"/>
          <p:cNvSpPr txBox="1">
            <a:spLocks noChangeArrowheads="1"/>
          </p:cNvSpPr>
          <p:nvPr/>
        </p:nvSpPr>
        <p:spPr bwMode="auto">
          <a:xfrm>
            <a:off x="8069263" y="1760538"/>
            <a:ext cx="1738312" cy="140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Function Library Code</a:t>
            </a:r>
          </a:p>
        </p:txBody>
      </p:sp>
      <p:sp>
        <p:nvSpPr>
          <p:cNvPr id="3091" name="Text Box 19"/>
          <p:cNvSpPr txBox="1">
            <a:spLocks noChangeArrowheads="1"/>
          </p:cNvSpPr>
          <p:nvPr/>
        </p:nvSpPr>
        <p:spPr bwMode="auto">
          <a:xfrm>
            <a:off x="5719763" y="6132513"/>
            <a:ext cx="2473325" cy="960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Resulting .EXE file</a:t>
            </a:r>
          </a:p>
        </p:txBody>
      </p:sp>
      <p:sp>
        <p:nvSpPr>
          <p:cNvPr id="3092" name="Text Box 20"/>
          <p:cNvSpPr txBox="1">
            <a:spLocks noChangeArrowheads="1"/>
          </p:cNvSpPr>
          <p:nvPr/>
        </p:nvSpPr>
        <p:spPr bwMode="auto">
          <a:xfrm>
            <a:off x="3348038" y="4110038"/>
            <a:ext cx="1001712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.OBJ file</a:t>
            </a:r>
          </a:p>
        </p:txBody>
      </p:sp>
      <p:sp>
        <p:nvSpPr>
          <p:cNvPr id="3093" name="Text Box 21"/>
          <p:cNvSpPr txBox="1">
            <a:spLocks noChangeArrowheads="1"/>
          </p:cNvSpPr>
          <p:nvPr/>
        </p:nvSpPr>
        <p:spPr bwMode="auto">
          <a:xfrm>
            <a:off x="8088313" y="4040188"/>
            <a:ext cx="1001712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.LIB file</a:t>
            </a:r>
          </a:p>
        </p:txBody>
      </p:sp>
      <p:sp>
        <p:nvSpPr>
          <p:cNvPr id="3094" name="Rectangle 22"/>
          <p:cNvSpPr>
            <a:spLocks noChangeArrowheads="1"/>
          </p:cNvSpPr>
          <p:nvPr/>
        </p:nvSpPr>
        <p:spPr bwMode="auto">
          <a:xfrm>
            <a:off x="5556250" y="1617663"/>
            <a:ext cx="4486275" cy="394176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0F0F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5" name="Text Box 23"/>
          <p:cNvSpPr txBox="1">
            <a:spLocks noChangeArrowheads="1"/>
          </p:cNvSpPr>
          <p:nvPr/>
        </p:nvSpPr>
        <p:spPr bwMode="auto">
          <a:xfrm>
            <a:off x="5595938" y="5029200"/>
            <a:ext cx="4446587" cy="509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Supplied by compiler company</a:t>
            </a:r>
          </a:p>
        </p:txBody>
      </p:sp>
    </p:spTree>
    <p:extLst>
      <p:ext uri="{BB962C8B-B14F-4D97-AF65-F5344CB8AC3E}">
        <p14:creationId xmlns:p14="http://schemas.microsoft.com/office/powerpoint/2010/main" val="2740096799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Dynamic Linking</a:t>
            </a:r>
          </a:p>
        </p:txBody>
      </p:sp>
      <p:sp>
        <p:nvSpPr>
          <p:cNvPr id="4099" name="AutoShape 3"/>
          <p:cNvSpPr>
            <a:spLocks noChangeArrowheads="1"/>
          </p:cNvSpPr>
          <p:nvPr/>
        </p:nvSpPr>
        <p:spPr bwMode="auto">
          <a:xfrm>
            <a:off x="1279525" y="192563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00A5E4"/>
          </a:solidFill>
          <a:ln w="12700">
            <a:solidFill>
              <a:srgbClr val="00A5E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AutoShape 4"/>
          <p:cNvSpPr>
            <a:spLocks noChangeArrowheads="1"/>
          </p:cNvSpPr>
          <p:nvPr/>
        </p:nvSpPr>
        <p:spPr bwMode="auto">
          <a:xfrm>
            <a:off x="6013450" y="195103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12700">
            <a:solidFill>
              <a:srgbClr val="FF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AutoShape 5"/>
          <p:cNvSpPr>
            <a:spLocks noChangeArrowheads="1"/>
          </p:cNvSpPr>
          <p:nvPr/>
        </p:nvSpPr>
        <p:spPr bwMode="auto">
          <a:xfrm>
            <a:off x="6013450" y="3363913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12700">
            <a:solidFill>
              <a:srgbClr val="FF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2" name="AutoShape 6"/>
          <p:cNvSpPr>
            <a:spLocks noChangeArrowheads="1"/>
          </p:cNvSpPr>
          <p:nvPr/>
        </p:nvSpPr>
        <p:spPr bwMode="auto">
          <a:xfrm>
            <a:off x="1322388" y="3379788"/>
            <a:ext cx="1939925" cy="1081087"/>
          </a:xfrm>
          <a:prstGeom prst="roundRect">
            <a:avLst>
              <a:gd name="adj" fmla="val 16667"/>
            </a:avLst>
          </a:prstGeom>
          <a:solidFill>
            <a:srgbClr val="00A5E4"/>
          </a:solidFill>
          <a:ln w="12700">
            <a:solidFill>
              <a:srgbClr val="00A5E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AutoShape 7"/>
          <p:cNvSpPr>
            <a:spLocks noChangeArrowheads="1"/>
          </p:cNvSpPr>
          <p:nvPr/>
        </p:nvSpPr>
        <p:spPr bwMode="auto">
          <a:xfrm>
            <a:off x="1273175" y="508793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00FF00"/>
          </a:solidFill>
          <a:ln w="12700">
            <a:solidFill>
              <a:srgbClr val="00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Line 8"/>
          <p:cNvSpPr>
            <a:spLocks noChangeShapeType="1"/>
          </p:cNvSpPr>
          <p:nvPr/>
        </p:nvSpPr>
        <p:spPr bwMode="auto">
          <a:xfrm>
            <a:off x="2251075" y="3009900"/>
            <a:ext cx="0" cy="46672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Line 9"/>
          <p:cNvSpPr>
            <a:spLocks noChangeShapeType="1"/>
          </p:cNvSpPr>
          <p:nvPr/>
        </p:nvSpPr>
        <p:spPr bwMode="auto">
          <a:xfrm>
            <a:off x="6983413" y="3049588"/>
            <a:ext cx="0" cy="32543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6" name="Line 10"/>
          <p:cNvSpPr>
            <a:spLocks noChangeShapeType="1"/>
          </p:cNvSpPr>
          <p:nvPr/>
        </p:nvSpPr>
        <p:spPr bwMode="auto">
          <a:xfrm flipH="1">
            <a:off x="2182813" y="4437063"/>
            <a:ext cx="1587" cy="59213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7" name="Line 11"/>
          <p:cNvSpPr>
            <a:spLocks noChangeShapeType="1"/>
          </p:cNvSpPr>
          <p:nvPr/>
        </p:nvSpPr>
        <p:spPr bwMode="auto">
          <a:xfrm flipH="1">
            <a:off x="2470150" y="4070350"/>
            <a:ext cx="3514725" cy="95885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8" name="Text Box 12"/>
          <p:cNvSpPr txBox="1">
            <a:spLocks noChangeArrowheads="1"/>
          </p:cNvSpPr>
          <p:nvPr/>
        </p:nvSpPr>
        <p:spPr bwMode="auto">
          <a:xfrm>
            <a:off x="1612899" y="2957739"/>
            <a:ext cx="1655763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 dirty="0">
                <a:solidFill>
                  <a:srgbClr val="000000"/>
                </a:solidFill>
                <a:latin typeface="Helv" pitchFamily="34" charset="0"/>
              </a:rPr>
              <a:t>Compile</a:t>
            </a:r>
          </a:p>
        </p:txBody>
      </p:sp>
      <p:sp>
        <p:nvSpPr>
          <p:cNvPr id="4109" name="Text Box 13"/>
          <p:cNvSpPr txBox="1">
            <a:spLocks noChangeArrowheads="1"/>
          </p:cNvSpPr>
          <p:nvPr/>
        </p:nvSpPr>
        <p:spPr bwMode="auto">
          <a:xfrm>
            <a:off x="6316662" y="2955131"/>
            <a:ext cx="1655763" cy="509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 dirty="0">
                <a:solidFill>
                  <a:srgbClr val="000000"/>
                </a:solidFill>
                <a:latin typeface="Helv" pitchFamily="34" charset="0"/>
              </a:rPr>
              <a:t>Compile</a:t>
            </a:r>
          </a:p>
        </p:txBody>
      </p:sp>
      <p:sp>
        <p:nvSpPr>
          <p:cNvPr id="4110" name="Text Box 14"/>
          <p:cNvSpPr txBox="1">
            <a:spLocks noChangeArrowheads="1"/>
          </p:cNvSpPr>
          <p:nvPr/>
        </p:nvSpPr>
        <p:spPr bwMode="auto">
          <a:xfrm>
            <a:off x="2205038" y="4437063"/>
            <a:ext cx="1184275" cy="55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Link</a:t>
            </a:r>
          </a:p>
        </p:txBody>
      </p:sp>
      <p:sp>
        <p:nvSpPr>
          <p:cNvPr id="4111" name="Text Box 15"/>
          <p:cNvSpPr txBox="1">
            <a:spLocks noChangeArrowheads="1"/>
          </p:cNvSpPr>
          <p:nvPr/>
        </p:nvSpPr>
        <p:spPr bwMode="auto">
          <a:xfrm>
            <a:off x="3287713" y="1944688"/>
            <a:ext cx="1328737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Your Code</a:t>
            </a:r>
          </a:p>
        </p:txBody>
      </p:sp>
      <p:sp>
        <p:nvSpPr>
          <p:cNvPr id="4112" name="Text Box 16"/>
          <p:cNvSpPr txBox="1">
            <a:spLocks noChangeArrowheads="1"/>
          </p:cNvSpPr>
          <p:nvPr/>
        </p:nvSpPr>
        <p:spPr bwMode="auto">
          <a:xfrm>
            <a:off x="8069263" y="1760538"/>
            <a:ext cx="1738312" cy="140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Function Library Code</a:t>
            </a:r>
          </a:p>
        </p:txBody>
      </p:sp>
      <p:sp>
        <p:nvSpPr>
          <p:cNvPr id="4113" name="Text Box 17"/>
          <p:cNvSpPr txBox="1">
            <a:spLocks noChangeArrowheads="1"/>
          </p:cNvSpPr>
          <p:nvPr/>
        </p:nvSpPr>
        <p:spPr bwMode="auto">
          <a:xfrm>
            <a:off x="1289447" y="5320704"/>
            <a:ext cx="1921668" cy="61555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dirty="0">
                <a:solidFill>
                  <a:srgbClr val="000000"/>
                </a:solidFill>
                <a:latin typeface="Helv" pitchFamily="34" charset="0"/>
              </a:rPr>
              <a:t>Resulting .EXE file</a:t>
            </a:r>
          </a:p>
        </p:txBody>
      </p:sp>
      <p:sp>
        <p:nvSpPr>
          <p:cNvPr id="4114" name="Text Box 18"/>
          <p:cNvSpPr txBox="1">
            <a:spLocks noChangeArrowheads="1"/>
          </p:cNvSpPr>
          <p:nvPr/>
        </p:nvSpPr>
        <p:spPr bwMode="auto">
          <a:xfrm>
            <a:off x="3306763" y="3416300"/>
            <a:ext cx="1001712" cy="935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.OBJ file</a:t>
            </a:r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8027988" y="3325813"/>
            <a:ext cx="1001712" cy="9350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.LIB file</a:t>
            </a:r>
          </a:p>
        </p:txBody>
      </p:sp>
      <p:sp>
        <p:nvSpPr>
          <p:cNvPr id="4116" name="Rectangle 20"/>
          <p:cNvSpPr>
            <a:spLocks noChangeArrowheads="1"/>
          </p:cNvSpPr>
          <p:nvPr/>
        </p:nvSpPr>
        <p:spPr bwMode="auto">
          <a:xfrm>
            <a:off x="5556250" y="1617663"/>
            <a:ext cx="4486275" cy="32067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0F0F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7" name="Text Box 21"/>
          <p:cNvSpPr txBox="1">
            <a:spLocks noChangeArrowheads="1"/>
          </p:cNvSpPr>
          <p:nvPr/>
        </p:nvSpPr>
        <p:spPr bwMode="auto">
          <a:xfrm>
            <a:off x="5595938" y="4425156"/>
            <a:ext cx="4446587" cy="511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 dirty="0">
                <a:solidFill>
                  <a:srgbClr val="000000"/>
                </a:solidFill>
                <a:latin typeface="Helv" pitchFamily="34" charset="0"/>
              </a:rPr>
              <a:t>Supplied by compiler company</a:t>
            </a:r>
          </a:p>
        </p:txBody>
      </p:sp>
      <p:sp>
        <p:nvSpPr>
          <p:cNvPr id="4118" name="AutoShape 22"/>
          <p:cNvSpPr>
            <a:spLocks noChangeArrowheads="1"/>
          </p:cNvSpPr>
          <p:nvPr/>
        </p:nvSpPr>
        <p:spPr bwMode="auto">
          <a:xfrm>
            <a:off x="6946900" y="5164138"/>
            <a:ext cx="1941513" cy="1082675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12700">
            <a:solidFill>
              <a:srgbClr val="FF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9" name="AutoShape 23"/>
          <p:cNvSpPr>
            <a:spLocks noChangeArrowheads="1"/>
          </p:cNvSpPr>
          <p:nvPr/>
        </p:nvSpPr>
        <p:spPr bwMode="auto">
          <a:xfrm>
            <a:off x="3994150" y="6497638"/>
            <a:ext cx="1941513" cy="1081087"/>
          </a:xfrm>
          <a:prstGeom prst="roundRect">
            <a:avLst>
              <a:gd name="adj" fmla="val 16667"/>
            </a:avLst>
          </a:prstGeom>
          <a:solidFill>
            <a:srgbClr val="00FFFF"/>
          </a:solidFill>
          <a:ln w="12700">
            <a:solidFill>
              <a:srgbClr val="00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0" name="Line 24"/>
          <p:cNvSpPr>
            <a:spLocks noChangeShapeType="1"/>
          </p:cNvSpPr>
          <p:nvPr/>
        </p:nvSpPr>
        <p:spPr bwMode="auto">
          <a:xfrm>
            <a:off x="2143125" y="6172200"/>
            <a:ext cx="1839913" cy="7572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1" name="Line 25"/>
          <p:cNvSpPr>
            <a:spLocks noChangeShapeType="1"/>
          </p:cNvSpPr>
          <p:nvPr/>
        </p:nvSpPr>
        <p:spPr bwMode="auto">
          <a:xfrm flipH="1">
            <a:off x="5945188" y="6254750"/>
            <a:ext cx="1492250" cy="67468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2" name="Text Box 26"/>
          <p:cNvSpPr txBox="1">
            <a:spLocks noChangeArrowheads="1"/>
          </p:cNvSpPr>
          <p:nvPr/>
        </p:nvSpPr>
        <p:spPr bwMode="auto">
          <a:xfrm>
            <a:off x="4411663" y="6683375"/>
            <a:ext cx="1573212" cy="71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Process</a:t>
            </a:r>
          </a:p>
        </p:txBody>
      </p:sp>
      <p:sp>
        <p:nvSpPr>
          <p:cNvPr id="4123" name="Text Box 27"/>
          <p:cNvSpPr txBox="1">
            <a:spLocks noChangeArrowheads="1"/>
          </p:cNvSpPr>
          <p:nvPr/>
        </p:nvSpPr>
        <p:spPr bwMode="auto">
          <a:xfrm>
            <a:off x="7354888" y="6209506"/>
            <a:ext cx="2309812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 dirty="0">
                <a:solidFill>
                  <a:srgbClr val="000000"/>
                </a:solidFill>
                <a:latin typeface="Helv" pitchFamily="34" charset="0"/>
              </a:rPr>
              <a:t>Dynamic Link Library</a:t>
            </a:r>
          </a:p>
        </p:txBody>
      </p:sp>
    </p:spTree>
    <p:extLst>
      <p:ext uri="{BB962C8B-B14F-4D97-AF65-F5344CB8AC3E}">
        <p14:creationId xmlns:p14="http://schemas.microsoft.com/office/powerpoint/2010/main" val="1225532873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Dynamic Linking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727200" y="1820863"/>
            <a:ext cx="7931150" cy="542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2600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delayed binding of the application's external references to subroutines until either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Load time, or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Run time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 system function requests are made via dynamic linking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Applications may comprise .EXE files and .DLL files</a:t>
            </a:r>
          </a:p>
        </p:txBody>
      </p:sp>
    </p:spTree>
    <p:extLst>
      <p:ext uri="{BB962C8B-B14F-4D97-AF65-F5344CB8AC3E}">
        <p14:creationId xmlns:p14="http://schemas.microsoft.com/office/powerpoint/2010/main" val="201203358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Benefits of Dynamic Linking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727200" y="1820863"/>
            <a:ext cx="7931150" cy="542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2600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OS/2 API is extensible - provide your own dynlink libraries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Shareable code segments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Smaller .EXE files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Faster loading for multiple invocations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Demand loading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Down-side: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Slower initial load</a:t>
            </a:r>
          </a:p>
        </p:txBody>
      </p:sp>
    </p:spTree>
    <p:extLst>
      <p:ext uri="{BB962C8B-B14F-4D97-AF65-F5344CB8AC3E}">
        <p14:creationId xmlns:p14="http://schemas.microsoft.com/office/powerpoint/2010/main" val="3960401993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DLL's and Object-Oriented Design</a:t>
            </a:r>
          </a:p>
        </p:txBody>
      </p:sp>
      <p:sp>
        <p:nvSpPr>
          <p:cNvPr id="7171" name="Rectangle 3"/>
          <p:cNvSpPr>
            <a:spLocks noChangeArrowheads="1"/>
          </p:cNvSpPr>
          <p:nvPr/>
        </p:nvSpPr>
        <p:spPr bwMode="auto">
          <a:xfrm>
            <a:off x="4186238" y="2211388"/>
            <a:ext cx="1390650" cy="1389062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Oval 4"/>
          <p:cNvSpPr>
            <a:spLocks noChangeArrowheads="1"/>
          </p:cNvSpPr>
          <p:nvPr/>
        </p:nvSpPr>
        <p:spPr bwMode="auto">
          <a:xfrm>
            <a:off x="4718050" y="2762250"/>
            <a:ext cx="285750" cy="285750"/>
          </a:xfrm>
          <a:prstGeom prst="ellipse">
            <a:avLst/>
          </a:prstGeom>
          <a:solidFill>
            <a:srgbClr val="FFFFF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Rectangle 5"/>
          <p:cNvSpPr>
            <a:spLocks noChangeArrowheads="1"/>
          </p:cNvSpPr>
          <p:nvPr/>
        </p:nvSpPr>
        <p:spPr bwMode="auto">
          <a:xfrm>
            <a:off x="3900488" y="4325938"/>
            <a:ext cx="1901825" cy="112236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Rectangle 6"/>
          <p:cNvSpPr>
            <a:spLocks noChangeArrowheads="1"/>
          </p:cNvSpPr>
          <p:nvPr/>
        </p:nvSpPr>
        <p:spPr bwMode="auto">
          <a:xfrm>
            <a:off x="6810375" y="4325938"/>
            <a:ext cx="1901825" cy="112236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Rectangle 7"/>
          <p:cNvSpPr>
            <a:spLocks noChangeArrowheads="1"/>
          </p:cNvSpPr>
          <p:nvPr/>
        </p:nvSpPr>
        <p:spPr bwMode="auto">
          <a:xfrm>
            <a:off x="1014413" y="4325938"/>
            <a:ext cx="1901825" cy="1122362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Line 8"/>
          <p:cNvSpPr>
            <a:spLocks noChangeShapeType="1"/>
          </p:cNvSpPr>
          <p:nvPr/>
        </p:nvSpPr>
        <p:spPr bwMode="auto">
          <a:xfrm>
            <a:off x="2921000" y="4906963"/>
            <a:ext cx="979488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Line 9"/>
          <p:cNvSpPr>
            <a:spLocks noChangeShapeType="1"/>
          </p:cNvSpPr>
          <p:nvPr/>
        </p:nvSpPr>
        <p:spPr bwMode="auto">
          <a:xfrm flipH="1">
            <a:off x="2898775" y="4906963"/>
            <a:ext cx="982663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8" name="Line 10"/>
          <p:cNvSpPr>
            <a:spLocks noChangeShapeType="1"/>
          </p:cNvSpPr>
          <p:nvPr/>
        </p:nvSpPr>
        <p:spPr bwMode="auto">
          <a:xfrm>
            <a:off x="4840288" y="3600450"/>
            <a:ext cx="0" cy="71437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Line 11"/>
          <p:cNvSpPr>
            <a:spLocks noChangeShapeType="1"/>
          </p:cNvSpPr>
          <p:nvPr/>
        </p:nvSpPr>
        <p:spPr bwMode="auto">
          <a:xfrm flipV="1">
            <a:off x="4840288" y="3619500"/>
            <a:ext cx="0" cy="695325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Line 12"/>
          <p:cNvSpPr>
            <a:spLocks noChangeShapeType="1"/>
          </p:cNvSpPr>
          <p:nvPr/>
        </p:nvSpPr>
        <p:spPr bwMode="auto">
          <a:xfrm>
            <a:off x="5781675" y="4886325"/>
            <a:ext cx="10223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Line 13"/>
          <p:cNvSpPr>
            <a:spLocks noChangeShapeType="1"/>
          </p:cNvSpPr>
          <p:nvPr/>
        </p:nvSpPr>
        <p:spPr bwMode="auto">
          <a:xfrm flipH="1">
            <a:off x="5802313" y="4886325"/>
            <a:ext cx="1001712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1079500" y="4416425"/>
            <a:ext cx="1757363" cy="93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Application</a:t>
            </a:r>
          </a:p>
        </p:txBody>
      </p:sp>
      <p:sp>
        <p:nvSpPr>
          <p:cNvPr id="7183" name="Text Box 15"/>
          <p:cNvSpPr txBox="1">
            <a:spLocks noChangeArrowheads="1"/>
          </p:cNvSpPr>
          <p:nvPr/>
        </p:nvSpPr>
        <p:spPr bwMode="auto">
          <a:xfrm>
            <a:off x="3941763" y="4416425"/>
            <a:ext cx="1798637" cy="919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VSAM DLL</a:t>
            </a:r>
          </a:p>
        </p:txBody>
      </p:sp>
      <p:sp>
        <p:nvSpPr>
          <p:cNvPr id="7184" name="Text Box 16"/>
          <p:cNvSpPr txBox="1">
            <a:spLocks noChangeArrowheads="1"/>
          </p:cNvSpPr>
          <p:nvPr/>
        </p:nvSpPr>
        <p:spPr bwMode="auto">
          <a:xfrm>
            <a:off x="6905625" y="4437063"/>
            <a:ext cx="1676400" cy="936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3rd Party Application</a:t>
            </a:r>
          </a:p>
        </p:txBody>
      </p:sp>
      <p:sp>
        <p:nvSpPr>
          <p:cNvPr id="7185" name="Text Box 17"/>
          <p:cNvSpPr txBox="1">
            <a:spLocks noChangeArrowheads="1"/>
          </p:cNvSpPr>
          <p:nvPr/>
        </p:nvSpPr>
        <p:spPr bwMode="auto">
          <a:xfrm>
            <a:off x="1162050" y="5805488"/>
            <a:ext cx="8339138" cy="140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8588" indent="-1285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Third party applications can operate with your files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500">
                <a:solidFill>
                  <a:srgbClr val="000000"/>
                </a:solidFill>
                <a:latin typeface="Helv" pitchFamily="34" charset="0"/>
              </a:rPr>
              <a:t>Any file format changes will be invisible - just the DLL changes</a:t>
            </a:r>
          </a:p>
        </p:txBody>
      </p:sp>
    </p:spTree>
    <p:extLst>
      <p:ext uri="{BB962C8B-B14F-4D97-AF65-F5344CB8AC3E}">
        <p14:creationId xmlns:p14="http://schemas.microsoft.com/office/powerpoint/2010/main" val="691351045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DLL's Allow Apps to be Device-Independent</a:t>
            </a:r>
          </a:p>
        </p:txBody>
      </p:sp>
      <p:sp>
        <p:nvSpPr>
          <p:cNvPr id="8195" name="Rectangle 3"/>
          <p:cNvSpPr>
            <a:spLocks noChangeArrowheads="1"/>
          </p:cNvSpPr>
          <p:nvPr/>
        </p:nvSpPr>
        <p:spPr bwMode="auto">
          <a:xfrm>
            <a:off x="3940175" y="2282825"/>
            <a:ext cx="1901825" cy="11239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1055688" y="2282825"/>
            <a:ext cx="1901825" cy="11239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Line 5"/>
          <p:cNvSpPr>
            <a:spLocks noChangeShapeType="1"/>
          </p:cNvSpPr>
          <p:nvPr/>
        </p:nvSpPr>
        <p:spPr bwMode="auto">
          <a:xfrm>
            <a:off x="2962275" y="2865438"/>
            <a:ext cx="979488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Line 6"/>
          <p:cNvSpPr>
            <a:spLocks noChangeShapeType="1"/>
          </p:cNvSpPr>
          <p:nvPr/>
        </p:nvSpPr>
        <p:spPr bwMode="auto">
          <a:xfrm flipH="1">
            <a:off x="2940050" y="2865438"/>
            <a:ext cx="981075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Line 7"/>
          <p:cNvSpPr>
            <a:spLocks noChangeShapeType="1"/>
          </p:cNvSpPr>
          <p:nvPr/>
        </p:nvSpPr>
        <p:spPr bwMode="auto">
          <a:xfrm>
            <a:off x="5821363" y="2843213"/>
            <a:ext cx="10223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Line 8"/>
          <p:cNvSpPr>
            <a:spLocks noChangeShapeType="1"/>
          </p:cNvSpPr>
          <p:nvPr/>
        </p:nvSpPr>
        <p:spPr bwMode="auto">
          <a:xfrm flipH="1">
            <a:off x="5842000" y="2843213"/>
            <a:ext cx="1001713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1120775" y="2374900"/>
            <a:ext cx="1757363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>
                <a:solidFill>
                  <a:srgbClr val="000000"/>
                </a:solidFill>
                <a:latin typeface="Helv" pitchFamily="34" charset="0"/>
              </a:rPr>
              <a:t>Application</a:t>
            </a:r>
          </a:p>
        </p:txBody>
      </p:sp>
      <p:sp>
        <p:nvSpPr>
          <p:cNvPr id="8202" name="Text Box 10"/>
          <p:cNvSpPr txBox="1">
            <a:spLocks noChangeArrowheads="1"/>
          </p:cNvSpPr>
          <p:nvPr/>
        </p:nvSpPr>
        <p:spPr bwMode="auto">
          <a:xfrm>
            <a:off x="4024313" y="2435225"/>
            <a:ext cx="1798637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>
                <a:solidFill>
                  <a:srgbClr val="000000"/>
                </a:solidFill>
                <a:latin typeface="Helv" pitchFamily="34" charset="0"/>
              </a:rPr>
              <a:t>VIO.DLL</a:t>
            </a:r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6896100" y="2962275"/>
            <a:ext cx="1317625" cy="125413"/>
          </a:xfrm>
          <a:custGeom>
            <a:avLst/>
            <a:gdLst>
              <a:gd name="T0" fmla="*/ 96 w 830"/>
              <a:gd name="T1" fmla="*/ 0 h 79"/>
              <a:gd name="T2" fmla="*/ 750 w 830"/>
              <a:gd name="T3" fmla="*/ 0 h 79"/>
              <a:gd name="T4" fmla="*/ 830 w 830"/>
              <a:gd name="T5" fmla="*/ 77 h 79"/>
              <a:gd name="T6" fmla="*/ 0 w 830"/>
              <a:gd name="T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30" h="79">
                <a:moveTo>
                  <a:pt x="96" y="0"/>
                </a:moveTo>
                <a:lnTo>
                  <a:pt x="750" y="0"/>
                </a:lnTo>
                <a:lnTo>
                  <a:pt x="830" y="77"/>
                </a:lnTo>
                <a:lnTo>
                  <a:pt x="0" y="79"/>
                </a:lnTo>
                <a:close/>
              </a:path>
            </a:pathLst>
          </a:custGeom>
          <a:solidFill>
            <a:srgbClr val="7FA25F"/>
          </a:solidFill>
          <a:ln w="12700">
            <a:solidFill>
              <a:srgbClr val="7FA25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6888163" y="3073400"/>
            <a:ext cx="1336675" cy="344488"/>
          </a:xfrm>
          <a:custGeom>
            <a:avLst/>
            <a:gdLst>
              <a:gd name="T0" fmla="*/ 826 w 842"/>
              <a:gd name="T1" fmla="*/ 0 h 217"/>
              <a:gd name="T2" fmla="*/ 831 w 842"/>
              <a:gd name="T3" fmla="*/ 4 h 217"/>
              <a:gd name="T4" fmla="*/ 841 w 842"/>
              <a:gd name="T5" fmla="*/ 19 h 217"/>
              <a:gd name="T6" fmla="*/ 841 w 842"/>
              <a:gd name="T7" fmla="*/ 188 h 217"/>
              <a:gd name="T8" fmla="*/ 840 w 842"/>
              <a:gd name="T9" fmla="*/ 203 h 217"/>
              <a:gd name="T10" fmla="*/ 834 w 842"/>
              <a:gd name="T11" fmla="*/ 217 h 217"/>
              <a:gd name="T12" fmla="*/ 10 w 842"/>
              <a:gd name="T13" fmla="*/ 217 h 217"/>
              <a:gd name="T14" fmla="*/ 5 w 842"/>
              <a:gd name="T15" fmla="*/ 212 h 217"/>
              <a:gd name="T16" fmla="*/ 3 w 842"/>
              <a:gd name="T17" fmla="*/ 205 h 217"/>
              <a:gd name="T18" fmla="*/ 0 w 842"/>
              <a:gd name="T19" fmla="*/ 182 h 217"/>
              <a:gd name="T20" fmla="*/ 0 w 842"/>
              <a:gd name="T21" fmla="*/ 14 h 217"/>
              <a:gd name="T22" fmla="*/ 3 w 842"/>
              <a:gd name="T23" fmla="*/ 9 h 217"/>
              <a:gd name="T24" fmla="*/ 25 w 842"/>
              <a:gd name="T25" fmla="*/ 2 h 217"/>
              <a:gd name="T26" fmla="*/ 826 w 842"/>
              <a:gd name="T27" fmla="*/ 0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42" h="217">
                <a:moveTo>
                  <a:pt x="826" y="0"/>
                </a:moveTo>
                <a:cubicBezTo>
                  <a:pt x="828" y="0"/>
                  <a:pt x="831" y="3"/>
                  <a:pt x="831" y="4"/>
                </a:cubicBezTo>
                <a:cubicBezTo>
                  <a:pt x="840" y="11"/>
                  <a:pt x="841" y="11"/>
                  <a:pt x="841" y="19"/>
                </a:cubicBezTo>
                <a:cubicBezTo>
                  <a:pt x="841" y="50"/>
                  <a:pt x="842" y="158"/>
                  <a:pt x="841" y="188"/>
                </a:cubicBezTo>
                <a:cubicBezTo>
                  <a:pt x="841" y="188"/>
                  <a:pt x="842" y="199"/>
                  <a:pt x="840" y="203"/>
                </a:cubicBezTo>
                <a:cubicBezTo>
                  <a:pt x="837" y="213"/>
                  <a:pt x="834" y="217"/>
                  <a:pt x="834" y="217"/>
                </a:cubicBezTo>
                <a:cubicBezTo>
                  <a:pt x="834" y="217"/>
                  <a:pt x="40" y="217"/>
                  <a:pt x="10" y="217"/>
                </a:cubicBezTo>
                <a:cubicBezTo>
                  <a:pt x="8" y="217"/>
                  <a:pt x="7" y="215"/>
                  <a:pt x="5" y="212"/>
                </a:cubicBezTo>
                <a:cubicBezTo>
                  <a:pt x="4" y="209"/>
                  <a:pt x="2" y="206"/>
                  <a:pt x="3" y="205"/>
                </a:cubicBezTo>
                <a:cubicBezTo>
                  <a:pt x="3" y="205"/>
                  <a:pt x="0" y="196"/>
                  <a:pt x="0" y="182"/>
                </a:cubicBezTo>
                <a:cubicBezTo>
                  <a:pt x="0" y="178"/>
                  <a:pt x="1" y="14"/>
                  <a:pt x="0" y="14"/>
                </a:cubicBezTo>
                <a:cubicBezTo>
                  <a:pt x="0" y="14"/>
                  <a:pt x="3" y="11"/>
                  <a:pt x="3" y="9"/>
                </a:cubicBezTo>
                <a:cubicBezTo>
                  <a:pt x="3" y="9"/>
                  <a:pt x="23" y="2"/>
                  <a:pt x="25" y="2"/>
                </a:cubicBezTo>
                <a:cubicBezTo>
                  <a:pt x="101" y="2"/>
                  <a:pt x="720" y="0"/>
                  <a:pt x="826" y="0"/>
                </a:cubicBezTo>
                <a:close/>
              </a:path>
            </a:pathLst>
          </a:custGeom>
          <a:solidFill>
            <a:srgbClr val="F0F0F0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7000875" y="2967038"/>
            <a:ext cx="1087438" cy="77787"/>
          </a:xfrm>
          <a:custGeom>
            <a:avLst/>
            <a:gdLst>
              <a:gd name="T0" fmla="*/ 0 w 685"/>
              <a:gd name="T1" fmla="*/ 48 h 49"/>
              <a:gd name="T2" fmla="*/ 685 w 685"/>
              <a:gd name="T3" fmla="*/ 49 h 49"/>
              <a:gd name="T4" fmla="*/ 633 w 685"/>
              <a:gd name="T5" fmla="*/ 0 h 49"/>
              <a:gd name="T6" fmla="*/ 57 w 685"/>
              <a:gd name="T7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85" h="49">
                <a:moveTo>
                  <a:pt x="0" y="48"/>
                </a:moveTo>
                <a:lnTo>
                  <a:pt x="685" y="49"/>
                </a:lnTo>
                <a:lnTo>
                  <a:pt x="633" y="0"/>
                </a:lnTo>
                <a:lnTo>
                  <a:pt x="57" y="0"/>
                </a:ln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AutoShape 14"/>
          <p:cNvSpPr>
            <a:spLocks noChangeArrowheads="1"/>
          </p:cNvSpPr>
          <p:nvPr/>
        </p:nvSpPr>
        <p:spPr bwMode="auto">
          <a:xfrm>
            <a:off x="6953250" y="3243263"/>
            <a:ext cx="4763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7" name="AutoShape 15"/>
          <p:cNvSpPr>
            <a:spLocks noChangeArrowheads="1"/>
          </p:cNvSpPr>
          <p:nvPr/>
        </p:nvSpPr>
        <p:spPr bwMode="auto">
          <a:xfrm>
            <a:off x="6972300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AutoShape 16"/>
          <p:cNvSpPr>
            <a:spLocks noChangeArrowheads="1"/>
          </p:cNvSpPr>
          <p:nvPr/>
        </p:nvSpPr>
        <p:spPr bwMode="auto">
          <a:xfrm>
            <a:off x="69897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AutoShape 17"/>
          <p:cNvSpPr>
            <a:spLocks noChangeArrowheads="1"/>
          </p:cNvSpPr>
          <p:nvPr/>
        </p:nvSpPr>
        <p:spPr bwMode="auto">
          <a:xfrm>
            <a:off x="70088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0" name="AutoShape 18"/>
          <p:cNvSpPr>
            <a:spLocks noChangeArrowheads="1"/>
          </p:cNvSpPr>
          <p:nvPr/>
        </p:nvSpPr>
        <p:spPr bwMode="auto">
          <a:xfrm>
            <a:off x="70278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1" name="AutoShape 19"/>
          <p:cNvSpPr>
            <a:spLocks noChangeArrowheads="1"/>
          </p:cNvSpPr>
          <p:nvPr/>
        </p:nvSpPr>
        <p:spPr bwMode="auto">
          <a:xfrm>
            <a:off x="70469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2" name="AutoShape 20"/>
          <p:cNvSpPr>
            <a:spLocks noChangeArrowheads="1"/>
          </p:cNvSpPr>
          <p:nvPr/>
        </p:nvSpPr>
        <p:spPr bwMode="auto">
          <a:xfrm>
            <a:off x="70659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3" name="AutoShape 21"/>
          <p:cNvSpPr>
            <a:spLocks noChangeArrowheads="1"/>
          </p:cNvSpPr>
          <p:nvPr/>
        </p:nvSpPr>
        <p:spPr bwMode="auto">
          <a:xfrm>
            <a:off x="70850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4" name="AutoShape 22"/>
          <p:cNvSpPr>
            <a:spLocks noChangeArrowheads="1"/>
          </p:cNvSpPr>
          <p:nvPr/>
        </p:nvSpPr>
        <p:spPr bwMode="auto">
          <a:xfrm>
            <a:off x="71040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5" name="AutoShape 23"/>
          <p:cNvSpPr>
            <a:spLocks noChangeArrowheads="1"/>
          </p:cNvSpPr>
          <p:nvPr/>
        </p:nvSpPr>
        <p:spPr bwMode="auto">
          <a:xfrm>
            <a:off x="71215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6" name="AutoShape 24"/>
          <p:cNvSpPr>
            <a:spLocks noChangeArrowheads="1"/>
          </p:cNvSpPr>
          <p:nvPr/>
        </p:nvSpPr>
        <p:spPr bwMode="auto">
          <a:xfrm>
            <a:off x="71421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7" name="AutoShape 25"/>
          <p:cNvSpPr>
            <a:spLocks noChangeArrowheads="1"/>
          </p:cNvSpPr>
          <p:nvPr/>
        </p:nvSpPr>
        <p:spPr bwMode="auto">
          <a:xfrm>
            <a:off x="71596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8" name="AutoShape 26"/>
          <p:cNvSpPr>
            <a:spLocks noChangeArrowheads="1"/>
          </p:cNvSpPr>
          <p:nvPr/>
        </p:nvSpPr>
        <p:spPr bwMode="auto">
          <a:xfrm>
            <a:off x="717867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9" name="AutoShape 27"/>
          <p:cNvSpPr>
            <a:spLocks noChangeArrowheads="1"/>
          </p:cNvSpPr>
          <p:nvPr/>
        </p:nvSpPr>
        <p:spPr bwMode="auto">
          <a:xfrm>
            <a:off x="71977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0" name="AutoShape 28"/>
          <p:cNvSpPr>
            <a:spLocks noChangeArrowheads="1"/>
          </p:cNvSpPr>
          <p:nvPr/>
        </p:nvSpPr>
        <p:spPr bwMode="auto">
          <a:xfrm>
            <a:off x="72183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1" name="AutoShape 29"/>
          <p:cNvSpPr>
            <a:spLocks noChangeArrowheads="1"/>
          </p:cNvSpPr>
          <p:nvPr/>
        </p:nvSpPr>
        <p:spPr bwMode="auto">
          <a:xfrm>
            <a:off x="72374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2" name="AutoShape 30"/>
          <p:cNvSpPr>
            <a:spLocks noChangeArrowheads="1"/>
          </p:cNvSpPr>
          <p:nvPr/>
        </p:nvSpPr>
        <p:spPr bwMode="auto">
          <a:xfrm>
            <a:off x="7258050" y="3243263"/>
            <a:ext cx="4763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3" name="AutoShape 31"/>
          <p:cNvSpPr>
            <a:spLocks noChangeArrowheads="1"/>
          </p:cNvSpPr>
          <p:nvPr/>
        </p:nvSpPr>
        <p:spPr bwMode="auto">
          <a:xfrm>
            <a:off x="7277100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4" name="AutoShape 32"/>
          <p:cNvSpPr>
            <a:spLocks noChangeArrowheads="1"/>
          </p:cNvSpPr>
          <p:nvPr/>
        </p:nvSpPr>
        <p:spPr bwMode="auto">
          <a:xfrm>
            <a:off x="72945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5" name="AutoShape 33"/>
          <p:cNvSpPr>
            <a:spLocks noChangeArrowheads="1"/>
          </p:cNvSpPr>
          <p:nvPr/>
        </p:nvSpPr>
        <p:spPr bwMode="auto">
          <a:xfrm>
            <a:off x="73136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6" name="AutoShape 34"/>
          <p:cNvSpPr>
            <a:spLocks noChangeArrowheads="1"/>
          </p:cNvSpPr>
          <p:nvPr/>
        </p:nvSpPr>
        <p:spPr bwMode="auto">
          <a:xfrm>
            <a:off x="73326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7" name="AutoShape 35"/>
          <p:cNvSpPr>
            <a:spLocks noChangeArrowheads="1"/>
          </p:cNvSpPr>
          <p:nvPr/>
        </p:nvSpPr>
        <p:spPr bwMode="auto">
          <a:xfrm>
            <a:off x="73517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8" name="AutoShape 36"/>
          <p:cNvSpPr>
            <a:spLocks noChangeArrowheads="1"/>
          </p:cNvSpPr>
          <p:nvPr/>
        </p:nvSpPr>
        <p:spPr bwMode="auto">
          <a:xfrm>
            <a:off x="73707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9" name="AutoShape 37"/>
          <p:cNvSpPr>
            <a:spLocks noChangeArrowheads="1"/>
          </p:cNvSpPr>
          <p:nvPr/>
        </p:nvSpPr>
        <p:spPr bwMode="auto">
          <a:xfrm>
            <a:off x="73898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0" name="AutoShape 38"/>
          <p:cNvSpPr>
            <a:spLocks noChangeArrowheads="1"/>
          </p:cNvSpPr>
          <p:nvPr/>
        </p:nvSpPr>
        <p:spPr bwMode="auto">
          <a:xfrm>
            <a:off x="74088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1" name="AutoShape 39"/>
          <p:cNvSpPr>
            <a:spLocks noChangeArrowheads="1"/>
          </p:cNvSpPr>
          <p:nvPr/>
        </p:nvSpPr>
        <p:spPr bwMode="auto">
          <a:xfrm>
            <a:off x="74263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2" name="AutoShape 40"/>
          <p:cNvSpPr>
            <a:spLocks noChangeArrowheads="1"/>
          </p:cNvSpPr>
          <p:nvPr/>
        </p:nvSpPr>
        <p:spPr bwMode="auto">
          <a:xfrm>
            <a:off x="74469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3" name="AutoShape 41"/>
          <p:cNvSpPr>
            <a:spLocks noChangeArrowheads="1"/>
          </p:cNvSpPr>
          <p:nvPr/>
        </p:nvSpPr>
        <p:spPr bwMode="auto">
          <a:xfrm>
            <a:off x="74644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4" name="AutoShape 42"/>
          <p:cNvSpPr>
            <a:spLocks noChangeArrowheads="1"/>
          </p:cNvSpPr>
          <p:nvPr/>
        </p:nvSpPr>
        <p:spPr bwMode="auto">
          <a:xfrm>
            <a:off x="748347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5" name="AutoShape 43"/>
          <p:cNvSpPr>
            <a:spLocks noChangeArrowheads="1"/>
          </p:cNvSpPr>
          <p:nvPr/>
        </p:nvSpPr>
        <p:spPr bwMode="auto">
          <a:xfrm>
            <a:off x="750411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6" name="AutoShape 44"/>
          <p:cNvSpPr>
            <a:spLocks noChangeArrowheads="1"/>
          </p:cNvSpPr>
          <p:nvPr/>
        </p:nvSpPr>
        <p:spPr bwMode="auto">
          <a:xfrm>
            <a:off x="75231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7" name="AutoShape 45"/>
          <p:cNvSpPr>
            <a:spLocks noChangeArrowheads="1"/>
          </p:cNvSpPr>
          <p:nvPr/>
        </p:nvSpPr>
        <p:spPr bwMode="auto">
          <a:xfrm>
            <a:off x="75422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8" name="AutoShape 46"/>
          <p:cNvSpPr>
            <a:spLocks noChangeArrowheads="1"/>
          </p:cNvSpPr>
          <p:nvPr/>
        </p:nvSpPr>
        <p:spPr bwMode="auto">
          <a:xfrm>
            <a:off x="756126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9" name="AutoShape 47"/>
          <p:cNvSpPr>
            <a:spLocks noChangeArrowheads="1"/>
          </p:cNvSpPr>
          <p:nvPr/>
        </p:nvSpPr>
        <p:spPr bwMode="auto">
          <a:xfrm>
            <a:off x="75787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0" name="AutoShape 48"/>
          <p:cNvSpPr>
            <a:spLocks noChangeArrowheads="1"/>
          </p:cNvSpPr>
          <p:nvPr/>
        </p:nvSpPr>
        <p:spPr bwMode="auto">
          <a:xfrm>
            <a:off x="7599363" y="3243263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1" name="AutoShape 49"/>
          <p:cNvSpPr>
            <a:spLocks noChangeArrowheads="1"/>
          </p:cNvSpPr>
          <p:nvPr/>
        </p:nvSpPr>
        <p:spPr bwMode="auto">
          <a:xfrm>
            <a:off x="7618413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2" name="AutoShape 50"/>
          <p:cNvSpPr>
            <a:spLocks noChangeArrowheads="1"/>
          </p:cNvSpPr>
          <p:nvPr/>
        </p:nvSpPr>
        <p:spPr bwMode="auto">
          <a:xfrm>
            <a:off x="763587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3" name="AutoShape 51"/>
          <p:cNvSpPr>
            <a:spLocks noChangeArrowheads="1"/>
          </p:cNvSpPr>
          <p:nvPr/>
        </p:nvSpPr>
        <p:spPr bwMode="auto">
          <a:xfrm>
            <a:off x="76549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4" name="AutoShape 52"/>
          <p:cNvSpPr>
            <a:spLocks noChangeArrowheads="1"/>
          </p:cNvSpPr>
          <p:nvPr/>
        </p:nvSpPr>
        <p:spPr bwMode="auto">
          <a:xfrm>
            <a:off x="767397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5" name="AutoShape 53"/>
          <p:cNvSpPr>
            <a:spLocks noChangeArrowheads="1"/>
          </p:cNvSpPr>
          <p:nvPr/>
        </p:nvSpPr>
        <p:spPr bwMode="auto">
          <a:xfrm>
            <a:off x="7693025" y="3243263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6" name="AutoShape 54"/>
          <p:cNvSpPr>
            <a:spLocks noChangeArrowheads="1"/>
          </p:cNvSpPr>
          <p:nvPr/>
        </p:nvSpPr>
        <p:spPr bwMode="auto">
          <a:xfrm>
            <a:off x="7712075" y="3243263"/>
            <a:ext cx="4763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7" name="Rectangle 55"/>
          <p:cNvSpPr>
            <a:spLocks noChangeArrowheads="1"/>
          </p:cNvSpPr>
          <p:nvPr/>
        </p:nvSpPr>
        <p:spPr bwMode="auto">
          <a:xfrm>
            <a:off x="6972300" y="3155950"/>
            <a:ext cx="57150" cy="52388"/>
          </a:xfrm>
          <a:prstGeom prst="rect">
            <a:avLst/>
          </a:prstGeom>
          <a:solidFill>
            <a:srgbClr val="C0C0C0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8" name="Rectangle 56"/>
          <p:cNvSpPr>
            <a:spLocks noChangeArrowheads="1"/>
          </p:cNvSpPr>
          <p:nvPr/>
        </p:nvSpPr>
        <p:spPr bwMode="auto">
          <a:xfrm>
            <a:off x="7075488" y="3155950"/>
            <a:ext cx="179387" cy="52388"/>
          </a:xfrm>
          <a:prstGeom prst="rect">
            <a:avLst/>
          </a:prstGeom>
          <a:solidFill>
            <a:srgbClr val="5A5A5A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49" name="Rectangle 57"/>
          <p:cNvSpPr>
            <a:spLocks noChangeArrowheads="1"/>
          </p:cNvSpPr>
          <p:nvPr/>
        </p:nvSpPr>
        <p:spPr bwMode="auto">
          <a:xfrm>
            <a:off x="7178675" y="3168650"/>
            <a:ext cx="28575" cy="28575"/>
          </a:xfrm>
          <a:prstGeom prst="rect">
            <a:avLst/>
          </a:prstGeom>
          <a:solidFill>
            <a:srgbClr val="DCDCDC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0" name="Rectangle 58"/>
          <p:cNvSpPr>
            <a:spLocks noChangeArrowheads="1"/>
          </p:cNvSpPr>
          <p:nvPr/>
        </p:nvSpPr>
        <p:spPr bwMode="auto">
          <a:xfrm>
            <a:off x="7213600" y="3168650"/>
            <a:ext cx="30163" cy="28575"/>
          </a:xfrm>
          <a:prstGeom prst="rect">
            <a:avLst/>
          </a:prstGeom>
          <a:solidFill>
            <a:srgbClr val="DCDCDC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1" name="Oval 59"/>
          <p:cNvSpPr>
            <a:spLocks noChangeArrowheads="1"/>
          </p:cNvSpPr>
          <p:nvPr/>
        </p:nvSpPr>
        <p:spPr bwMode="auto">
          <a:xfrm>
            <a:off x="7091363" y="3175000"/>
            <a:ext cx="15875" cy="15875"/>
          </a:xfrm>
          <a:prstGeom prst="ellipse">
            <a:avLst/>
          </a:pr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2" name="Oval 60"/>
          <p:cNvSpPr>
            <a:spLocks noChangeArrowheads="1"/>
          </p:cNvSpPr>
          <p:nvPr/>
        </p:nvSpPr>
        <p:spPr bwMode="auto">
          <a:xfrm>
            <a:off x="7088188" y="3170238"/>
            <a:ext cx="25400" cy="25400"/>
          </a:xfrm>
          <a:prstGeom prst="ellipse">
            <a:avLst/>
          </a:prstGeom>
          <a:noFill/>
          <a:ln w="12700">
            <a:solidFill>
              <a:srgbClr val="DCDCDC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DCDCDC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3" name="Freeform 61"/>
          <p:cNvSpPr>
            <a:spLocks noChangeArrowheads="1"/>
          </p:cNvSpPr>
          <p:nvPr/>
        </p:nvSpPr>
        <p:spPr bwMode="auto">
          <a:xfrm>
            <a:off x="6896100" y="3071813"/>
            <a:ext cx="1320800" cy="15875"/>
          </a:xfrm>
          <a:custGeom>
            <a:avLst/>
            <a:gdLst>
              <a:gd name="T0" fmla="*/ 14 w 832"/>
              <a:gd name="T1" fmla="*/ 0 h 10"/>
              <a:gd name="T2" fmla="*/ 820 w 832"/>
              <a:gd name="T3" fmla="*/ 0 h 10"/>
              <a:gd name="T4" fmla="*/ 826 w 832"/>
              <a:gd name="T5" fmla="*/ 5 h 10"/>
              <a:gd name="T6" fmla="*/ 832 w 832"/>
              <a:gd name="T7" fmla="*/ 10 h 10"/>
              <a:gd name="T8" fmla="*/ 0 w 832"/>
              <a:gd name="T9" fmla="*/ 10 h 10"/>
              <a:gd name="T10" fmla="*/ 7 w 832"/>
              <a:gd name="T11" fmla="*/ 4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2" h="10">
                <a:moveTo>
                  <a:pt x="14" y="0"/>
                </a:moveTo>
                <a:lnTo>
                  <a:pt x="820" y="0"/>
                </a:lnTo>
                <a:lnTo>
                  <a:pt x="826" y="5"/>
                </a:lnTo>
                <a:lnTo>
                  <a:pt x="832" y="10"/>
                </a:lnTo>
                <a:lnTo>
                  <a:pt x="0" y="10"/>
                </a:lnTo>
                <a:lnTo>
                  <a:pt x="7" y="4"/>
                </a:lnTo>
                <a:close/>
              </a:path>
            </a:pathLst>
          </a:custGeom>
          <a:solidFill>
            <a:srgbClr val="C0C0C0"/>
          </a:solidFill>
          <a:ln w="12700">
            <a:solidFill>
              <a:srgbClr val="919191"/>
            </a:solidFill>
            <a:prstDash val="sysDot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4" name="Rectangle 62"/>
          <p:cNvSpPr>
            <a:spLocks noChangeArrowheads="1"/>
          </p:cNvSpPr>
          <p:nvPr/>
        </p:nvSpPr>
        <p:spPr bwMode="auto">
          <a:xfrm>
            <a:off x="7810500" y="3155950"/>
            <a:ext cx="339725" cy="19050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5" name="Rectangle 63" descr="50%"/>
          <p:cNvSpPr>
            <a:spLocks noChangeArrowheads="1"/>
          </p:cNvSpPr>
          <p:nvPr/>
        </p:nvSpPr>
        <p:spPr bwMode="auto">
          <a:xfrm>
            <a:off x="7793038" y="3087688"/>
            <a:ext cx="393700" cy="273050"/>
          </a:xfrm>
          <a:prstGeom prst="rect">
            <a:avLst/>
          </a:prstGeom>
          <a:pattFill prst="pct50">
            <a:fgClr>
              <a:srgbClr val="7FA25F"/>
            </a:fgClr>
            <a:bgClr>
              <a:srgbClr val="FFFFFF"/>
            </a:bgClr>
          </a:pattFill>
          <a:ln w="12700">
            <a:solidFill>
              <a:srgbClr val="7FA25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256" name="Rectangle 64"/>
          <p:cNvSpPr>
            <a:spLocks noChangeArrowheads="1"/>
          </p:cNvSpPr>
          <p:nvPr/>
        </p:nvSpPr>
        <p:spPr bwMode="auto">
          <a:xfrm>
            <a:off x="7802563" y="3105150"/>
            <a:ext cx="374650" cy="111125"/>
          </a:xfrm>
          <a:prstGeom prst="rect">
            <a:avLst/>
          </a:prstGeom>
          <a:solidFill>
            <a:srgbClr val="F0F0F0"/>
          </a:solidFill>
          <a:ln w="12700">
            <a:solidFill>
              <a:srgbClr val="F0F0F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7" name="Rectangle 65"/>
          <p:cNvSpPr>
            <a:spLocks noChangeArrowheads="1"/>
          </p:cNvSpPr>
          <p:nvPr/>
        </p:nvSpPr>
        <p:spPr bwMode="auto">
          <a:xfrm>
            <a:off x="7802563" y="3214688"/>
            <a:ext cx="374650" cy="111125"/>
          </a:xfrm>
          <a:prstGeom prst="rect">
            <a:avLst/>
          </a:prstGeom>
          <a:solidFill>
            <a:srgbClr val="464646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58" name="Freeform 66" descr="50%"/>
          <p:cNvSpPr>
            <a:spLocks noChangeArrowheads="1"/>
          </p:cNvSpPr>
          <p:nvPr/>
        </p:nvSpPr>
        <p:spPr bwMode="auto">
          <a:xfrm>
            <a:off x="7793038" y="3087688"/>
            <a:ext cx="9525" cy="273050"/>
          </a:xfrm>
          <a:custGeom>
            <a:avLst/>
            <a:gdLst>
              <a:gd name="T0" fmla="*/ 0 w 6"/>
              <a:gd name="T1" fmla="*/ 0 h 172"/>
              <a:gd name="T2" fmla="*/ 6 w 6"/>
              <a:gd name="T3" fmla="*/ 10 h 172"/>
              <a:gd name="T4" fmla="*/ 6 w 6"/>
              <a:gd name="T5" fmla="*/ 150 h 172"/>
              <a:gd name="T6" fmla="*/ 0 w 6"/>
              <a:gd name="T7" fmla="*/ 172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172">
                <a:moveTo>
                  <a:pt x="0" y="0"/>
                </a:moveTo>
                <a:lnTo>
                  <a:pt x="6" y="10"/>
                </a:lnTo>
                <a:lnTo>
                  <a:pt x="6" y="150"/>
                </a:lnTo>
                <a:lnTo>
                  <a:pt x="0" y="172"/>
                </a:lnTo>
                <a:close/>
              </a:path>
            </a:pathLst>
          </a:custGeom>
          <a:pattFill prst="pct50">
            <a:fgClr>
              <a:srgbClr val="919191"/>
            </a:fgClr>
            <a:bgClr>
              <a:srgbClr val="B4B4B4"/>
            </a:bgClr>
          </a:patt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259" name="Freeform 67" descr="50%"/>
          <p:cNvSpPr>
            <a:spLocks noChangeArrowheads="1"/>
          </p:cNvSpPr>
          <p:nvPr/>
        </p:nvSpPr>
        <p:spPr bwMode="auto">
          <a:xfrm>
            <a:off x="8177213" y="3087688"/>
            <a:ext cx="9525" cy="273050"/>
          </a:xfrm>
          <a:custGeom>
            <a:avLst/>
            <a:gdLst>
              <a:gd name="T0" fmla="*/ 6 w 6"/>
              <a:gd name="T1" fmla="*/ 0 h 172"/>
              <a:gd name="T2" fmla="*/ 0 w 6"/>
              <a:gd name="T3" fmla="*/ 10 h 172"/>
              <a:gd name="T4" fmla="*/ 0 w 6"/>
              <a:gd name="T5" fmla="*/ 150 h 172"/>
              <a:gd name="T6" fmla="*/ 6 w 6"/>
              <a:gd name="T7" fmla="*/ 172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172">
                <a:moveTo>
                  <a:pt x="6" y="0"/>
                </a:moveTo>
                <a:lnTo>
                  <a:pt x="0" y="10"/>
                </a:lnTo>
                <a:lnTo>
                  <a:pt x="0" y="150"/>
                </a:lnTo>
                <a:lnTo>
                  <a:pt x="6" y="172"/>
                </a:lnTo>
                <a:close/>
              </a:path>
            </a:pathLst>
          </a:custGeom>
          <a:pattFill prst="pct50">
            <a:fgClr>
              <a:srgbClr val="919191"/>
            </a:fgClr>
            <a:bgClr>
              <a:srgbClr val="B4B4B4"/>
            </a:bgClr>
          </a:patt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260" name="Rectangle 68"/>
          <p:cNvSpPr>
            <a:spLocks noChangeArrowheads="1"/>
          </p:cNvSpPr>
          <p:nvPr/>
        </p:nvSpPr>
        <p:spPr bwMode="auto">
          <a:xfrm>
            <a:off x="7812088" y="3144838"/>
            <a:ext cx="354012" cy="33337"/>
          </a:xfrm>
          <a:prstGeom prst="rect">
            <a:avLst/>
          </a:prstGeom>
          <a:solidFill>
            <a:srgbClr val="F0F0F0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1" name="Freeform 69"/>
          <p:cNvSpPr>
            <a:spLocks noChangeArrowheads="1"/>
          </p:cNvSpPr>
          <p:nvPr/>
        </p:nvSpPr>
        <p:spPr bwMode="auto">
          <a:xfrm>
            <a:off x="7815263" y="3109913"/>
            <a:ext cx="347662" cy="96837"/>
          </a:xfrm>
          <a:custGeom>
            <a:avLst/>
            <a:gdLst>
              <a:gd name="T0" fmla="*/ 0 w 219"/>
              <a:gd name="T1" fmla="*/ 41 h 61"/>
              <a:gd name="T2" fmla="*/ 34 w 219"/>
              <a:gd name="T3" fmla="*/ 41 h 61"/>
              <a:gd name="T4" fmla="*/ 34 w 219"/>
              <a:gd name="T5" fmla="*/ 61 h 61"/>
              <a:gd name="T6" fmla="*/ 100 w 219"/>
              <a:gd name="T7" fmla="*/ 61 h 61"/>
              <a:gd name="T8" fmla="*/ 100 w 219"/>
              <a:gd name="T9" fmla="*/ 41 h 61"/>
              <a:gd name="T10" fmla="*/ 218 w 219"/>
              <a:gd name="T11" fmla="*/ 41 h 61"/>
              <a:gd name="T12" fmla="*/ 219 w 219"/>
              <a:gd name="T13" fmla="*/ 23 h 61"/>
              <a:gd name="T14" fmla="*/ 100 w 219"/>
              <a:gd name="T15" fmla="*/ 23 h 61"/>
              <a:gd name="T16" fmla="*/ 100 w 219"/>
              <a:gd name="T17" fmla="*/ 0 h 61"/>
              <a:gd name="T18" fmla="*/ 34 w 219"/>
              <a:gd name="T19" fmla="*/ 0 h 61"/>
              <a:gd name="T20" fmla="*/ 34 w 219"/>
              <a:gd name="T21" fmla="*/ 23 h 61"/>
              <a:gd name="T22" fmla="*/ 0 w 219"/>
              <a:gd name="T23" fmla="*/ 2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19" h="61">
                <a:moveTo>
                  <a:pt x="0" y="41"/>
                </a:moveTo>
                <a:lnTo>
                  <a:pt x="34" y="41"/>
                </a:lnTo>
                <a:lnTo>
                  <a:pt x="34" y="61"/>
                </a:lnTo>
                <a:lnTo>
                  <a:pt x="100" y="61"/>
                </a:lnTo>
                <a:lnTo>
                  <a:pt x="100" y="41"/>
                </a:lnTo>
                <a:lnTo>
                  <a:pt x="218" y="41"/>
                </a:lnTo>
                <a:lnTo>
                  <a:pt x="219" y="23"/>
                </a:lnTo>
                <a:lnTo>
                  <a:pt x="100" y="23"/>
                </a:lnTo>
                <a:lnTo>
                  <a:pt x="100" y="0"/>
                </a:lnTo>
                <a:lnTo>
                  <a:pt x="34" y="0"/>
                </a:lnTo>
                <a:lnTo>
                  <a:pt x="34" y="23"/>
                </a:lnTo>
                <a:lnTo>
                  <a:pt x="0" y="23"/>
                </a:lnTo>
                <a:close/>
              </a:path>
            </a:pathLst>
          </a:custGeom>
          <a:solidFill>
            <a:srgbClr val="C0C0C0"/>
          </a:soli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2" name="Rectangle 70"/>
          <p:cNvSpPr>
            <a:spLocks noChangeArrowheads="1"/>
          </p:cNvSpPr>
          <p:nvPr/>
        </p:nvSpPr>
        <p:spPr bwMode="auto">
          <a:xfrm>
            <a:off x="7826375" y="3284538"/>
            <a:ext cx="331788" cy="22225"/>
          </a:xfrm>
          <a:prstGeom prst="rect">
            <a:avLst/>
          </a:prstGeom>
          <a:solidFill>
            <a:srgbClr val="464646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3" name="Rectangle 71"/>
          <p:cNvSpPr>
            <a:spLocks noChangeArrowheads="1"/>
          </p:cNvSpPr>
          <p:nvPr/>
        </p:nvSpPr>
        <p:spPr bwMode="auto">
          <a:xfrm>
            <a:off x="7826375" y="3155950"/>
            <a:ext cx="328613" cy="14288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4" name="Line 72"/>
          <p:cNvSpPr>
            <a:spLocks noChangeShapeType="1"/>
          </p:cNvSpPr>
          <p:nvPr/>
        </p:nvSpPr>
        <p:spPr bwMode="auto">
          <a:xfrm>
            <a:off x="7826375" y="3297238"/>
            <a:ext cx="336550" cy="0"/>
          </a:xfrm>
          <a:prstGeom prst="line">
            <a:avLst/>
          </a:prstGeom>
          <a:noFill/>
          <a:ln w="12700">
            <a:solidFill>
              <a:srgbClr val="D2D2D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5" name="Rectangle 73"/>
          <p:cNvSpPr>
            <a:spLocks noChangeArrowheads="1"/>
          </p:cNvSpPr>
          <p:nvPr/>
        </p:nvSpPr>
        <p:spPr bwMode="auto">
          <a:xfrm>
            <a:off x="7875588" y="3116263"/>
            <a:ext cx="92075" cy="36512"/>
          </a:xfrm>
          <a:prstGeom prst="rect">
            <a:avLst/>
          </a:prstGeom>
          <a:solidFill>
            <a:srgbClr val="6E6E6E"/>
          </a:solidFill>
          <a:ln w="12700">
            <a:solidFill>
              <a:srgbClr val="6E6E6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6" name="Rectangle 74"/>
          <p:cNvSpPr>
            <a:spLocks noChangeArrowheads="1"/>
          </p:cNvSpPr>
          <p:nvPr/>
        </p:nvSpPr>
        <p:spPr bwMode="auto">
          <a:xfrm>
            <a:off x="7875588" y="3171825"/>
            <a:ext cx="92075" cy="28575"/>
          </a:xfrm>
          <a:prstGeom prst="rect">
            <a:avLst/>
          </a:prstGeom>
          <a:solidFill>
            <a:srgbClr val="6E6E6E"/>
          </a:solidFill>
          <a:ln w="12700">
            <a:solidFill>
              <a:srgbClr val="6E6E6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7" name="Oval 75"/>
          <p:cNvSpPr>
            <a:spLocks noChangeArrowheads="1"/>
          </p:cNvSpPr>
          <p:nvPr/>
        </p:nvSpPr>
        <p:spPr bwMode="auto">
          <a:xfrm>
            <a:off x="8096250" y="3121025"/>
            <a:ext cx="12700" cy="12700"/>
          </a:xfrm>
          <a:prstGeom prst="ellipse">
            <a:avLst/>
          </a:prstGeom>
          <a:solidFill>
            <a:srgbClr val="FF4EA5"/>
          </a:solidFill>
          <a:ln w="12700">
            <a:solidFill>
              <a:srgbClr val="BE0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8" name="Rectangle 76"/>
          <p:cNvSpPr>
            <a:spLocks noChangeArrowheads="1"/>
          </p:cNvSpPr>
          <p:nvPr/>
        </p:nvSpPr>
        <p:spPr bwMode="auto">
          <a:xfrm>
            <a:off x="7869238" y="3284538"/>
            <a:ext cx="14287" cy="11112"/>
          </a:xfrm>
          <a:prstGeom prst="rect">
            <a:avLst/>
          </a:prstGeom>
          <a:solidFill>
            <a:srgbClr val="60EFD6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69" name="Freeform 77"/>
          <p:cNvSpPr>
            <a:spLocks noChangeArrowheads="1"/>
          </p:cNvSpPr>
          <p:nvPr/>
        </p:nvSpPr>
        <p:spPr bwMode="auto">
          <a:xfrm>
            <a:off x="7886700" y="3125788"/>
            <a:ext cx="68263" cy="12700"/>
          </a:xfrm>
          <a:custGeom>
            <a:avLst/>
            <a:gdLst>
              <a:gd name="T0" fmla="*/ 2 w 43"/>
              <a:gd name="T1" fmla="*/ 1 h 8"/>
              <a:gd name="T2" fmla="*/ 0 w 43"/>
              <a:gd name="T3" fmla="*/ 3 h 8"/>
              <a:gd name="T4" fmla="*/ 0 w 43"/>
              <a:gd name="T5" fmla="*/ 6 h 8"/>
              <a:gd name="T6" fmla="*/ 1 w 43"/>
              <a:gd name="T7" fmla="*/ 7 h 8"/>
              <a:gd name="T8" fmla="*/ 3 w 43"/>
              <a:gd name="T9" fmla="*/ 8 h 8"/>
              <a:gd name="T10" fmla="*/ 18 w 43"/>
              <a:gd name="T11" fmla="*/ 8 h 8"/>
              <a:gd name="T12" fmla="*/ 21 w 43"/>
              <a:gd name="T13" fmla="*/ 8 h 8"/>
              <a:gd name="T14" fmla="*/ 37 w 43"/>
              <a:gd name="T15" fmla="*/ 8 h 8"/>
              <a:gd name="T16" fmla="*/ 39 w 43"/>
              <a:gd name="T17" fmla="*/ 7 h 8"/>
              <a:gd name="T18" fmla="*/ 41 w 43"/>
              <a:gd name="T19" fmla="*/ 6 h 8"/>
              <a:gd name="T20" fmla="*/ 43 w 43"/>
              <a:gd name="T21" fmla="*/ 5 h 8"/>
              <a:gd name="T22" fmla="*/ 21 w 43"/>
              <a:gd name="T23" fmla="*/ 5 h 8"/>
              <a:gd name="T24" fmla="*/ 14 w 43"/>
              <a:gd name="T25" fmla="*/ 1 h 8"/>
              <a:gd name="T26" fmla="*/ 2 w 43"/>
              <a:gd name="T27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3" h="8">
                <a:moveTo>
                  <a:pt x="2" y="1"/>
                </a:moveTo>
                <a:cubicBezTo>
                  <a:pt x="2" y="1"/>
                  <a:pt x="0" y="2"/>
                  <a:pt x="0" y="3"/>
                </a:cubicBezTo>
                <a:cubicBezTo>
                  <a:pt x="0" y="3"/>
                  <a:pt x="0" y="4"/>
                  <a:pt x="0" y="6"/>
                </a:cubicBezTo>
                <a:cubicBezTo>
                  <a:pt x="0" y="6"/>
                  <a:pt x="1" y="7"/>
                  <a:pt x="1" y="7"/>
                </a:cubicBezTo>
                <a:cubicBezTo>
                  <a:pt x="2" y="8"/>
                  <a:pt x="3" y="8"/>
                  <a:pt x="3" y="8"/>
                </a:cubicBezTo>
                <a:cubicBezTo>
                  <a:pt x="4" y="8"/>
                  <a:pt x="18" y="8"/>
                  <a:pt x="18" y="8"/>
                </a:cubicBezTo>
                <a:cubicBezTo>
                  <a:pt x="21" y="8"/>
                  <a:pt x="21" y="8"/>
                  <a:pt x="21" y="8"/>
                </a:cubicBezTo>
                <a:cubicBezTo>
                  <a:pt x="37" y="8"/>
                  <a:pt x="37" y="8"/>
                  <a:pt x="37" y="8"/>
                </a:cubicBezTo>
                <a:cubicBezTo>
                  <a:pt x="39" y="7"/>
                  <a:pt x="39" y="7"/>
                  <a:pt x="39" y="7"/>
                </a:cubicBezTo>
                <a:cubicBezTo>
                  <a:pt x="41" y="6"/>
                  <a:pt x="41" y="6"/>
                  <a:pt x="41" y="6"/>
                </a:cubicBezTo>
                <a:cubicBezTo>
                  <a:pt x="43" y="5"/>
                  <a:pt x="43" y="5"/>
                  <a:pt x="43" y="5"/>
                </a:cubicBezTo>
                <a:cubicBezTo>
                  <a:pt x="21" y="5"/>
                  <a:pt x="21" y="5"/>
                  <a:pt x="21" y="5"/>
                </a:cubicBezTo>
                <a:cubicBezTo>
                  <a:pt x="18" y="3"/>
                  <a:pt x="17" y="2"/>
                  <a:pt x="14" y="1"/>
                </a:cubicBezTo>
                <a:cubicBezTo>
                  <a:pt x="14" y="1"/>
                  <a:pt x="5" y="0"/>
                  <a:pt x="2" y="1"/>
                </a:cubicBezTo>
                <a:close/>
              </a:path>
            </a:pathLst>
          </a:custGeom>
          <a:solidFill>
            <a:srgbClr val="DCDCDC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0" name="Freeform 78"/>
          <p:cNvSpPr>
            <a:spLocks noChangeArrowheads="1"/>
          </p:cNvSpPr>
          <p:nvPr/>
        </p:nvSpPr>
        <p:spPr bwMode="auto">
          <a:xfrm>
            <a:off x="7908925" y="3127375"/>
            <a:ext cx="46038" cy="6350"/>
          </a:xfrm>
          <a:custGeom>
            <a:avLst/>
            <a:gdLst>
              <a:gd name="T0" fmla="*/ 7 w 29"/>
              <a:gd name="T1" fmla="*/ 4 h 4"/>
              <a:gd name="T2" fmla="*/ 29 w 29"/>
              <a:gd name="T3" fmla="*/ 4 h 4"/>
              <a:gd name="T4" fmla="*/ 29 w 29"/>
              <a:gd name="T5" fmla="*/ 2 h 4"/>
              <a:gd name="T6" fmla="*/ 28 w 29"/>
              <a:gd name="T7" fmla="*/ 0 h 4"/>
              <a:gd name="T8" fmla="*/ 27 w 29"/>
              <a:gd name="T9" fmla="*/ 0 h 4"/>
              <a:gd name="T10" fmla="*/ 0 w 29"/>
              <a:gd name="T11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9" h="4">
                <a:moveTo>
                  <a:pt x="7" y="4"/>
                </a:moveTo>
                <a:lnTo>
                  <a:pt x="29" y="4"/>
                </a:lnTo>
                <a:lnTo>
                  <a:pt x="29" y="2"/>
                </a:lnTo>
                <a:lnTo>
                  <a:pt x="28" y="0"/>
                </a:lnTo>
                <a:lnTo>
                  <a:pt x="27" y="0"/>
                </a:lnTo>
                <a:lnTo>
                  <a:pt x="0" y="0"/>
                </a:lnTo>
                <a:close/>
              </a:path>
            </a:pathLst>
          </a:custGeom>
          <a:solidFill>
            <a:srgbClr val="323232"/>
          </a:solidFill>
          <a:ln w="12700">
            <a:solidFill>
              <a:srgbClr val="32323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1" name="Freeform 79"/>
          <p:cNvSpPr>
            <a:spLocks noChangeArrowheads="1"/>
          </p:cNvSpPr>
          <p:nvPr/>
        </p:nvSpPr>
        <p:spPr bwMode="auto">
          <a:xfrm>
            <a:off x="7215188" y="2965450"/>
            <a:ext cx="87312" cy="77788"/>
          </a:xfrm>
          <a:custGeom>
            <a:avLst/>
            <a:gdLst>
              <a:gd name="T0" fmla="*/ 0 w 55"/>
              <a:gd name="T1" fmla="*/ 0 h 49"/>
              <a:gd name="T2" fmla="*/ 7 w 55"/>
              <a:gd name="T3" fmla="*/ 43 h 49"/>
              <a:gd name="T4" fmla="*/ 16 w 55"/>
              <a:gd name="T5" fmla="*/ 48 h 49"/>
              <a:gd name="T6" fmla="*/ 42 w 55"/>
              <a:gd name="T7" fmla="*/ 48 h 49"/>
              <a:gd name="T8" fmla="*/ 46 w 55"/>
              <a:gd name="T9" fmla="*/ 45 h 49"/>
              <a:gd name="T10" fmla="*/ 55 w 55"/>
              <a:gd name="T11" fmla="*/ 3 h 49"/>
              <a:gd name="T12" fmla="*/ 0 w 55"/>
              <a:gd name="T13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" h="49">
                <a:moveTo>
                  <a:pt x="0" y="0"/>
                </a:moveTo>
                <a:cubicBezTo>
                  <a:pt x="0" y="0"/>
                  <a:pt x="6" y="42"/>
                  <a:pt x="7" y="43"/>
                </a:cubicBezTo>
                <a:cubicBezTo>
                  <a:pt x="7" y="45"/>
                  <a:pt x="13" y="47"/>
                  <a:pt x="16" y="48"/>
                </a:cubicBezTo>
                <a:cubicBezTo>
                  <a:pt x="21" y="49"/>
                  <a:pt x="36" y="49"/>
                  <a:pt x="42" y="48"/>
                </a:cubicBezTo>
                <a:cubicBezTo>
                  <a:pt x="44" y="47"/>
                  <a:pt x="46" y="47"/>
                  <a:pt x="46" y="45"/>
                </a:cubicBezTo>
                <a:cubicBezTo>
                  <a:pt x="49" y="40"/>
                  <a:pt x="55" y="3"/>
                  <a:pt x="55" y="3"/>
                </a:cubicBezTo>
                <a:cubicBezTo>
                  <a:pt x="44" y="0"/>
                  <a:pt x="12" y="0"/>
                  <a:pt x="0" y="0"/>
                </a:cubicBezTo>
                <a:close/>
              </a:path>
            </a:pathLst>
          </a:custGeom>
          <a:solidFill>
            <a:srgbClr val="9F9F9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2" name="Freeform 80"/>
          <p:cNvSpPr>
            <a:spLocks noChangeArrowheads="1"/>
          </p:cNvSpPr>
          <p:nvPr/>
        </p:nvSpPr>
        <p:spPr bwMode="auto">
          <a:xfrm>
            <a:off x="7856538" y="2965450"/>
            <a:ext cx="87312" cy="77788"/>
          </a:xfrm>
          <a:custGeom>
            <a:avLst/>
            <a:gdLst>
              <a:gd name="T0" fmla="*/ 0 w 55"/>
              <a:gd name="T1" fmla="*/ 1 h 49"/>
              <a:gd name="T2" fmla="*/ 8 w 55"/>
              <a:gd name="T3" fmla="*/ 44 h 49"/>
              <a:gd name="T4" fmla="*/ 16 w 55"/>
              <a:gd name="T5" fmla="*/ 49 h 49"/>
              <a:gd name="T6" fmla="*/ 42 w 55"/>
              <a:gd name="T7" fmla="*/ 49 h 49"/>
              <a:gd name="T8" fmla="*/ 47 w 55"/>
              <a:gd name="T9" fmla="*/ 46 h 49"/>
              <a:gd name="T10" fmla="*/ 55 w 55"/>
              <a:gd name="T11" fmla="*/ 4 h 49"/>
              <a:gd name="T12" fmla="*/ 0 w 55"/>
              <a:gd name="T13" fmla="*/ 1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" h="49">
                <a:moveTo>
                  <a:pt x="0" y="1"/>
                </a:moveTo>
                <a:cubicBezTo>
                  <a:pt x="0" y="1"/>
                  <a:pt x="6" y="42"/>
                  <a:pt x="8" y="44"/>
                </a:cubicBezTo>
                <a:cubicBezTo>
                  <a:pt x="8" y="46"/>
                  <a:pt x="14" y="47"/>
                  <a:pt x="16" y="49"/>
                </a:cubicBezTo>
                <a:cubicBezTo>
                  <a:pt x="22" y="49"/>
                  <a:pt x="37" y="49"/>
                  <a:pt x="42" y="49"/>
                </a:cubicBezTo>
                <a:cubicBezTo>
                  <a:pt x="44" y="47"/>
                  <a:pt x="46" y="47"/>
                  <a:pt x="47" y="46"/>
                </a:cubicBezTo>
                <a:cubicBezTo>
                  <a:pt x="50" y="41"/>
                  <a:pt x="55" y="4"/>
                  <a:pt x="55" y="4"/>
                </a:cubicBezTo>
                <a:cubicBezTo>
                  <a:pt x="44" y="0"/>
                  <a:pt x="12" y="0"/>
                  <a:pt x="0" y="1"/>
                </a:cubicBezTo>
                <a:close/>
              </a:path>
            </a:pathLst>
          </a:custGeom>
          <a:solidFill>
            <a:srgbClr val="9F9F9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3" name="AutoShape 81"/>
          <p:cNvSpPr>
            <a:spLocks noChangeArrowheads="1"/>
          </p:cNvSpPr>
          <p:nvPr/>
        </p:nvSpPr>
        <p:spPr bwMode="auto">
          <a:xfrm>
            <a:off x="7062788" y="2232025"/>
            <a:ext cx="1012825" cy="768350"/>
          </a:xfrm>
          <a:prstGeom prst="roundRect">
            <a:avLst>
              <a:gd name="adj" fmla="val 16667"/>
            </a:avLst>
          </a:prstGeom>
          <a:solidFill>
            <a:srgbClr val="D2D2D2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4" name="AutoShape 82"/>
          <p:cNvSpPr>
            <a:spLocks noChangeArrowheads="1"/>
          </p:cNvSpPr>
          <p:nvPr/>
        </p:nvSpPr>
        <p:spPr bwMode="auto">
          <a:xfrm>
            <a:off x="7115175" y="2309813"/>
            <a:ext cx="900113" cy="609600"/>
          </a:xfrm>
          <a:prstGeom prst="roundRect">
            <a:avLst>
              <a:gd name="adj" fmla="val 16667"/>
            </a:avLst>
          </a:prstGeom>
          <a:solidFill>
            <a:srgbClr val="7FA25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5" name="AutoShape 83"/>
          <p:cNvSpPr>
            <a:spLocks noChangeArrowheads="1"/>
          </p:cNvSpPr>
          <p:nvPr/>
        </p:nvSpPr>
        <p:spPr bwMode="auto">
          <a:xfrm>
            <a:off x="7131050" y="2332038"/>
            <a:ext cx="746125" cy="569912"/>
          </a:xfrm>
          <a:prstGeom prst="roundRect">
            <a:avLst>
              <a:gd name="adj" fmla="val 16667"/>
            </a:avLst>
          </a:prstGeom>
          <a:solidFill>
            <a:srgbClr val="5A5A5A"/>
          </a:soli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6" name="AutoShape 84"/>
          <p:cNvSpPr>
            <a:spLocks noChangeArrowheads="1"/>
          </p:cNvSpPr>
          <p:nvPr/>
        </p:nvSpPr>
        <p:spPr bwMode="auto">
          <a:xfrm>
            <a:off x="7162800" y="2365375"/>
            <a:ext cx="671513" cy="503238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7" name="Oval 85"/>
          <p:cNvSpPr>
            <a:spLocks noChangeArrowheads="1"/>
          </p:cNvSpPr>
          <p:nvPr/>
        </p:nvSpPr>
        <p:spPr bwMode="auto">
          <a:xfrm>
            <a:off x="7937500" y="2681288"/>
            <a:ext cx="47625" cy="49212"/>
          </a:xfrm>
          <a:prstGeom prst="ellipse">
            <a:avLst/>
          </a:prstGeom>
          <a:solidFill>
            <a:srgbClr val="00000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8" name="Oval 86"/>
          <p:cNvSpPr>
            <a:spLocks noChangeArrowheads="1"/>
          </p:cNvSpPr>
          <p:nvPr/>
        </p:nvSpPr>
        <p:spPr bwMode="auto">
          <a:xfrm>
            <a:off x="7937500" y="2774950"/>
            <a:ext cx="47625" cy="52388"/>
          </a:xfrm>
          <a:prstGeom prst="ellipse">
            <a:avLst/>
          </a:prstGeom>
          <a:solidFill>
            <a:srgbClr val="00000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79" name="Rectangle 87"/>
          <p:cNvSpPr>
            <a:spLocks noChangeArrowheads="1"/>
          </p:cNvSpPr>
          <p:nvPr/>
        </p:nvSpPr>
        <p:spPr bwMode="auto">
          <a:xfrm>
            <a:off x="7923213" y="2373313"/>
            <a:ext cx="69850" cy="66675"/>
          </a:xfrm>
          <a:prstGeom prst="rect">
            <a:avLst/>
          </a:prstGeom>
          <a:solidFill>
            <a:srgbClr val="C0C0C0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0" name="Freeform 88"/>
          <p:cNvSpPr>
            <a:spLocks noChangeArrowheads="1"/>
          </p:cNvSpPr>
          <p:nvPr/>
        </p:nvSpPr>
        <p:spPr bwMode="auto">
          <a:xfrm>
            <a:off x="6842125" y="3675063"/>
            <a:ext cx="1414463" cy="68262"/>
          </a:xfrm>
          <a:custGeom>
            <a:avLst/>
            <a:gdLst>
              <a:gd name="T0" fmla="*/ 885 w 891"/>
              <a:gd name="T1" fmla="*/ 3 h 43"/>
              <a:gd name="T2" fmla="*/ 891 w 891"/>
              <a:gd name="T3" fmla="*/ 17 h 43"/>
              <a:gd name="T4" fmla="*/ 881 w 891"/>
              <a:gd name="T5" fmla="*/ 42 h 43"/>
              <a:gd name="T6" fmla="*/ 10 w 891"/>
              <a:gd name="T7" fmla="*/ 43 h 43"/>
              <a:gd name="T8" fmla="*/ 0 w 891"/>
              <a:gd name="T9" fmla="*/ 16 h 43"/>
              <a:gd name="T10" fmla="*/ 7 w 891"/>
              <a:gd name="T11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91" h="43">
                <a:moveTo>
                  <a:pt x="885" y="3"/>
                </a:moveTo>
                <a:lnTo>
                  <a:pt x="891" y="17"/>
                </a:lnTo>
                <a:lnTo>
                  <a:pt x="881" y="42"/>
                </a:lnTo>
                <a:lnTo>
                  <a:pt x="10" y="43"/>
                </a:lnTo>
                <a:lnTo>
                  <a:pt x="0" y="16"/>
                </a:lnTo>
                <a:lnTo>
                  <a:pt x="7" y="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1" name="Freeform 89"/>
          <p:cNvSpPr>
            <a:spLocks noChangeArrowheads="1"/>
          </p:cNvSpPr>
          <p:nvPr/>
        </p:nvSpPr>
        <p:spPr bwMode="auto">
          <a:xfrm>
            <a:off x="6842125" y="3451225"/>
            <a:ext cx="1414463" cy="249238"/>
          </a:xfrm>
          <a:custGeom>
            <a:avLst/>
            <a:gdLst>
              <a:gd name="T0" fmla="*/ 0 w 891"/>
              <a:gd name="T1" fmla="*/ 157 h 157"/>
              <a:gd name="T2" fmla="*/ 891 w 891"/>
              <a:gd name="T3" fmla="*/ 157 h 157"/>
              <a:gd name="T4" fmla="*/ 849 w 891"/>
              <a:gd name="T5" fmla="*/ 0 h 157"/>
              <a:gd name="T6" fmla="*/ 37 w 891"/>
              <a:gd name="T7" fmla="*/ 0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91" h="157">
                <a:moveTo>
                  <a:pt x="0" y="157"/>
                </a:moveTo>
                <a:lnTo>
                  <a:pt x="891" y="157"/>
                </a:lnTo>
                <a:lnTo>
                  <a:pt x="849" y="0"/>
                </a:lnTo>
                <a:lnTo>
                  <a:pt x="37" y="0"/>
                </a:lnTo>
                <a:close/>
              </a:path>
            </a:pathLst>
          </a:custGeom>
          <a:solidFill>
            <a:srgbClr val="7FA25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7FA25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2" name="Freeform 90"/>
          <p:cNvSpPr>
            <a:spLocks noChangeArrowheads="1"/>
          </p:cNvSpPr>
          <p:nvPr/>
        </p:nvSpPr>
        <p:spPr bwMode="auto">
          <a:xfrm>
            <a:off x="7054850" y="3487738"/>
            <a:ext cx="1138238" cy="177800"/>
          </a:xfrm>
          <a:custGeom>
            <a:avLst/>
            <a:gdLst>
              <a:gd name="T0" fmla="*/ 0 w 717"/>
              <a:gd name="T1" fmla="*/ 110 h 112"/>
              <a:gd name="T2" fmla="*/ 117 w 717"/>
              <a:gd name="T3" fmla="*/ 110 h 112"/>
              <a:gd name="T4" fmla="*/ 120 w 717"/>
              <a:gd name="T5" fmla="*/ 80 h 112"/>
              <a:gd name="T6" fmla="*/ 465 w 717"/>
              <a:gd name="T7" fmla="*/ 80 h 112"/>
              <a:gd name="T8" fmla="*/ 468 w 717"/>
              <a:gd name="T9" fmla="*/ 112 h 112"/>
              <a:gd name="T10" fmla="*/ 717 w 717"/>
              <a:gd name="T11" fmla="*/ 112 h 112"/>
              <a:gd name="T12" fmla="*/ 692 w 717"/>
              <a:gd name="T13" fmla="*/ 0 h 112"/>
              <a:gd name="T14" fmla="*/ 15 w 717"/>
              <a:gd name="T15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17" h="112">
                <a:moveTo>
                  <a:pt x="0" y="110"/>
                </a:moveTo>
                <a:lnTo>
                  <a:pt x="117" y="110"/>
                </a:lnTo>
                <a:lnTo>
                  <a:pt x="120" y="80"/>
                </a:lnTo>
                <a:lnTo>
                  <a:pt x="465" y="80"/>
                </a:lnTo>
                <a:lnTo>
                  <a:pt x="468" y="112"/>
                </a:lnTo>
                <a:lnTo>
                  <a:pt x="717" y="112"/>
                </a:lnTo>
                <a:lnTo>
                  <a:pt x="692" y="0"/>
                </a:lnTo>
                <a:lnTo>
                  <a:pt x="15" y="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3" name="Freeform 91"/>
          <p:cNvSpPr>
            <a:spLocks noChangeArrowheads="1"/>
          </p:cNvSpPr>
          <p:nvPr/>
        </p:nvSpPr>
        <p:spPr bwMode="auto">
          <a:xfrm>
            <a:off x="6900863" y="3487738"/>
            <a:ext cx="147637" cy="180975"/>
          </a:xfrm>
          <a:custGeom>
            <a:avLst/>
            <a:gdLst>
              <a:gd name="T0" fmla="*/ 93 w 93"/>
              <a:gd name="T1" fmla="*/ 0 h 114"/>
              <a:gd name="T2" fmla="*/ 79 w 93"/>
              <a:gd name="T3" fmla="*/ 114 h 114"/>
              <a:gd name="T4" fmla="*/ 0 w 93"/>
              <a:gd name="T5" fmla="*/ 114 h 114"/>
              <a:gd name="T6" fmla="*/ 24 w 93"/>
              <a:gd name="T7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114">
                <a:moveTo>
                  <a:pt x="93" y="0"/>
                </a:moveTo>
                <a:lnTo>
                  <a:pt x="79" y="114"/>
                </a:lnTo>
                <a:lnTo>
                  <a:pt x="0" y="114"/>
                </a:lnTo>
                <a:lnTo>
                  <a:pt x="24" y="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4" name="Freeform 92"/>
          <p:cNvSpPr>
            <a:spLocks noChangeArrowheads="1"/>
          </p:cNvSpPr>
          <p:nvPr/>
        </p:nvSpPr>
        <p:spPr bwMode="auto">
          <a:xfrm>
            <a:off x="7251700" y="3624263"/>
            <a:ext cx="533400" cy="44450"/>
          </a:xfrm>
          <a:custGeom>
            <a:avLst/>
            <a:gdLst>
              <a:gd name="T0" fmla="*/ 336 w 336"/>
              <a:gd name="T1" fmla="*/ 28 h 28"/>
              <a:gd name="T2" fmla="*/ 336 w 336"/>
              <a:gd name="T3" fmla="*/ 0 h 28"/>
              <a:gd name="T4" fmla="*/ 3 w 336"/>
              <a:gd name="T5" fmla="*/ 0 h 28"/>
              <a:gd name="T6" fmla="*/ 0 w 336"/>
              <a:gd name="T7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36" h="28">
                <a:moveTo>
                  <a:pt x="336" y="28"/>
                </a:moveTo>
                <a:lnTo>
                  <a:pt x="336" y="0"/>
                </a:lnTo>
                <a:lnTo>
                  <a:pt x="3" y="0"/>
                </a:lnTo>
                <a:lnTo>
                  <a:pt x="0" y="28"/>
                </a:lnTo>
                <a:close/>
              </a:path>
            </a:pathLst>
          </a:cu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5" name="Rectangle 93"/>
          <p:cNvSpPr>
            <a:spLocks noChangeArrowheads="1"/>
          </p:cNvSpPr>
          <p:nvPr/>
        </p:nvSpPr>
        <p:spPr bwMode="auto">
          <a:xfrm>
            <a:off x="4337050" y="4087813"/>
            <a:ext cx="1901825" cy="112395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6" name="Line 94"/>
          <p:cNvSpPr>
            <a:spLocks noChangeShapeType="1"/>
          </p:cNvSpPr>
          <p:nvPr/>
        </p:nvSpPr>
        <p:spPr bwMode="auto">
          <a:xfrm>
            <a:off x="6148388" y="4568825"/>
            <a:ext cx="10223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7" name="Line 95"/>
          <p:cNvSpPr>
            <a:spLocks noChangeShapeType="1"/>
          </p:cNvSpPr>
          <p:nvPr/>
        </p:nvSpPr>
        <p:spPr bwMode="auto">
          <a:xfrm flipH="1">
            <a:off x="6165850" y="4568825"/>
            <a:ext cx="1001713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88" name="Text Box 96"/>
          <p:cNvSpPr txBox="1">
            <a:spLocks noChangeArrowheads="1"/>
          </p:cNvSpPr>
          <p:nvPr/>
        </p:nvSpPr>
        <p:spPr bwMode="auto">
          <a:xfrm>
            <a:off x="4370388" y="4224338"/>
            <a:ext cx="1798637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>
                <a:solidFill>
                  <a:srgbClr val="000000"/>
                </a:solidFill>
                <a:latin typeface="Helv" pitchFamily="34" charset="0"/>
              </a:rPr>
              <a:t>PMVIO.DLL</a:t>
            </a:r>
          </a:p>
        </p:txBody>
      </p:sp>
      <p:sp>
        <p:nvSpPr>
          <p:cNvPr id="8289" name="Freeform 97"/>
          <p:cNvSpPr>
            <a:spLocks noChangeArrowheads="1"/>
          </p:cNvSpPr>
          <p:nvPr/>
        </p:nvSpPr>
        <p:spPr bwMode="auto">
          <a:xfrm>
            <a:off x="6807200" y="7080250"/>
            <a:ext cx="1663700" cy="220663"/>
          </a:xfrm>
          <a:custGeom>
            <a:avLst/>
            <a:gdLst>
              <a:gd name="T0" fmla="*/ 33 w 1048"/>
              <a:gd name="T1" fmla="*/ 16 h 139"/>
              <a:gd name="T2" fmla="*/ 0 w 1048"/>
              <a:gd name="T3" fmla="*/ 135 h 139"/>
              <a:gd name="T4" fmla="*/ 6 w 1048"/>
              <a:gd name="T5" fmla="*/ 139 h 139"/>
              <a:gd name="T6" fmla="*/ 1048 w 1048"/>
              <a:gd name="T7" fmla="*/ 135 h 139"/>
              <a:gd name="T8" fmla="*/ 1047 w 1048"/>
              <a:gd name="T9" fmla="*/ 128 h 139"/>
              <a:gd name="T10" fmla="*/ 1013 w 1048"/>
              <a:gd name="T11" fmla="*/ 10 h 139"/>
              <a:gd name="T12" fmla="*/ 1005 w 1048"/>
              <a:gd name="T13" fmla="*/ 1 h 139"/>
              <a:gd name="T14" fmla="*/ 985 w 1048"/>
              <a:gd name="T15" fmla="*/ 0 h 139"/>
              <a:gd name="T16" fmla="*/ 37 w 1048"/>
              <a:gd name="T17" fmla="*/ 1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48" h="139">
                <a:moveTo>
                  <a:pt x="33" y="16"/>
                </a:moveTo>
                <a:lnTo>
                  <a:pt x="0" y="135"/>
                </a:lnTo>
                <a:lnTo>
                  <a:pt x="6" y="139"/>
                </a:lnTo>
                <a:lnTo>
                  <a:pt x="1048" y="135"/>
                </a:lnTo>
                <a:lnTo>
                  <a:pt x="1047" y="128"/>
                </a:lnTo>
                <a:lnTo>
                  <a:pt x="1013" y="10"/>
                </a:lnTo>
                <a:lnTo>
                  <a:pt x="1005" y="1"/>
                </a:lnTo>
                <a:lnTo>
                  <a:pt x="985" y="0"/>
                </a:lnTo>
                <a:lnTo>
                  <a:pt x="37" y="1"/>
                </a:lnTo>
                <a:close/>
              </a:path>
            </a:pathLst>
          </a:custGeom>
          <a:solidFill>
            <a:srgbClr val="D2D2D2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0" name="Freeform 98"/>
          <p:cNvSpPr>
            <a:spLocks noChangeArrowheads="1"/>
          </p:cNvSpPr>
          <p:nvPr/>
        </p:nvSpPr>
        <p:spPr bwMode="auto">
          <a:xfrm>
            <a:off x="7891463" y="7099300"/>
            <a:ext cx="187325" cy="161925"/>
          </a:xfrm>
          <a:custGeom>
            <a:avLst/>
            <a:gdLst>
              <a:gd name="T0" fmla="*/ 112 w 118"/>
              <a:gd name="T1" fmla="*/ 58 h 102"/>
              <a:gd name="T2" fmla="*/ 80 w 118"/>
              <a:gd name="T3" fmla="*/ 58 h 102"/>
              <a:gd name="T4" fmla="*/ 84 w 118"/>
              <a:gd name="T5" fmla="*/ 72 h 102"/>
              <a:gd name="T6" fmla="*/ 114 w 118"/>
              <a:gd name="T7" fmla="*/ 74 h 102"/>
              <a:gd name="T8" fmla="*/ 118 w 118"/>
              <a:gd name="T9" fmla="*/ 102 h 102"/>
              <a:gd name="T10" fmla="*/ 6 w 118"/>
              <a:gd name="T11" fmla="*/ 102 h 102"/>
              <a:gd name="T12" fmla="*/ 4 w 118"/>
              <a:gd name="T13" fmla="*/ 72 h 102"/>
              <a:gd name="T14" fmla="*/ 31 w 118"/>
              <a:gd name="T15" fmla="*/ 72 h 102"/>
              <a:gd name="T16" fmla="*/ 30 w 118"/>
              <a:gd name="T17" fmla="*/ 60 h 102"/>
              <a:gd name="T18" fmla="*/ 3 w 118"/>
              <a:gd name="T19" fmla="*/ 60 h 102"/>
              <a:gd name="T20" fmla="*/ 0 w 118"/>
              <a:gd name="T21" fmla="*/ 0 h 102"/>
              <a:gd name="T22" fmla="*/ 103 w 118"/>
              <a:gd name="T23" fmla="*/ 0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18" h="102">
                <a:moveTo>
                  <a:pt x="112" y="58"/>
                </a:moveTo>
                <a:lnTo>
                  <a:pt x="80" y="58"/>
                </a:lnTo>
                <a:lnTo>
                  <a:pt x="84" y="72"/>
                </a:lnTo>
                <a:lnTo>
                  <a:pt x="114" y="74"/>
                </a:lnTo>
                <a:lnTo>
                  <a:pt x="118" y="102"/>
                </a:lnTo>
                <a:lnTo>
                  <a:pt x="6" y="102"/>
                </a:lnTo>
                <a:lnTo>
                  <a:pt x="4" y="72"/>
                </a:lnTo>
                <a:lnTo>
                  <a:pt x="31" y="72"/>
                </a:lnTo>
                <a:lnTo>
                  <a:pt x="30" y="60"/>
                </a:lnTo>
                <a:lnTo>
                  <a:pt x="3" y="60"/>
                </a:lnTo>
                <a:lnTo>
                  <a:pt x="0" y="0"/>
                </a:lnTo>
                <a:lnTo>
                  <a:pt x="103" y="0"/>
                </a:ln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1" name="Freeform 99"/>
          <p:cNvSpPr>
            <a:spLocks noChangeArrowheads="1"/>
          </p:cNvSpPr>
          <p:nvPr/>
        </p:nvSpPr>
        <p:spPr bwMode="auto">
          <a:xfrm>
            <a:off x="8123238" y="7102475"/>
            <a:ext cx="214312" cy="30163"/>
          </a:xfrm>
          <a:custGeom>
            <a:avLst/>
            <a:gdLst>
              <a:gd name="T0" fmla="*/ 4 w 135"/>
              <a:gd name="T1" fmla="*/ 19 h 19"/>
              <a:gd name="T2" fmla="*/ 135 w 135"/>
              <a:gd name="T3" fmla="*/ 19 h 19"/>
              <a:gd name="T4" fmla="*/ 131 w 135"/>
              <a:gd name="T5" fmla="*/ 0 h 19"/>
              <a:gd name="T6" fmla="*/ 0 w 135"/>
              <a:gd name="T7" fmla="*/ 0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5" h="19">
                <a:moveTo>
                  <a:pt x="4" y="19"/>
                </a:moveTo>
                <a:lnTo>
                  <a:pt x="135" y="19"/>
                </a:lnTo>
                <a:lnTo>
                  <a:pt x="131" y="0"/>
                </a:lnTo>
                <a:lnTo>
                  <a:pt x="0" y="0"/>
                </a:ln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2" name="Freeform 100"/>
          <p:cNvSpPr>
            <a:spLocks noChangeArrowheads="1"/>
          </p:cNvSpPr>
          <p:nvPr/>
        </p:nvSpPr>
        <p:spPr bwMode="auto">
          <a:xfrm>
            <a:off x="8129588" y="7145338"/>
            <a:ext cx="263525" cy="109537"/>
          </a:xfrm>
          <a:custGeom>
            <a:avLst/>
            <a:gdLst>
              <a:gd name="T0" fmla="*/ 140 w 166"/>
              <a:gd name="T1" fmla="*/ 0 h 69"/>
              <a:gd name="T2" fmla="*/ 166 w 166"/>
              <a:gd name="T3" fmla="*/ 69 h 69"/>
              <a:gd name="T4" fmla="*/ 11 w 166"/>
              <a:gd name="T5" fmla="*/ 69 h 69"/>
              <a:gd name="T6" fmla="*/ 0 w 166"/>
              <a:gd name="T7" fmla="*/ 0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69">
                <a:moveTo>
                  <a:pt x="140" y="0"/>
                </a:moveTo>
                <a:lnTo>
                  <a:pt x="166" y="69"/>
                </a:lnTo>
                <a:lnTo>
                  <a:pt x="11" y="69"/>
                </a:lnTo>
                <a:lnTo>
                  <a:pt x="0" y="0"/>
                </a:lnTo>
                <a:close/>
              </a:path>
            </a:pathLst>
          </a:custGeom>
          <a:solidFill>
            <a:srgbClr val="5A5A5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5A5A5A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3" name="Freeform 101"/>
          <p:cNvSpPr>
            <a:spLocks noChangeArrowheads="1"/>
          </p:cNvSpPr>
          <p:nvPr/>
        </p:nvSpPr>
        <p:spPr bwMode="auto">
          <a:xfrm>
            <a:off x="6921500" y="7097713"/>
            <a:ext cx="903288" cy="161925"/>
          </a:xfrm>
          <a:custGeom>
            <a:avLst/>
            <a:gdLst>
              <a:gd name="T0" fmla="*/ 9 w 569"/>
              <a:gd name="T1" fmla="*/ 19 h 102"/>
              <a:gd name="T2" fmla="*/ 36 w 569"/>
              <a:gd name="T3" fmla="*/ 20 h 102"/>
              <a:gd name="T4" fmla="*/ 34 w 569"/>
              <a:gd name="T5" fmla="*/ 52 h 102"/>
              <a:gd name="T6" fmla="*/ 4 w 569"/>
              <a:gd name="T7" fmla="*/ 53 h 102"/>
              <a:gd name="T8" fmla="*/ 0 w 569"/>
              <a:gd name="T9" fmla="*/ 86 h 102"/>
              <a:gd name="T10" fmla="*/ 27 w 569"/>
              <a:gd name="T11" fmla="*/ 87 h 102"/>
              <a:gd name="T12" fmla="*/ 25 w 569"/>
              <a:gd name="T13" fmla="*/ 102 h 102"/>
              <a:gd name="T14" fmla="*/ 459 w 569"/>
              <a:gd name="T15" fmla="*/ 102 h 102"/>
              <a:gd name="T16" fmla="*/ 460 w 569"/>
              <a:gd name="T17" fmla="*/ 94 h 102"/>
              <a:gd name="T18" fmla="*/ 547 w 569"/>
              <a:gd name="T19" fmla="*/ 94 h 102"/>
              <a:gd name="T20" fmla="*/ 546 w 569"/>
              <a:gd name="T21" fmla="*/ 80 h 102"/>
              <a:gd name="T22" fmla="*/ 567 w 569"/>
              <a:gd name="T23" fmla="*/ 80 h 102"/>
              <a:gd name="T24" fmla="*/ 567 w 569"/>
              <a:gd name="T25" fmla="*/ 34 h 102"/>
              <a:gd name="T26" fmla="*/ 547 w 569"/>
              <a:gd name="T27" fmla="*/ 34 h 102"/>
              <a:gd name="T28" fmla="*/ 547 w 569"/>
              <a:gd name="T29" fmla="*/ 22 h 102"/>
              <a:gd name="T30" fmla="*/ 569 w 569"/>
              <a:gd name="T31" fmla="*/ 22 h 102"/>
              <a:gd name="T32" fmla="*/ 569 w 569"/>
              <a:gd name="T33" fmla="*/ 0 h 102"/>
              <a:gd name="T34" fmla="*/ 9 w 569"/>
              <a:gd name="T35" fmla="*/ 0 h 1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569" h="102">
                <a:moveTo>
                  <a:pt x="9" y="19"/>
                </a:moveTo>
                <a:lnTo>
                  <a:pt x="36" y="20"/>
                </a:lnTo>
                <a:lnTo>
                  <a:pt x="34" y="52"/>
                </a:lnTo>
                <a:lnTo>
                  <a:pt x="4" y="53"/>
                </a:lnTo>
                <a:lnTo>
                  <a:pt x="0" y="86"/>
                </a:lnTo>
                <a:lnTo>
                  <a:pt x="27" y="87"/>
                </a:lnTo>
                <a:lnTo>
                  <a:pt x="25" y="102"/>
                </a:lnTo>
                <a:lnTo>
                  <a:pt x="459" y="102"/>
                </a:lnTo>
                <a:lnTo>
                  <a:pt x="460" y="94"/>
                </a:lnTo>
                <a:lnTo>
                  <a:pt x="547" y="94"/>
                </a:lnTo>
                <a:lnTo>
                  <a:pt x="546" y="80"/>
                </a:lnTo>
                <a:lnTo>
                  <a:pt x="567" y="80"/>
                </a:lnTo>
                <a:lnTo>
                  <a:pt x="567" y="34"/>
                </a:lnTo>
                <a:lnTo>
                  <a:pt x="547" y="34"/>
                </a:lnTo>
                <a:lnTo>
                  <a:pt x="547" y="22"/>
                </a:lnTo>
                <a:lnTo>
                  <a:pt x="569" y="22"/>
                </a:lnTo>
                <a:lnTo>
                  <a:pt x="569" y="0"/>
                </a:lnTo>
                <a:lnTo>
                  <a:pt x="9" y="0"/>
                </a:lnTo>
                <a:close/>
              </a:path>
            </a:pathLst>
          </a:custGeom>
          <a:solidFill>
            <a:srgbClr val="5A5A5A"/>
          </a:soli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4" name="Freeform 102"/>
          <p:cNvSpPr>
            <a:spLocks noChangeArrowheads="1"/>
          </p:cNvSpPr>
          <p:nvPr/>
        </p:nvSpPr>
        <p:spPr bwMode="auto">
          <a:xfrm>
            <a:off x="6807200" y="7292975"/>
            <a:ext cx="1660525" cy="63500"/>
          </a:xfrm>
          <a:custGeom>
            <a:avLst/>
            <a:gdLst>
              <a:gd name="T0" fmla="*/ 1 w 1046"/>
              <a:gd name="T1" fmla="*/ 3 h 40"/>
              <a:gd name="T2" fmla="*/ 0 w 1046"/>
              <a:gd name="T3" fmla="*/ 23 h 40"/>
              <a:gd name="T4" fmla="*/ 12 w 1046"/>
              <a:gd name="T5" fmla="*/ 40 h 40"/>
              <a:gd name="T6" fmla="*/ 1034 w 1046"/>
              <a:gd name="T7" fmla="*/ 40 h 40"/>
              <a:gd name="T8" fmla="*/ 1046 w 1046"/>
              <a:gd name="T9" fmla="*/ 20 h 40"/>
              <a:gd name="T10" fmla="*/ 1046 w 1046"/>
              <a:gd name="T11" fmla="*/ 0 h 40"/>
              <a:gd name="T12" fmla="*/ 1 w 1046"/>
              <a:gd name="T13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46" h="40">
                <a:moveTo>
                  <a:pt x="1" y="3"/>
                </a:moveTo>
                <a:lnTo>
                  <a:pt x="0" y="23"/>
                </a:lnTo>
                <a:lnTo>
                  <a:pt x="12" y="40"/>
                </a:lnTo>
                <a:lnTo>
                  <a:pt x="1034" y="40"/>
                </a:lnTo>
                <a:lnTo>
                  <a:pt x="1046" y="20"/>
                </a:lnTo>
                <a:lnTo>
                  <a:pt x="1046" y="0"/>
                </a:lnTo>
                <a:lnTo>
                  <a:pt x="1" y="0"/>
                </a:ln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5" name="Freeform 103"/>
          <p:cNvSpPr>
            <a:spLocks noChangeArrowheads="1"/>
          </p:cNvSpPr>
          <p:nvPr/>
        </p:nvSpPr>
        <p:spPr bwMode="auto">
          <a:xfrm>
            <a:off x="7258050" y="6800850"/>
            <a:ext cx="758825" cy="214313"/>
          </a:xfrm>
          <a:custGeom>
            <a:avLst/>
            <a:gdLst>
              <a:gd name="T0" fmla="*/ 36 w 478"/>
              <a:gd name="T1" fmla="*/ 0 h 135"/>
              <a:gd name="T2" fmla="*/ 0 w 478"/>
              <a:gd name="T3" fmla="*/ 135 h 135"/>
              <a:gd name="T4" fmla="*/ 478 w 478"/>
              <a:gd name="T5" fmla="*/ 129 h 135"/>
              <a:gd name="T6" fmla="*/ 424 w 478"/>
              <a:gd name="T7" fmla="*/ 1 h 135"/>
              <a:gd name="T8" fmla="*/ 422 w 478"/>
              <a:gd name="T9" fmla="*/ 0 h 1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78" h="135">
                <a:moveTo>
                  <a:pt x="36" y="0"/>
                </a:moveTo>
                <a:lnTo>
                  <a:pt x="0" y="135"/>
                </a:lnTo>
                <a:lnTo>
                  <a:pt x="478" y="129"/>
                </a:lnTo>
                <a:lnTo>
                  <a:pt x="424" y="1"/>
                </a:lnTo>
                <a:lnTo>
                  <a:pt x="422" y="0"/>
                </a:lnTo>
                <a:close/>
              </a:path>
            </a:pathLst>
          </a:cu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6" name="Freeform 104"/>
          <p:cNvSpPr>
            <a:spLocks noChangeArrowheads="1"/>
          </p:cNvSpPr>
          <p:nvPr/>
        </p:nvSpPr>
        <p:spPr bwMode="auto">
          <a:xfrm>
            <a:off x="7307263" y="6726238"/>
            <a:ext cx="642937" cy="217487"/>
          </a:xfrm>
          <a:custGeom>
            <a:avLst/>
            <a:gdLst>
              <a:gd name="T0" fmla="*/ 344 w 405"/>
              <a:gd name="T1" fmla="*/ 67 h 137"/>
              <a:gd name="T2" fmla="*/ 65 w 405"/>
              <a:gd name="T3" fmla="*/ 71 h 137"/>
              <a:gd name="T4" fmla="*/ 344 w 405"/>
              <a:gd name="T5" fmla="*/ 67 h 1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05" h="137">
                <a:moveTo>
                  <a:pt x="344" y="67"/>
                </a:moveTo>
                <a:cubicBezTo>
                  <a:pt x="283" y="135"/>
                  <a:pt x="130" y="137"/>
                  <a:pt x="65" y="71"/>
                </a:cubicBezTo>
                <a:cubicBezTo>
                  <a:pt x="0" y="5"/>
                  <a:pt x="405" y="0"/>
                  <a:pt x="344" y="67"/>
                </a:cubicBez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7" name="Freeform 105"/>
          <p:cNvSpPr>
            <a:spLocks noChangeArrowheads="1"/>
          </p:cNvSpPr>
          <p:nvPr/>
        </p:nvSpPr>
        <p:spPr bwMode="auto">
          <a:xfrm>
            <a:off x="7272338" y="6707188"/>
            <a:ext cx="701675" cy="185737"/>
          </a:xfrm>
          <a:custGeom>
            <a:avLst/>
            <a:gdLst>
              <a:gd name="T0" fmla="*/ 375 w 442"/>
              <a:gd name="T1" fmla="*/ 58 h 117"/>
              <a:gd name="T2" fmla="*/ 71 w 442"/>
              <a:gd name="T3" fmla="*/ 61 h 117"/>
              <a:gd name="T4" fmla="*/ 375 w 442"/>
              <a:gd name="T5" fmla="*/ 58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442" h="117">
                <a:moveTo>
                  <a:pt x="375" y="58"/>
                </a:moveTo>
                <a:cubicBezTo>
                  <a:pt x="308" y="115"/>
                  <a:pt x="142" y="117"/>
                  <a:pt x="71" y="61"/>
                </a:cubicBezTo>
                <a:cubicBezTo>
                  <a:pt x="0" y="5"/>
                  <a:pt x="442" y="0"/>
                  <a:pt x="375" y="58"/>
                </a:cubicBezTo>
                <a:close/>
              </a:path>
            </a:pathLst>
          </a:custGeom>
          <a:solidFill>
            <a:srgbClr val="91919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8" name="AutoShape 106"/>
          <p:cNvSpPr>
            <a:spLocks noChangeArrowheads="1"/>
          </p:cNvSpPr>
          <p:nvPr/>
        </p:nvSpPr>
        <p:spPr bwMode="auto">
          <a:xfrm>
            <a:off x="7096125" y="5865813"/>
            <a:ext cx="1060450" cy="914400"/>
          </a:xfrm>
          <a:prstGeom prst="roundRect">
            <a:avLst>
              <a:gd name="adj" fmla="val 16667"/>
            </a:avLst>
          </a:prstGeom>
          <a:solidFill>
            <a:srgbClr val="D2D2D2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99" name="Freeform 107"/>
          <p:cNvSpPr>
            <a:spLocks noChangeArrowheads="1"/>
          </p:cNvSpPr>
          <p:nvPr/>
        </p:nvSpPr>
        <p:spPr bwMode="auto">
          <a:xfrm>
            <a:off x="7248525" y="7000875"/>
            <a:ext cx="779463" cy="53975"/>
          </a:xfrm>
          <a:custGeom>
            <a:avLst/>
            <a:gdLst>
              <a:gd name="T0" fmla="*/ 1 w 491"/>
              <a:gd name="T1" fmla="*/ 19 h 34"/>
              <a:gd name="T2" fmla="*/ 0 w 491"/>
              <a:gd name="T3" fmla="*/ 28 h 34"/>
              <a:gd name="T4" fmla="*/ 4 w 491"/>
              <a:gd name="T5" fmla="*/ 34 h 34"/>
              <a:gd name="T6" fmla="*/ 487 w 491"/>
              <a:gd name="T7" fmla="*/ 34 h 34"/>
              <a:gd name="T8" fmla="*/ 491 w 491"/>
              <a:gd name="T9" fmla="*/ 21 h 34"/>
              <a:gd name="T10" fmla="*/ 484 w 491"/>
              <a:gd name="T11" fmla="*/ 0 h 34"/>
              <a:gd name="T12" fmla="*/ 7 w 491"/>
              <a:gd name="T13" fmla="*/ 0 h 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91" h="34">
                <a:moveTo>
                  <a:pt x="1" y="19"/>
                </a:moveTo>
                <a:lnTo>
                  <a:pt x="0" y="28"/>
                </a:lnTo>
                <a:lnTo>
                  <a:pt x="4" y="34"/>
                </a:lnTo>
                <a:lnTo>
                  <a:pt x="487" y="34"/>
                </a:lnTo>
                <a:lnTo>
                  <a:pt x="491" y="21"/>
                </a:lnTo>
                <a:lnTo>
                  <a:pt x="484" y="0"/>
                </a:lnTo>
                <a:lnTo>
                  <a:pt x="7" y="0"/>
                </a:lnTo>
                <a:close/>
              </a:path>
            </a:pathLst>
          </a:custGeom>
          <a:solidFill>
            <a:srgbClr val="91919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91919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0" name="Freeform 108"/>
          <p:cNvSpPr>
            <a:spLocks noChangeArrowheads="1"/>
          </p:cNvSpPr>
          <p:nvPr/>
        </p:nvSpPr>
        <p:spPr bwMode="auto">
          <a:xfrm>
            <a:off x="7248525" y="7031038"/>
            <a:ext cx="779463" cy="23812"/>
          </a:xfrm>
          <a:custGeom>
            <a:avLst/>
            <a:gdLst>
              <a:gd name="T0" fmla="*/ 0 w 491"/>
              <a:gd name="T1" fmla="*/ 9 h 15"/>
              <a:gd name="T2" fmla="*/ 4 w 491"/>
              <a:gd name="T3" fmla="*/ 15 h 15"/>
              <a:gd name="T4" fmla="*/ 487 w 491"/>
              <a:gd name="T5" fmla="*/ 15 h 15"/>
              <a:gd name="T6" fmla="*/ 491 w 491"/>
              <a:gd name="T7" fmla="*/ 0 h 15"/>
              <a:gd name="T8" fmla="*/ 1 w 491"/>
              <a:gd name="T9" fmla="*/ 0 h 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91" h="15">
                <a:moveTo>
                  <a:pt x="0" y="9"/>
                </a:moveTo>
                <a:lnTo>
                  <a:pt x="4" y="15"/>
                </a:lnTo>
                <a:lnTo>
                  <a:pt x="487" y="15"/>
                </a:lnTo>
                <a:lnTo>
                  <a:pt x="491" y="0"/>
                </a:lnTo>
                <a:lnTo>
                  <a:pt x="1" y="0"/>
                </a:ln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1" name="Freeform 109"/>
          <p:cNvSpPr>
            <a:spLocks noChangeArrowheads="1"/>
          </p:cNvSpPr>
          <p:nvPr/>
        </p:nvSpPr>
        <p:spPr bwMode="auto">
          <a:xfrm>
            <a:off x="8032750" y="5948363"/>
            <a:ext cx="66675" cy="719137"/>
          </a:xfrm>
          <a:custGeom>
            <a:avLst/>
            <a:gdLst>
              <a:gd name="T0" fmla="*/ 41 w 42"/>
              <a:gd name="T1" fmla="*/ 17 h 453"/>
              <a:gd name="T2" fmla="*/ 24 w 42"/>
              <a:gd name="T3" fmla="*/ 0 h 453"/>
              <a:gd name="T4" fmla="*/ 0 w 42"/>
              <a:gd name="T5" fmla="*/ 26 h 453"/>
              <a:gd name="T6" fmla="*/ 19 w 42"/>
              <a:gd name="T7" fmla="*/ 42 h 453"/>
              <a:gd name="T8" fmla="*/ 19 w 42"/>
              <a:gd name="T9" fmla="*/ 429 h 453"/>
              <a:gd name="T10" fmla="*/ 42 w 42"/>
              <a:gd name="T11" fmla="*/ 453 h 453"/>
              <a:gd name="T12" fmla="*/ 41 w 42"/>
              <a:gd name="T13" fmla="*/ 17 h 4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" h="453">
                <a:moveTo>
                  <a:pt x="41" y="17"/>
                </a:moveTo>
                <a:cubicBezTo>
                  <a:pt x="40" y="8"/>
                  <a:pt x="33" y="1"/>
                  <a:pt x="24" y="0"/>
                </a:cubicBezTo>
                <a:cubicBezTo>
                  <a:pt x="0" y="26"/>
                  <a:pt x="0" y="26"/>
                  <a:pt x="0" y="26"/>
                </a:cubicBezTo>
                <a:cubicBezTo>
                  <a:pt x="10" y="26"/>
                  <a:pt x="18" y="35"/>
                  <a:pt x="19" y="42"/>
                </a:cubicBezTo>
                <a:cubicBezTo>
                  <a:pt x="19" y="429"/>
                  <a:pt x="19" y="429"/>
                  <a:pt x="19" y="429"/>
                </a:cubicBezTo>
                <a:cubicBezTo>
                  <a:pt x="42" y="453"/>
                  <a:pt x="42" y="453"/>
                  <a:pt x="42" y="453"/>
                </a:cubicBezTo>
                <a:cubicBezTo>
                  <a:pt x="41" y="17"/>
                  <a:pt x="41" y="17"/>
                  <a:pt x="41" y="17"/>
                </a:cubicBezTo>
                <a:close/>
              </a:path>
            </a:pathLst>
          </a:custGeom>
          <a:solidFill>
            <a:srgbClr val="B4B4B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4B4B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2" name="Freeform 110"/>
          <p:cNvSpPr>
            <a:spLocks noChangeArrowheads="1"/>
          </p:cNvSpPr>
          <p:nvPr/>
        </p:nvSpPr>
        <p:spPr bwMode="auto">
          <a:xfrm>
            <a:off x="7161213" y="5949950"/>
            <a:ext cx="61912" cy="742950"/>
          </a:xfrm>
          <a:custGeom>
            <a:avLst/>
            <a:gdLst>
              <a:gd name="T0" fmla="*/ 0 w 39"/>
              <a:gd name="T1" fmla="*/ 451 h 468"/>
              <a:gd name="T2" fmla="*/ 16 w 39"/>
              <a:gd name="T3" fmla="*/ 468 h 468"/>
              <a:gd name="T4" fmla="*/ 39 w 39"/>
              <a:gd name="T5" fmla="*/ 443 h 468"/>
              <a:gd name="T6" fmla="*/ 22 w 39"/>
              <a:gd name="T7" fmla="*/ 426 h 468"/>
              <a:gd name="T8" fmla="*/ 22 w 39"/>
              <a:gd name="T9" fmla="*/ 231 h 468"/>
              <a:gd name="T10" fmla="*/ 22 w 39"/>
              <a:gd name="T11" fmla="*/ 41 h 468"/>
              <a:gd name="T12" fmla="*/ 39 w 39"/>
              <a:gd name="T13" fmla="*/ 24 h 468"/>
              <a:gd name="T14" fmla="*/ 18 w 39"/>
              <a:gd name="T15" fmla="*/ 0 h 468"/>
              <a:gd name="T16" fmla="*/ 0 w 39"/>
              <a:gd name="T17" fmla="*/ 16 h 468"/>
              <a:gd name="T18" fmla="*/ 0 w 39"/>
              <a:gd name="T19" fmla="*/ 16 h 468"/>
              <a:gd name="T20" fmla="*/ 0 w 39"/>
              <a:gd name="T21" fmla="*/ 452 h 468"/>
              <a:gd name="T22" fmla="*/ 0 w 39"/>
              <a:gd name="T23" fmla="*/ 451 h 4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39" h="468">
                <a:moveTo>
                  <a:pt x="0" y="451"/>
                </a:moveTo>
                <a:cubicBezTo>
                  <a:pt x="0" y="459"/>
                  <a:pt x="7" y="467"/>
                  <a:pt x="16" y="468"/>
                </a:cubicBezTo>
                <a:cubicBezTo>
                  <a:pt x="39" y="443"/>
                  <a:pt x="39" y="443"/>
                  <a:pt x="39" y="443"/>
                </a:cubicBezTo>
                <a:cubicBezTo>
                  <a:pt x="30" y="441"/>
                  <a:pt x="23" y="434"/>
                  <a:pt x="22" y="426"/>
                </a:cubicBezTo>
                <a:cubicBezTo>
                  <a:pt x="22" y="231"/>
                  <a:pt x="22" y="231"/>
                  <a:pt x="22" y="231"/>
                </a:cubicBezTo>
                <a:cubicBezTo>
                  <a:pt x="22" y="41"/>
                  <a:pt x="22" y="41"/>
                  <a:pt x="22" y="41"/>
                </a:cubicBezTo>
                <a:cubicBezTo>
                  <a:pt x="23" y="33"/>
                  <a:pt x="30" y="25"/>
                  <a:pt x="39" y="24"/>
                </a:cubicBezTo>
                <a:cubicBezTo>
                  <a:pt x="18" y="0"/>
                  <a:pt x="18" y="0"/>
                  <a:pt x="18" y="0"/>
                </a:cubicBezTo>
                <a:cubicBezTo>
                  <a:pt x="9" y="0"/>
                  <a:pt x="0" y="7"/>
                  <a:pt x="0" y="16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452"/>
                  <a:pt x="0" y="452"/>
                  <a:pt x="0" y="452"/>
                </a:cubicBezTo>
                <a:cubicBezTo>
                  <a:pt x="0" y="451"/>
                  <a:pt x="0" y="451"/>
                  <a:pt x="0" y="451"/>
                </a:cubicBezTo>
                <a:close/>
              </a:path>
            </a:pathLst>
          </a:custGeom>
          <a:solidFill>
            <a:srgbClr val="5A5A5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2D2D2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3" name="Freeform 111"/>
          <p:cNvSpPr>
            <a:spLocks noChangeArrowheads="1"/>
          </p:cNvSpPr>
          <p:nvPr/>
        </p:nvSpPr>
        <p:spPr bwMode="auto">
          <a:xfrm>
            <a:off x="7189788" y="5948363"/>
            <a:ext cx="881062" cy="41275"/>
          </a:xfrm>
          <a:custGeom>
            <a:avLst/>
            <a:gdLst>
              <a:gd name="T0" fmla="*/ 0 w 555"/>
              <a:gd name="T1" fmla="*/ 1 h 26"/>
              <a:gd name="T2" fmla="*/ 21 w 555"/>
              <a:gd name="T3" fmla="*/ 25 h 26"/>
              <a:gd name="T4" fmla="*/ 531 w 555"/>
              <a:gd name="T5" fmla="*/ 26 h 26"/>
              <a:gd name="T6" fmla="*/ 555 w 555"/>
              <a:gd name="T7" fmla="*/ 0 h 26"/>
              <a:gd name="T8" fmla="*/ 0 w 555"/>
              <a:gd name="T9" fmla="*/ 1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55" h="26">
                <a:moveTo>
                  <a:pt x="0" y="1"/>
                </a:moveTo>
                <a:cubicBezTo>
                  <a:pt x="0" y="0"/>
                  <a:pt x="21" y="26"/>
                  <a:pt x="21" y="25"/>
                </a:cubicBezTo>
                <a:cubicBezTo>
                  <a:pt x="531" y="26"/>
                  <a:pt x="531" y="26"/>
                  <a:pt x="531" y="26"/>
                </a:cubicBezTo>
                <a:cubicBezTo>
                  <a:pt x="555" y="0"/>
                  <a:pt x="555" y="0"/>
                  <a:pt x="555" y="0"/>
                </a:cubicBezTo>
                <a:cubicBezTo>
                  <a:pt x="0" y="1"/>
                  <a:pt x="0" y="1"/>
                  <a:pt x="0" y="1"/>
                </a:cubicBezTo>
                <a:close/>
              </a:path>
            </a:pathLst>
          </a:custGeom>
          <a:solidFill>
            <a:srgbClr val="6E6E6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2D2D2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4" name="Freeform 112" descr="50%"/>
          <p:cNvSpPr>
            <a:spLocks noChangeArrowheads="1"/>
          </p:cNvSpPr>
          <p:nvPr/>
        </p:nvSpPr>
        <p:spPr bwMode="auto">
          <a:xfrm>
            <a:off x="7186613" y="6629400"/>
            <a:ext cx="912812" cy="63500"/>
          </a:xfrm>
          <a:custGeom>
            <a:avLst/>
            <a:gdLst>
              <a:gd name="T0" fmla="*/ 556 w 575"/>
              <a:gd name="T1" fmla="*/ 40 h 40"/>
              <a:gd name="T2" fmla="*/ 575 w 575"/>
              <a:gd name="T3" fmla="*/ 24 h 40"/>
              <a:gd name="T4" fmla="*/ 552 w 575"/>
              <a:gd name="T5" fmla="*/ 0 h 40"/>
              <a:gd name="T6" fmla="*/ 535 w 575"/>
              <a:gd name="T7" fmla="*/ 15 h 40"/>
              <a:gd name="T8" fmla="*/ 23 w 575"/>
              <a:gd name="T9" fmla="*/ 15 h 40"/>
              <a:gd name="T10" fmla="*/ 0 w 575"/>
              <a:gd name="T11" fmla="*/ 40 h 40"/>
              <a:gd name="T12" fmla="*/ 556 w 575"/>
              <a:gd name="T13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75" h="40">
                <a:moveTo>
                  <a:pt x="556" y="40"/>
                </a:moveTo>
                <a:cubicBezTo>
                  <a:pt x="565" y="39"/>
                  <a:pt x="573" y="32"/>
                  <a:pt x="575" y="24"/>
                </a:cubicBezTo>
                <a:cubicBezTo>
                  <a:pt x="552" y="0"/>
                  <a:pt x="552" y="0"/>
                  <a:pt x="552" y="0"/>
                </a:cubicBezTo>
                <a:cubicBezTo>
                  <a:pt x="549" y="9"/>
                  <a:pt x="543" y="14"/>
                  <a:pt x="535" y="15"/>
                </a:cubicBezTo>
                <a:cubicBezTo>
                  <a:pt x="23" y="15"/>
                  <a:pt x="23" y="15"/>
                  <a:pt x="23" y="15"/>
                </a:cubicBezTo>
                <a:cubicBezTo>
                  <a:pt x="0" y="40"/>
                  <a:pt x="0" y="40"/>
                  <a:pt x="0" y="40"/>
                </a:cubicBezTo>
                <a:cubicBezTo>
                  <a:pt x="556" y="40"/>
                  <a:pt x="556" y="40"/>
                  <a:pt x="556" y="40"/>
                </a:cubicBezTo>
                <a:close/>
              </a:path>
            </a:pathLst>
          </a:custGeom>
          <a:pattFill prst="pct50">
            <a:fgClr>
              <a:srgbClr val="7FA25F"/>
            </a:fgClr>
            <a:bgClr>
              <a:srgbClr val="DCDCDC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305" name="AutoShape 113"/>
          <p:cNvSpPr>
            <a:spLocks noChangeArrowheads="1"/>
          </p:cNvSpPr>
          <p:nvPr/>
        </p:nvSpPr>
        <p:spPr bwMode="auto">
          <a:xfrm>
            <a:off x="7196138" y="5989638"/>
            <a:ext cx="868362" cy="666750"/>
          </a:xfrm>
          <a:prstGeom prst="roundRect">
            <a:avLst>
              <a:gd name="adj" fmla="val 16667"/>
            </a:avLst>
          </a:prstGeom>
          <a:solidFill>
            <a:srgbClr val="32323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323232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6" name="Freeform 114"/>
          <p:cNvSpPr>
            <a:spLocks noChangeArrowheads="1"/>
          </p:cNvSpPr>
          <p:nvPr/>
        </p:nvSpPr>
        <p:spPr bwMode="auto">
          <a:xfrm>
            <a:off x="7029450" y="4757738"/>
            <a:ext cx="1317625" cy="125412"/>
          </a:xfrm>
          <a:custGeom>
            <a:avLst/>
            <a:gdLst>
              <a:gd name="T0" fmla="*/ 96 w 830"/>
              <a:gd name="T1" fmla="*/ 0 h 79"/>
              <a:gd name="T2" fmla="*/ 750 w 830"/>
              <a:gd name="T3" fmla="*/ 0 h 79"/>
              <a:gd name="T4" fmla="*/ 830 w 830"/>
              <a:gd name="T5" fmla="*/ 77 h 79"/>
              <a:gd name="T6" fmla="*/ 0 w 830"/>
              <a:gd name="T7" fmla="*/ 79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30" h="79">
                <a:moveTo>
                  <a:pt x="96" y="0"/>
                </a:moveTo>
                <a:lnTo>
                  <a:pt x="750" y="0"/>
                </a:lnTo>
                <a:lnTo>
                  <a:pt x="830" y="77"/>
                </a:lnTo>
                <a:lnTo>
                  <a:pt x="0" y="79"/>
                </a:lnTo>
                <a:close/>
              </a:path>
            </a:pathLst>
          </a:custGeom>
          <a:solidFill>
            <a:srgbClr val="7FA25F"/>
          </a:solidFill>
          <a:ln w="12700">
            <a:solidFill>
              <a:srgbClr val="7FA25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7" name="Freeform 115"/>
          <p:cNvSpPr>
            <a:spLocks noChangeArrowheads="1"/>
          </p:cNvSpPr>
          <p:nvPr/>
        </p:nvSpPr>
        <p:spPr bwMode="auto">
          <a:xfrm>
            <a:off x="7021513" y="4868863"/>
            <a:ext cx="1336675" cy="344487"/>
          </a:xfrm>
          <a:custGeom>
            <a:avLst/>
            <a:gdLst>
              <a:gd name="T0" fmla="*/ 826 w 842"/>
              <a:gd name="T1" fmla="*/ 0 h 217"/>
              <a:gd name="T2" fmla="*/ 831 w 842"/>
              <a:gd name="T3" fmla="*/ 4 h 217"/>
              <a:gd name="T4" fmla="*/ 841 w 842"/>
              <a:gd name="T5" fmla="*/ 19 h 217"/>
              <a:gd name="T6" fmla="*/ 841 w 842"/>
              <a:gd name="T7" fmla="*/ 188 h 217"/>
              <a:gd name="T8" fmla="*/ 840 w 842"/>
              <a:gd name="T9" fmla="*/ 203 h 217"/>
              <a:gd name="T10" fmla="*/ 834 w 842"/>
              <a:gd name="T11" fmla="*/ 217 h 217"/>
              <a:gd name="T12" fmla="*/ 10 w 842"/>
              <a:gd name="T13" fmla="*/ 217 h 217"/>
              <a:gd name="T14" fmla="*/ 5 w 842"/>
              <a:gd name="T15" fmla="*/ 212 h 217"/>
              <a:gd name="T16" fmla="*/ 3 w 842"/>
              <a:gd name="T17" fmla="*/ 205 h 217"/>
              <a:gd name="T18" fmla="*/ 0 w 842"/>
              <a:gd name="T19" fmla="*/ 182 h 217"/>
              <a:gd name="T20" fmla="*/ 0 w 842"/>
              <a:gd name="T21" fmla="*/ 14 h 217"/>
              <a:gd name="T22" fmla="*/ 3 w 842"/>
              <a:gd name="T23" fmla="*/ 9 h 217"/>
              <a:gd name="T24" fmla="*/ 25 w 842"/>
              <a:gd name="T25" fmla="*/ 2 h 217"/>
              <a:gd name="T26" fmla="*/ 826 w 842"/>
              <a:gd name="T27" fmla="*/ 0 h 2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42" h="217">
                <a:moveTo>
                  <a:pt x="826" y="0"/>
                </a:moveTo>
                <a:cubicBezTo>
                  <a:pt x="827" y="0"/>
                  <a:pt x="831" y="3"/>
                  <a:pt x="831" y="4"/>
                </a:cubicBezTo>
                <a:cubicBezTo>
                  <a:pt x="840" y="11"/>
                  <a:pt x="841" y="11"/>
                  <a:pt x="841" y="19"/>
                </a:cubicBezTo>
                <a:cubicBezTo>
                  <a:pt x="841" y="50"/>
                  <a:pt x="842" y="158"/>
                  <a:pt x="841" y="188"/>
                </a:cubicBezTo>
                <a:cubicBezTo>
                  <a:pt x="841" y="188"/>
                  <a:pt x="842" y="199"/>
                  <a:pt x="840" y="203"/>
                </a:cubicBezTo>
                <a:cubicBezTo>
                  <a:pt x="837" y="213"/>
                  <a:pt x="834" y="217"/>
                  <a:pt x="834" y="217"/>
                </a:cubicBezTo>
                <a:cubicBezTo>
                  <a:pt x="834" y="217"/>
                  <a:pt x="40" y="217"/>
                  <a:pt x="10" y="217"/>
                </a:cubicBezTo>
                <a:cubicBezTo>
                  <a:pt x="8" y="217"/>
                  <a:pt x="6" y="215"/>
                  <a:pt x="5" y="212"/>
                </a:cubicBezTo>
                <a:cubicBezTo>
                  <a:pt x="4" y="209"/>
                  <a:pt x="2" y="206"/>
                  <a:pt x="3" y="205"/>
                </a:cubicBezTo>
                <a:cubicBezTo>
                  <a:pt x="3" y="205"/>
                  <a:pt x="0" y="196"/>
                  <a:pt x="0" y="182"/>
                </a:cubicBezTo>
                <a:cubicBezTo>
                  <a:pt x="0" y="178"/>
                  <a:pt x="1" y="14"/>
                  <a:pt x="0" y="14"/>
                </a:cubicBezTo>
                <a:cubicBezTo>
                  <a:pt x="0" y="14"/>
                  <a:pt x="3" y="11"/>
                  <a:pt x="3" y="9"/>
                </a:cubicBezTo>
                <a:cubicBezTo>
                  <a:pt x="3" y="9"/>
                  <a:pt x="22" y="2"/>
                  <a:pt x="25" y="2"/>
                </a:cubicBezTo>
                <a:cubicBezTo>
                  <a:pt x="101" y="2"/>
                  <a:pt x="719" y="0"/>
                  <a:pt x="826" y="0"/>
                </a:cubicBezTo>
                <a:close/>
              </a:path>
            </a:pathLst>
          </a:custGeom>
          <a:solidFill>
            <a:srgbClr val="F0F0F0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8" name="Freeform 116"/>
          <p:cNvSpPr>
            <a:spLocks noChangeArrowheads="1"/>
          </p:cNvSpPr>
          <p:nvPr/>
        </p:nvSpPr>
        <p:spPr bwMode="auto">
          <a:xfrm>
            <a:off x="7132638" y="4762500"/>
            <a:ext cx="1089025" cy="77788"/>
          </a:xfrm>
          <a:custGeom>
            <a:avLst/>
            <a:gdLst>
              <a:gd name="T0" fmla="*/ 0 w 686"/>
              <a:gd name="T1" fmla="*/ 48 h 49"/>
              <a:gd name="T2" fmla="*/ 686 w 686"/>
              <a:gd name="T3" fmla="*/ 49 h 49"/>
              <a:gd name="T4" fmla="*/ 633 w 686"/>
              <a:gd name="T5" fmla="*/ 0 h 49"/>
              <a:gd name="T6" fmla="*/ 57 w 686"/>
              <a:gd name="T7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86" h="49">
                <a:moveTo>
                  <a:pt x="0" y="48"/>
                </a:moveTo>
                <a:lnTo>
                  <a:pt x="686" y="49"/>
                </a:lnTo>
                <a:lnTo>
                  <a:pt x="633" y="0"/>
                </a:lnTo>
                <a:lnTo>
                  <a:pt x="57" y="0"/>
                </a:ln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09" name="AutoShape 117"/>
          <p:cNvSpPr>
            <a:spLocks noChangeArrowheads="1"/>
          </p:cNvSpPr>
          <p:nvPr/>
        </p:nvSpPr>
        <p:spPr bwMode="auto">
          <a:xfrm>
            <a:off x="70850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0" name="AutoShape 118"/>
          <p:cNvSpPr>
            <a:spLocks noChangeArrowheads="1"/>
          </p:cNvSpPr>
          <p:nvPr/>
        </p:nvSpPr>
        <p:spPr bwMode="auto">
          <a:xfrm>
            <a:off x="7105650" y="5038725"/>
            <a:ext cx="4763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1" name="AutoShape 119"/>
          <p:cNvSpPr>
            <a:spLocks noChangeArrowheads="1"/>
          </p:cNvSpPr>
          <p:nvPr/>
        </p:nvSpPr>
        <p:spPr bwMode="auto">
          <a:xfrm>
            <a:off x="71231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2" name="AutoShape 120"/>
          <p:cNvSpPr>
            <a:spLocks noChangeArrowheads="1"/>
          </p:cNvSpPr>
          <p:nvPr/>
        </p:nvSpPr>
        <p:spPr bwMode="auto">
          <a:xfrm>
            <a:off x="714216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3" name="AutoShape 121"/>
          <p:cNvSpPr>
            <a:spLocks noChangeArrowheads="1"/>
          </p:cNvSpPr>
          <p:nvPr/>
        </p:nvSpPr>
        <p:spPr bwMode="auto">
          <a:xfrm>
            <a:off x="71612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4" name="AutoShape 122"/>
          <p:cNvSpPr>
            <a:spLocks noChangeArrowheads="1"/>
          </p:cNvSpPr>
          <p:nvPr/>
        </p:nvSpPr>
        <p:spPr bwMode="auto">
          <a:xfrm>
            <a:off x="718026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5" name="AutoShape 123"/>
          <p:cNvSpPr>
            <a:spLocks noChangeArrowheads="1"/>
          </p:cNvSpPr>
          <p:nvPr/>
        </p:nvSpPr>
        <p:spPr bwMode="auto">
          <a:xfrm>
            <a:off x="71993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6" name="AutoShape 124"/>
          <p:cNvSpPr>
            <a:spLocks noChangeArrowheads="1"/>
          </p:cNvSpPr>
          <p:nvPr/>
        </p:nvSpPr>
        <p:spPr bwMode="auto">
          <a:xfrm>
            <a:off x="72183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7" name="AutoShape 125"/>
          <p:cNvSpPr>
            <a:spLocks noChangeArrowheads="1"/>
          </p:cNvSpPr>
          <p:nvPr/>
        </p:nvSpPr>
        <p:spPr bwMode="auto">
          <a:xfrm>
            <a:off x="723741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8" name="AutoShape 126"/>
          <p:cNvSpPr>
            <a:spLocks noChangeArrowheads="1"/>
          </p:cNvSpPr>
          <p:nvPr/>
        </p:nvSpPr>
        <p:spPr bwMode="auto">
          <a:xfrm>
            <a:off x="72548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19" name="AutoShape 127"/>
          <p:cNvSpPr>
            <a:spLocks noChangeArrowheads="1"/>
          </p:cNvSpPr>
          <p:nvPr/>
        </p:nvSpPr>
        <p:spPr bwMode="auto">
          <a:xfrm>
            <a:off x="72739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0" name="AutoShape 128"/>
          <p:cNvSpPr>
            <a:spLocks noChangeArrowheads="1"/>
          </p:cNvSpPr>
          <p:nvPr/>
        </p:nvSpPr>
        <p:spPr bwMode="auto">
          <a:xfrm>
            <a:off x="72929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1" name="AutoShape 129"/>
          <p:cNvSpPr>
            <a:spLocks noChangeArrowheads="1"/>
          </p:cNvSpPr>
          <p:nvPr/>
        </p:nvSpPr>
        <p:spPr bwMode="auto">
          <a:xfrm>
            <a:off x="73120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2" name="AutoShape 130"/>
          <p:cNvSpPr>
            <a:spLocks noChangeArrowheads="1"/>
          </p:cNvSpPr>
          <p:nvPr/>
        </p:nvSpPr>
        <p:spPr bwMode="auto">
          <a:xfrm>
            <a:off x="73310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3" name="AutoShape 131"/>
          <p:cNvSpPr>
            <a:spLocks noChangeArrowheads="1"/>
          </p:cNvSpPr>
          <p:nvPr/>
        </p:nvSpPr>
        <p:spPr bwMode="auto">
          <a:xfrm>
            <a:off x="73501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4" name="AutoShape 132"/>
          <p:cNvSpPr>
            <a:spLocks noChangeArrowheads="1"/>
          </p:cNvSpPr>
          <p:nvPr/>
        </p:nvSpPr>
        <p:spPr bwMode="auto">
          <a:xfrm>
            <a:off x="73707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5" name="AutoShape 133"/>
          <p:cNvSpPr>
            <a:spLocks noChangeArrowheads="1"/>
          </p:cNvSpPr>
          <p:nvPr/>
        </p:nvSpPr>
        <p:spPr bwMode="auto">
          <a:xfrm>
            <a:off x="73898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6" name="AutoShape 134"/>
          <p:cNvSpPr>
            <a:spLocks noChangeArrowheads="1"/>
          </p:cNvSpPr>
          <p:nvPr/>
        </p:nvSpPr>
        <p:spPr bwMode="auto">
          <a:xfrm>
            <a:off x="7410450" y="5038725"/>
            <a:ext cx="4763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7" name="AutoShape 135"/>
          <p:cNvSpPr>
            <a:spLocks noChangeArrowheads="1"/>
          </p:cNvSpPr>
          <p:nvPr/>
        </p:nvSpPr>
        <p:spPr bwMode="auto">
          <a:xfrm>
            <a:off x="74279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8" name="AutoShape 136"/>
          <p:cNvSpPr>
            <a:spLocks noChangeArrowheads="1"/>
          </p:cNvSpPr>
          <p:nvPr/>
        </p:nvSpPr>
        <p:spPr bwMode="auto">
          <a:xfrm>
            <a:off x="74469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29" name="AutoShape 137"/>
          <p:cNvSpPr>
            <a:spLocks noChangeArrowheads="1"/>
          </p:cNvSpPr>
          <p:nvPr/>
        </p:nvSpPr>
        <p:spPr bwMode="auto">
          <a:xfrm>
            <a:off x="74660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0" name="AutoShape 138"/>
          <p:cNvSpPr>
            <a:spLocks noChangeArrowheads="1"/>
          </p:cNvSpPr>
          <p:nvPr/>
        </p:nvSpPr>
        <p:spPr bwMode="auto">
          <a:xfrm>
            <a:off x="748506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1" name="AutoShape 139"/>
          <p:cNvSpPr>
            <a:spLocks noChangeArrowheads="1"/>
          </p:cNvSpPr>
          <p:nvPr/>
        </p:nvSpPr>
        <p:spPr bwMode="auto">
          <a:xfrm>
            <a:off x="75041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2" name="AutoShape 140"/>
          <p:cNvSpPr>
            <a:spLocks noChangeArrowheads="1"/>
          </p:cNvSpPr>
          <p:nvPr/>
        </p:nvSpPr>
        <p:spPr bwMode="auto">
          <a:xfrm>
            <a:off x="75231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3" name="AutoShape 141"/>
          <p:cNvSpPr>
            <a:spLocks noChangeArrowheads="1"/>
          </p:cNvSpPr>
          <p:nvPr/>
        </p:nvSpPr>
        <p:spPr bwMode="auto">
          <a:xfrm>
            <a:off x="754221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4" name="AutoShape 142"/>
          <p:cNvSpPr>
            <a:spLocks noChangeArrowheads="1"/>
          </p:cNvSpPr>
          <p:nvPr/>
        </p:nvSpPr>
        <p:spPr bwMode="auto">
          <a:xfrm>
            <a:off x="75596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5" name="AutoShape 143"/>
          <p:cNvSpPr>
            <a:spLocks noChangeArrowheads="1"/>
          </p:cNvSpPr>
          <p:nvPr/>
        </p:nvSpPr>
        <p:spPr bwMode="auto">
          <a:xfrm>
            <a:off x="75787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6" name="AutoShape 144"/>
          <p:cNvSpPr>
            <a:spLocks noChangeArrowheads="1"/>
          </p:cNvSpPr>
          <p:nvPr/>
        </p:nvSpPr>
        <p:spPr bwMode="auto">
          <a:xfrm>
            <a:off x="75977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7" name="AutoShape 145"/>
          <p:cNvSpPr>
            <a:spLocks noChangeArrowheads="1"/>
          </p:cNvSpPr>
          <p:nvPr/>
        </p:nvSpPr>
        <p:spPr bwMode="auto">
          <a:xfrm>
            <a:off x="76168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8" name="AutoShape 146"/>
          <p:cNvSpPr>
            <a:spLocks noChangeArrowheads="1"/>
          </p:cNvSpPr>
          <p:nvPr/>
        </p:nvSpPr>
        <p:spPr bwMode="auto">
          <a:xfrm>
            <a:off x="76374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39" name="AutoShape 147"/>
          <p:cNvSpPr>
            <a:spLocks noChangeArrowheads="1"/>
          </p:cNvSpPr>
          <p:nvPr/>
        </p:nvSpPr>
        <p:spPr bwMode="auto">
          <a:xfrm>
            <a:off x="76549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0" name="AutoShape 148"/>
          <p:cNvSpPr>
            <a:spLocks noChangeArrowheads="1"/>
          </p:cNvSpPr>
          <p:nvPr/>
        </p:nvSpPr>
        <p:spPr bwMode="auto">
          <a:xfrm>
            <a:off x="76755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1" name="AutoShape 149"/>
          <p:cNvSpPr>
            <a:spLocks noChangeArrowheads="1"/>
          </p:cNvSpPr>
          <p:nvPr/>
        </p:nvSpPr>
        <p:spPr bwMode="auto">
          <a:xfrm>
            <a:off x="7694613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2" name="AutoShape 150"/>
          <p:cNvSpPr>
            <a:spLocks noChangeArrowheads="1"/>
          </p:cNvSpPr>
          <p:nvPr/>
        </p:nvSpPr>
        <p:spPr bwMode="auto">
          <a:xfrm>
            <a:off x="77120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3" name="AutoShape 151"/>
          <p:cNvSpPr>
            <a:spLocks noChangeArrowheads="1"/>
          </p:cNvSpPr>
          <p:nvPr/>
        </p:nvSpPr>
        <p:spPr bwMode="auto">
          <a:xfrm>
            <a:off x="77311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4" name="AutoShape 152"/>
          <p:cNvSpPr>
            <a:spLocks noChangeArrowheads="1"/>
          </p:cNvSpPr>
          <p:nvPr/>
        </p:nvSpPr>
        <p:spPr bwMode="auto">
          <a:xfrm>
            <a:off x="7751763" y="5038725"/>
            <a:ext cx="4762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5" name="AutoShape 153"/>
          <p:cNvSpPr>
            <a:spLocks noChangeArrowheads="1"/>
          </p:cNvSpPr>
          <p:nvPr/>
        </p:nvSpPr>
        <p:spPr bwMode="auto">
          <a:xfrm>
            <a:off x="77692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6" name="AutoShape 154"/>
          <p:cNvSpPr>
            <a:spLocks noChangeArrowheads="1"/>
          </p:cNvSpPr>
          <p:nvPr/>
        </p:nvSpPr>
        <p:spPr bwMode="auto">
          <a:xfrm>
            <a:off x="77882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7" name="AutoShape 155"/>
          <p:cNvSpPr>
            <a:spLocks noChangeArrowheads="1"/>
          </p:cNvSpPr>
          <p:nvPr/>
        </p:nvSpPr>
        <p:spPr bwMode="auto">
          <a:xfrm>
            <a:off x="780732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8" name="AutoShape 156"/>
          <p:cNvSpPr>
            <a:spLocks noChangeArrowheads="1"/>
          </p:cNvSpPr>
          <p:nvPr/>
        </p:nvSpPr>
        <p:spPr bwMode="auto">
          <a:xfrm>
            <a:off x="7826375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49" name="AutoShape 157"/>
          <p:cNvSpPr>
            <a:spLocks noChangeArrowheads="1"/>
          </p:cNvSpPr>
          <p:nvPr/>
        </p:nvSpPr>
        <p:spPr bwMode="auto">
          <a:xfrm>
            <a:off x="7843838" y="5038725"/>
            <a:ext cx="6350" cy="120650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0" name="Rectangle 158"/>
          <p:cNvSpPr>
            <a:spLocks noChangeArrowheads="1"/>
          </p:cNvSpPr>
          <p:nvPr/>
        </p:nvSpPr>
        <p:spPr bwMode="auto">
          <a:xfrm>
            <a:off x="7105650" y="4951413"/>
            <a:ext cx="55563" cy="52387"/>
          </a:xfrm>
          <a:prstGeom prst="rect">
            <a:avLst/>
          </a:prstGeom>
          <a:solidFill>
            <a:srgbClr val="C0C0C0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1" name="Rectangle 159"/>
          <p:cNvSpPr>
            <a:spLocks noChangeArrowheads="1"/>
          </p:cNvSpPr>
          <p:nvPr/>
        </p:nvSpPr>
        <p:spPr bwMode="auto">
          <a:xfrm>
            <a:off x="7208838" y="4951413"/>
            <a:ext cx="177800" cy="52387"/>
          </a:xfrm>
          <a:prstGeom prst="rect">
            <a:avLst/>
          </a:prstGeom>
          <a:solidFill>
            <a:srgbClr val="5A5A5A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2" name="Rectangle 160"/>
          <p:cNvSpPr>
            <a:spLocks noChangeArrowheads="1"/>
          </p:cNvSpPr>
          <p:nvPr/>
        </p:nvSpPr>
        <p:spPr bwMode="auto">
          <a:xfrm>
            <a:off x="7310438" y="4964113"/>
            <a:ext cx="30162" cy="28575"/>
          </a:xfrm>
          <a:prstGeom prst="rect">
            <a:avLst/>
          </a:prstGeom>
          <a:solidFill>
            <a:srgbClr val="DCDCDC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3" name="Rectangle 161"/>
          <p:cNvSpPr>
            <a:spLocks noChangeArrowheads="1"/>
          </p:cNvSpPr>
          <p:nvPr/>
        </p:nvSpPr>
        <p:spPr bwMode="auto">
          <a:xfrm>
            <a:off x="7346950" y="4964113"/>
            <a:ext cx="28575" cy="28575"/>
          </a:xfrm>
          <a:prstGeom prst="rect">
            <a:avLst/>
          </a:prstGeom>
          <a:solidFill>
            <a:srgbClr val="DCDCDC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4" name="Oval 162"/>
          <p:cNvSpPr>
            <a:spLocks noChangeArrowheads="1"/>
          </p:cNvSpPr>
          <p:nvPr/>
        </p:nvSpPr>
        <p:spPr bwMode="auto">
          <a:xfrm>
            <a:off x="7224713" y="4970463"/>
            <a:ext cx="15875" cy="15875"/>
          </a:xfrm>
          <a:prstGeom prst="ellipse">
            <a:avLst/>
          </a:pr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5" name="Oval 163"/>
          <p:cNvSpPr>
            <a:spLocks noChangeArrowheads="1"/>
          </p:cNvSpPr>
          <p:nvPr/>
        </p:nvSpPr>
        <p:spPr bwMode="auto">
          <a:xfrm>
            <a:off x="7221538" y="4965700"/>
            <a:ext cx="25400" cy="25400"/>
          </a:xfrm>
          <a:prstGeom prst="ellipse">
            <a:avLst/>
          </a:prstGeom>
          <a:noFill/>
          <a:ln w="12700">
            <a:solidFill>
              <a:srgbClr val="DCDCDC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DCDCDC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6" name="Freeform 164"/>
          <p:cNvSpPr>
            <a:spLocks noChangeArrowheads="1"/>
          </p:cNvSpPr>
          <p:nvPr/>
        </p:nvSpPr>
        <p:spPr bwMode="auto">
          <a:xfrm>
            <a:off x="7029450" y="4867275"/>
            <a:ext cx="1320800" cy="15875"/>
          </a:xfrm>
          <a:custGeom>
            <a:avLst/>
            <a:gdLst>
              <a:gd name="T0" fmla="*/ 14 w 832"/>
              <a:gd name="T1" fmla="*/ 0 h 10"/>
              <a:gd name="T2" fmla="*/ 820 w 832"/>
              <a:gd name="T3" fmla="*/ 0 h 10"/>
              <a:gd name="T4" fmla="*/ 826 w 832"/>
              <a:gd name="T5" fmla="*/ 5 h 10"/>
              <a:gd name="T6" fmla="*/ 832 w 832"/>
              <a:gd name="T7" fmla="*/ 10 h 10"/>
              <a:gd name="T8" fmla="*/ 0 w 832"/>
              <a:gd name="T9" fmla="*/ 10 h 10"/>
              <a:gd name="T10" fmla="*/ 7 w 832"/>
              <a:gd name="T11" fmla="*/ 4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32" h="10">
                <a:moveTo>
                  <a:pt x="14" y="0"/>
                </a:moveTo>
                <a:lnTo>
                  <a:pt x="820" y="0"/>
                </a:lnTo>
                <a:lnTo>
                  <a:pt x="826" y="5"/>
                </a:lnTo>
                <a:lnTo>
                  <a:pt x="832" y="10"/>
                </a:lnTo>
                <a:lnTo>
                  <a:pt x="0" y="10"/>
                </a:lnTo>
                <a:lnTo>
                  <a:pt x="7" y="4"/>
                </a:lnTo>
                <a:close/>
              </a:path>
            </a:pathLst>
          </a:custGeom>
          <a:solidFill>
            <a:srgbClr val="C0C0C0"/>
          </a:solidFill>
          <a:ln w="12700">
            <a:solidFill>
              <a:srgbClr val="919191"/>
            </a:solidFill>
            <a:prstDash val="sysDot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7" name="Rectangle 165"/>
          <p:cNvSpPr>
            <a:spLocks noChangeArrowheads="1"/>
          </p:cNvSpPr>
          <p:nvPr/>
        </p:nvSpPr>
        <p:spPr bwMode="auto">
          <a:xfrm>
            <a:off x="7943850" y="4951413"/>
            <a:ext cx="339725" cy="19050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58" name="Rectangle 166" descr="50%"/>
          <p:cNvSpPr>
            <a:spLocks noChangeArrowheads="1"/>
          </p:cNvSpPr>
          <p:nvPr/>
        </p:nvSpPr>
        <p:spPr bwMode="auto">
          <a:xfrm>
            <a:off x="7926388" y="4883150"/>
            <a:ext cx="393700" cy="273050"/>
          </a:xfrm>
          <a:prstGeom prst="rect">
            <a:avLst/>
          </a:prstGeom>
          <a:pattFill prst="pct50">
            <a:fgClr>
              <a:srgbClr val="7FA25F"/>
            </a:fgClr>
            <a:bgClr>
              <a:srgbClr val="FFFFFF"/>
            </a:bgClr>
          </a:pattFill>
          <a:ln w="12700">
            <a:solidFill>
              <a:srgbClr val="7FA25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359" name="Rectangle 167"/>
          <p:cNvSpPr>
            <a:spLocks noChangeArrowheads="1"/>
          </p:cNvSpPr>
          <p:nvPr/>
        </p:nvSpPr>
        <p:spPr bwMode="auto">
          <a:xfrm>
            <a:off x="7935913" y="4900613"/>
            <a:ext cx="373062" cy="111125"/>
          </a:xfrm>
          <a:prstGeom prst="rect">
            <a:avLst/>
          </a:prstGeom>
          <a:solidFill>
            <a:srgbClr val="F0F0F0"/>
          </a:solidFill>
          <a:ln w="12700">
            <a:solidFill>
              <a:srgbClr val="F0F0F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0" name="Rectangle 168"/>
          <p:cNvSpPr>
            <a:spLocks noChangeArrowheads="1"/>
          </p:cNvSpPr>
          <p:nvPr/>
        </p:nvSpPr>
        <p:spPr bwMode="auto">
          <a:xfrm>
            <a:off x="7935913" y="5010150"/>
            <a:ext cx="373062" cy="111125"/>
          </a:xfrm>
          <a:prstGeom prst="rect">
            <a:avLst/>
          </a:prstGeom>
          <a:solidFill>
            <a:srgbClr val="464646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1" name="Freeform 169" descr="50%"/>
          <p:cNvSpPr>
            <a:spLocks noChangeArrowheads="1"/>
          </p:cNvSpPr>
          <p:nvPr/>
        </p:nvSpPr>
        <p:spPr bwMode="auto">
          <a:xfrm>
            <a:off x="7926388" y="4883150"/>
            <a:ext cx="9525" cy="273050"/>
          </a:xfrm>
          <a:custGeom>
            <a:avLst/>
            <a:gdLst>
              <a:gd name="T0" fmla="*/ 0 w 6"/>
              <a:gd name="T1" fmla="*/ 0 h 172"/>
              <a:gd name="T2" fmla="*/ 6 w 6"/>
              <a:gd name="T3" fmla="*/ 10 h 172"/>
              <a:gd name="T4" fmla="*/ 6 w 6"/>
              <a:gd name="T5" fmla="*/ 150 h 172"/>
              <a:gd name="T6" fmla="*/ 0 w 6"/>
              <a:gd name="T7" fmla="*/ 172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" h="172">
                <a:moveTo>
                  <a:pt x="0" y="0"/>
                </a:moveTo>
                <a:lnTo>
                  <a:pt x="6" y="10"/>
                </a:lnTo>
                <a:lnTo>
                  <a:pt x="6" y="150"/>
                </a:lnTo>
                <a:lnTo>
                  <a:pt x="0" y="172"/>
                </a:lnTo>
                <a:close/>
              </a:path>
            </a:pathLst>
          </a:custGeom>
          <a:pattFill prst="pct50">
            <a:fgClr>
              <a:srgbClr val="919191"/>
            </a:fgClr>
            <a:bgClr>
              <a:srgbClr val="B4B4B4"/>
            </a:bgClr>
          </a:patt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362" name="Freeform 170" descr="50%"/>
          <p:cNvSpPr>
            <a:spLocks noChangeArrowheads="1"/>
          </p:cNvSpPr>
          <p:nvPr/>
        </p:nvSpPr>
        <p:spPr bwMode="auto">
          <a:xfrm>
            <a:off x="8308975" y="4883150"/>
            <a:ext cx="11113" cy="273050"/>
          </a:xfrm>
          <a:custGeom>
            <a:avLst/>
            <a:gdLst>
              <a:gd name="T0" fmla="*/ 7 w 7"/>
              <a:gd name="T1" fmla="*/ 0 h 172"/>
              <a:gd name="T2" fmla="*/ 0 w 7"/>
              <a:gd name="T3" fmla="*/ 10 h 172"/>
              <a:gd name="T4" fmla="*/ 0 w 7"/>
              <a:gd name="T5" fmla="*/ 150 h 172"/>
              <a:gd name="T6" fmla="*/ 7 w 7"/>
              <a:gd name="T7" fmla="*/ 172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" h="172">
                <a:moveTo>
                  <a:pt x="7" y="0"/>
                </a:moveTo>
                <a:lnTo>
                  <a:pt x="0" y="10"/>
                </a:lnTo>
                <a:lnTo>
                  <a:pt x="0" y="150"/>
                </a:lnTo>
                <a:lnTo>
                  <a:pt x="7" y="172"/>
                </a:lnTo>
                <a:close/>
              </a:path>
            </a:pathLst>
          </a:custGeom>
          <a:pattFill prst="pct50">
            <a:fgClr>
              <a:srgbClr val="919191"/>
            </a:fgClr>
            <a:bgClr>
              <a:srgbClr val="B4B4B4"/>
            </a:bgClr>
          </a:patt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8363" name="Rectangle 171"/>
          <p:cNvSpPr>
            <a:spLocks noChangeArrowheads="1"/>
          </p:cNvSpPr>
          <p:nvPr/>
        </p:nvSpPr>
        <p:spPr bwMode="auto">
          <a:xfrm>
            <a:off x="7945438" y="4940300"/>
            <a:ext cx="354012" cy="33338"/>
          </a:xfrm>
          <a:prstGeom prst="rect">
            <a:avLst/>
          </a:prstGeom>
          <a:solidFill>
            <a:srgbClr val="F0F0F0"/>
          </a:solidFill>
          <a:ln w="12700">
            <a:solidFill>
              <a:srgbClr val="91919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4" name="Freeform 172"/>
          <p:cNvSpPr>
            <a:spLocks noChangeArrowheads="1"/>
          </p:cNvSpPr>
          <p:nvPr/>
        </p:nvSpPr>
        <p:spPr bwMode="auto">
          <a:xfrm>
            <a:off x="7948613" y="4905375"/>
            <a:ext cx="347662" cy="96838"/>
          </a:xfrm>
          <a:custGeom>
            <a:avLst/>
            <a:gdLst>
              <a:gd name="T0" fmla="*/ 0 w 219"/>
              <a:gd name="T1" fmla="*/ 41 h 61"/>
              <a:gd name="T2" fmla="*/ 34 w 219"/>
              <a:gd name="T3" fmla="*/ 41 h 61"/>
              <a:gd name="T4" fmla="*/ 34 w 219"/>
              <a:gd name="T5" fmla="*/ 61 h 61"/>
              <a:gd name="T6" fmla="*/ 100 w 219"/>
              <a:gd name="T7" fmla="*/ 61 h 61"/>
              <a:gd name="T8" fmla="*/ 100 w 219"/>
              <a:gd name="T9" fmla="*/ 41 h 61"/>
              <a:gd name="T10" fmla="*/ 218 w 219"/>
              <a:gd name="T11" fmla="*/ 41 h 61"/>
              <a:gd name="T12" fmla="*/ 219 w 219"/>
              <a:gd name="T13" fmla="*/ 23 h 61"/>
              <a:gd name="T14" fmla="*/ 100 w 219"/>
              <a:gd name="T15" fmla="*/ 23 h 61"/>
              <a:gd name="T16" fmla="*/ 100 w 219"/>
              <a:gd name="T17" fmla="*/ 0 h 61"/>
              <a:gd name="T18" fmla="*/ 34 w 219"/>
              <a:gd name="T19" fmla="*/ 0 h 61"/>
              <a:gd name="T20" fmla="*/ 34 w 219"/>
              <a:gd name="T21" fmla="*/ 23 h 61"/>
              <a:gd name="T22" fmla="*/ 0 w 219"/>
              <a:gd name="T23" fmla="*/ 23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19" h="61">
                <a:moveTo>
                  <a:pt x="0" y="41"/>
                </a:moveTo>
                <a:lnTo>
                  <a:pt x="34" y="41"/>
                </a:lnTo>
                <a:lnTo>
                  <a:pt x="34" y="61"/>
                </a:lnTo>
                <a:lnTo>
                  <a:pt x="100" y="61"/>
                </a:lnTo>
                <a:lnTo>
                  <a:pt x="100" y="41"/>
                </a:lnTo>
                <a:lnTo>
                  <a:pt x="218" y="41"/>
                </a:lnTo>
                <a:lnTo>
                  <a:pt x="219" y="23"/>
                </a:lnTo>
                <a:lnTo>
                  <a:pt x="100" y="23"/>
                </a:lnTo>
                <a:lnTo>
                  <a:pt x="100" y="0"/>
                </a:lnTo>
                <a:lnTo>
                  <a:pt x="34" y="0"/>
                </a:lnTo>
                <a:lnTo>
                  <a:pt x="34" y="23"/>
                </a:lnTo>
                <a:lnTo>
                  <a:pt x="0" y="23"/>
                </a:lnTo>
                <a:close/>
              </a:path>
            </a:pathLst>
          </a:custGeom>
          <a:solidFill>
            <a:srgbClr val="C0C0C0"/>
          </a:soli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5" name="Rectangle 173"/>
          <p:cNvSpPr>
            <a:spLocks noChangeArrowheads="1"/>
          </p:cNvSpPr>
          <p:nvPr/>
        </p:nvSpPr>
        <p:spPr bwMode="auto">
          <a:xfrm>
            <a:off x="7959725" y="5080000"/>
            <a:ext cx="331788" cy="22225"/>
          </a:xfrm>
          <a:prstGeom prst="rect">
            <a:avLst/>
          </a:prstGeom>
          <a:solidFill>
            <a:srgbClr val="464646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6" name="Rectangle 174"/>
          <p:cNvSpPr>
            <a:spLocks noChangeArrowheads="1"/>
          </p:cNvSpPr>
          <p:nvPr/>
        </p:nvSpPr>
        <p:spPr bwMode="auto">
          <a:xfrm>
            <a:off x="7959725" y="4951413"/>
            <a:ext cx="328613" cy="14287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7" name="Line 175"/>
          <p:cNvSpPr>
            <a:spLocks noChangeShapeType="1"/>
          </p:cNvSpPr>
          <p:nvPr/>
        </p:nvSpPr>
        <p:spPr bwMode="auto">
          <a:xfrm>
            <a:off x="7959725" y="5092700"/>
            <a:ext cx="336550" cy="0"/>
          </a:xfrm>
          <a:prstGeom prst="line">
            <a:avLst/>
          </a:prstGeom>
          <a:noFill/>
          <a:ln w="12700">
            <a:solidFill>
              <a:srgbClr val="D2D2D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8" name="Rectangle 176"/>
          <p:cNvSpPr>
            <a:spLocks noChangeArrowheads="1"/>
          </p:cNvSpPr>
          <p:nvPr/>
        </p:nvSpPr>
        <p:spPr bwMode="auto">
          <a:xfrm>
            <a:off x="8008938" y="4911725"/>
            <a:ext cx="92075" cy="36513"/>
          </a:xfrm>
          <a:prstGeom prst="rect">
            <a:avLst/>
          </a:prstGeom>
          <a:solidFill>
            <a:srgbClr val="6E6E6E"/>
          </a:solidFill>
          <a:ln w="12700">
            <a:solidFill>
              <a:srgbClr val="6E6E6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69" name="Rectangle 177"/>
          <p:cNvSpPr>
            <a:spLocks noChangeArrowheads="1"/>
          </p:cNvSpPr>
          <p:nvPr/>
        </p:nvSpPr>
        <p:spPr bwMode="auto">
          <a:xfrm>
            <a:off x="8008938" y="4967288"/>
            <a:ext cx="92075" cy="28575"/>
          </a:xfrm>
          <a:prstGeom prst="rect">
            <a:avLst/>
          </a:prstGeom>
          <a:solidFill>
            <a:srgbClr val="6E6E6E"/>
          </a:solidFill>
          <a:ln w="12700">
            <a:solidFill>
              <a:srgbClr val="6E6E6E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0" name="Oval 178"/>
          <p:cNvSpPr>
            <a:spLocks noChangeArrowheads="1"/>
          </p:cNvSpPr>
          <p:nvPr/>
        </p:nvSpPr>
        <p:spPr bwMode="auto">
          <a:xfrm>
            <a:off x="8229600" y="4916488"/>
            <a:ext cx="12700" cy="12700"/>
          </a:xfrm>
          <a:prstGeom prst="ellipse">
            <a:avLst/>
          </a:prstGeom>
          <a:solidFill>
            <a:srgbClr val="FF4EA5"/>
          </a:solidFill>
          <a:ln w="12700">
            <a:solidFill>
              <a:srgbClr val="BE0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1" name="Rectangle 179"/>
          <p:cNvSpPr>
            <a:spLocks noChangeArrowheads="1"/>
          </p:cNvSpPr>
          <p:nvPr/>
        </p:nvSpPr>
        <p:spPr bwMode="auto">
          <a:xfrm>
            <a:off x="8002588" y="5080000"/>
            <a:ext cx="14287" cy="11113"/>
          </a:xfrm>
          <a:prstGeom prst="rect">
            <a:avLst/>
          </a:prstGeom>
          <a:solidFill>
            <a:srgbClr val="60EFD6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2" name="Freeform 180"/>
          <p:cNvSpPr>
            <a:spLocks noChangeArrowheads="1"/>
          </p:cNvSpPr>
          <p:nvPr/>
        </p:nvSpPr>
        <p:spPr bwMode="auto">
          <a:xfrm>
            <a:off x="8018463" y="4921250"/>
            <a:ext cx="68262" cy="12700"/>
          </a:xfrm>
          <a:custGeom>
            <a:avLst/>
            <a:gdLst>
              <a:gd name="T0" fmla="*/ 3 w 43"/>
              <a:gd name="T1" fmla="*/ 1 h 8"/>
              <a:gd name="T2" fmla="*/ 0 w 43"/>
              <a:gd name="T3" fmla="*/ 3 h 8"/>
              <a:gd name="T4" fmla="*/ 0 w 43"/>
              <a:gd name="T5" fmla="*/ 6 h 8"/>
              <a:gd name="T6" fmla="*/ 2 w 43"/>
              <a:gd name="T7" fmla="*/ 7 h 8"/>
              <a:gd name="T8" fmla="*/ 4 w 43"/>
              <a:gd name="T9" fmla="*/ 8 h 8"/>
              <a:gd name="T10" fmla="*/ 18 w 43"/>
              <a:gd name="T11" fmla="*/ 8 h 8"/>
              <a:gd name="T12" fmla="*/ 22 w 43"/>
              <a:gd name="T13" fmla="*/ 8 h 8"/>
              <a:gd name="T14" fmla="*/ 38 w 43"/>
              <a:gd name="T15" fmla="*/ 8 h 8"/>
              <a:gd name="T16" fmla="*/ 40 w 43"/>
              <a:gd name="T17" fmla="*/ 7 h 8"/>
              <a:gd name="T18" fmla="*/ 42 w 43"/>
              <a:gd name="T19" fmla="*/ 6 h 8"/>
              <a:gd name="T20" fmla="*/ 43 w 43"/>
              <a:gd name="T21" fmla="*/ 5 h 8"/>
              <a:gd name="T22" fmla="*/ 22 w 43"/>
              <a:gd name="T23" fmla="*/ 5 h 8"/>
              <a:gd name="T24" fmla="*/ 15 w 43"/>
              <a:gd name="T25" fmla="*/ 1 h 8"/>
              <a:gd name="T26" fmla="*/ 3 w 43"/>
              <a:gd name="T27" fmla="*/ 1 h 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3" h="8">
                <a:moveTo>
                  <a:pt x="3" y="1"/>
                </a:moveTo>
                <a:cubicBezTo>
                  <a:pt x="2" y="1"/>
                  <a:pt x="1" y="2"/>
                  <a:pt x="0" y="3"/>
                </a:cubicBezTo>
                <a:cubicBezTo>
                  <a:pt x="0" y="3"/>
                  <a:pt x="0" y="4"/>
                  <a:pt x="0" y="6"/>
                </a:cubicBezTo>
                <a:cubicBezTo>
                  <a:pt x="0" y="6"/>
                  <a:pt x="2" y="7"/>
                  <a:pt x="2" y="7"/>
                </a:cubicBezTo>
                <a:cubicBezTo>
                  <a:pt x="2" y="8"/>
                  <a:pt x="4" y="8"/>
                  <a:pt x="4" y="8"/>
                </a:cubicBezTo>
                <a:cubicBezTo>
                  <a:pt x="5" y="8"/>
                  <a:pt x="18" y="8"/>
                  <a:pt x="18" y="8"/>
                </a:cubicBezTo>
                <a:cubicBezTo>
                  <a:pt x="22" y="8"/>
                  <a:pt x="22" y="8"/>
                  <a:pt x="22" y="8"/>
                </a:cubicBezTo>
                <a:cubicBezTo>
                  <a:pt x="38" y="8"/>
                  <a:pt x="38" y="8"/>
                  <a:pt x="38" y="8"/>
                </a:cubicBezTo>
                <a:cubicBezTo>
                  <a:pt x="40" y="7"/>
                  <a:pt x="40" y="7"/>
                  <a:pt x="40" y="7"/>
                </a:cubicBezTo>
                <a:cubicBezTo>
                  <a:pt x="42" y="6"/>
                  <a:pt x="42" y="6"/>
                  <a:pt x="42" y="6"/>
                </a:cubicBezTo>
                <a:cubicBezTo>
                  <a:pt x="43" y="5"/>
                  <a:pt x="43" y="5"/>
                  <a:pt x="43" y="5"/>
                </a:cubicBezTo>
                <a:cubicBezTo>
                  <a:pt x="22" y="5"/>
                  <a:pt x="22" y="5"/>
                  <a:pt x="22" y="5"/>
                </a:cubicBezTo>
                <a:cubicBezTo>
                  <a:pt x="18" y="3"/>
                  <a:pt x="18" y="2"/>
                  <a:pt x="15" y="1"/>
                </a:cubicBezTo>
                <a:cubicBezTo>
                  <a:pt x="15" y="1"/>
                  <a:pt x="6" y="0"/>
                  <a:pt x="3" y="1"/>
                </a:cubicBezTo>
                <a:close/>
              </a:path>
            </a:pathLst>
          </a:custGeom>
          <a:solidFill>
            <a:srgbClr val="DCDCDC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3" name="Freeform 181"/>
          <p:cNvSpPr>
            <a:spLocks noChangeArrowheads="1"/>
          </p:cNvSpPr>
          <p:nvPr/>
        </p:nvSpPr>
        <p:spPr bwMode="auto">
          <a:xfrm>
            <a:off x="8042275" y="4922838"/>
            <a:ext cx="44450" cy="6350"/>
          </a:xfrm>
          <a:custGeom>
            <a:avLst/>
            <a:gdLst>
              <a:gd name="T0" fmla="*/ 7 w 28"/>
              <a:gd name="T1" fmla="*/ 4 h 4"/>
              <a:gd name="T2" fmla="*/ 28 w 28"/>
              <a:gd name="T3" fmla="*/ 4 h 4"/>
              <a:gd name="T4" fmla="*/ 28 w 28"/>
              <a:gd name="T5" fmla="*/ 2 h 4"/>
              <a:gd name="T6" fmla="*/ 28 w 28"/>
              <a:gd name="T7" fmla="*/ 0 h 4"/>
              <a:gd name="T8" fmla="*/ 27 w 28"/>
              <a:gd name="T9" fmla="*/ 0 h 4"/>
              <a:gd name="T10" fmla="*/ 0 w 28"/>
              <a:gd name="T11" fmla="*/ 0 h 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" h="4">
                <a:moveTo>
                  <a:pt x="7" y="4"/>
                </a:moveTo>
                <a:lnTo>
                  <a:pt x="28" y="4"/>
                </a:lnTo>
                <a:lnTo>
                  <a:pt x="28" y="2"/>
                </a:lnTo>
                <a:lnTo>
                  <a:pt x="28" y="0"/>
                </a:lnTo>
                <a:lnTo>
                  <a:pt x="27" y="0"/>
                </a:lnTo>
                <a:lnTo>
                  <a:pt x="0" y="0"/>
                </a:lnTo>
                <a:close/>
              </a:path>
            </a:pathLst>
          </a:custGeom>
          <a:solidFill>
            <a:srgbClr val="323232"/>
          </a:solidFill>
          <a:ln w="12700">
            <a:solidFill>
              <a:srgbClr val="32323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4" name="Freeform 182"/>
          <p:cNvSpPr>
            <a:spLocks noChangeArrowheads="1"/>
          </p:cNvSpPr>
          <p:nvPr/>
        </p:nvSpPr>
        <p:spPr bwMode="auto">
          <a:xfrm>
            <a:off x="7348538" y="4760913"/>
            <a:ext cx="87312" cy="77787"/>
          </a:xfrm>
          <a:custGeom>
            <a:avLst/>
            <a:gdLst>
              <a:gd name="T0" fmla="*/ 0 w 55"/>
              <a:gd name="T1" fmla="*/ 0 h 49"/>
              <a:gd name="T2" fmla="*/ 7 w 55"/>
              <a:gd name="T3" fmla="*/ 43 h 49"/>
              <a:gd name="T4" fmla="*/ 15 w 55"/>
              <a:gd name="T5" fmla="*/ 48 h 49"/>
              <a:gd name="T6" fmla="*/ 42 w 55"/>
              <a:gd name="T7" fmla="*/ 48 h 49"/>
              <a:gd name="T8" fmla="*/ 46 w 55"/>
              <a:gd name="T9" fmla="*/ 45 h 49"/>
              <a:gd name="T10" fmla="*/ 55 w 55"/>
              <a:gd name="T11" fmla="*/ 3 h 49"/>
              <a:gd name="T12" fmla="*/ 0 w 55"/>
              <a:gd name="T13" fmla="*/ 0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" h="49">
                <a:moveTo>
                  <a:pt x="0" y="0"/>
                </a:moveTo>
                <a:cubicBezTo>
                  <a:pt x="0" y="0"/>
                  <a:pt x="6" y="42"/>
                  <a:pt x="7" y="43"/>
                </a:cubicBezTo>
                <a:cubicBezTo>
                  <a:pt x="7" y="45"/>
                  <a:pt x="13" y="47"/>
                  <a:pt x="15" y="48"/>
                </a:cubicBezTo>
                <a:cubicBezTo>
                  <a:pt x="21" y="49"/>
                  <a:pt x="36" y="49"/>
                  <a:pt x="42" y="48"/>
                </a:cubicBezTo>
                <a:cubicBezTo>
                  <a:pt x="44" y="47"/>
                  <a:pt x="46" y="47"/>
                  <a:pt x="46" y="45"/>
                </a:cubicBezTo>
                <a:cubicBezTo>
                  <a:pt x="49" y="40"/>
                  <a:pt x="55" y="3"/>
                  <a:pt x="55" y="3"/>
                </a:cubicBezTo>
                <a:cubicBezTo>
                  <a:pt x="44" y="0"/>
                  <a:pt x="12" y="0"/>
                  <a:pt x="0" y="0"/>
                </a:cubicBezTo>
                <a:close/>
              </a:path>
            </a:pathLst>
          </a:custGeom>
          <a:solidFill>
            <a:srgbClr val="9F9F9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5" name="Freeform 183"/>
          <p:cNvSpPr>
            <a:spLocks noChangeArrowheads="1"/>
          </p:cNvSpPr>
          <p:nvPr/>
        </p:nvSpPr>
        <p:spPr bwMode="auto">
          <a:xfrm>
            <a:off x="7989888" y="4760913"/>
            <a:ext cx="87312" cy="77787"/>
          </a:xfrm>
          <a:custGeom>
            <a:avLst/>
            <a:gdLst>
              <a:gd name="T0" fmla="*/ 0 w 55"/>
              <a:gd name="T1" fmla="*/ 1 h 49"/>
              <a:gd name="T2" fmla="*/ 8 w 55"/>
              <a:gd name="T3" fmla="*/ 44 h 49"/>
              <a:gd name="T4" fmla="*/ 16 w 55"/>
              <a:gd name="T5" fmla="*/ 49 h 49"/>
              <a:gd name="T6" fmla="*/ 42 w 55"/>
              <a:gd name="T7" fmla="*/ 49 h 49"/>
              <a:gd name="T8" fmla="*/ 47 w 55"/>
              <a:gd name="T9" fmla="*/ 46 h 49"/>
              <a:gd name="T10" fmla="*/ 55 w 55"/>
              <a:gd name="T11" fmla="*/ 4 h 49"/>
              <a:gd name="T12" fmla="*/ 0 w 55"/>
              <a:gd name="T13" fmla="*/ 1 h 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" h="49">
                <a:moveTo>
                  <a:pt x="0" y="1"/>
                </a:moveTo>
                <a:cubicBezTo>
                  <a:pt x="0" y="1"/>
                  <a:pt x="6" y="42"/>
                  <a:pt x="8" y="44"/>
                </a:cubicBezTo>
                <a:cubicBezTo>
                  <a:pt x="8" y="46"/>
                  <a:pt x="13" y="47"/>
                  <a:pt x="16" y="49"/>
                </a:cubicBezTo>
                <a:cubicBezTo>
                  <a:pt x="22" y="49"/>
                  <a:pt x="36" y="49"/>
                  <a:pt x="42" y="49"/>
                </a:cubicBezTo>
                <a:cubicBezTo>
                  <a:pt x="44" y="47"/>
                  <a:pt x="46" y="47"/>
                  <a:pt x="47" y="46"/>
                </a:cubicBezTo>
                <a:cubicBezTo>
                  <a:pt x="50" y="41"/>
                  <a:pt x="55" y="4"/>
                  <a:pt x="55" y="4"/>
                </a:cubicBezTo>
                <a:cubicBezTo>
                  <a:pt x="44" y="0"/>
                  <a:pt x="11" y="0"/>
                  <a:pt x="0" y="1"/>
                </a:cubicBezTo>
                <a:close/>
              </a:path>
            </a:pathLst>
          </a:custGeom>
          <a:solidFill>
            <a:srgbClr val="9F9F9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6" name="AutoShape 184"/>
          <p:cNvSpPr>
            <a:spLocks noChangeArrowheads="1"/>
          </p:cNvSpPr>
          <p:nvPr/>
        </p:nvSpPr>
        <p:spPr bwMode="auto">
          <a:xfrm>
            <a:off x="7196138" y="4027488"/>
            <a:ext cx="1011237" cy="768350"/>
          </a:xfrm>
          <a:prstGeom prst="roundRect">
            <a:avLst>
              <a:gd name="adj" fmla="val 16667"/>
            </a:avLst>
          </a:prstGeom>
          <a:solidFill>
            <a:srgbClr val="D2D2D2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7" name="AutoShape 185"/>
          <p:cNvSpPr>
            <a:spLocks noChangeArrowheads="1"/>
          </p:cNvSpPr>
          <p:nvPr/>
        </p:nvSpPr>
        <p:spPr bwMode="auto">
          <a:xfrm>
            <a:off x="7248525" y="4105275"/>
            <a:ext cx="900113" cy="609600"/>
          </a:xfrm>
          <a:prstGeom prst="roundRect">
            <a:avLst>
              <a:gd name="adj" fmla="val 16667"/>
            </a:avLst>
          </a:prstGeom>
          <a:solidFill>
            <a:srgbClr val="7FA25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8" name="AutoShape 186"/>
          <p:cNvSpPr>
            <a:spLocks noChangeArrowheads="1"/>
          </p:cNvSpPr>
          <p:nvPr/>
        </p:nvSpPr>
        <p:spPr bwMode="auto">
          <a:xfrm>
            <a:off x="7262813" y="4127500"/>
            <a:ext cx="747712" cy="569913"/>
          </a:xfrm>
          <a:prstGeom prst="roundRect">
            <a:avLst>
              <a:gd name="adj" fmla="val 16667"/>
            </a:avLst>
          </a:prstGeom>
          <a:solidFill>
            <a:srgbClr val="5A5A5A"/>
          </a:solidFill>
          <a:ln w="12700">
            <a:solidFill>
              <a:srgbClr val="5A5A5A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79" name="AutoShape 187"/>
          <p:cNvSpPr>
            <a:spLocks noChangeArrowheads="1"/>
          </p:cNvSpPr>
          <p:nvPr/>
        </p:nvSpPr>
        <p:spPr bwMode="auto">
          <a:xfrm>
            <a:off x="7296150" y="4160838"/>
            <a:ext cx="671513" cy="503237"/>
          </a:xfrm>
          <a:prstGeom prst="roundRect">
            <a:avLst>
              <a:gd name="adj" fmla="val 16667"/>
            </a:avLst>
          </a:prstGeom>
          <a:solidFill>
            <a:srgbClr val="000000"/>
          </a:solidFill>
          <a:ln w="12700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0" name="Oval 188"/>
          <p:cNvSpPr>
            <a:spLocks noChangeArrowheads="1"/>
          </p:cNvSpPr>
          <p:nvPr/>
        </p:nvSpPr>
        <p:spPr bwMode="auto">
          <a:xfrm>
            <a:off x="8070850" y="4476750"/>
            <a:ext cx="47625" cy="49213"/>
          </a:xfrm>
          <a:prstGeom prst="ellipse">
            <a:avLst/>
          </a:prstGeom>
          <a:solidFill>
            <a:srgbClr val="00000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1" name="Oval 189"/>
          <p:cNvSpPr>
            <a:spLocks noChangeArrowheads="1"/>
          </p:cNvSpPr>
          <p:nvPr/>
        </p:nvSpPr>
        <p:spPr bwMode="auto">
          <a:xfrm>
            <a:off x="8070850" y="4570413"/>
            <a:ext cx="47625" cy="52387"/>
          </a:xfrm>
          <a:prstGeom prst="ellipse">
            <a:avLst/>
          </a:prstGeom>
          <a:solidFill>
            <a:srgbClr val="00000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2" name="Rectangle 190"/>
          <p:cNvSpPr>
            <a:spLocks noChangeArrowheads="1"/>
          </p:cNvSpPr>
          <p:nvPr/>
        </p:nvSpPr>
        <p:spPr bwMode="auto">
          <a:xfrm>
            <a:off x="8056563" y="4168775"/>
            <a:ext cx="69850" cy="66675"/>
          </a:xfrm>
          <a:prstGeom prst="rect">
            <a:avLst/>
          </a:prstGeom>
          <a:solidFill>
            <a:srgbClr val="C0C0C0"/>
          </a:solidFill>
          <a:ln w="12700">
            <a:solidFill>
              <a:srgbClr val="464646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3" name="Freeform 191"/>
          <p:cNvSpPr>
            <a:spLocks noChangeArrowheads="1"/>
          </p:cNvSpPr>
          <p:nvPr/>
        </p:nvSpPr>
        <p:spPr bwMode="auto">
          <a:xfrm>
            <a:off x="6975475" y="5470525"/>
            <a:ext cx="1412875" cy="68263"/>
          </a:xfrm>
          <a:custGeom>
            <a:avLst/>
            <a:gdLst>
              <a:gd name="T0" fmla="*/ 885 w 890"/>
              <a:gd name="T1" fmla="*/ 3 h 43"/>
              <a:gd name="T2" fmla="*/ 890 w 890"/>
              <a:gd name="T3" fmla="*/ 17 h 43"/>
              <a:gd name="T4" fmla="*/ 881 w 890"/>
              <a:gd name="T5" fmla="*/ 42 h 43"/>
              <a:gd name="T6" fmla="*/ 10 w 890"/>
              <a:gd name="T7" fmla="*/ 43 h 43"/>
              <a:gd name="T8" fmla="*/ 0 w 890"/>
              <a:gd name="T9" fmla="*/ 16 h 43"/>
              <a:gd name="T10" fmla="*/ 7 w 890"/>
              <a:gd name="T11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890" h="43">
                <a:moveTo>
                  <a:pt x="885" y="3"/>
                </a:moveTo>
                <a:lnTo>
                  <a:pt x="890" y="17"/>
                </a:lnTo>
                <a:lnTo>
                  <a:pt x="881" y="42"/>
                </a:lnTo>
                <a:lnTo>
                  <a:pt x="10" y="43"/>
                </a:lnTo>
                <a:lnTo>
                  <a:pt x="0" y="16"/>
                </a:lnTo>
                <a:lnTo>
                  <a:pt x="7" y="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4" name="Freeform 192"/>
          <p:cNvSpPr>
            <a:spLocks noChangeArrowheads="1"/>
          </p:cNvSpPr>
          <p:nvPr/>
        </p:nvSpPr>
        <p:spPr bwMode="auto">
          <a:xfrm>
            <a:off x="6975475" y="5246688"/>
            <a:ext cx="1412875" cy="249237"/>
          </a:xfrm>
          <a:custGeom>
            <a:avLst/>
            <a:gdLst>
              <a:gd name="T0" fmla="*/ 0 w 890"/>
              <a:gd name="T1" fmla="*/ 157 h 157"/>
              <a:gd name="T2" fmla="*/ 890 w 890"/>
              <a:gd name="T3" fmla="*/ 157 h 157"/>
              <a:gd name="T4" fmla="*/ 849 w 890"/>
              <a:gd name="T5" fmla="*/ 0 h 157"/>
              <a:gd name="T6" fmla="*/ 37 w 890"/>
              <a:gd name="T7" fmla="*/ 0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90" h="157">
                <a:moveTo>
                  <a:pt x="0" y="157"/>
                </a:moveTo>
                <a:lnTo>
                  <a:pt x="890" y="157"/>
                </a:lnTo>
                <a:lnTo>
                  <a:pt x="849" y="0"/>
                </a:lnTo>
                <a:lnTo>
                  <a:pt x="37" y="0"/>
                </a:lnTo>
                <a:close/>
              </a:path>
            </a:pathLst>
          </a:custGeom>
          <a:solidFill>
            <a:srgbClr val="7FA25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7FA25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5" name="Freeform 193"/>
          <p:cNvSpPr>
            <a:spLocks noChangeArrowheads="1"/>
          </p:cNvSpPr>
          <p:nvPr/>
        </p:nvSpPr>
        <p:spPr bwMode="auto">
          <a:xfrm>
            <a:off x="7186613" y="5283200"/>
            <a:ext cx="1139825" cy="177800"/>
          </a:xfrm>
          <a:custGeom>
            <a:avLst/>
            <a:gdLst>
              <a:gd name="T0" fmla="*/ 0 w 718"/>
              <a:gd name="T1" fmla="*/ 110 h 112"/>
              <a:gd name="T2" fmla="*/ 117 w 718"/>
              <a:gd name="T3" fmla="*/ 110 h 112"/>
              <a:gd name="T4" fmla="*/ 121 w 718"/>
              <a:gd name="T5" fmla="*/ 80 h 112"/>
              <a:gd name="T6" fmla="*/ 466 w 718"/>
              <a:gd name="T7" fmla="*/ 80 h 112"/>
              <a:gd name="T8" fmla="*/ 469 w 718"/>
              <a:gd name="T9" fmla="*/ 112 h 112"/>
              <a:gd name="T10" fmla="*/ 718 w 718"/>
              <a:gd name="T11" fmla="*/ 112 h 112"/>
              <a:gd name="T12" fmla="*/ 693 w 718"/>
              <a:gd name="T13" fmla="*/ 0 h 112"/>
              <a:gd name="T14" fmla="*/ 16 w 718"/>
              <a:gd name="T15" fmla="*/ 0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18" h="112">
                <a:moveTo>
                  <a:pt x="0" y="110"/>
                </a:moveTo>
                <a:lnTo>
                  <a:pt x="117" y="110"/>
                </a:lnTo>
                <a:lnTo>
                  <a:pt x="121" y="80"/>
                </a:lnTo>
                <a:lnTo>
                  <a:pt x="466" y="80"/>
                </a:lnTo>
                <a:lnTo>
                  <a:pt x="469" y="112"/>
                </a:lnTo>
                <a:lnTo>
                  <a:pt x="718" y="112"/>
                </a:lnTo>
                <a:lnTo>
                  <a:pt x="693" y="0"/>
                </a:lnTo>
                <a:lnTo>
                  <a:pt x="16" y="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6" name="Freeform 194"/>
          <p:cNvSpPr>
            <a:spLocks noChangeArrowheads="1"/>
          </p:cNvSpPr>
          <p:nvPr/>
        </p:nvSpPr>
        <p:spPr bwMode="auto">
          <a:xfrm>
            <a:off x="7034213" y="5283200"/>
            <a:ext cx="147637" cy="180975"/>
          </a:xfrm>
          <a:custGeom>
            <a:avLst/>
            <a:gdLst>
              <a:gd name="T0" fmla="*/ 93 w 93"/>
              <a:gd name="T1" fmla="*/ 0 h 114"/>
              <a:gd name="T2" fmla="*/ 79 w 93"/>
              <a:gd name="T3" fmla="*/ 114 h 114"/>
              <a:gd name="T4" fmla="*/ 0 w 93"/>
              <a:gd name="T5" fmla="*/ 114 h 114"/>
              <a:gd name="T6" fmla="*/ 23 w 93"/>
              <a:gd name="T7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3" h="114">
                <a:moveTo>
                  <a:pt x="93" y="0"/>
                </a:moveTo>
                <a:lnTo>
                  <a:pt x="79" y="114"/>
                </a:lnTo>
                <a:lnTo>
                  <a:pt x="0" y="114"/>
                </a:lnTo>
                <a:lnTo>
                  <a:pt x="23" y="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7" name="Freeform 195"/>
          <p:cNvSpPr>
            <a:spLocks noChangeArrowheads="1"/>
          </p:cNvSpPr>
          <p:nvPr/>
        </p:nvSpPr>
        <p:spPr bwMode="auto">
          <a:xfrm>
            <a:off x="7385050" y="5419725"/>
            <a:ext cx="531813" cy="44450"/>
          </a:xfrm>
          <a:custGeom>
            <a:avLst/>
            <a:gdLst>
              <a:gd name="T0" fmla="*/ 335 w 335"/>
              <a:gd name="T1" fmla="*/ 28 h 28"/>
              <a:gd name="T2" fmla="*/ 335 w 335"/>
              <a:gd name="T3" fmla="*/ 0 h 28"/>
              <a:gd name="T4" fmla="*/ 3 w 335"/>
              <a:gd name="T5" fmla="*/ 0 h 28"/>
              <a:gd name="T6" fmla="*/ 0 w 335"/>
              <a:gd name="T7" fmla="*/ 28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35" h="28">
                <a:moveTo>
                  <a:pt x="335" y="28"/>
                </a:moveTo>
                <a:lnTo>
                  <a:pt x="335" y="0"/>
                </a:lnTo>
                <a:lnTo>
                  <a:pt x="3" y="0"/>
                </a:lnTo>
                <a:lnTo>
                  <a:pt x="0" y="28"/>
                </a:lnTo>
                <a:close/>
              </a:path>
            </a:pathLst>
          </a:cu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8" name="Rectangle 196"/>
          <p:cNvSpPr>
            <a:spLocks noChangeArrowheads="1"/>
          </p:cNvSpPr>
          <p:nvPr/>
        </p:nvSpPr>
        <p:spPr bwMode="auto">
          <a:xfrm>
            <a:off x="7458075" y="4333875"/>
            <a:ext cx="346075" cy="18415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000000"/>
              </a:gs>
            </a:gsLst>
            <a:path path="shape">
              <a:fillToRect l="50000" t="50000" r="50000" b="50000"/>
            </a:path>
          </a:gradFill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89" name="Rectangle 197"/>
          <p:cNvSpPr>
            <a:spLocks noChangeArrowheads="1"/>
          </p:cNvSpPr>
          <p:nvPr/>
        </p:nvSpPr>
        <p:spPr bwMode="auto">
          <a:xfrm>
            <a:off x="4386263" y="5832475"/>
            <a:ext cx="1900237" cy="1122363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90" name="Line 198"/>
          <p:cNvSpPr>
            <a:spLocks noChangeShapeType="1"/>
          </p:cNvSpPr>
          <p:nvPr/>
        </p:nvSpPr>
        <p:spPr bwMode="auto">
          <a:xfrm>
            <a:off x="6126163" y="6230938"/>
            <a:ext cx="102235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91" name="Line 199"/>
          <p:cNvSpPr>
            <a:spLocks noChangeShapeType="1"/>
          </p:cNvSpPr>
          <p:nvPr/>
        </p:nvSpPr>
        <p:spPr bwMode="auto">
          <a:xfrm flipH="1">
            <a:off x="6143625" y="6230938"/>
            <a:ext cx="1001713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392" name="Text Box 200"/>
          <p:cNvSpPr txBox="1">
            <a:spLocks noChangeArrowheads="1"/>
          </p:cNvSpPr>
          <p:nvPr/>
        </p:nvSpPr>
        <p:spPr bwMode="auto">
          <a:xfrm>
            <a:off x="4411663" y="5951538"/>
            <a:ext cx="2087562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6E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A5E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dirty="0">
                <a:solidFill>
                  <a:srgbClr val="000000"/>
                </a:solidFill>
                <a:latin typeface="Helv" pitchFamily="34" charset="0"/>
              </a:rPr>
              <a:t>TERMVIO.DLL</a:t>
            </a:r>
          </a:p>
        </p:txBody>
      </p:sp>
    </p:spTree>
    <p:extLst>
      <p:ext uri="{BB962C8B-B14F-4D97-AF65-F5344CB8AC3E}">
        <p14:creationId xmlns:p14="http://schemas.microsoft.com/office/powerpoint/2010/main" val="1825037280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>
                <a:solidFill>
                  <a:srgbClr val="000000"/>
                </a:solidFill>
                <a:latin typeface="Helvetica" pitchFamily="34" charset="0"/>
              </a:rPr>
              <a:t>Creating and Using a DLL</a:t>
            </a:r>
          </a:p>
        </p:txBody>
      </p:sp>
      <p:sp>
        <p:nvSpPr>
          <p:cNvPr id="38" name="37 Rectángulo redondeado"/>
          <p:cNvSpPr/>
          <p:nvPr/>
        </p:nvSpPr>
        <p:spPr bwMode="auto">
          <a:xfrm>
            <a:off x="1668462" y="2728764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ABC.C</a:t>
            </a:r>
          </a:p>
        </p:txBody>
      </p:sp>
      <p:sp>
        <p:nvSpPr>
          <p:cNvPr id="39" name="38 Rectángulo redondeado"/>
          <p:cNvSpPr/>
          <p:nvPr/>
        </p:nvSpPr>
        <p:spPr bwMode="auto">
          <a:xfrm>
            <a:off x="4205287" y="2728764"/>
            <a:ext cx="144780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ABC.OBJ</a:t>
            </a:r>
          </a:p>
        </p:txBody>
      </p:sp>
      <p:sp>
        <p:nvSpPr>
          <p:cNvPr id="40" name="39 Rectángulo redondeado"/>
          <p:cNvSpPr/>
          <p:nvPr/>
        </p:nvSpPr>
        <p:spPr bwMode="auto">
          <a:xfrm>
            <a:off x="6384752" y="2116931"/>
            <a:ext cx="145591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ABC.EXE</a:t>
            </a:r>
          </a:p>
        </p:txBody>
      </p:sp>
      <p:sp>
        <p:nvSpPr>
          <p:cNvPr id="41" name="40 Elipse"/>
          <p:cNvSpPr/>
          <p:nvPr/>
        </p:nvSpPr>
        <p:spPr bwMode="auto">
          <a:xfrm>
            <a:off x="6581270" y="2899760"/>
            <a:ext cx="1106992" cy="92546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cxnSp>
        <p:nvCxnSpPr>
          <p:cNvPr id="42" name="41 Conector recto de flecha"/>
          <p:cNvCxnSpPr>
            <a:stCxn id="38" idx="3"/>
            <a:endCxn id="39" idx="1"/>
          </p:cNvCxnSpPr>
          <p:nvPr/>
        </p:nvCxnSpPr>
        <p:spPr bwMode="auto">
          <a:xfrm>
            <a:off x="2919627" y="2919264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3" name="42 Conector recto de flecha"/>
          <p:cNvCxnSpPr>
            <a:stCxn id="39" idx="3"/>
            <a:endCxn id="41" idx="1"/>
          </p:cNvCxnSpPr>
          <p:nvPr/>
        </p:nvCxnSpPr>
        <p:spPr bwMode="auto">
          <a:xfrm>
            <a:off x="5653087" y="2919264"/>
            <a:ext cx="1090298" cy="116026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4" name="43 Conector recto de flecha"/>
          <p:cNvCxnSpPr>
            <a:stCxn id="41" idx="0"/>
            <a:endCxn id="40" idx="2"/>
          </p:cNvCxnSpPr>
          <p:nvPr/>
        </p:nvCxnSpPr>
        <p:spPr bwMode="auto">
          <a:xfrm flipH="1" flipV="1">
            <a:off x="7112707" y="2497931"/>
            <a:ext cx="22059" cy="401829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5" name="44 Rectángulo"/>
          <p:cNvSpPr/>
          <p:nvPr/>
        </p:nvSpPr>
        <p:spPr>
          <a:xfrm>
            <a:off x="3528073" y="2497931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46" name="45 Rectángulo redondeado"/>
          <p:cNvSpPr/>
          <p:nvPr/>
        </p:nvSpPr>
        <p:spPr bwMode="auto">
          <a:xfrm>
            <a:off x="1669578" y="3392703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P.C</a:t>
            </a:r>
          </a:p>
        </p:txBody>
      </p:sp>
      <p:sp>
        <p:nvSpPr>
          <p:cNvPr id="47" name="46 Rectángulo redondeado"/>
          <p:cNvSpPr/>
          <p:nvPr/>
        </p:nvSpPr>
        <p:spPr bwMode="auto">
          <a:xfrm>
            <a:off x="4206403" y="3392703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P.OBJ</a:t>
            </a:r>
          </a:p>
        </p:txBody>
      </p:sp>
      <p:cxnSp>
        <p:nvCxnSpPr>
          <p:cNvPr id="48" name="47 Conector recto de flecha"/>
          <p:cNvCxnSpPr>
            <a:stCxn id="46" idx="3"/>
            <a:endCxn id="47" idx="1"/>
          </p:cNvCxnSpPr>
          <p:nvPr/>
        </p:nvCxnSpPr>
        <p:spPr bwMode="auto">
          <a:xfrm>
            <a:off x="2920743" y="3583203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9" name="48 Conector recto de flecha"/>
          <p:cNvCxnSpPr>
            <a:stCxn id="47" idx="3"/>
            <a:endCxn id="41" idx="2"/>
          </p:cNvCxnSpPr>
          <p:nvPr/>
        </p:nvCxnSpPr>
        <p:spPr bwMode="auto">
          <a:xfrm flipV="1">
            <a:off x="5653087" y="3362490"/>
            <a:ext cx="928183" cy="22071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0" name="49 Rectángulo"/>
          <p:cNvSpPr/>
          <p:nvPr/>
        </p:nvSpPr>
        <p:spPr>
          <a:xfrm>
            <a:off x="3529189" y="3161870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52" name="51 Rectángulo redondeado"/>
          <p:cNvSpPr/>
          <p:nvPr/>
        </p:nvSpPr>
        <p:spPr bwMode="auto">
          <a:xfrm>
            <a:off x="1690472" y="4152470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Q.ASM</a:t>
            </a:r>
            <a:endParaRPr kumimoji="0" lang="es-EC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53" name="52 Rectángulo redondeado"/>
          <p:cNvSpPr/>
          <p:nvPr/>
        </p:nvSpPr>
        <p:spPr bwMode="auto">
          <a:xfrm>
            <a:off x="4227297" y="4152470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Q.OBJ</a:t>
            </a:r>
          </a:p>
        </p:txBody>
      </p:sp>
      <p:cxnSp>
        <p:nvCxnSpPr>
          <p:cNvPr id="54" name="53 Conector recto de flecha"/>
          <p:cNvCxnSpPr>
            <a:stCxn id="52" idx="3"/>
            <a:endCxn id="53" idx="1"/>
          </p:cNvCxnSpPr>
          <p:nvPr/>
        </p:nvCxnSpPr>
        <p:spPr bwMode="auto">
          <a:xfrm>
            <a:off x="2941637" y="4342970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6" name="55 Conector recto de flecha"/>
          <p:cNvCxnSpPr>
            <a:stCxn id="53" idx="3"/>
            <a:endCxn id="41" idx="3"/>
          </p:cNvCxnSpPr>
          <p:nvPr/>
        </p:nvCxnSpPr>
        <p:spPr bwMode="auto">
          <a:xfrm flipV="1">
            <a:off x="5653087" y="3689690"/>
            <a:ext cx="1090298" cy="65328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9" name="58 Rectángulo"/>
          <p:cNvSpPr/>
          <p:nvPr/>
        </p:nvSpPr>
        <p:spPr>
          <a:xfrm>
            <a:off x="3040331" y="3752360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MASM</a:t>
            </a:r>
            <a:endParaRPr lang="es-EC" sz="2000" dirty="0"/>
          </a:p>
        </p:txBody>
      </p:sp>
      <p:sp>
        <p:nvSpPr>
          <p:cNvPr id="51" name="50 Rectángulo redondeado"/>
          <p:cNvSpPr/>
          <p:nvPr/>
        </p:nvSpPr>
        <p:spPr bwMode="auto">
          <a:xfrm>
            <a:off x="1723553" y="5624364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R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.C</a:t>
            </a:r>
          </a:p>
        </p:txBody>
      </p:sp>
      <p:sp>
        <p:nvSpPr>
          <p:cNvPr id="55" name="54 Rectángulo redondeado"/>
          <p:cNvSpPr/>
          <p:nvPr/>
        </p:nvSpPr>
        <p:spPr bwMode="auto">
          <a:xfrm>
            <a:off x="4260378" y="5624364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R.OBJ</a:t>
            </a:r>
          </a:p>
        </p:txBody>
      </p:sp>
      <p:cxnSp>
        <p:nvCxnSpPr>
          <p:cNvPr id="57" name="56 Conector recto de flecha"/>
          <p:cNvCxnSpPr>
            <a:stCxn id="51" idx="3"/>
            <a:endCxn id="55" idx="1"/>
          </p:cNvCxnSpPr>
          <p:nvPr/>
        </p:nvCxnSpPr>
        <p:spPr bwMode="auto">
          <a:xfrm>
            <a:off x="2974718" y="5814864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8" name="57 Rectángulo"/>
          <p:cNvSpPr/>
          <p:nvPr/>
        </p:nvSpPr>
        <p:spPr>
          <a:xfrm>
            <a:off x="3583164" y="5393531"/>
            <a:ext cx="3206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>
                <a:latin typeface="Helvetica Narrow"/>
              </a:rPr>
              <a:t>C</a:t>
            </a:r>
            <a:endParaRPr lang="es-EC" sz="2000" dirty="0"/>
          </a:p>
        </p:txBody>
      </p:sp>
      <p:sp>
        <p:nvSpPr>
          <p:cNvPr id="60" name="59 Rectángulo redondeado"/>
          <p:cNvSpPr/>
          <p:nvPr/>
        </p:nvSpPr>
        <p:spPr bwMode="auto">
          <a:xfrm>
            <a:off x="1744447" y="6384131"/>
            <a:ext cx="1251165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S</a:t>
            </a: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.ASM</a:t>
            </a:r>
            <a:endParaRPr kumimoji="0" lang="es-EC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Helvetica Narrow"/>
            </a:endParaRPr>
          </a:p>
        </p:txBody>
      </p:sp>
      <p:sp>
        <p:nvSpPr>
          <p:cNvPr id="61" name="60 Rectángulo redondeado"/>
          <p:cNvSpPr/>
          <p:nvPr/>
        </p:nvSpPr>
        <p:spPr bwMode="auto">
          <a:xfrm>
            <a:off x="4281272" y="6384131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>
                <a:solidFill>
                  <a:schemeClr val="tx1"/>
                </a:solidFill>
                <a:latin typeface="Helvetica Narrow"/>
              </a:rPr>
              <a:t>S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.OBJ</a:t>
            </a:r>
          </a:p>
        </p:txBody>
      </p:sp>
      <p:cxnSp>
        <p:nvCxnSpPr>
          <p:cNvPr id="62" name="61 Conector recto de flecha"/>
          <p:cNvCxnSpPr>
            <a:stCxn id="60" idx="3"/>
            <a:endCxn id="61" idx="1"/>
          </p:cNvCxnSpPr>
          <p:nvPr/>
        </p:nvCxnSpPr>
        <p:spPr bwMode="auto">
          <a:xfrm>
            <a:off x="2995612" y="6574631"/>
            <a:ext cx="128566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3" name="62 Rectángulo"/>
          <p:cNvSpPr/>
          <p:nvPr/>
        </p:nvSpPr>
        <p:spPr>
          <a:xfrm>
            <a:off x="3094306" y="5984021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MASM</a:t>
            </a:r>
            <a:endParaRPr lang="es-EC" sz="2000" dirty="0"/>
          </a:p>
        </p:txBody>
      </p:sp>
      <p:sp>
        <p:nvSpPr>
          <p:cNvPr id="76" name="75 Elipse"/>
          <p:cNvSpPr/>
          <p:nvPr/>
        </p:nvSpPr>
        <p:spPr bwMode="auto">
          <a:xfrm>
            <a:off x="6540869" y="5842968"/>
            <a:ext cx="1106992" cy="925460"/>
          </a:xfrm>
          <a:prstGeom prst="ellipse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LINK</a:t>
            </a:r>
          </a:p>
        </p:txBody>
      </p:sp>
      <p:sp>
        <p:nvSpPr>
          <p:cNvPr id="77" name="76 Rectángulo redondeado"/>
          <p:cNvSpPr/>
          <p:nvPr/>
        </p:nvSpPr>
        <p:spPr bwMode="auto">
          <a:xfrm>
            <a:off x="6410841" y="4250531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XYZ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.LIB</a:t>
            </a:r>
          </a:p>
        </p:txBody>
      </p:sp>
      <p:sp>
        <p:nvSpPr>
          <p:cNvPr id="78" name="77 Rectángulo redondeado"/>
          <p:cNvSpPr/>
          <p:nvPr/>
        </p:nvSpPr>
        <p:spPr bwMode="auto">
          <a:xfrm>
            <a:off x="6399812" y="5012531"/>
            <a:ext cx="1425790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EC" sz="2000" dirty="0" smtClean="0">
                <a:solidFill>
                  <a:schemeClr val="tx1"/>
                </a:solidFill>
                <a:latin typeface="Helvetica Narrow"/>
              </a:rPr>
              <a:t>XYZ</a:t>
            </a: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.DEF</a:t>
            </a:r>
          </a:p>
        </p:txBody>
      </p:sp>
      <p:sp>
        <p:nvSpPr>
          <p:cNvPr id="80" name="79 Rectángulo"/>
          <p:cNvSpPr/>
          <p:nvPr/>
        </p:nvSpPr>
        <p:spPr>
          <a:xfrm>
            <a:off x="7840662" y="4612421"/>
            <a:ext cx="1186966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C" sz="2000" dirty="0" smtClean="0">
                <a:latin typeface="Helvetica Narrow"/>
              </a:rPr>
              <a:t>IMPLIB</a:t>
            </a:r>
            <a:endParaRPr lang="es-EC" sz="2000" dirty="0"/>
          </a:p>
        </p:txBody>
      </p:sp>
      <p:cxnSp>
        <p:nvCxnSpPr>
          <p:cNvPr id="24589" name="24588 Conector recto de flecha"/>
          <p:cNvCxnSpPr>
            <a:stCxn id="55" idx="3"/>
            <a:endCxn id="76" idx="1"/>
          </p:cNvCxnSpPr>
          <p:nvPr/>
        </p:nvCxnSpPr>
        <p:spPr bwMode="auto">
          <a:xfrm>
            <a:off x="5707062" y="5814864"/>
            <a:ext cx="995922" cy="16363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592" name="24591 Conector recto de flecha"/>
          <p:cNvCxnSpPr>
            <a:stCxn id="61" idx="3"/>
            <a:endCxn id="76" idx="2"/>
          </p:cNvCxnSpPr>
          <p:nvPr/>
        </p:nvCxnSpPr>
        <p:spPr bwMode="auto">
          <a:xfrm flipV="1">
            <a:off x="5707062" y="6305698"/>
            <a:ext cx="833807" cy="26893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598" name="24597 Conector recto de flecha"/>
          <p:cNvCxnSpPr>
            <a:stCxn id="77" idx="0"/>
            <a:endCxn id="41" idx="4"/>
          </p:cNvCxnSpPr>
          <p:nvPr/>
        </p:nvCxnSpPr>
        <p:spPr bwMode="auto">
          <a:xfrm flipV="1">
            <a:off x="7123736" y="3825220"/>
            <a:ext cx="11030" cy="42531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601" name="24600 Conector recto de flecha"/>
          <p:cNvCxnSpPr>
            <a:stCxn id="78" idx="0"/>
            <a:endCxn id="77" idx="2"/>
          </p:cNvCxnSpPr>
          <p:nvPr/>
        </p:nvCxnSpPr>
        <p:spPr bwMode="auto">
          <a:xfrm flipV="1">
            <a:off x="7112707" y="4631531"/>
            <a:ext cx="11029" cy="38100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4604" name="24603 Conector recto de flecha"/>
          <p:cNvCxnSpPr>
            <a:stCxn id="78" idx="2"/>
            <a:endCxn id="76" idx="0"/>
          </p:cNvCxnSpPr>
          <p:nvPr/>
        </p:nvCxnSpPr>
        <p:spPr bwMode="auto">
          <a:xfrm flipH="1">
            <a:off x="7094365" y="5393531"/>
            <a:ext cx="18342" cy="44943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4" name="103 Rectángulo redondeado"/>
          <p:cNvSpPr/>
          <p:nvPr/>
        </p:nvSpPr>
        <p:spPr bwMode="auto">
          <a:xfrm>
            <a:off x="8221662" y="6119405"/>
            <a:ext cx="1446684" cy="381000"/>
          </a:xfrm>
          <a:prstGeom prst="round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EC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Helvetica Narrow"/>
              </a:rPr>
              <a:t>XYZ.DLL</a:t>
            </a:r>
          </a:p>
        </p:txBody>
      </p:sp>
      <p:cxnSp>
        <p:nvCxnSpPr>
          <p:cNvPr id="24612" name="24611 Conector recto de flecha"/>
          <p:cNvCxnSpPr>
            <a:stCxn id="76" idx="6"/>
            <a:endCxn id="104" idx="1"/>
          </p:cNvCxnSpPr>
          <p:nvPr/>
        </p:nvCxnSpPr>
        <p:spPr bwMode="auto">
          <a:xfrm>
            <a:off x="7647861" y="6305698"/>
            <a:ext cx="573801" cy="4207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24707491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Creating a DLL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727200" y="1820863"/>
            <a:ext cx="7931150" cy="542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2600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 a .DEF file for the library which EXPORTS the required functions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Declare all exported functions EXPENTRY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 not use the _Export declarator in  CSet++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Either: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 a .DEF file for the main application files which IMPORTS the required functions, or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IMPLIB to 'compile' the DLL's .DEF file to create an import library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For 16-bit code only: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your DLL uses static data, each exported function will require the DS register to be reloaded on entry. Use the _loadds keyword to do this.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the DLL does not use static data, do not do this.</a:t>
            </a:r>
          </a:p>
        </p:txBody>
      </p:sp>
    </p:spTree>
    <p:extLst>
      <p:ext uri="{BB962C8B-B14F-4D97-AF65-F5344CB8AC3E}">
        <p14:creationId xmlns:p14="http://schemas.microsoft.com/office/powerpoint/2010/main" val="30476870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Scrollbars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92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Obtain scroll bar handles with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hwndHorzScroll = WinWindowFromID(hwndFrame, FID_HORZSCROLL)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hwndVertScroll = WinWindowFromID(hwndFrame, FID_VERTSCROLL)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 with WinCreateWindow()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Set the range and position with WinSendMsg(hwndScroll, SBM_SETSCROLLBAR,  .  . 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Read the scrollbar with this construction: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usSliderPos = (USHORT)WinSendMsg(hwndScroll, SBM_QUERYPOS, 0L, 0L);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Set the position with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WinSendMsg(hwndScroll, SBM_SETPOS,  . . .)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Scrollbars understand WM_CHAR messages (PgUp, PgDn)</a:t>
            </a: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Checklist for DLL Creation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727200" y="1820863"/>
            <a:ext cx="7931150" cy="542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2600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493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build a DLL: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compiler option /Ge-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EXPENTRY keyword on exported functions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.DEF file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LIBRARY xyz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EXPORTS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	func1 @1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	func2 @2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Specify .DEF file in link options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IMPLIB to build an import library (WF does this for you)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build a client program: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LINK with the import library</a:t>
            </a:r>
          </a:p>
        </p:txBody>
      </p:sp>
    </p:spTree>
    <p:extLst>
      <p:ext uri="{BB962C8B-B14F-4D97-AF65-F5344CB8AC3E}">
        <p14:creationId xmlns:p14="http://schemas.microsoft.com/office/powerpoint/2010/main" val="567713459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Types of Dynamic Linking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727200" y="1820863"/>
            <a:ext cx="7931150" cy="5684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2600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849313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Load-time Dynamic Linking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Benefits: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Simplest form of dynamic linking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System automatically loads and links DLL's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Drawbacks: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Failure to load a DLL will terminate loading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DLL's must be located on the LIBPATH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Run-time Dynamic Linking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Benefits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Can work out DLL names at run-time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Can use DLL's to support multiple subsystems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Application retains control after a DLL fails to load and can continue or terminate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DLL's can be loaded from anywhere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Drawbacks</a:t>
            </a:r>
          </a:p>
          <a:p>
            <a:pPr lvl="2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More complex to program</a:t>
            </a:r>
          </a:p>
        </p:txBody>
      </p:sp>
    </p:spTree>
    <p:extLst>
      <p:ext uri="{BB962C8B-B14F-4D97-AF65-F5344CB8AC3E}">
        <p14:creationId xmlns:p14="http://schemas.microsoft.com/office/powerpoint/2010/main" val="42258230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ChangeArrowheads="1"/>
          </p:cNvSpPr>
          <p:nvPr/>
        </p:nvSpPr>
        <p:spPr bwMode="auto">
          <a:xfrm>
            <a:off x="2193925" y="654050"/>
            <a:ext cx="7419975" cy="1370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>
              <a:lnSpc>
                <a:spcPct val="79000"/>
              </a:lnSpc>
            </a:pPr>
            <a:r>
              <a:rPr lang="en-US" sz="2900" b="1">
                <a:solidFill>
                  <a:srgbClr val="000000"/>
                </a:solidFill>
                <a:latin typeface="Helvetica" pitchFamily="34" charset="0"/>
              </a:rPr>
              <a:t>DLL-Related Functions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63662" y="1820863"/>
            <a:ext cx="8294688" cy="4924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 marL="117475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82600" indent="-11747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Interesting functions related to DLL's: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DosLoadModule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Loads the specified DLL and sets a module handle. </a:t>
            </a: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WinCreateWindow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can now refer to resources in this DLL by their handle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DosQueryModuleName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Retrieves the name and path of a module from a module handle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DosQueryProcAddr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Retrieves the address of a specified function in a DLL module, so that it can be called.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DosFreeModule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Frees the module.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DosQueryModuleHandle</a:t>
            </a:r>
            <a:endParaRPr lang="en-US" sz="2000" dirty="0">
              <a:solidFill>
                <a:srgbClr val="000000"/>
              </a:solidFill>
              <a:latin typeface="Helvetica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Retrieves the module handle for the specified DLL.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 err="1">
                <a:solidFill>
                  <a:srgbClr val="000000"/>
                </a:solidFill>
                <a:latin typeface="Helvetica" pitchFamily="34" charset="0"/>
              </a:rPr>
              <a:t>DosSetExtLIBPATH</a:t>
            </a: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 (Warp)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000" dirty="0">
                <a:solidFill>
                  <a:srgbClr val="000000"/>
                </a:solidFill>
                <a:latin typeface="Helvetica" pitchFamily="34" charset="0"/>
              </a:rPr>
              <a:t>Defines path to be searched before or after LIBPATH</a:t>
            </a:r>
          </a:p>
        </p:txBody>
      </p:sp>
    </p:spTree>
    <p:extLst>
      <p:ext uri="{BB962C8B-B14F-4D97-AF65-F5344CB8AC3E}">
        <p14:creationId xmlns:p14="http://schemas.microsoft.com/office/powerpoint/2010/main" val="1143335605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2 – Session 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4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5 – Dynamic Link Libraries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6386502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Scrollbar Notification Messages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39775" indent="-223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WM_VSCROLL, WM_HSCROLL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id = SHORT1FROMMP(mp1)	/* scrollbar ID */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sPos = SHORT1FROMMP(mp2)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usCmd = SHORT2FROMMP(mp2)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SB_LINEUP			SB_LINELEFT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SB_LINEDOWN		SB_LINERIGHT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SB_PAGEUP			SB_PAGELEFT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SB_PAGEDOWN		SB_PAGERIGHT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SB_SLIDERPOSITION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SB_SLIDERTRACK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SB_ENDSCROLL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Entry-Field Controls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Typically used in dialog windows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Displays a single line of text which a user can edit.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When the control has the focus, it displays a flashing insertion-point cursor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Hold up to 32 characters by default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Override defaults by passing an entry-field creation structure with appropriate parameters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Major message from entryfields: WM_CONTROL with notification codes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EN_SETFOCUS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EN_KILLFOCUS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EN_CHANGED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47913" y="1230313"/>
            <a:ext cx="7026275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Multiple Line Entry (MLE) Fields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368425" y="1931988"/>
            <a:ext cx="7966075" cy="5149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Provide an editor in a window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Automatic word-wrap, tab stops, line and character counting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Automatic search and undo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Full font support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MLE Styles: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MLS_BORDER		Draws a border round the MLE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MLS_HSCROLL		Adds a horizontal scroll bar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MLS_IGNORETAB	Ignores the TAB key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MLS_READONLY	Won't accept text from the user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MLS_VSCROLL		Adds a vertical scroll bar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MLS_WORDWRAP	Breaks lines automatically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Expensive (250 KB!)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3211</Words>
  <Application>Microsoft Office PowerPoint</Application>
  <PresentationFormat>Personalizado</PresentationFormat>
  <Paragraphs>613</Paragraphs>
  <Slides>63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63</vt:i4>
      </vt:variant>
    </vt:vector>
  </HeadingPairs>
  <TitlesOfParts>
    <vt:vector size="64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OS/2 Warp Programming</dc:title>
  <dc:creator>miturbide</dc:creator>
  <cp:lastModifiedBy>miturbide</cp:lastModifiedBy>
  <cp:revision>11</cp:revision>
  <dcterms:modified xsi:type="dcterms:W3CDTF">2012-01-16T02:07:11Z</dcterms:modified>
</cp:coreProperties>
</file>