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3725" r:id="rId2"/>
  </p:sldMasterIdLst>
  <p:notesMasterIdLst>
    <p:notesMasterId r:id="rId207"/>
  </p:notesMasterIdLst>
  <p:handoutMasterIdLst>
    <p:handoutMasterId r:id="rId208"/>
  </p:handoutMasterIdLst>
  <p:sldIdLst>
    <p:sldId id="552" r:id="rId3"/>
    <p:sldId id="991" r:id="rId4"/>
    <p:sldId id="501" r:id="rId5"/>
    <p:sldId id="491" r:id="rId6"/>
    <p:sldId id="474" r:id="rId7"/>
    <p:sldId id="475" r:id="rId8"/>
    <p:sldId id="425" r:id="rId9"/>
    <p:sldId id="476" r:id="rId10"/>
    <p:sldId id="900" r:id="rId11"/>
    <p:sldId id="898" r:id="rId12"/>
    <p:sldId id="527" r:id="rId13"/>
    <p:sldId id="526" r:id="rId14"/>
    <p:sldId id="535" r:id="rId15"/>
    <p:sldId id="469" r:id="rId16"/>
    <p:sldId id="529" r:id="rId17"/>
    <p:sldId id="530" r:id="rId18"/>
    <p:sldId id="531" r:id="rId19"/>
    <p:sldId id="490" r:id="rId20"/>
    <p:sldId id="566" r:id="rId21"/>
    <p:sldId id="557" r:id="rId22"/>
    <p:sldId id="567" r:id="rId23"/>
    <p:sldId id="558" r:id="rId24"/>
    <p:sldId id="568" r:id="rId25"/>
    <p:sldId id="506" r:id="rId26"/>
    <p:sldId id="536" r:id="rId27"/>
    <p:sldId id="537" r:id="rId28"/>
    <p:sldId id="538" r:id="rId29"/>
    <p:sldId id="539" r:id="rId30"/>
    <p:sldId id="966" r:id="rId31"/>
    <p:sldId id="540" r:id="rId32"/>
    <p:sldId id="782" r:id="rId33"/>
    <p:sldId id="486" r:id="rId34"/>
    <p:sldId id="444" r:id="rId35"/>
    <p:sldId id="507" r:id="rId36"/>
    <p:sldId id="459" r:id="rId37"/>
    <p:sldId id="550" r:id="rId38"/>
    <p:sldId id="569" r:id="rId39"/>
    <p:sldId id="467" r:id="rId40"/>
    <p:sldId id="334" r:id="rId41"/>
    <p:sldId id="493" r:id="rId42"/>
    <p:sldId id="480" r:id="rId43"/>
    <p:sldId id="570" r:id="rId44"/>
    <p:sldId id="484" r:id="rId45"/>
    <p:sldId id="494" r:id="rId46"/>
    <p:sldId id="460" r:id="rId47"/>
    <p:sldId id="329" r:id="rId48"/>
    <p:sldId id="554" r:id="rId49"/>
    <p:sldId id="464" r:id="rId50"/>
    <p:sldId id="330" r:id="rId51"/>
    <p:sldId id="465" r:id="rId52"/>
    <p:sldId id="518" r:id="rId53"/>
    <p:sldId id="331" r:id="rId54"/>
    <p:sldId id="332" r:id="rId55"/>
    <p:sldId id="519" r:id="rId56"/>
    <p:sldId id="333" r:id="rId57"/>
    <p:sldId id="520" r:id="rId58"/>
    <p:sldId id="466" r:id="rId59"/>
    <p:sldId id="328" r:id="rId60"/>
    <p:sldId id="468" r:id="rId61"/>
    <p:sldId id="572" r:id="rId62"/>
    <p:sldId id="800" r:id="rId63"/>
    <p:sldId id="497" r:id="rId64"/>
    <p:sldId id="498" r:id="rId65"/>
    <p:sldId id="495" r:id="rId66"/>
    <p:sldId id="571" r:id="rId67"/>
    <p:sldId id="487" r:id="rId68"/>
    <p:sldId id="508" r:id="rId69"/>
    <p:sldId id="423" r:id="rId70"/>
    <p:sldId id="354" r:id="rId71"/>
    <p:sldId id="902" r:id="rId72"/>
    <p:sldId id="578" r:id="rId73"/>
    <p:sldId id="357" r:id="rId74"/>
    <p:sldId id="488" r:id="rId75"/>
    <p:sldId id="904" r:id="rId76"/>
    <p:sldId id="446" r:id="rId77"/>
    <p:sldId id="471" r:id="rId78"/>
    <p:sldId id="346" r:id="rId79"/>
    <p:sldId id="573" r:id="rId80"/>
    <p:sldId id="574" r:id="rId81"/>
    <p:sldId id="575" r:id="rId82"/>
    <p:sldId id="576" r:id="rId83"/>
    <p:sldId id="579" r:id="rId84"/>
    <p:sldId id="580" r:id="rId85"/>
    <p:sldId id="349" r:id="rId86"/>
    <p:sldId id="447" r:id="rId87"/>
    <p:sldId id="992" r:id="rId88"/>
    <p:sldId id="485" r:id="rId89"/>
    <p:sldId id="555" r:id="rId90"/>
    <p:sldId id="993" r:id="rId91"/>
    <p:sldId id="481" r:id="rId92"/>
    <p:sldId id="893" r:id="rId93"/>
    <p:sldId id="799" r:id="rId94"/>
    <p:sldId id="532" r:id="rId95"/>
    <p:sldId id="796" r:id="rId96"/>
    <p:sldId id="908" r:id="rId97"/>
    <p:sldId id="909" r:id="rId98"/>
    <p:sldId id="915" r:id="rId99"/>
    <p:sldId id="912" r:id="rId100"/>
    <p:sldId id="913" r:id="rId101"/>
    <p:sldId id="914" r:id="rId102"/>
    <p:sldId id="797" r:id="rId103"/>
    <p:sldId id="798" r:id="rId104"/>
    <p:sldId id="905" r:id="rId105"/>
    <p:sldId id="906" r:id="rId106"/>
    <p:sldId id="907" r:id="rId107"/>
    <p:sldId id="553" r:id="rId108"/>
    <p:sldId id="500" r:id="rId109"/>
    <p:sldId id="499" r:id="rId110"/>
    <p:sldId id="504" r:id="rId111"/>
    <p:sldId id="503" r:id="rId112"/>
    <p:sldId id="502" r:id="rId113"/>
    <p:sldId id="505" r:id="rId114"/>
    <p:sldId id="577" r:id="rId115"/>
    <p:sldId id="884" r:id="rId116"/>
    <p:sldId id="802" r:id="rId117"/>
    <p:sldId id="890" r:id="rId118"/>
    <p:sldId id="891" r:id="rId119"/>
    <p:sldId id="803" r:id="rId120"/>
    <p:sldId id="994" r:id="rId121"/>
    <p:sldId id="995" r:id="rId122"/>
    <p:sldId id="805" r:id="rId123"/>
    <p:sldId id="875" r:id="rId124"/>
    <p:sldId id="895" r:id="rId125"/>
    <p:sldId id="896" r:id="rId126"/>
    <p:sldId id="897" r:id="rId127"/>
    <p:sldId id="1071" r:id="rId128"/>
    <p:sldId id="1072" r:id="rId129"/>
    <p:sldId id="1073" r:id="rId130"/>
    <p:sldId id="1074" r:id="rId131"/>
    <p:sldId id="1075" r:id="rId132"/>
    <p:sldId id="1076" r:id="rId133"/>
    <p:sldId id="1077" r:id="rId134"/>
    <p:sldId id="1078" r:id="rId135"/>
    <p:sldId id="1079" r:id="rId136"/>
    <p:sldId id="1080" r:id="rId137"/>
    <p:sldId id="1081" r:id="rId138"/>
    <p:sldId id="1082" r:id="rId139"/>
    <p:sldId id="1083" r:id="rId140"/>
    <p:sldId id="1084" r:id="rId141"/>
    <p:sldId id="1085" r:id="rId142"/>
    <p:sldId id="1086" r:id="rId143"/>
    <p:sldId id="1087" r:id="rId144"/>
    <p:sldId id="1088" r:id="rId145"/>
    <p:sldId id="1089" r:id="rId146"/>
    <p:sldId id="1090" r:id="rId147"/>
    <p:sldId id="1091" r:id="rId148"/>
    <p:sldId id="1092" r:id="rId149"/>
    <p:sldId id="1093" r:id="rId150"/>
    <p:sldId id="1094" r:id="rId151"/>
    <p:sldId id="1095" r:id="rId152"/>
    <p:sldId id="1096" r:id="rId153"/>
    <p:sldId id="1097" r:id="rId154"/>
    <p:sldId id="1098" r:id="rId155"/>
    <p:sldId id="1099" r:id="rId156"/>
    <p:sldId id="1100" r:id="rId157"/>
    <p:sldId id="1101" r:id="rId158"/>
    <p:sldId id="1102" r:id="rId159"/>
    <p:sldId id="1103" r:id="rId160"/>
    <p:sldId id="1104" r:id="rId161"/>
    <p:sldId id="1105" r:id="rId162"/>
    <p:sldId id="1116" r:id="rId163"/>
    <p:sldId id="1115" r:id="rId164"/>
    <p:sldId id="1117" r:id="rId165"/>
    <p:sldId id="1106" r:id="rId166"/>
    <p:sldId id="1107" r:id="rId167"/>
    <p:sldId id="1108" r:id="rId168"/>
    <p:sldId id="1109" r:id="rId169"/>
    <p:sldId id="1118" r:id="rId170"/>
    <p:sldId id="1121" r:id="rId171"/>
    <p:sldId id="1122" r:id="rId172"/>
    <p:sldId id="1119" r:id="rId173"/>
    <p:sldId id="1123" r:id="rId174"/>
    <p:sldId id="1126" r:id="rId175"/>
    <p:sldId id="1129" r:id="rId176"/>
    <p:sldId id="1125" r:id="rId177"/>
    <p:sldId id="1112" r:id="rId178"/>
    <p:sldId id="1128" r:id="rId179"/>
    <p:sldId id="1113" r:id="rId180"/>
    <p:sldId id="1114" r:id="rId181"/>
    <p:sldId id="1033" r:id="rId182"/>
    <p:sldId id="881" r:id="rId183"/>
    <p:sldId id="1031" r:id="rId184"/>
    <p:sldId id="1030" r:id="rId185"/>
    <p:sldId id="885" r:id="rId186"/>
    <p:sldId id="889" r:id="rId187"/>
    <p:sldId id="887" r:id="rId188"/>
    <p:sldId id="888" r:id="rId189"/>
    <p:sldId id="1016" r:id="rId190"/>
    <p:sldId id="999" r:id="rId191"/>
    <p:sldId id="1000" r:id="rId192"/>
    <p:sldId id="1001" r:id="rId193"/>
    <p:sldId id="1002" r:id="rId194"/>
    <p:sldId id="1003" r:id="rId195"/>
    <p:sldId id="1004" r:id="rId196"/>
    <p:sldId id="1005" r:id="rId197"/>
    <p:sldId id="1015" r:id="rId198"/>
    <p:sldId id="1007" r:id="rId199"/>
    <p:sldId id="1008" r:id="rId200"/>
    <p:sldId id="1009" r:id="rId201"/>
    <p:sldId id="1010" r:id="rId202"/>
    <p:sldId id="1011" r:id="rId203"/>
    <p:sldId id="1012" r:id="rId204"/>
    <p:sldId id="1013" r:id="rId205"/>
    <p:sldId id="1014" r:id="rId206"/>
  </p:sldIdLst>
  <p:sldSz cx="9144000" cy="6858000" type="screen4x3"/>
  <p:notesSz cx="6997700" cy="9283700"/>
  <p:defaultTextStyle>
    <a:defPPr>
      <a:defRPr lang="en-US"/>
    </a:defPPr>
    <a:lvl1pPr algn="l" rtl="0" fontAlgn="base">
      <a:spcBef>
        <a:spcPct val="50000"/>
      </a:spcBef>
      <a:spcAft>
        <a:spcPct val="0"/>
      </a:spcAft>
      <a:defRPr i="1" kern="1200">
        <a:solidFill>
          <a:schemeClr val="tx1"/>
        </a:solidFill>
        <a:latin typeface="Arial" charset="0"/>
        <a:ea typeface="Arial Unicode MS" pitchFamily="34" charset="-128"/>
        <a:cs typeface="Arial Unicode MS" pitchFamily="34" charset="-128"/>
      </a:defRPr>
    </a:lvl1pPr>
    <a:lvl2pPr marL="457200" algn="l" rtl="0" fontAlgn="base">
      <a:spcBef>
        <a:spcPct val="50000"/>
      </a:spcBef>
      <a:spcAft>
        <a:spcPct val="0"/>
      </a:spcAft>
      <a:defRPr i="1" kern="1200">
        <a:solidFill>
          <a:schemeClr val="tx1"/>
        </a:solidFill>
        <a:latin typeface="Arial" charset="0"/>
        <a:ea typeface="Arial Unicode MS" pitchFamily="34" charset="-128"/>
        <a:cs typeface="Arial Unicode MS" pitchFamily="34" charset="-128"/>
      </a:defRPr>
    </a:lvl2pPr>
    <a:lvl3pPr marL="914400" algn="l" rtl="0" fontAlgn="base">
      <a:spcBef>
        <a:spcPct val="50000"/>
      </a:spcBef>
      <a:spcAft>
        <a:spcPct val="0"/>
      </a:spcAft>
      <a:defRPr i="1" kern="1200">
        <a:solidFill>
          <a:schemeClr val="tx1"/>
        </a:solidFill>
        <a:latin typeface="Arial" charset="0"/>
        <a:ea typeface="Arial Unicode MS" pitchFamily="34" charset="-128"/>
        <a:cs typeface="Arial Unicode MS" pitchFamily="34" charset="-128"/>
      </a:defRPr>
    </a:lvl3pPr>
    <a:lvl4pPr marL="1371600" algn="l" rtl="0" fontAlgn="base">
      <a:spcBef>
        <a:spcPct val="50000"/>
      </a:spcBef>
      <a:spcAft>
        <a:spcPct val="0"/>
      </a:spcAft>
      <a:defRPr i="1" kern="1200">
        <a:solidFill>
          <a:schemeClr val="tx1"/>
        </a:solidFill>
        <a:latin typeface="Arial" charset="0"/>
        <a:ea typeface="Arial Unicode MS" pitchFamily="34" charset="-128"/>
        <a:cs typeface="Arial Unicode MS" pitchFamily="34" charset="-128"/>
      </a:defRPr>
    </a:lvl4pPr>
    <a:lvl5pPr marL="1828800" algn="l" rtl="0" fontAlgn="base">
      <a:spcBef>
        <a:spcPct val="50000"/>
      </a:spcBef>
      <a:spcAft>
        <a:spcPct val="0"/>
      </a:spcAft>
      <a:defRPr i="1" kern="1200">
        <a:solidFill>
          <a:schemeClr val="tx1"/>
        </a:solidFill>
        <a:latin typeface="Arial" charset="0"/>
        <a:ea typeface="Arial Unicode MS" pitchFamily="34" charset="-128"/>
        <a:cs typeface="Arial Unicode MS" pitchFamily="34" charset="-128"/>
      </a:defRPr>
    </a:lvl5pPr>
    <a:lvl6pPr marL="2286000" algn="l" defTabSz="914400" rtl="0" eaLnBrk="1" latinLnBrk="0" hangingPunct="1">
      <a:defRPr i="1" kern="1200">
        <a:solidFill>
          <a:schemeClr val="tx1"/>
        </a:solidFill>
        <a:latin typeface="Arial" charset="0"/>
        <a:ea typeface="Arial Unicode MS" pitchFamily="34" charset="-128"/>
        <a:cs typeface="Arial Unicode MS" pitchFamily="34" charset="-128"/>
      </a:defRPr>
    </a:lvl6pPr>
    <a:lvl7pPr marL="2743200" algn="l" defTabSz="914400" rtl="0" eaLnBrk="1" latinLnBrk="0" hangingPunct="1">
      <a:defRPr i="1" kern="1200">
        <a:solidFill>
          <a:schemeClr val="tx1"/>
        </a:solidFill>
        <a:latin typeface="Arial" charset="0"/>
        <a:ea typeface="Arial Unicode MS" pitchFamily="34" charset="-128"/>
        <a:cs typeface="Arial Unicode MS" pitchFamily="34" charset="-128"/>
      </a:defRPr>
    </a:lvl7pPr>
    <a:lvl8pPr marL="3200400" algn="l" defTabSz="914400" rtl="0" eaLnBrk="1" latinLnBrk="0" hangingPunct="1">
      <a:defRPr i="1" kern="1200">
        <a:solidFill>
          <a:schemeClr val="tx1"/>
        </a:solidFill>
        <a:latin typeface="Arial" charset="0"/>
        <a:ea typeface="Arial Unicode MS" pitchFamily="34" charset="-128"/>
        <a:cs typeface="Arial Unicode MS" pitchFamily="34" charset="-128"/>
      </a:defRPr>
    </a:lvl8pPr>
    <a:lvl9pPr marL="3657600" algn="l" defTabSz="914400" rtl="0" eaLnBrk="1" latinLnBrk="0" hangingPunct="1">
      <a:defRPr i="1" kern="1200">
        <a:solidFill>
          <a:schemeClr val="tx1"/>
        </a:solidFill>
        <a:latin typeface="Arial" charset="0"/>
        <a:ea typeface="Arial Unicode MS" pitchFamily="34" charset="-128"/>
        <a:cs typeface="Arial Unicode MS" pitchFamily="34"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FFD9"/>
    <a:srgbClr val="E3FFFF"/>
    <a:srgbClr val="FFFF99"/>
    <a:srgbClr val="DDDDDD"/>
    <a:srgbClr val="969696"/>
    <a:srgbClr val="FF0066"/>
    <a:srgbClr val="B2B2B2"/>
    <a:srgbClr val="FFCC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11" autoAdjust="0"/>
  </p:normalViewPr>
  <p:slideViewPr>
    <p:cSldViewPr snapToGrid="0">
      <p:cViewPr>
        <p:scale>
          <a:sx n="130" d="100"/>
          <a:sy n="130" d="100"/>
        </p:scale>
        <p:origin x="-1056" y="-24"/>
      </p:cViewPr>
      <p:guideLst>
        <p:guide orient="horz" pos="734"/>
        <p:guide pos="2880"/>
      </p:guideLst>
    </p:cSldViewPr>
  </p:slideViewPr>
  <p:outlineViewPr>
    <p:cViewPr>
      <p:scale>
        <a:sx n="33" d="100"/>
        <a:sy n="33" d="100"/>
      </p:scale>
      <p:origin x="0" y="8035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3" d="100"/>
          <a:sy n="63" d="100"/>
        </p:scale>
        <p:origin x="-1838" y="-82"/>
      </p:cViewPr>
      <p:guideLst>
        <p:guide orient="horz" pos="2924"/>
        <p:guide pos="2204"/>
      </p:guideLst>
    </p:cSldViewPr>
  </p:notesViewPr>
  <p:gridSpacing cx="58989913" cy="58989913"/>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11"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01" Type="http://schemas.openxmlformats.org/officeDocument/2006/relationships/slide" Target="slides/slide199.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tableStyles" Target="tableStyles.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presProps" Target="presProps.xml"/><Relationship Id="rId190" Type="http://schemas.openxmlformats.org/officeDocument/2006/relationships/slide" Target="slides/slide188.xml"/><Relationship Id="rId204" Type="http://schemas.openxmlformats.org/officeDocument/2006/relationships/slide" Target="slides/slide202.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viewProps" Target="viewProps.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image" Target="../media/image67.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image" Target="../media/image6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8.vml.rels><?xml version="1.0" encoding="UTF-8" standalone="yes"?>
<Relationships xmlns="http://schemas.openxmlformats.org/package/2006/relationships"><Relationship Id="rId8" Type="http://schemas.openxmlformats.org/officeDocument/2006/relationships/image" Target="../media/image97.emf"/><Relationship Id="rId3" Type="http://schemas.openxmlformats.org/officeDocument/2006/relationships/image" Target="../media/image92.emf"/><Relationship Id="rId7" Type="http://schemas.openxmlformats.org/officeDocument/2006/relationships/image" Target="../media/image96.emf"/><Relationship Id="rId2" Type="http://schemas.openxmlformats.org/officeDocument/2006/relationships/image" Target="../media/image91.emf"/><Relationship Id="rId1" Type="http://schemas.openxmlformats.org/officeDocument/2006/relationships/image" Target="../media/image90.emf"/><Relationship Id="rId6" Type="http://schemas.openxmlformats.org/officeDocument/2006/relationships/image" Target="../media/image95.emf"/><Relationship Id="rId5" Type="http://schemas.openxmlformats.org/officeDocument/2006/relationships/image" Target="../media/image94.emf"/><Relationship Id="rId4" Type="http://schemas.openxmlformats.org/officeDocument/2006/relationships/image" Target="../media/image93.emf"/><Relationship Id="rId9" Type="http://schemas.openxmlformats.org/officeDocument/2006/relationships/image" Target="../media/image9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91" tIns="46496" rIns="92991" bIns="46496" numCol="1" anchor="t" anchorCtr="0" compatLnSpc="1">
            <a:prstTxWarp prst="textNoShape">
              <a:avLst/>
            </a:prstTxWarp>
          </a:bodyPr>
          <a:lstStyle>
            <a:lvl1pP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39939"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991" tIns="46496" rIns="92991" bIns="46496" numCol="1" anchor="t" anchorCtr="0" compatLnSpc="1">
            <a:prstTxWarp prst="textNoShape">
              <a:avLst/>
            </a:prstTxWarp>
          </a:bodyPr>
          <a:lstStyle>
            <a:lvl1pPr algn="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39940" name="Rectangle 4"/>
          <p:cNvSpPr>
            <a:spLocks noGrp="1" noChangeArrowheads="1"/>
          </p:cNvSpPr>
          <p:nvPr>
            <p:ph type="ftr" sz="quarter" idx="2"/>
          </p:nvPr>
        </p:nvSpPr>
        <p:spPr bwMode="auto">
          <a:xfrm>
            <a:off x="0" y="8818563"/>
            <a:ext cx="3032125" cy="463550"/>
          </a:xfrm>
          <a:prstGeom prst="rect">
            <a:avLst/>
          </a:prstGeom>
          <a:noFill/>
          <a:ln w="9525">
            <a:noFill/>
            <a:miter lim="800000"/>
            <a:headEnd/>
            <a:tailEnd/>
          </a:ln>
          <a:effectLst/>
        </p:spPr>
        <p:txBody>
          <a:bodyPr vert="horz" wrap="square" lIns="92991" tIns="46496" rIns="92991" bIns="46496" numCol="1" anchor="b" anchorCtr="0" compatLnSpc="1">
            <a:prstTxWarp prst="textNoShape">
              <a:avLst/>
            </a:prstTxWarp>
          </a:bodyPr>
          <a:lstStyle>
            <a:lvl1pP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39941" name="Rectangle 5"/>
          <p:cNvSpPr>
            <a:spLocks noGrp="1" noChangeArrowheads="1"/>
          </p:cNvSpPr>
          <p:nvPr>
            <p:ph type="sldNum" sz="quarter" idx="3"/>
          </p:nvPr>
        </p:nvSpPr>
        <p:spPr bwMode="auto">
          <a:xfrm>
            <a:off x="3963988" y="8818563"/>
            <a:ext cx="3032125" cy="463550"/>
          </a:xfrm>
          <a:prstGeom prst="rect">
            <a:avLst/>
          </a:prstGeom>
          <a:noFill/>
          <a:ln w="9525">
            <a:noFill/>
            <a:miter lim="800000"/>
            <a:headEnd/>
            <a:tailEnd/>
          </a:ln>
          <a:effectLst/>
        </p:spPr>
        <p:txBody>
          <a:bodyPr vert="horz" wrap="square" lIns="92991" tIns="46496" rIns="92991" bIns="46496" numCol="1" anchor="b" anchorCtr="0" compatLnSpc="1">
            <a:prstTxWarp prst="textNoShape">
              <a:avLst/>
            </a:prstTxWarp>
          </a:bodyPr>
          <a:lstStyle>
            <a:lvl1pPr algn="r" defTabSz="930275">
              <a:spcBef>
                <a:spcPct val="0"/>
              </a:spcBef>
              <a:defRPr sz="1200" i="0">
                <a:latin typeface="Arial" pitchFamily="34" charset="0"/>
                <a:ea typeface="宋体" pitchFamily="2" charset="-122"/>
              </a:defRPr>
            </a:lvl1pPr>
          </a:lstStyle>
          <a:p>
            <a:pPr>
              <a:defRPr/>
            </a:pPr>
            <a:fld id="{EE529275-D8A9-47F3-BA8D-C69A8E617185}" type="slidenum">
              <a:rPr lang="zh-CN" altLang="en-US"/>
              <a:pPr>
                <a:defRPr/>
              </a:pPr>
              <a:t>‹nr.›</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91" tIns="46496" rIns="92991" bIns="46496" numCol="1" anchor="t" anchorCtr="0" compatLnSpc="1">
            <a:prstTxWarp prst="textNoShape">
              <a:avLst/>
            </a:prstTxWarp>
          </a:bodyPr>
          <a:lstStyle>
            <a:lvl1pP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1331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991" tIns="46496" rIns="92991" bIns="46496" numCol="1" anchor="t" anchorCtr="0" compatLnSpc="1">
            <a:prstTxWarp prst="textNoShape">
              <a:avLst/>
            </a:prstTxWarp>
          </a:bodyPr>
          <a:lstStyle>
            <a:lvl1pPr algn="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215044"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2991" tIns="46496" rIns="92991" bIns="46496"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3318"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2991" tIns="46496" rIns="92991" bIns="46496" numCol="1" anchor="b" anchorCtr="0" compatLnSpc="1">
            <a:prstTxWarp prst="textNoShape">
              <a:avLst/>
            </a:prstTxWarp>
          </a:bodyPr>
          <a:lstStyle>
            <a:lvl1pPr defTabSz="930275">
              <a:spcBef>
                <a:spcPct val="0"/>
              </a:spcBef>
              <a:defRPr sz="1200" i="0">
                <a:latin typeface="Arial" charset="0"/>
                <a:ea typeface="+mn-ea"/>
                <a:cs typeface="Arial Unicode MS" pitchFamily="-65" charset="0"/>
              </a:defRPr>
            </a:lvl1pPr>
          </a:lstStyle>
          <a:p>
            <a:pPr>
              <a:defRPr/>
            </a:pPr>
            <a:endParaRPr lang="en-US" altLang="zh-CN"/>
          </a:p>
        </p:txBody>
      </p:sp>
      <p:sp>
        <p:nvSpPr>
          <p:cNvPr id="13319"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2991" tIns="46496" rIns="92991" bIns="46496" numCol="1" anchor="b" anchorCtr="0" compatLnSpc="1">
            <a:prstTxWarp prst="textNoShape">
              <a:avLst/>
            </a:prstTxWarp>
          </a:bodyPr>
          <a:lstStyle>
            <a:lvl1pPr algn="r" defTabSz="930275">
              <a:spcBef>
                <a:spcPct val="0"/>
              </a:spcBef>
              <a:defRPr sz="1200" i="0">
                <a:latin typeface="Arial" pitchFamily="34" charset="0"/>
                <a:ea typeface="宋体" pitchFamily="2" charset="-122"/>
              </a:defRPr>
            </a:lvl1pPr>
          </a:lstStyle>
          <a:p>
            <a:pPr>
              <a:defRPr/>
            </a:pPr>
            <a:fld id="{6E73D8DF-29F6-4703-B5BB-E2A513CD2F67}" type="slidenum">
              <a:rPr lang="zh-CN" altLang="en-US"/>
              <a:pPr>
                <a:defRPr/>
              </a:pPr>
              <a:t>‹nr.›</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ＭＳ Ｐゴシック" pitchFamily="34" charset="-128"/>
      </a:defRPr>
    </a:lvl1pPr>
    <a:lvl2pPr marL="4572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ＭＳ Ｐゴシック" pitchFamily="34" charset="-128"/>
      </a:defRPr>
    </a:lvl2pPr>
    <a:lvl3pPr marL="9144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ＭＳ Ｐゴシック" pitchFamily="34" charset="-128"/>
      </a:defRPr>
    </a:lvl3pPr>
    <a:lvl4pPr marL="13716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ＭＳ Ｐゴシック" pitchFamily="34" charset="-128"/>
      </a:defRPr>
    </a:lvl4pPr>
    <a:lvl5pPr marL="18288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D91ABA5A-8CD4-4587-BBB4-4E4FF4366290}" type="slidenum">
              <a:rPr lang="zh-CN" altLang="en-US" smtClean="0">
                <a:latin typeface="Arial" charset="0"/>
              </a:rPr>
              <a:pPr/>
              <a:t>7</a:t>
            </a:fld>
            <a:endParaRPr lang="en-US" altLang="zh-CN" smtClean="0">
              <a:latin typeface="Arial" charset="0"/>
            </a:endParaRPr>
          </a:p>
        </p:txBody>
      </p:sp>
      <p:sp>
        <p:nvSpPr>
          <p:cNvPr id="216067" name="Rectangle 2"/>
          <p:cNvSpPr>
            <a:spLocks noGrp="1" noRot="1" noChangeAspect="1" noChangeArrowheads="1" noTextEdit="1"/>
          </p:cNvSpPr>
          <p:nvPr>
            <p:ph type="sldImg"/>
          </p:nvPr>
        </p:nvSpPr>
        <p:spPr>
          <a:xfrm>
            <a:off x="1179513" y="695325"/>
            <a:ext cx="4641850" cy="3481388"/>
          </a:xfrm>
          <a:ln/>
        </p:spPr>
      </p:sp>
      <p:sp>
        <p:nvSpPr>
          <p:cNvPr id="216068" name="Rectangle 3"/>
          <p:cNvSpPr>
            <a:spLocks noGrp="1" noChangeArrowheads="1"/>
          </p:cNvSpPr>
          <p:nvPr>
            <p:ph type="body" idx="1"/>
          </p:nvPr>
        </p:nvSpPr>
        <p:spPr>
          <a:xfrm>
            <a:off x="933450" y="4410075"/>
            <a:ext cx="5130800" cy="4178300"/>
          </a:xfrm>
          <a:noFill/>
          <a:ln/>
        </p:spPr>
        <p:txBody>
          <a:bodyPr lIns="91740" tIns="45869" rIns="91740" bIns="45869"/>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74A5019F-EF1E-4126-ACC1-DF0C67C903D6}" type="slidenum">
              <a:rPr lang="zh-CN" altLang="en-US" smtClean="0">
                <a:latin typeface="Arial" charset="0"/>
              </a:rPr>
              <a:pPr/>
              <a:t>33</a:t>
            </a:fld>
            <a:endParaRPr lang="en-US" altLang="zh-CN" smtClean="0">
              <a:latin typeface="Arial" charset="0"/>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276F7FB6-E4F6-451F-9E9D-21114BD1FDE9}" type="slidenum">
              <a:rPr lang="zh-CN" altLang="en-US" smtClean="0">
                <a:latin typeface="Arial" charset="0"/>
              </a:rPr>
              <a:pPr/>
              <a:t>35</a:t>
            </a:fld>
            <a:endParaRPr lang="en-US" altLang="zh-CN" smtClean="0">
              <a:latin typeface="Arial" charset="0"/>
            </a:endParaRPr>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9D3FF78-BAD3-4641-8B13-61C44129B79E}" type="slidenum">
              <a:rPr lang="zh-CN" altLang="en-US" smtClean="0">
                <a:latin typeface="Arial" charset="0"/>
              </a:rPr>
              <a:pPr/>
              <a:t>36</a:t>
            </a:fld>
            <a:endParaRPr lang="en-US" altLang="zh-CN" smtClean="0">
              <a:latin typeface="Arial" charset="0"/>
            </a:endParaRPr>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9D7BA3A0-FDA1-43AD-956C-F703AD394624}" type="slidenum">
              <a:rPr lang="zh-CN" altLang="en-US" smtClean="0">
                <a:latin typeface="Arial" charset="0"/>
              </a:rPr>
              <a:pPr/>
              <a:t>37</a:t>
            </a:fld>
            <a:endParaRPr lang="en-US" altLang="zh-CN" smtClean="0">
              <a:latin typeface="Arial" charset="0"/>
            </a:endParaRPr>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E606864D-7AFD-4F98-BEA4-A0E2A4849C2D}" type="slidenum">
              <a:rPr lang="zh-CN" altLang="en-US" smtClean="0">
                <a:latin typeface="Arial" charset="0"/>
              </a:rPr>
              <a:pPr/>
              <a:t>39</a:t>
            </a:fld>
            <a:endParaRPr lang="en-US" altLang="zh-CN" smtClean="0">
              <a:latin typeface="Arial" charset="0"/>
            </a:endParaRPr>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A8258A5C-9AF7-4B24-A2C3-BAE00102C5C5}" type="slidenum">
              <a:rPr lang="zh-CN" altLang="en-US" smtClean="0">
                <a:latin typeface="Arial" charset="0"/>
              </a:rPr>
              <a:pPr/>
              <a:t>42</a:t>
            </a:fld>
            <a:endParaRPr lang="en-US" altLang="zh-CN" smtClean="0">
              <a:latin typeface="Arial" charset="0"/>
            </a:endParaRPr>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06C6CA27-7133-4941-AABA-5CA18A945CF2}" type="slidenum">
              <a:rPr lang="zh-CN" altLang="en-US" smtClean="0">
                <a:latin typeface="Arial" charset="0"/>
              </a:rPr>
              <a:pPr/>
              <a:t>45</a:t>
            </a:fld>
            <a:endParaRPr lang="en-US" altLang="zh-CN" smtClean="0">
              <a:latin typeface="Arial" charset="0"/>
            </a:endParaRPr>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E0B1EA44-B627-476B-AE41-B8069C974252}" type="slidenum">
              <a:rPr lang="zh-CN" altLang="en-US" smtClean="0">
                <a:latin typeface="Arial" charset="0"/>
              </a:rPr>
              <a:pPr/>
              <a:t>46</a:t>
            </a:fld>
            <a:endParaRPr lang="en-US" altLang="zh-CN" smtClean="0">
              <a:latin typeface="Arial" charset="0"/>
            </a:endParaRPr>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1EB6D34C-A3F9-4D55-AB80-3938D2511DD2}" type="slidenum">
              <a:rPr lang="zh-CN" altLang="en-US" smtClean="0">
                <a:latin typeface="Arial" charset="0"/>
              </a:rPr>
              <a:pPr/>
              <a:t>49</a:t>
            </a:fld>
            <a:endParaRPr lang="en-US" altLang="zh-CN" smtClean="0">
              <a:latin typeface="Arial" charset="0"/>
            </a:endParaRPr>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3FF0FCC6-2F56-44CB-A8DF-8395AEF44AB8}" type="slidenum">
              <a:rPr lang="zh-CN" altLang="en-US" smtClean="0">
                <a:latin typeface="Arial" charset="0"/>
              </a:rPr>
              <a:pPr/>
              <a:t>52</a:t>
            </a:fld>
            <a:endParaRPr lang="en-US" altLang="zh-CN" smtClean="0">
              <a:latin typeface="Arial" charset="0"/>
            </a:endParaRPr>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C761AD3E-A53A-4009-86B6-24667095B8F9}" type="slidenum">
              <a:rPr lang="zh-CN" altLang="en-US" smtClean="0">
                <a:latin typeface="Arial" charset="0"/>
              </a:rPr>
              <a:pPr/>
              <a:t>10</a:t>
            </a:fld>
            <a:endParaRPr lang="en-US" altLang="zh-CN" smtClean="0">
              <a:latin typeface="Arial" charset="0"/>
            </a:endParaRPr>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a:ln/>
        </p:spPr>
        <p:txBody>
          <a:bodyPr/>
          <a:lstStyle/>
          <a:p>
            <a:pPr eaLnBrk="1" hangingPunct="1"/>
            <a:r>
              <a:rPr lang="en-US" altLang="zh-CN" smtClean="0">
                <a:latin typeface="Arial" charset="0"/>
                <a:ea typeface="宋体" pitchFamily="2" charset="-122"/>
              </a:rPr>
              <a:t>Lack of server configuration standards </a:t>
            </a:r>
            <a:r>
              <a:rPr lang="en-US" altLang="zh-CN" smtClean="0">
                <a:latin typeface="Arial" charset="0"/>
                <a:ea typeface="宋体" pitchFamily="2" charset="-122"/>
                <a:sym typeface="Wingdings" pitchFamily="2" charset="2"/>
              </a:rPr>
              <a:t> Boiler plate code (with slight differences) for ORB &amp; POA initialization &amp; resource management</a:t>
            </a:r>
          </a:p>
          <a:p>
            <a:pPr eaLnBrk="1" hangingPunct="1"/>
            <a:r>
              <a:rPr lang="en-US" altLang="zh-CN" smtClean="0">
                <a:latin typeface="Arial" charset="0"/>
                <a:ea typeface="宋体" pitchFamily="2" charset="-122"/>
              </a:rPr>
              <a:t>Lack of object/service configuration standards </a:t>
            </a:r>
            <a:r>
              <a:rPr lang="en-US" altLang="zh-CN" smtClean="0">
                <a:latin typeface="Arial" charset="0"/>
                <a:ea typeface="宋体" pitchFamily="2" charset="-122"/>
                <a:sym typeface="Wingdings" pitchFamily="2" charset="2"/>
              </a:rPr>
              <a:t> application specific code entangled thru out </a:t>
            </a:r>
          </a:p>
          <a:p>
            <a:pPr eaLnBrk="1" hangingPunct="1"/>
            <a:r>
              <a:rPr lang="en-US" altLang="zh-CN" smtClean="0">
                <a:latin typeface="Arial" charset="0"/>
                <a:ea typeface="宋体" pitchFamily="2" charset="-122"/>
                <a:sym typeface="Wingdings" pitchFamily="2" charset="2"/>
              </a:rPr>
              <a:t>Lack of application configuration  intertwined spaghetti code throughout application</a:t>
            </a:r>
          </a:p>
          <a:p>
            <a:pPr eaLnBrk="1" hangingPunct="1"/>
            <a:r>
              <a:rPr lang="en-US" altLang="zh-CN" smtClean="0">
                <a:latin typeface="Arial" charset="0"/>
                <a:ea typeface="宋体" pitchFamily="2" charset="-122"/>
                <a:sym typeface="Wingdings" pitchFamily="2" charset="2"/>
              </a:rPr>
              <a:t>Lack of object/service deployment  Hard to refactor application topology, manual/non-standard deployment mechanisms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D526C105-9A7B-4B15-BEC8-87A7CF5A2B85}" type="slidenum">
              <a:rPr lang="zh-CN" altLang="en-US" smtClean="0">
                <a:latin typeface="Arial" charset="0"/>
              </a:rPr>
              <a:pPr/>
              <a:t>53</a:t>
            </a:fld>
            <a:endParaRPr lang="en-US" altLang="zh-CN" smtClean="0">
              <a:latin typeface="Arial" charset="0"/>
            </a:endParaRPr>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29DE6A35-4673-47BC-A7AB-D35C4B83F88D}" type="slidenum">
              <a:rPr lang="zh-CN" altLang="en-US" smtClean="0">
                <a:latin typeface="Arial" charset="0"/>
              </a:rPr>
              <a:pPr/>
              <a:t>55</a:t>
            </a:fld>
            <a:endParaRPr lang="en-US" altLang="zh-CN" smtClean="0">
              <a:latin typeface="Arial"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B998844C-667B-4357-935D-740892591CE2}" type="slidenum">
              <a:rPr lang="zh-CN" altLang="en-US" smtClean="0">
                <a:latin typeface="Arial" charset="0"/>
              </a:rPr>
              <a:pPr/>
              <a:t>57</a:t>
            </a:fld>
            <a:endParaRPr lang="en-US" altLang="zh-CN" smtClean="0">
              <a:latin typeface="Arial" charset="0"/>
            </a:endParaRPr>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r>
              <a:rPr lang="en-US" altLang="zh-CN" smtClean="0">
                <a:latin typeface="Arial" charset="0"/>
                <a:ea typeface="宋体" pitchFamily="2" charset="-122"/>
              </a:rPr>
              <a:t>Geeky version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D37B9E6-2551-488D-8580-A552938CDDAD}" type="slidenum">
              <a:rPr lang="zh-CN" altLang="en-US" smtClean="0">
                <a:latin typeface="Arial" charset="0"/>
              </a:rPr>
              <a:pPr/>
              <a:t>58</a:t>
            </a:fld>
            <a:endParaRPr lang="en-US" altLang="zh-CN" smtClean="0">
              <a:latin typeface="Arial"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1A0211DD-C6A5-4392-ADD2-3F806BCE28F4}" type="slidenum">
              <a:rPr lang="zh-CN" altLang="en-US" smtClean="0">
                <a:latin typeface="Arial" charset="0"/>
              </a:rPr>
              <a:pPr/>
              <a:t>59</a:t>
            </a:fld>
            <a:endParaRPr lang="en-US" altLang="zh-CN" smtClean="0">
              <a:latin typeface="Arial" charset="0"/>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54A64E5E-DF59-49E6-87BB-8A3E59430762}" type="slidenum">
              <a:rPr lang="zh-CN" altLang="en-US" smtClean="0">
                <a:latin typeface="Arial" charset="0"/>
              </a:rPr>
              <a:pPr/>
              <a:t>60</a:t>
            </a:fld>
            <a:endParaRPr lang="en-US" altLang="zh-CN" smtClean="0">
              <a:latin typeface="Arial" charset="0"/>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834AB4-D170-496B-9328-764DABF5BC58}" type="slidenum">
              <a:rPr lang="zh-CN" altLang="en-US" smtClean="0">
                <a:latin typeface="Arial" charset="0"/>
              </a:rPr>
              <a:pPr/>
              <a:t>64</a:t>
            </a:fld>
            <a:endParaRPr lang="en-US" altLang="zh-CN" smtClean="0">
              <a:latin typeface="Arial"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AA910D17-C68E-4DEA-8FDF-58C57F4739F7}" type="slidenum">
              <a:rPr lang="zh-CN" altLang="en-US" smtClean="0">
                <a:latin typeface="Arial" charset="0"/>
              </a:rPr>
              <a:pPr/>
              <a:t>65</a:t>
            </a:fld>
            <a:endParaRPr lang="en-US" altLang="zh-CN" smtClean="0">
              <a:latin typeface="Arial" charset="0"/>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CD4FFAC4-06CA-473E-A4DD-86765502FBD4}" type="slidenum">
              <a:rPr lang="zh-CN" altLang="en-US" smtClean="0">
                <a:latin typeface="Arial" charset="0"/>
              </a:rPr>
              <a:pPr/>
              <a:t>68</a:t>
            </a:fld>
            <a:endParaRPr lang="en-US" altLang="zh-CN" smtClean="0">
              <a:latin typeface="Arial" charset="0"/>
            </a:endParaRPr>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02BF5F4A-BF6E-4DAC-87F0-72BB92E396FA}" type="slidenum">
              <a:rPr lang="zh-CN" altLang="en-US" smtClean="0">
                <a:latin typeface="Arial" charset="0"/>
              </a:rPr>
              <a:pPr/>
              <a:t>69</a:t>
            </a:fld>
            <a:endParaRPr lang="en-US" altLang="zh-CN" smtClean="0">
              <a:latin typeface="Arial" charset="0"/>
            </a:endParaRPr>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2880E63-1C32-4553-B4C5-7B37D1DB922F}" type="slidenum">
              <a:rPr lang="zh-CN" altLang="en-US" smtClean="0">
                <a:latin typeface="Arial" charset="0"/>
              </a:rPr>
              <a:pPr/>
              <a:t>14</a:t>
            </a:fld>
            <a:endParaRPr lang="en-US" altLang="zh-CN" smtClean="0">
              <a:latin typeface="Arial"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7807321C-9CE3-446F-944D-8ECF7E278330}" type="slidenum">
              <a:rPr lang="zh-CN" altLang="en-US" smtClean="0">
                <a:latin typeface="Arial" charset="0"/>
              </a:rPr>
              <a:pPr/>
              <a:t>70</a:t>
            </a:fld>
            <a:endParaRPr lang="en-US" altLang="zh-CN" smtClean="0">
              <a:latin typeface="Arial" charset="0"/>
            </a:endParaRPr>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4C81F11B-4182-4A31-9A89-91D1A8DC45BD}" type="slidenum">
              <a:rPr lang="zh-CN" altLang="en-US" smtClean="0">
                <a:latin typeface="Arial" charset="0"/>
              </a:rPr>
              <a:pPr/>
              <a:t>71</a:t>
            </a:fld>
            <a:endParaRPr lang="en-US" altLang="zh-CN" smtClean="0">
              <a:latin typeface="Arial"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r>
              <a:rPr lang="en-US" altLang="zh-CN" smtClean="0">
                <a:latin typeface="Arial" charset="0"/>
                <a:ea typeface="宋体" pitchFamily="2" charset="-122"/>
              </a:rPr>
              <a:t>Highlight the two categories of containers that we are most interested in right now.</a:t>
            </a:r>
          </a:p>
          <a:p>
            <a:pPr eaLnBrk="1" hangingPunct="1"/>
            <a:endParaRPr lang="en-US" altLang="zh-CN" smtClean="0">
              <a:latin typeface="Arial" charset="0"/>
              <a:ea typeface="宋体" pitchFamily="2" charset="-122"/>
            </a:endParaRPr>
          </a:p>
          <a:p>
            <a:pPr eaLnBrk="1" hangingPunct="1"/>
            <a:r>
              <a:rPr lang="en-US" altLang="zh-CN" smtClean="0">
                <a:latin typeface="Arial" charset="0"/>
                <a:ea typeface="宋体" pitchFamily="2" charset="-122"/>
              </a:rPr>
              <a:t>You can configure any POA policies of an empty container.</a:t>
            </a:r>
          </a:p>
          <a:p>
            <a:pPr eaLnBrk="1" hangingPunct="1"/>
            <a:endParaRPr lang="en-US" altLang="zh-CN" smtClean="0">
              <a:latin typeface="Arial" charset="0"/>
              <a:ea typeface="宋体" pitchFamily="2" charset="-122"/>
            </a:endParaRPr>
          </a:p>
          <a:p>
            <a:pPr eaLnBrk="1" hangingPunct="1"/>
            <a:endParaRPr lang="zh-CN" altLang="en-US" smtClean="0">
              <a:latin typeface="Arial" charset="0"/>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67085CF2-585B-4903-9832-FB83976BF2F5}" type="slidenum">
              <a:rPr lang="zh-CN" altLang="en-US" smtClean="0">
                <a:latin typeface="Arial" charset="0"/>
              </a:rPr>
              <a:pPr/>
              <a:t>72</a:t>
            </a:fld>
            <a:endParaRPr lang="en-US" altLang="zh-CN" smtClean="0">
              <a:latin typeface="Arial" charset="0"/>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64AB785C-DBD0-4274-B86E-D393AE965D86}" type="slidenum">
              <a:rPr lang="zh-CN" altLang="en-US" smtClean="0">
                <a:latin typeface="Arial" charset="0"/>
              </a:rPr>
              <a:pPr/>
              <a:t>77</a:t>
            </a:fld>
            <a:endParaRPr lang="en-US" altLang="zh-CN" smtClean="0">
              <a:latin typeface="Arial" charset="0"/>
            </a:endParaRPr>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14585911-457D-499B-BF3B-A8EB8134AAA7}" type="slidenum">
              <a:rPr lang="zh-CN" altLang="en-US" smtClean="0">
                <a:latin typeface="Arial" charset="0"/>
              </a:rPr>
              <a:pPr/>
              <a:t>78</a:t>
            </a:fld>
            <a:endParaRPr lang="en-US" altLang="zh-CN" smtClean="0">
              <a:latin typeface="Arial" charset="0"/>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1CEFEABE-D2B6-489A-A2D3-1759E865AB76}" type="slidenum">
              <a:rPr lang="zh-CN" altLang="en-US" smtClean="0">
                <a:latin typeface="Arial" charset="0"/>
              </a:rPr>
              <a:pPr/>
              <a:t>79</a:t>
            </a:fld>
            <a:endParaRPr lang="en-US" altLang="zh-CN" smtClean="0">
              <a:latin typeface="Arial" charset="0"/>
            </a:endParaRPr>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9A641DAD-D24F-44A7-830B-EF04FC3AE15C}" type="slidenum">
              <a:rPr lang="zh-CN" altLang="en-US" smtClean="0">
                <a:latin typeface="Arial" charset="0"/>
              </a:rPr>
              <a:pPr/>
              <a:t>80</a:t>
            </a:fld>
            <a:endParaRPr lang="en-US" altLang="zh-CN" smtClean="0">
              <a:latin typeface="Arial" charset="0"/>
            </a:endParaRPr>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B1043875-8F3F-4B7F-AF1F-839349FED4E5}" type="slidenum">
              <a:rPr lang="zh-CN" altLang="en-US" smtClean="0">
                <a:latin typeface="Arial" charset="0"/>
              </a:rPr>
              <a:pPr/>
              <a:t>81</a:t>
            </a:fld>
            <a:endParaRPr lang="en-US" altLang="zh-CN" smtClean="0">
              <a:latin typeface="Arial" charset="0"/>
            </a:endParaRPr>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630F9CBF-D671-445D-95EA-F0B92CDD9E45}" type="slidenum">
              <a:rPr lang="zh-CN" altLang="en-US" smtClean="0">
                <a:latin typeface="Arial" charset="0"/>
              </a:rPr>
              <a:pPr/>
              <a:t>84</a:t>
            </a:fld>
            <a:endParaRPr lang="en-US" altLang="zh-CN" smtClean="0">
              <a:latin typeface="Arial" charset="0"/>
            </a:endParaRPr>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8B5A697A-6F07-41A8-839E-FF248D7039BF}" type="slidenum">
              <a:rPr lang="zh-CN" altLang="en-US" smtClean="0">
                <a:latin typeface="Arial" charset="0"/>
              </a:rPr>
              <a:pPr/>
              <a:t>93</a:t>
            </a:fld>
            <a:endParaRPr lang="en-US" altLang="zh-CN" smtClean="0">
              <a:latin typeface="Arial" charset="0"/>
            </a:endParaRPr>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4952FB52-B3AC-45E4-A1FC-2536CA479923}" type="slidenum">
              <a:rPr lang="zh-CN" altLang="en-US" smtClean="0">
                <a:latin typeface="Arial" charset="0"/>
              </a:rPr>
              <a:pPr/>
              <a:t>15</a:t>
            </a:fld>
            <a:endParaRPr lang="en-US" altLang="zh-CN" smtClean="0">
              <a:latin typeface="Arial" charset="0"/>
            </a:endParaRPr>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297DD3FC-8155-4268-8603-6457A5ED2C35}" type="slidenum">
              <a:rPr lang="zh-CN" altLang="en-US" smtClean="0">
                <a:latin typeface="Arial" charset="0"/>
              </a:rPr>
              <a:pPr/>
              <a:t>97</a:t>
            </a:fld>
            <a:endParaRPr lang="en-US" altLang="zh-CN" smtClean="0">
              <a:latin typeface="Arial" charset="0"/>
            </a:endParaRPr>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r>
              <a:rPr lang="en-US" altLang="zh-CN" smtClean="0">
                <a:latin typeface="Arial" charset="0"/>
                <a:ea typeface="宋体" pitchFamily="2" charset="-122"/>
              </a:rPr>
              <a:t>Helps C++ compiler keep footprint down – by templatizing the generated facet servant class with a dummy parameter, then typedefing it, we can ensure that the C++ compiler will instantiate the class only once in a build, even if the same interface is used in more than one facet.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235AC63D-3B60-4E6B-B669-93BC3086B280}" type="slidenum">
              <a:rPr lang="zh-CN" altLang="en-US" smtClean="0">
                <a:latin typeface="Arial" charset="0"/>
              </a:rPr>
              <a:pPr/>
              <a:t>107</a:t>
            </a:fld>
            <a:endParaRPr lang="en-US" altLang="zh-CN" smtClean="0">
              <a:latin typeface="Arial" charset="0"/>
            </a:endParaRPr>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5A161F22-8E5A-4206-A206-F04EF491930C}" type="slidenum">
              <a:rPr lang="zh-CN" altLang="en-US" smtClean="0">
                <a:latin typeface="Arial" charset="0"/>
              </a:rPr>
              <a:pPr/>
              <a:t>108</a:t>
            </a:fld>
            <a:endParaRPr lang="en-US" altLang="zh-CN" smtClean="0">
              <a:latin typeface="Arial" charset="0"/>
            </a:endParaRPr>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C47A40C7-47D2-4BD1-B839-AC63D2D28C34}" type="slidenum">
              <a:rPr lang="zh-CN" altLang="en-US" smtClean="0">
                <a:latin typeface="Arial" charset="0"/>
              </a:rPr>
              <a:pPr/>
              <a:t>109</a:t>
            </a:fld>
            <a:endParaRPr lang="en-US" altLang="zh-CN" smtClean="0">
              <a:latin typeface="Arial" charset="0"/>
            </a:endParaRPr>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96BEAD5A-786A-4A60-B71B-968C7D2532C8}" type="slidenum">
              <a:rPr lang="zh-CN" altLang="en-US" smtClean="0">
                <a:latin typeface="Arial" charset="0"/>
              </a:rPr>
              <a:pPr/>
              <a:t>110</a:t>
            </a:fld>
            <a:endParaRPr lang="en-US" altLang="zh-CN" smtClean="0">
              <a:latin typeface="Arial" charset="0"/>
            </a:endParaRPr>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6E05822-36C0-4181-B08A-2F33F68D1D30}" type="slidenum">
              <a:rPr lang="zh-CN" altLang="en-US" smtClean="0">
                <a:latin typeface="Arial" charset="0"/>
              </a:rPr>
              <a:pPr/>
              <a:t>111</a:t>
            </a:fld>
            <a:endParaRPr lang="en-US" altLang="zh-CN" smtClean="0">
              <a:latin typeface="Arial" charset="0"/>
            </a:endParaRPr>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E46E35C-BDE5-4806-9624-D981D33838A8}" type="slidenum">
              <a:rPr lang="zh-CN" altLang="en-US" smtClean="0">
                <a:latin typeface="Arial" charset="0"/>
              </a:rPr>
              <a:pPr/>
              <a:t>112</a:t>
            </a:fld>
            <a:endParaRPr lang="en-US" altLang="zh-CN" smtClean="0">
              <a:latin typeface="Arial" charset="0"/>
            </a:endParaRPr>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0F0F91CB-A350-40AE-8C95-AC94CB428FBF}" type="slidenum">
              <a:rPr lang="zh-CN" altLang="en-US" smtClean="0">
                <a:latin typeface="Arial" charset="0"/>
              </a:rPr>
              <a:pPr/>
              <a:t>113</a:t>
            </a:fld>
            <a:endParaRPr lang="en-US" altLang="zh-CN" smtClean="0">
              <a:latin typeface="Arial" charset="0"/>
            </a:endParaRPr>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A0A2DDA2-6320-45AE-A466-F2160B1FA8D9}" type="slidenum">
              <a:rPr lang="zh-CN" altLang="en-US" smtClean="0">
                <a:latin typeface="Arial" charset="0"/>
              </a:rPr>
              <a:pPr/>
              <a:t>16</a:t>
            </a:fld>
            <a:endParaRPr lang="en-US" altLang="zh-CN" smtClean="0">
              <a:latin typeface="Arial"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80250B28-13AF-45FF-A81B-E0F5CA3171AC}" type="slidenum">
              <a:rPr lang="zh-CN" altLang="en-US" smtClean="0">
                <a:latin typeface="Arial" charset="0"/>
              </a:rPr>
              <a:pPr/>
              <a:t>17</a:t>
            </a:fld>
            <a:endParaRPr lang="en-US" altLang="zh-CN" smtClean="0">
              <a:latin typeface="Arial" charset="0"/>
            </a:endParaRP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BFF5A3A2-27A4-40C4-B435-39E36A09BEB1}" type="slidenum">
              <a:rPr lang="zh-CN" altLang="en-US" smtClean="0">
                <a:latin typeface="Arial" charset="0"/>
              </a:rPr>
              <a:pPr/>
              <a:t>19</a:t>
            </a:fld>
            <a:endParaRPr lang="en-US" altLang="zh-CN" smtClean="0">
              <a:latin typeface="Arial"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B6E89844-0C24-4C54-B4AF-967CCA5EE364}" type="slidenum">
              <a:rPr lang="zh-CN" altLang="en-US" smtClean="0">
                <a:latin typeface="Arial" charset="0"/>
              </a:rPr>
              <a:pPr/>
              <a:t>21</a:t>
            </a:fld>
            <a:endParaRPr lang="en-US" altLang="zh-CN" smtClean="0">
              <a:latin typeface="Arial" charset="0"/>
            </a:endParaRP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A52D48F1-B196-4FCD-89E4-6C5844F0C865}" type="slidenum">
              <a:rPr lang="zh-CN" altLang="en-US" smtClean="0">
                <a:latin typeface="Arial" charset="0"/>
              </a:rPr>
              <a:pPr/>
              <a:t>23</a:t>
            </a:fld>
            <a:endParaRPr lang="en-US" altLang="zh-CN" smtClean="0">
              <a:latin typeface="Arial"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xfrm>
            <a:off x="933450" y="4410075"/>
            <a:ext cx="5130800" cy="4176713"/>
          </a:xfrm>
          <a:noFill/>
          <a:ln/>
        </p:spPr>
        <p:txBody>
          <a:bodyPr/>
          <a:lstStyle/>
          <a:p>
            <a:pPr eaLnBrk="1" hangingPunct="1"/>
            <a:endParaRPr lang="zh-CN" altLang="en-US" smtClean="0">
              <a:latin typeface="Arial" charset="0"/>
              <a:ea typeface="宋体" pitchFamily="2"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endParaRPr lang="nl-NL" smtClean="0">
              <a:latin typeface="Arial" charset="0"/>
              <a:ea typeface="ＭＳ Ｐゴシック" pitchFamily="34" charset="-128"/>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457200" y="6061075"/>
            <a:ext cx="7772400" cy="457200"/>
          </a:xfrm>
          <a:prstGeom prst="rect">
            <a:avLst/>
          </a:prstGeom>
          <a:noFill/>
          <a:ln w="9525">
            <a:noFill/>
            <a:miter lim="800000"/>
            <a:headEnd/>
            <a:tailEnd/>
          </a:ln>
          <a:effectLst/>
        </p:spPr>
        <p:txBody>
          <a:bodyPr>
            <a:spAutoFit/>
          </a:bodyPr>
          <a:lstStyle/>
          <a:p>
            <a:pPr>
              <a:spcBef>
                <a:spcPct val="0"/>
              </a:spcBef>
              <a:defRPr/>
            </a:pPr>
            <a:endParaRPr lang="zh-CN" altLang="en-US" sz="2400" i="0">
              <a:latin typeface="Times New Roman" pitchFamily="-65" charset="0"/>
              <a:ea typeface="宋体" pitchFamily="-65" charset="-122"/>
              <a:cs typeface="Arial Unicode MS" pitchFamily="-65" charset="0"/>
            </a:endParaRPr>
          </a:p>
        </p:txBody>
      </p:sp>
      <p:sp>
        <p:nvSpPr>
          <p:cNvPr id="1374210" name="Rectangle 2"/>
          <p:cNvSpPr>
            <a:spLocks noGrp="1" noChangeArrowheads="1"/>
          </p:cNvSpPr>
          <p:nvPr>
            <p:ph type="ctrTitle"/>
          </p:nvPr>
        </p:nvSpPr>
        <p:spPr>
          <a:xfrm>
            <a:off x="685800" y="228600"/>
            <a:ext cx="7772400" cy="1752600"/>
          </a:xfrm>
        </p:spPr>
        <p:txBody>
          <a:bodyPr/>
          <a:lstStyle>
            <a:lvl1pPr>
              <a:defRPr/>
            </a:lvl1pPr>
          </a:lstStyle>
          <a:p>
            <a:r>
              <a:rPr lang="en-US" altLang="zh-CN"/>
              <a:t>Click to edit Master title style</a:t>
            </a:r>
          </a:p>
        </p:txBody>
      </p:sp>
      <p:sp>
        <p:nvSpPr>
          <p:cNvPr id="1374211" name="Rectangle 3"/>
          <p:cNvSpPr>
            <a:spLocks noGrp="1" noChangeArrowheads="1"/>
          </p:cNvSpPr>
          <p:nvPr>
            <p:ph type="subTitle" idx="1"/>
          </p:nvPr>
        </p:nvSpPr>
        <p:spPr>
          <a:xfrm>
            <a:off x="1371600" y="2133600"/>
            <a:ext cx="6400800" cy="1752600"/>
          </a:xfrm>
        </p:spPr>
        <p:txBody>
          <a:bodyPr/>
          <a:lstStyle>
            <a:lvl1pPr marL="0" indent="0" algn="ctr">
              <a:buFontTx/>
              <a:buNone/>
              <a:defRPr/>
            </a:lvl1pPr>
          </a:lstStyle>
          <a:p>
            <a:r>
              <a:rPr lang="en-US" altLang="zh-CN"/>
              <a:t>Click to edit author list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533400"/>
            <a:ext cx="22098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533400"/>
            <a:ext cx="64770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90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57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52400" y="990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52400" y="3657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990600"/>
            <a:ext cx="88392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400" y="3657600"/>
            <a:ext cx="88392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52400" y="533400"/>
            <a:ext cx="88392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88392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2400" y="3657600"/>
            <a:ext cx="88392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381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3434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90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57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52400" y="533400"/>
            <a:ext cx="8839200" cy="381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52400" y="990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90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52400" y="3657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657600"/>
            <a:ext cx="4343400"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spcBef>
                  <a:spcPct val="0"/>
                </a:spcBef>
                <a:defRPr/>
              </a:pPr>
              <a:endParaRPr kumimoji="1" lang="zh-CN" altLang="en-US" sz="2400" i="0">
                <a:latin typeface="Times New Roman" pitchFamily="-65" charset="0"/>
                <a:ea typeface="宋体" pitchFamily="-65" charset="-122"/>
                <a:cs typeface="Arial Unicode MS" pitchFamily="-65"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spcBef>
                  <a:spcPct val="0"/>
                </a:spcBef>
                <a:defRPr/>
              </a:pPr>
              <a:endParaRPr kumimoji="1" lang="zh-CN" altLang="en-US" sz="2400" i="0">
                <a:latin typeface="Times New Roman" pitchFamily="-65" charset="0"/>
                <a:ea typeface="宋体" pitchFamily="-65" charset="-122"/>
                <a:cs typeface="Arial Unicode MS" pitchFamily="-65"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pPr>
                <a:defRPr/>
              </a:pPr>
              <a:endParaRPr lang="nl-NL">
                <a:ea typeface="+mn-ea"/>
                <a:cs typeface="Arial Unicode MS" pitchFamily="-65" charset="0"/>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pPr>
                <a:defRPr/>
              </a:pPr>
              <a:endParaRPr lang="nl-NL">
                <a:ea typeface="+mn-ea"/>
                <a:cs typeface="Arial Unicode MS" pitchFamily="-65" charset="0"/>
              </a:endParaRPr>
            </a:p>
          </p:txBody>
        </p:sp>
      </p:grpSp>
      <p:pic>
        <p:nvPicPr>
          <p:cNvPr id="10" name="Picture 13" descr="BBN_2c_secondary"/>
          <p:cNvPicPr>
            <a:picLocks noChangeAspect="1" noChangeArrowheads="1"/>
          </p:cNvPicPr>
          <p:nvPr/>
        </p:nvPicPr>
        <p:blipFill>
          <a:blip r:embed="rId2"/>
          <a:srcRect/>
          <a:stretch>
            <a:fillRect/>
          </a:stretch>
        </p:blipFill>
        <p:spPr bwMode="auto">
          <a:xfrm>
            <a:off x="5029200" y="5289550"/>
            <a:ext cx="3886200" cy="885825"/>
          </a:xfrm>
          <a:prstGeom prst="rect">
            <a:avLst/>
          </a:prstGeom>
          <a:noFill/>
          <a:ln w="9525">
            <a:noFill/>
            <a:miter lim="800000"/>
            <a:headEnd/>
            <a:tailEnd/>
          </a:ln>
        </p:spPr>
      </p:pic>
      <p:pic>
        <p:nvPicPr>
          <p:cNvPr id="11" name="Picture 14" descr="doc"/>
          <p:cNvPicPr>
            <a:picLocks noChangeAspect="1" noChangeArrowheads="1"/>
          </p:cNvPicPr>
          <p:nvPr/>
        </p:nvPicPr>
        <p:blipFill>
          <a:blip r:embed="rId3"/>
          <a:srcRect/>
          <a:stretch>
            <a:fillRect/>
          </a:stretch>
        </p:blipFill>
        <p:spPr bwMode="auto">
          <a:xfrm>
            <a:off x="152400" y="5214938"/>
            <a:ext cx="3657600" cy="1033462"/>
          </a:xfrm>
          <a:prstGeom prst="rect">
            <a:avLst/>
          </a:prstGeom>
          <a:noFill/>
          <a:ln w="9525">
            <a:noFill/>
            <a:miter lim="800000"/>
            <a:headEnd/>
            <a:tailEnd/>
          </a:ln>
        </p:spPr>
      </p:pic>
      <p:sp>
        <p:nvSpPr>
          <p:cNvPr id="1377288" name="Rectangle 8"/>
          <p:cNvSpPr>
            <a:spLocks noGrp="1" noChangeArrowheads="1"/>
          </p:cNvSpPr>
          <p:nvPr>
            <p:ph type="subTitle" idx="1"/>
          </p:nvPr>
        </p:nvSpPr>
        <p:spPr>
          <a:xfrm>
            <a:off x="4673600" y="2927350"/>
            <a:ext cx="4013200" cy="1822450"/>
          </a:xfrm>
        </p:spPr>
        <p:txBody>
          <a:bodyPr anchor="b"/>
          <a:lstStyle>
            <a:lvl1pPr marL="0" indent="0" algn="ctr">
              <a:buFont typeface="Wingdings" pitchFamily="-65" charset="2"/>
              <a:buNone/>
              <a:defRPr/>
            </a:lvl1pPr>
          </a:lstStyle>
          <a:p>
            <a:r>
              <a:rPr lang="en-US" altLang="zh-CN"/>
              <a:t>Click to edit Master subtitle style</a:t>
            </a:r>
          </a:p>
        </p:txBody>
      </p:sp>
      <p:sp>
        <p:nvSpPr>
          <p:cNvPr id="137729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defRPr/>
            </a:lvl1pPr>
          </a:lstStyle>
          <a:p>
            <a:r>
              <a:rPr lang="en-US" altLang="zh-CN"/>
              <a:t>Click to edit Master title style</a:t>
            </a:r>
          </a:p>
        </p:txBody>
      </p:sp>
      <p:sp>
        <p:nvSpPr>
          <p:cNvPr id="12" name="Rectangle 10"/>
          <p:cNvSpPr>
            <a:spLocks noGrp="1" noChangeArrowheads="1"/>
          </p:cNvSpPr>
          <p:nvPr>
            <p:ph type="ftr" sz="quarter" idx="10"/>
          </p:nvPr>
        </p:nvSpPr>
        <p:spPr bwMode="auto">
          <a:xfrm>
            <a:off x="5791200" y="6248400"/>
            <a:ext cx="2897188" cy="474663"/>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r">
              <a:spcBef>
                <a:spcPct val="0"/>
              </a:spcBef>
              <a:defRPr sz="1400" i="0">
                <a:latin typeface="Arial" charset="0"/>
                <a:ea typeface="宋体" pitchFamily="-65" charset="-122"/>
                <a:cs typeface="Arial Unicode MS" pitchFamily="-65" charset="0"/>
              </a:defRPr>
            </a:lvl1pPr>
          </a:lstStyle>
          <a:p>
            <a:pPr>
              <a:defRPr/>
            </a:pPr>
            <a:endParaRPr lang="en-US" altLang="zh-CN"/>
          </a:p>
        </p:txBody>
      </p:sp>
      <p:sp>
        <p:nvSpPr>
          <p:cNvPr id="13" name="Rectangle 11"/>
          <p:cNvSpPr>
            <a:spLocks noGrp="1" noChangeArrowheads="1"/>
          </p:cNvSpPr>
          <p:nvPr>
            <p:ph type="sldNum" sz="quarter" idx="11"/>
          </p:nvPr>
        </p:nvSpPr>
        <p:spPr>
          <a:xfrm>
            <a:off x="76200" y="6248400"/>
            <a:ext cx="587375" cy="488950"/>
          </a:xfrm>
        </p:spPr>
        <p:txBody>
          <a:bodyPr anchorCtr="0"/>
          <a:lstStyle>
            <a:lvl1pPr>
              <a:defRPr sz="2600"/>
            </a:lvl1pPr>
          </a:lstStyle>
          <a:p>
            <a:pPr>
              <a:defRPr/>
            </a:pPr>
            <a:fld id="{409E2BF1-2E7D-47C2-AC91-423E5DC0550B}" type="slidenum">
              <a:rPr lang="zh-CN" altLang="en-US"/>
              <a:pPr>
                <a:defRPr/>
              </a:pPr>
              <a:t>‹nr.›</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76DD3875-EC56-4A1E-AD0C-C2F7BD421A8F}" type="slidenum">
              <a:rPr lang="zh-CN" altLang="en-US"/>
              <a:pPr>
                <a:defRPr/>
              </a:pPr>
              <a:t>‹nr.›</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DE8AFC06-AA0A-42CE-A843-13BCEC48671E}" type="slidenum">
              <a:rPr lang="zh-CN" altLang="en-US"/>
              <a:pPr>
                <a:defRPr/>
              </a:pPr>
              <a:t>‹nr.›</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066800"/>
            <a:ext cx="3770313" cy="5019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0913" y="1066800"/>
            <a:ext cx="3770312" cy="5019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0EB98D83-CE61-4C83-9831-005B4C4FF95D}" type="slidenum">
              <a:rPr lang="zh-CN" altLang="en-US"/>
              <a:pPr>
                <a:defRPr/>
              </a:pPr>
              <a:t>‹nr.›</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D925CDB4-A536-47C6-91E6-26F90289CDA6}" type="slidenum">
              <a:rPr lang="zh-CN" altLang="en-US"/>
              <a:pPr>
                <a:defRPr/>
              </a:pPr>
              <a:t>‹nr.›</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B2648786-46A9-4788-B1E6-92897AD9BCEF}" type="slidenum">
              <a:rPr lang="zh-CN" altLang="en-US"/>
              <a:pPr>
                <a:defRPr/>
              </a:pPr>
              <a:t>‹nr.›</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A8852001-E4F3-40F0-891E-D99EDA66EEE1}" type="slidenum">
              <a:rPr lang="zh-CN" altLang="en-US"/>
              <a:pPr>
                <a:defRPr/>
              </a:pPr>
              <a:t>‹nr.›</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0842C0F9-BD46-43F4-AB9F-6F16BCA5F077}" type="slidenum">
              <a:rPr lang="zh-CN" altLang="en-US"/>
              <a:pPr>
                <a:defRPr/>
              </a:pPr>
              <a:t>‹nr.›</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4BC73FEC-F9CF-41A4-86B9-C40E669C0356}" type="slidenum">
              <a:rPr lang="zh-CN" altLang="en-US"/>
              <a:pPr>
                <a:defRPr/>
              </a:pPr>
              <a:t>‹nr.›</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DC28A22-8BBB-48E9-ACEE-941123BBF07D}" type="slidenum">
              <a:rPr lang="zh-CN" altLang="en-US"/>
              <a:pPr>
                <a:defRPr/>
              </a:pPr>
              <a:t>‹nr.›</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152400"/>
            <a:ext cx="1981200" cy="5934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152400"/>
            <a:ext cx="5791200" cy="5934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FE2C9867-077B-4E57-9E42-D0A893268044}" type="slidenum">
              <a:rPr lang="zh-CN" altLang="en-US"/>
              <a:pPr>
                <a:defRPr/>
              </a:pPr>
              <a:t>‹nr.›</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52400" y="533400"/>
            <a:ext cx="88392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3434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90600"/>
            <a:ext cx="43434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9634" name="Picture 2" descr="doc"/>
          <p:cNvPicPr>
            <a:picLocks noChangeAspect="1" noChangeArrowheads="1"/>
          </p:cNvPicPr>
          <p:nvPr/>
        </p:nvPicPr>
        <p:blipFill>
          <a:blip r:embed="rId22"/>
          <a:srcRect/>
          <a:stretch>
            <a:fillRect/>
          </a:stretch>
        </p:blipFill>
        <p:spPr bwMode="auto">
          <a:xfrm>
            <a:off x="3810000" y="0"/>
            <a:ext cx="1524000" cy="431800"/>
          </a:xfrm>
          <a:prstGeom prst="rect">
            <a:avLst/>
          </a:prstGeom>
          <a:noFill/>
          <a:ln w="9525">
            <a:noFill/>
            <a:miter lim="800000"/>
            <a:headEnd/>
            <a:tailEnd/>
          </a:ln>
        </p:spPr>
      </p:pic>
      <p:sp>
        <p:nvSpPr>
          <p:cNvPr id="69635" name="Rectangle 3"/>
          <p:cNvSpPr>
            <a:spLocks noGrp="1" noChangeArrowheads="1"/>
          </p:cNvSpPr>
          <p:nvPr>
            <p:ph type="title"/>
          </p:nvPr>
        </p:nvSpPr>
        <p:spPr bwMode="auto">
          <a:xfrm>
            <a:off x="152400" y="533400"/>
            <a:ext cx="88392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69636" name="Rectangle 4"/>
          <p:cNvSpPr>
            <a:spLocks noGrp="1" noChangeArrowheads="1"/>
          </p:cNvSpPr>
          <p:nvPr>
            <p:ph type="body" idx="1"/>
          </p:nvPr>
        </p:nvSpPr>
        <p:spPr bwMode="auto">
          <a:xfrm>
            <a:off x="152400" y="990600"/>
            <a:ext cx="88392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373190" name="Text Box 6"/>
          <p:cNvSpPr txBox="1">
            <a:spLocks noChangeArrowheads="1"/>
          </p:cNvSpPr>
          <p:nvPr/>
        </p:nvSpPr>
        <p:spPr bwMode="auto">
          <a:xfrm>
            <a:off x="152400" y="57150"/>
            <a:ext cx="5410200" cy="366713"/>
          </a:xfrm>
          <a:prstGeom prst="rect">
            <a:avLst/>
          </a:prstGeom>
          <a:noFill/>
          <a:ln w="9525">
            <a:noFill/>
            <a:miter lim="800000"/>
            <a:headEnd/>
            <a:tailEnd/>
          </a:ln>
          <a:effectLst/>
        </p:spPr>
        <p:txBody>
          <a:bodyPr lIns="0" rIns="0">
            <a:spAutoFit/>
          </a:bodyPr>
          <a:lstStyle/>
          <a:p>
            <a:pPr>
              <a:defRPr/>
            </a:pPr>
            <a:r>
              <a:rPr lang="en-US" altLang="zh-CN" i="0">
                <a:solidFill>
                  <a:schemeClr val="accent2"/>
                </a:solidFill>
                <a:latin typeface="Arial Unicode MS" pitchFamily="-65" charset="0"/>
                <a:ea typeface="宋体" pitchFamily="-65" charset="-122"/>
                <a:cs typeface="Arial Unicode MS" pitchFamily="-65" charset="0"/>
              </a:rPr>
              <a:t>Tutorial on CCM</a:t>
            </a:r>
          </a:p>
        </p:txBody>
      </p:sp>
      <p:sp>
        <p:nvSpPr>
          <p:cNvPr id="1373191" name="Line 7"/>
          <p:cNvSpPr>
            <a:spLocks noChangeShapeType="1"/>
          </p:cNvSpPr>
          <p:nvPr/>
        </p:nvSpPr>
        <p:spPr bwMode="auto">
          <a:xfrm>
            <a:off x="152400" y="457200"/>
            <a:ext cx="8839200" cy="0"/>
          </a:xfrm>
          <a:prstGeom prst="line">
            <a:avLst/>
          </a:prstGeom>
          <a:noFill/>
          <a:ln w="9525">
            <a:solidFill>
              <a:schemeClr val="tx1"/>
            </a:solidFill>
            <a:round/>
            <a:headEnd/>
            <a:tailEnd/>
          </a:ln>
          <a:effectLst/>
        </p:spPr>
        <p:txBody>
          <a:bodyPr/>
          <a:lstStyle/>
          <a:p>
            <a:pPr>
              <a:defRPr/>
            </a:pPr>
            <a:endParaRPr lang="en-US">
              <a:latin typeface="Arial" pitchFamily="-65" charset="0"/>
              <a:ea typeface="+mn-ea"/>
              <a:cs typeface="+mn-cs"/>
            </a:endParaRPr>
          </a:p>
        </p:txBody>
      </p:sp>
      <p:sp>
        <p:nvSpPr>
          <p:cNvPr id="1373192" name="Line 8"/>
          <p:cNvSpPr>
            <a:spLocks noChangeShapeType="1"/>
          </p:cNvSpPr>
          <p:nvPr/>
        </p:nvSpPr>
        <p:spPr bwMode="auto">
          <a:xfrm>
            <a:off x="152400" y="6248400"/>
            <a:ext cx="8839200" cy="0"/>
          </a:xfrm>
          <a:prstGeom prst="line">
            <a:avLst/>
          </a:prstGeom>
          <a:noFill/>
          <a:ln w="9525">
            <a:solidFill>
              <a:schemeClr val="tx1"/>
            </a:solidFill>
            <a:round/>
            <a:headEnd/>
            <a:tailEnd/>
          </a:ln>
          <a:effectLst/>
        </p:spPr>
        <p:txBody>
          <a:bodyPr/>
          <a:lstStyle/>
          <a:p>
            <a:pPr>
              <a:defRPr/>
            </a:pPr>
            <a:endParaRPr lang="en-US">
              <a:latin typeface="Arial" pitchFamily="-65" charset="0"/>
              <a:ea typeface="+mn-ea"/>
              <a:cs typeface="+mn-cs"/>
            </a:endParaRPr>
          </a:p>
        </p:txBody>
      </p:sp>
      <p:pic>
        <p:nvPicPr>
          <p:cNvPr id="69640" name="Picture 10" descr="isis"/>
          <p:cNvPicPr>
            <a:picLocks noChangeAspect="1" noChangeArrowheads="1"/>
          </p:cNvPicPr>
          <p:nvPr/>
        </p:nvPicPr>
        <p:blipFill>
          <a:blip r:embed="rId23"/>
          <a:srcRect/>
          <a:stretch>
            <a:fillRect/>
          </a:stretch>
        </p:blipFill>
        <p:spPr bwMode="auto">
          <a:xfrm>
            <a:off x="8315325" y="6348413"/>
            <a:ext cx="681038" cy="454025"/>
          </a:xfrm>
          <a:prstGeom prst="rect">
            <a:avLst/>
          </a:prstGeom>
          <a:noFill/>
          <a:ln w="9525">
            <a:noFill/>
            <a:miter lim="800000"/>
            <a:headEnd/>
            <a:tailEnd/>
          </a:ln>
        </p:spPr>
      </p:pic>
      <p:pic>
        <p:nvPicPr>
          <p:cNvPr id="69641" name="Picture 11" descr="vsb5"/>
          <p:cNvPicPr>
            <a:picLocks noChangeAspect="1" noChangeArrowheads="1"/>
          </p:cNvPicPr>
          <p:nvPr/>
        </p:nvPicPr>
        <p:blipFill>
          <a:blip r:embed="rId24"/>
          <a:srcRect/>
          <a:stretch>
            <a:fillRect/>
          </a:stretch>
        </p:blipFill>
        <p:spPr bwMode="auto">
          <a:xfrm>
            <a:off x="88900" y="6310313"/>
            <a:ext cx="476250" cy="454025"/>
          </a:xfrm>
          <a:prstGeom prst="rect">
            <a:avLst/>
          </a:prstGeom>
          <a:noFill/>
          <a:ln w="9525">
            <a:noFill/>
            <a:miter lim="800000"/>
            <a:headEnd/>
            <a:tailEnd/>
          </a:ln>
        </p:spPr>
      </p:pic>
      <p:sp>
        <p:nvSpPr>
          <p:cNvPr id="1373196" name="Rectangle 12"/>
          <p:cNvSpPr>
            <a:spLocks noChangeArrowheads="1"/>
          </p:cNvSpPr>
          <p:nvPr/>
        </p:nvSpPr>
        <p:spPr bwMode="auto">
          <a:xfrm>
            <a:off x="6705600" y="57150"/>
            <a:ext cx="2297113" cy="366713"/>
          </a:xfrm>
          <a:prstGeom prst="rect">
            <a:avLst/>
          </a:prstGeom>
          <a:noFill/>
          <a:ln w="9525">
            <a:noFill/>
            <a:miter lim="800000"/>
            <a:headEnd/>
            <a:tailEnd/>
          </a:ln>
          <a:effectLst/>
        </p:spPr>
        <p:txBody>
          <a:bodyPr>
            <a:spAutoFit/>
          </a:bodyPr>
          <a:lstStyle/>
          <a:p>
            <a:pPr algn="ctr">
              <a:defRPr/>
            </a:pPr>
            <a:r>
              <a:rPr lang="en-US" altLang="zh-CN" i="0">
                <a:solidFill>
                  <a:schemeClr val="accent2"/>
                </a:solidFill>
                <a:ea typeface="宋体" pitchFamily="-65" charset="-122"/>
                <a:cs typeface="Arial Unicode MS" pitchFamily="-65" charset="0"/>
              </a:rPr>
              <a:t>Douglas C. Schmidt</a:t>
            </a:r>
          </a:p>
        </p:txBody>
      </p:sp>
      <p:sp>
        <p:nvSpPr>
          <p:cNvPr id="1373201" name="Rectangle 17"/>
          <p:cNvSpPr>
            <a:spLocks noChangeArrowheads="1"/>
          </p:cNvSpPr>
          <p:nvPr userDrawn="1"/>
        </p:nvSpPr>
        <p:spPr bwMode="auto">
          <a:xfrm>
            <a:off x="4349750" y="6403975"/>
            <a:ext cx="463550" cy="366713"/>
          </a:xfrm>
          <a:prstGeom prst="rect">
            <a:avLst/>
          </a:prstGeom>
          <a:solidFill>
            <a:schemeClr val="bg1"/>
          </a:solidFill>
          <a:ln w="9525">
            <a:noFill/>
            <a:miter lim="800000"/>
            <a:headEnd/>
            <a:tailEnd/>
          </a:ln>
          <a:effectLst/>
        </p:spPr>
        <p:txBody>
          <a:bodyPr wrap="none">
            <a:spAutoFit/>
          </a:bodyPr>
          <a:lstStyle/>
          <a:p>
            <a:pPr>
              <a:defRPr/>
            </a:pPr>
            <a:fld id="{6F1CA5EC-BAF0-4735-BEDB-6BB8109803E0}" type="slidenum">
              <a:rPr lang="zh-CN" altLang="en-US" b="1" i="0">
                <a:latin typeface="Arial" pitchFamily="34" charset="0"/>
                <a:ea typeface="宋体" pitchFamily="2" charset="-122"/>
              </a:rPr>
              <a:pPr>
                <a:defRPr/>
              </a:pPr>
              <a:t>‹nr.›</a:t>
            </a:fld>
            <a:endParaRPr lang="en-US" altLang="zh-CN" b="1" i="0">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455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 id="2147484534" r:id="rId12"/>
    <p:sldLayoutId id="2147484535" r:id="rId13"/>
    <p:sldLayoutId id="2147484536" r:id="rId14"/>
    <p:sldLayoutId id="2147484537" r:id="rId15"/>
    <p:sldLayoutId id="2147484538" r:id="rId16"/>
    <p:sldLayoutId id="2147484539" r:id="rId17"/>
    <p:sldLayoutId id="2147484540" r:id="rId18"/>
    <p:sldLayoutId id="2147484541" r:id="rId19"/>
    <p:sldLayoutId id="2147484542" r:id="rId20"/>
  </p:sldLayoutIdLst>
  <p:timing>
    <p:tnLst>
      <p:par>
        <p:cTn id="1" dur="indefinite" restart="never" nodeType="tmRoot"/>
      </p:par>
    </p:tnLst>
  </p:timing>
  <p:txStyles>
    <p:titleStyle>
      <a:lvl1pPr algn="ctr" rtl="0" eaLnBrk="0" fontAlgn="base" hangingPunct="0">
        <a:spcBef>
          <a:spcPct val="0"/>
        </a:spcBef>
        <a:spcAft>
          <a:spcPct val="0"/>
        </a:spcAft>
        <a:defRPr sz="3600">
          <a:solidFill>
            <a:srgbClr val="FF0000"/>
          </a:solidFill>
          <a:latin typeface="+mj-lt"/>
          <a:ea typeface="+mj-ea"/>
          <a:cs typeface="+mj-cs"/>
        </a:defRPr>
      </a:lvl1pPr>
      <a:lvl2pPr algn="ctr" rtl="0" eaLnBrk="0" fontAlgn="base" hangingPunct="0">
        <a:spcBef>
          <a:spcPct val="0"/>
        </a:spcBef>
        <a:spcAft>
          <a:spcPct val="0"/>
        </a:spcAft>
        <a:defRPr sz="3600">
          <a:solidFill>
            <a:srgbClr val="FF0000"/>
          </a:solidFill>
          <a:latin typeface="Arial" pitchFamily="-65" charset="0"/>
          <a:ea typeface="Arial Unicode MS" pitchFamily="-65" charset="0"/>
          <a:cs typeface="Arial Unicode MS" pitchFamily="-65" charset="0"/>
        </a:defRPr>
      </a:lvl2pPr>
      <a:lvl3pPr algn="ctr" rtl="0" eaLnBrk="0" fontAlgn="base" hangingPunct="0">
        <a:spcBef>
          <a:spcPct val="0"/>
        </a:spcBef>
        <a:spcAft>
          <a:spcPct val="0"/>
        </a:spcAft>
        <a:defRPr sz="3600">
          <a:solidFill>
            <a:srgbClr val="FF0000"/>
          </a:solidFill>
          <a:latin typeface="Arial" pitchFamily="-65" charset="0"/>
          <a:ea typeface="Arial Unicode MS" pitchFamily="-65" charset="0"/>
          <a:cs typeface="Arial Unicode MS" pitchFamily="-65" charset="0"/>
        </a:defRPr>
      </a:lvl3pPr>
      <a:lvl4pPr algn="ctr" rtl="0" eaLnBrk="0" fontAlgn="base" hangingPunct="0">
        <a:spcBef>
          <a:spcPct val="0"/>
        </a:spcBef>
        <a:spcAft>
          <a:spcPct val="0"/>
        </a:spcAft>
        <a:defRPr sz="3600">
          <a:solidFill>
            <a:srgbClr val="FF0000"/>
          </a:solidFill>
          <a:latin typeface="Arial" pitchFamily="-65" charset="0"/>
          <a:ea typeface="Arial Unicode MS" pitchFamily="-65" charset="0"/>
          <a:cs typeface="Arial Unicode MS" pitchFamily="-65" charset="0"/>
        </a:defRPr>
      </a:lvl4pPr>
      <a:lvl5pPr algn="ctr" rtl="0" eaLnBrk="0" fontAlgn="base" hangingPunct="0">
        <a:spcBef>
          <a:spcPct val="0"/>
        </a:spcBef>
        <a:spcAft>
          <a:spcPct val="0"/>
        </a:spcAft>
        <a:defRPr sz="3600">
          <a:solidFill>
            <a:srgbClr val="FF0000"/>
          </a:solidFill>
          <a:latin typeface="Arial" pitchFamily="-65" charset="0"/>
          <a:ea typeface="Arial Unicode MS" pitchFamily="-65" charset="0"/>
          <a:cs typeface="Arial Unicode MS" pitchFamily="-65" charset="0"/>
        </a:defRPr>
      </a:lvl5pPr>
      <a:lvl6pPr marL="457200" algn="ctr" rtl="0" fontAlgn="base">
        <a:spcBef>
          <a:spcPct val="0"/>
        </a:spcBef>
        <a:spcAft>
          <a:spcPct val="0"/>
        </a:spcAft>
        <a:defRPr sz="3600">
          <a:solidFill>
            <a:srgbClr val="FF0000"/>
          </a:solidFill>
          <a:latin typeface="Arial" pitchFamily="-65" charset="0"/>
          <a:ea typeface="Arial Unicode MS" pitchFamily="-65" charset="0"/>
          <a:cs typeface="Arial Unicode MS" pitchFamily="-65" charset="0"/>
        </a:defRPr>
      </a:lvl6pPr>
      <a:lvl7pPr marL="914400" algn="ctr" rtl="0" fontAlgn="base">
        <a:spcBef>
          <a:spcPct val="0"/>
        </a:spcBef>
        <a:spcAft>
          <a:spcPct val="0"/>
        </a:spcAft>
        <a:defRPr sz="3600">
          <a:solidFill>
            <a:srgbClr val="FF0000"/>
          </a:solidFill>
          <a:latin typeface="Arial" pitchFamily="-65" charset="0"/>
          <a:ea typeface="Arial Unicode MS" pitchFamily="-65" charset="0"/>
          <a:cs typeface="Arial Unicode MS" pitchFamily="-65" charset="0"/>
        </a:defRPr>
      </a:lvl7pPr>
      <a:lvl8pPr marL="1371600" algn="ctr" rtl="0" fontAlgn="base">
        <a:spcBef>
          <a:spcPct val="0"/>
        </a:spcBef>
        <a:spcAft>
          <a:spcPct val="0"/>
        </a:spcAft>
        <a:defRPr sz="3600">
          <a:solidFill>
            <a:srgbClr val="FF0000"/>
          </a:solidFill>
          <a:latin typeface="Arial" pitchFamily="-65" charset="0"/>
          <a:ea typeface="Arial Unicode MS" pitchFamily="-65" charset="0"/>
          <a:cs typeface="Arial Unicode MS" pitchFamily="-65" charset="0"/>
        </a:defRPr>
      </a:lvl8pPr>
      <a:lvl9pPr marL="1828800" algn="ctr" rtl="0" fontAlgn="base">
        <a:spcBef>
          <a:spcPct val="0"/>
        </a:spcBef>
        <a:spcAft>
          <a:spcPct val="0"/>
        </a:spcAft>
        <a:defRPr sz="3600">
          <a:solidFill>
            <a:srgbClr val="FF0000"/>
          </a:solidFill>
          <a:latin typeface="Arial" pitchFamily="-65" charset="0"/>
          <a:ea typeface="Arial Unicode MS" pitchFamily="-65" charset="0"/>
          <a:cs typeface="Arial Unicode MS" pitchFamily="-65"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0658" name="Group 2"/>
          <p:cNvGrpSpPr>
            <a:grpSpLocks/>
          </p:cNvGrpSpPr>
          <p:nvPr/>
        </p:nvGrpSpPr>
        <p:grpSpPr bwMode="auto">
          <a:xfrm>
            <a:off x="0" y="0"/>
            <a:ext cx="3200400" cy="6858000"/>
            <a:chOff x="0" y="0"/>
            <a:chExt cx="2016" cy="4320"/>
          </a:xfrm>
        </p:grpSpPr>
        <p:sp>
          <p:nvSpPr>
            <p:cNvPr id="1376259" name="Rectangle 3"/>
            <p:cNvSpPr>
              <a:spLocks noChangeArrowheads="1"/>
            </p:cNvSpPr>
            <p:nvPr userDrawn="1"/>
          </p:nvSpPr>
          <p:spPr bwMode="auto">
            <a:xfrm>
              <a:off x="0" y="0"/>
              <a:ext cx="480" cy="4320"/>
            </a:xfrm>
            <a:prstGeom prst="rect">
              <a:avLst/>
            </a:prstGeom>
            <a:solidFill>
              <a:schemeClr val="accent2"/>
            </a:solidFill>
            <a:ln w="9525">
              <a:noFill/>
              <a:miter lim="800000"/>
              <a:headEnd/>
              <a:tailEnd/>
            </a:ln>
            <a:effectLst/>
          </p:spPr>
          <p:txBody>
            <a:bodyPr wrap="none" anchor="ctr"/>
            <a:lstStyle/>
            <a:p>
              <a:pPr>
                <a:defRPr/>
              </a:pPr>
              <a:endParaRPr lang="nl-NL">
                <a:ea typeface="+mn-ea"/>
                <a:cs typeface="Arial Unicode MS" pitchFamily="-65" charset="0"/>
              </a:endParaRPr>
            </a:p>
          </p:txBody>
        </p:sp>
        <p:sp>
          <p:nvSpPr>
            <p:cNvPr id="1376260" name="Freeform 4"/>
            <p:cNvSpPr>
              <a:spLocks/>
            </p:cNvSpPr>
            <p:nvPr userDrawn="1"/>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pPr>
                <a:defRPr/>
              </a:pPr>
              <a:endParaRPr lang="nl-NL">
                <a:ea typeface="+mn-ea"/>
                <a:cs typeface="Arial Unicode MS" pitchFamily="-65" charset="0"/>
              </a:endParaRPr>
            </a:p>
          </p:txBody>
        </p:sp>
      </p:grpSp>
      <p:grpSp>
        <p:nvGrpSpPr>
          <p:cNvPr id="70659" name="Group 5"/>
          <p:cNvGrpSpPr>
            <a:grpSpLocks/>
          </p:cNvGrpSpPr>
          <p:nvPr/>
        </p:nvGrpSpPr>
        <p:grpSpPr bwMode="auto">
          <a:xfrm>
            <a:off x="533400" y="762000"/>
            <a:ext cx="8001000" cy="319088"/>
            <a:chOff x="144" y="1248"/>
            <a:chExt cx="4656" cy="201"/>
          </a:xfrm>
        </p:grpSpPr>
        <p:sp>
          <p:nvSpPr>
            <p:cNvPr id="1376262" name="AutoShape 6"/>
            <p:cNvSpPr>
              <a:spLocks noChangeArrowheads="1"/>
            </p:cNvSpPr>
            <p:nvPr/>
          </p:nvSpPr>
          <p:spPr bwMode="auto">
            <a:xfrm>
              <a:off x="384" y="1248"/>
              <a:ext cx="4416" cy="200"/>
            </a:xfrm>
            <a:prstGeom prst="roundRect">
              <a:avLst>
                <a:gd name="adj" fmla="val 0"/>
              </a:avLst>
            </a:prstGeom>
            <a:solidFill>
              <a:schemeClr val="hlink"/>
            </a:solidFill>
            <a:ln w="9525">
              <a:noFill/>
              <a:round/>
              <a:headEnd/>
              <a:tailEnd/>
            </a:ln>
            <a:effectLst/>
          </p:spPr>
          <p:txBody>
            <a:bodyPr wrap="none" anchor="ctr"/>
            <a:lstStyle/>
            <a:p>
              <a:pPr>
                <a:defRPr/>
              </a:pPr>
              <a:endParaRPr lang="nl-NL">
                <a:ea typeface="+mn-ea"/>
                <a:cs typeface="Arial Unicode MS" pitchFamily="-65" charset="0"/>
              </a:endParaRPr>
            </a:p>
          </p:txBody>
        </p:sp>
        <p:sp>
          <p:nvSpPr>
            <p:cNvPr id="1376263" name="AutoShape 7"/>
            <p:cNvSpPr>
              <a:spLocks noChangeArrowheads="1"/>
            </p:cNvSpPr>
            <p:nvPr/>
          </p:nvSpPr>
          <p:spPr bwMode="auto">
            <a:xfrm flipH="1">
              <a:off x="144" y="1248"/>
              <a:ext cx="248" cy="201"/>
            </a:xfrm>
            <a:prstGeom prst="flowChartDelay">
              <a:avLst/>
            </a:prstGeom>
            <a:solidFill>
              <a:schemeClr val="hlink"/>
            </a:solidFill>
            <a:ln w="9525">
              <a:noFill/>
              <a:miter lim="800000"/>
              <a:headEnd/>
              <a:tailEnd/>
            </a:ln>
            <a:effectLst/>
          </p:spPr>
          <p:txBody>
            <a:bodyPr wrap="none" anchor="ctr"/>
            <a:lstStyle/>
            <a:p>
              <a:pPr>
                <a:defRPr/>
              </a:pPr>
              <a:endParaRPr lang="nl-NL">
                <a:ea typeface="+mn-ea"/>
                <a:cs typeface="Arial Unicode MS" pitchFamily="-65" charset="0"/>
              </a:endParaRPr>
            </a:p>
          </p:txBody>
        </p:sp>
      </p:grpSp>
      <p:sp>
        <p:nvSpPr>
          <p:cNvPr id="70660" name="AutoShape 8"/>
          <p:cNvSpPr>
            <a:spLocks noGrp="1" noChangeArrowheads="1"/>
          </p:cNvSpPr>
          <p:nvPr>
            <p:ph type="title"/>
          </p:nvPr>
        </p:nvSpPr>
        <p:spPr bwMode="auto">
          <a:xfrm>
            <a:off x="762000" y="152400"/>
            <a:ext cx="7924800" cy="457200"/>
          </a:xfrm>
          <a:prstGeom prst="roundRect">
            <a:avLst>
              <a:gd name="adj" fmla="val 21667"/>
            </a:avLst>
          </a:prstGeom>
          <a:noFill/>
          <a:ln w="9525">
            <a:noFill/>
            <a:round/>
            <a:headEnd/>
            <a:tailEnd/>
          </a:ln>
        </p:spPr>
        <p:txBody>
          <a:bodyPr vert="horz" wrap="square" lIns="91440" tIns="45720" rIns="91440" bIns="45720" numCol="1" anchor="b" anchorCtr="0" compatLnSpc="1">
            <a:prstTxWarp prst="textNoShape">
              <a:avLst/>
            </a:prstTxWarp>
          </a:bodyPr>
          <a:lstStyle/>
          <a:p>
            <a:pPr lvl="0"/>
            <a:r>
              <a:rPr lang="en-US" altLang="zh-CN" smtClean="0"/>
              <a:t>Click to edit Master title style</a:t>
            </a:r>
          </a:p>
        </p:txBody>
      </p:sp>
      <p:sp>
        <p:nvSpPr>
          <p:cNvPr id="70661" name="Rectangle 9"/>
          <p:cNvSpPr>
            <a:spLocks noGrp="1" noChangeArrowheads="1"/>
          </p:cNvSpPr>
          <p:nvPr>
            <p:ph type="body" idx="1"/>
          </p:nvPr>
        </p:nvSpPr>
        <p:spPr bwMode="auto">
          <a:xfrm>
            <a:off x="838200" y="1066800"/>
            <a:ext cx="7693025" cy="5019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376268" name="Rectangle 12"/>
          <p:cNvSpPr>
            <a:spLocks noGrp="1" noChangeArrowheads="1"/>
          </p:cNvSpPr>
          <p:nvPr>
            <p:ph type="sldNum" sz="quarter" idx="4"/>
          </p:nvPr>
        </p:nvSpPr>
        <p:spPr bwMode="auto">
          <a:xfrm>
            <a:off x="17463" y="6242050"/>
            <a:ext cx="700087"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spcBef>
                <a:spcPct val="0"/>
              </a:spcBef>
              <a:defRPr sz="2000" b="1" i="0">
                <a:solidFill>
                  <a:schemeClr val="bg1"/>
                </a:solidFill>
                <a:latin typeface="Arial" pitchFamily="34" charset="0"/>
                <a:ea typeface="宋体" pitchFamily="2" charset="-122"/>
              </a:defRPr>
            </a:lvl1pPr>
          </a:lstStyle>
          <a:p>
            <a:pPr>
              <a:defRPr/>
            </a:pPr>
            <a:fld id="{3CC2EE1A-6F79-4E76-9055-86D50BE92648}" type="slidenum">
              <a:rPr lang="zh-CN" altLang="en-US"/>
              <a:pPr>
                <a:defRPr/>
              </a:pPr>
              <a:t>‹nr.›</a:t>
            </a:fld>
            <a:endParaRPr lang="en-US" altLang="zh-CN"/>
          </a:p>
        </p:txBody>
      </p:sp>
      <p:pic>
        <p:nvPicPr>
          <p:cNvPr id="70663" name="Picture 13" descr="doc"/>
          <p:cNvPicPr>
            <a:picLocks noChangeAspect="1" noChangeArrowheads="1"/>
          </p:cNvPicPr>
          <p:nvPr/>
        </p:nvPicPr>
        <p:blipFill>
          <a:blip r:embed="rId14"/>
          <a:srcRect/>
          <a:stretch>
            <a:fillRect/>
          </a:stretch>
        </p:blipFill>
        <p:spPr bwMode="auto">
          <a:xfrm>
            <a:off x="3667125" y="6164263"/>
            <a:ext cx="2133600" cy="6048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54"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 id="2147484555" r:id="rId12"/>
  </p:sldLayoutIdLst>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3600" b="1">
          <a:solidFill>
            <a:schemeClr val="tx2"/>
          </a:solidFill>
          <a:latin typeface="+mj-lt"/>
          <a:ea typeface="ＭＳ Ｐゴシック" pitchFamily="-65" charset="-128"/>
          <a:cs typeface="ＭＳ Ｐゴシック" pitchFamily="34" charset="-128"/>
        </a:defRPr>
      </a:lvl1pPr>
      <a:lvl2pPr algn="l" rtl="0" eaLnBrk="0" fontAlgn="base" hangingPunct="0">
        <a:lnSpc>
          <a:spcPct val="90000"/>
        </a:lnSpc>
        <a:spcBef>
          <a:spcPct val="0"/>
        </a:spcBef>
        <a:spcAft>
          <a:spcPct val="0"/>
        </a:spcAft>
        <a:defRPr sz="3600" b="1">
          <a:solidFill>
            <a:schemeClr val="tx2"/>
          </a:solidFill>
          <a:latin typeface="Arial" pitchFamily="-65" charset="0"/>
          <a:ea typeface="ＭＳ Ｐゴシック" pitchFamily="-65" charset="-128"/>
          <a:cs typeface="ＭＳ Ｐゴシック" pitchFamily="34" charset="-128"/>
        </a:defRPr>
      </a:lvl2pPr>
      <a:lvl3pPr algn="l" rtl="0" eaLnBrk="0" fontAlgn="base" hangingPunct="0">
        <a:lnSpc>
          <a:spcPct val="90000"/>
        </a:lnSpc>
        <a:spcBef>
          <a:spcPct val="0"/>
        </a:spcBef>
        <a:spcAft>
          <a:spcPct val="0"/>
        </a:spcAft>
        <a:defRPr sz="3600" b="1">
          <a:solidFill>
            <a:schemeClr val="tx2"/>
          </a:solidFill>
          <a:latin typeface="Arial" pitchFamily="-65" charset="0"/>
          <a:ea typeface="ＭＳ Ｐゴシック" pitchFamily="-65" charset="-128"/>
          <a:cs typeface="ＭＳ Ｐゴシック" pitchFamily="34" charset="-128"/>
        </a:defRPr>
      </a:lvl3pPr>
      <a:lvl4pPr algn="l" rtl="0" eaLnBrk="0" fontAlgn="base" hangingPunct="0">
        <a:lnSpc>
          <a:spcPct val="90000"/>
        </a:lnSpc>
        <a:spcBef>
          <a:spcPct val="0"/>
        </a:spcBef>
        <a:spcAft>
          <a:spcPct val="0"/>
        </a:spcAft>
        <a:defRPr sz="3600" b="1">
          <a:solidFill>
            <a:schemeClr val="tx2"/>
          </a:solidFill>
          <a:latin typeface="Arial" pitchFamily="-65" charset="0"/>
          <a:ea typeface="ＭＳ Ｐゴシック" pitchFamily="-65" charset="-128"/>
          <a:cs typeface="ＭＳ Ｐゴシック" pitchFamily="34" charset="-128"/>
        </a:defRPr>
      </a:lvl4pPr>
      <a:lvl5pPr algn="l" rtl="0" eaLnBrk="0" fontAlgn="base" hangingPunct="0">
        <a:lnSpc>
          <a:spcPct val="90000"/>
        </a:lnSpc>
        <a:spcBef>
          <a:spcPct val="0"/>
        </a:spcBef>
        <a:spcAft>
          <a:spcPct val="0"/>
        </a:spcAft>
        <a:defRPr sz="3600" b="1">
          <a:solidFill>
            <a:schemeClr val="tx2"/>
          </a:solidFill>
          <a:latin typeface="Arial" pitchFamily="-65" charset="0"/>
          <a:ea typeface="ＭＳ Ｐゴシック" pitchFamily="-65" charset="-128"/>
          <a:cs typeface="ＭＳ Ｐゴシック" pitchFamily="34" charset="-128"/>
        </a:defRPr>
      </a:lvl5pPr>
      <a:lvl6pPr marL="457200" algn="l" rtl="0" fontAlgn="base">
        <a:lnSpc>
          <a:spcPct val="90000"/>
        </a:lnSpc>
        <a:spcBef>
          <a:spcPct val="0"/>
        </a:spcBef>
        <a:spcAft>
          <a:spcPct val="0"/>
        </a:spcAft>
        <a:defRPr sz="3600" b="1">
          <a:solidFill>
            <a:schemeClr val="tx2"/>
          </a:solidFill>
          <a:latin typeface="Arial" pitchFamily="-65" charset="0"/>
        </a:defRPr>
      </a:lvl6pPr>
      <a:lvl7pPr marL="914400" algn="l" rtl="0" fontAlgn="base">
        <a:lnSpc>
          <a:spcPct val="90000"/>
        </a:lnSpc>
        <a:spcBef>
          <a:spcPct val="0"/>
        </a:spcBef>
        <a:spcAft>
          <a:spcPct val="0"/>
        </a:spcAft>
        <a:defRPr sz="3600" b="1">
          <a:solidFill>
            <a:schemeClr val="tx2"/>
          </a:solidFill>
          <a:latin typeface="Arial" pitchFamily="-65" charset="0"/>
        </a:defRPr>
      </a:lvl7pPr>
      <a:lvl8pPr marL="1371600" algn="l" rtl="0" fontAlgn="base">
        <a:lnSpc>
          <a:spcPct val="90000"/>
        </a:lnSpc>
        <a:spcBef>
          <a:spcPct val="0"/>
        </a:spcBef>
        <a:spcAft>
          <a:spcPct val="0"/>
        </a:spcAft>
        <a:defRPr sz="3600" b="1">
          <a:solidFill>
            <a:schemeClr val="tx2"/>
          </a:solidFill>
          <a:latin typeface="Arial" pitchFamily="-65" charset="0"/>
        </a:defRPr>
      </a:lvl8pPr>
      <a:lvl9pPr marL="1828800" algn="l" rtl="0" fontAlgn="base">
        <a:lnSpc>
          <a:spcPct val="90000"/>
        </a:lnSpc>
        <a:spcBef>
          <a:spcPct val="0"/>
        </a:spcBef>
        <a:spcAft>
          <a:spcPct val="0"/>
        </a:spcAft>
        <a:defRPr sz="3600" b="1">
          <a:solidFill>
            <a:schemeClr val="tx2"/>
          </a:solidFill>
          <a:latin typeface="Arial" pitchFamily="-65"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ＭＳ Ｐゴシック" pitchFamily="-65" charset="-128"/>
          <a:cs typeface="ＭＳ Ｐゴシック" pitchFamily="34" charset="-128"/>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ea typeface="ＭＳ Ｐゴシック" pitchFamily="-65" charset="-128"/>
          <a:cs typeface="ＭＳ Ｐゴシック" pitchFamily="34" charset="-128"/>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ea typeface="ＭＳ Ｐゴシック" pitchFamily="-65" charset="-128"/>
          <a:cs typeface="ＭＳ Ｐゴシック" pitchFamily="34" charset="-128"/>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ea typeface="ＭＳ Ｐゴシック" pitchFamily="-65" charset="-128"/>
          <a:cs typeface="ＭＳ Ｐゴシック" pitchFamily="34" charset="-128"/>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mn-lt"/>
          <a:ea typeface="ＭＳ Ｐゴシック" pitchFamily="-65" charset="-128"/>
          <a:cs typeface="ＭＳ Ｐゴシック" pitchFamily="34" charset="-128"/>
        </a:defRPr>
      </a:lvl5pPr>
      <a:lvl6pPr marL="2514600" indent="-228600" algn="l" rtl="0" fontAlgn="base">
        <a:spcBef>
          <a:spcPct val="20000"/>
        </a:spcBef>
        <a:spcAft>
          <a:spcPct val="0"/>
        </a:spcAft>
        <a:buClr>
          <a:schemeClr val="tx1"/>
        </a:buClr>
        <a:buSzPct val="65000"/>
        <a:buFont typeface="Wingdings" pitchFamily="-65" charset="2"/>
        <a:buChar char="l"/>
        <a:defRPr>
          <a:solidFill>
            <a:schemeClr val="tx1"/>
          </a:solidFill>
          <a:latin typeface="+mn-lt"/>
          <a:ea typeface="ＭＳ Ｐゴシック" pitchFamily="-65" charset="-128"/>
        </a:defRPr>
      </a:lvl6pPr>
      <a:lvl7pPr marL="2971800" indent="-228600" algn="l" rtl="0" fontAlgn="base">
        <a:spcBef>
          <a:spcPct val="20000"/>
        </a:spcBef>
        <a:spcAft>
          <a:spcPct val="0"/>
        </a:spcAft>
        <a:buClr>
          <a:schemeClr val="tx1"/>
        </a:buClr>
        <a:buSzPct val="65000"/>
        <a:buFont typeface="Wingdings" pitchFamily="-65" charset="2"/>
        <a:buChar char="l"/>
        <a:defRPr>
          <a:solidFill>
            <a:schemeClr val="tx1"/>
          </a:solidFill>
          <a:latin typeface="+mn-lt"/>
          <a:ea typeface="ＭＳ Ｐゴシック" pitchFamily="-65" charset="-128"/>
        </a:defRPr>
      </a:lvl7pPr>
      <a:lvl8pPr marL="3429000" indent="-228600" algn="l" rtl="0" fontAlgn="base">
        <a:spcBef>
          <a:spcPct val="20000"/>
        </a:spcBef>
        <a:spcAft>
          <a:spcPct val="0"/>
        </a:spcAft>
        <a:buClr>
          <a:schemeClr val="tx1"/>
        </a:buClr>
        <a:buSzPct val="65000"/>
        <a:buFont typeface="Wingdings" pitchFamily="-65" charset="2"/>
        <a:buChar char="l"/>
        <a:defRPr>
          <a:solidFill>
            <a:schemeClr val="tx1"/>
          </a:solidFill>
          <a:latin typeface="+mn-lt"/>
          <a:ea typeface="ＭＳ Ｐゴシック" pitchFamily="-65" charset="-128"/>
        </a:defRPr>
      </a:lvl8pPr>
      <a:lvl9pPr marL="3886200" indent="-228600" algn="l" rtl="0" fontAlgn="base">
        <a:spcBef>
          <a:spcPct val="20000"/>
        </a:spcBef>
        <a:spcAft>
          <a:spcPct val="0"/>
        </a:spcAft>
        <a:buClr>
          <a:schemeClr val="tx1"/>
        </a:buClr>
        <a:buSzPct val="65000"/>
        <a:buFont typeface="Wingdings" pitchFamily="-65" charset="2"/>
        <a:buChar char="l"/>
        <a:defRPr>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schmidt@vanderbilt.edu" TargetMode="External"/><Relationship Id="rId7"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www.cs.wustl.edu/~schmidt/bio.html" TargetMode="External"/><Relationship Id="rId5" Type="http://schemas.openxmlformats.org/officeDocument/2006/relationships/image" Target="../media/image2.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13.xml"/><Relationship Id="rId1" Type="http://schemas.openxmlformats.org/officeDocument/2006/relationships/vmlDrawing" Target="../drawings/vmlDrawing40.v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4.xml"/><Relationship Id="rId1" Type="http://schemas.openxmlformats.org/officeDocument/2006/relationships/vmlDrawing" Target="../drawings/vmlDrawing41.vml"/><Relationship Id="rId4" Type="http://schemas.openxmlformats.org/officeDocument/2006/relationships/oleObject" Target="../embeddings/oleObject40.bin"/></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42.vml"/><Relationship Id="rId4" Type="http://schemas.openxmlformats.org/officeDocument/2006/relationships/oleObject" Target="../embeddings/oleObject41.bin"/></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43.vml"/><Relationship Id="rId4" Type="http://schemas.openxmlformats.org/officeDocument/2006/relationships/oleObject" Target="../embeddings/oleObject4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44.vml"/><Relationship Id="rId4" Type="http://schemas.openxmlformats.org/officeDocument/2006/relationships/oleObject" Target="../embeddings/oleObject43.bin"/></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45.vml"/><Relationship Id="rId4" Type="http://schemas.openxmlformats.org/officeDocument/2006/relationships/oleObject" Target="../embeddings/oleObject44.bin"/></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15.xml"/><Relationship Id="rId1" Type="http://schemas.openxmlformats.org/officeDocument/2006/relationships/vmlDrawing" Target="../drawings/vmlDrawing46.vml"/><Relationship Id="rId4" Type="http://schemas.openxmlformats.org/officeDocument/2006/relationships/image" Target="../media/image65.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13.xml"/><Relationship Id="rId1" Type="http://schemas.openxmlformats.org/officeDocument/2006/relationships/vmlDrawing" Target="../drawings/vmlDrawing47.v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8" Type="http://schemas.openxmlformats.org/officeDocument/2006/relationships/oleObject" Target="../embeddings/oleObject52.bin"/><Relationship Id="rId3" Type="http://schemas.openxmlformats.org/officeDocument/2006/relationships/oleObject" Target="../embeddings/oleObject47.bin"/><Relationship Id="rId7" Type="http://schemas.openxmlformats.org/officeDocument/2006/relationships/oleObject" Target="../embeddings/oleObject51.bin"/><Relationship Id="rId12" Type="http://schemas.openxmlformats.org/officeDocument/2006/relationships/image" Target="../media/image70.png"/><Relationship Id="rId2" Type="http://schemas.openxmlformats.org/officeDocument/2006/relationships/slideLayout" Target="../slideLayouts/slideLayout12.xml"/><Relationship Id="rId1" Type="http://schemas.openxmlformats.org/officeDocument/2006/relationships/vmlDrawing" Target="../drawings/vmlDrawing48.vml"/><Relationship Id="rId6" Type="http://schemas.openxmlformats.org/officeDocument/2006/relationships/oleObject" Target="../embeddings/oleObject50.bin"/><Relationship Id="rId11" Type="http://schemas.openxmlformats.org/officeDocument/2006/relationships/image" Target="../media/image69.wmf"/><Relationship Id="rId5" Type="http://schemas.openxmlformats.org/officeDocument/2006/relationships/oleObject" Target="../embeddings/oleObject49.bin"/><Relationship Id="rId10" Type="http://schemas.openxmlformats.org/officeDocument/2006/relationships/oleObject" Target="../embeddings/oleObject54.bin"/><Relationship Id="rId4" Type="http://schemas.openxmlformats.org/officeDocument/2006/relationships/oleObject" Target="../embeddings/oleObject48.bin"/><Relationship Id="rId9" Type="http://schemas.openxmlformats.org/officeDocument/2006/relationships/oleObject" Target="../embeddings/oleObject53.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oleObject" Target="../embeddings/oleObject55.bin"/><Relationship Id="rId7" Type="http://schemas.openxmlformats.org/officeDocument/2006/relationships/oleObject" Target="../embeddings/oleObject59.bin"/><Relationship Id="rId12" Type="http://schemas.openxmlformats.org/officeDocument/2006/relationships/image" Target="../media/image70.png"/><Relationship Id="rId2" Type="http://schemas.openxmlformats.org/officeDocument/2006/relationships/slideLayout" Target="../slideLayouts/slideLayout12.xml"/><Relationship Id="rId1" Type="http://schemas.openxmlformats.org/officeDocument/2006/relationships/vmlDrawing" Target="../drawings/vmlDrawing49.vml"/><Relationship Id="rId6" Type="http://schemas.openxmlformats.org/officeDocument/2006/relationships/oleObject" Target="../embeddings/oleObject58.bin"/><Relationship Id="rId11" Type="http://schemas.openxmlformats.org/officeDocument/2006/relationships/image" Target="../media/image69.wmf"/><Relationship Id="rId5" Type="http://schemas.openxmlformats.org/officeDocument/2006/relationships/oleObject" Target="../embeddings/oleObject57.bin"/><Relationship Id="rId10" Type="http://schemas.openxmlformats.org/officeDocument/2006/relationships/oleObject" Target="../embeddings/oleObject62.bin"/><Relationship Id="rId4" Type="http://schemas.openxmlformats.org/officeDocument/2006/relationships/oleObject" Target="../embeddings/oleObject56.bin"/><Relationship Id="rId9" Type="http://schemas.openxmlformats.org/officeDocument/2006/relationships/oleObject" Target="../embeddings/oleObject61.bin"/></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2.xml"/><Relationship Id="rId1" Type="http://schemas.openxmlformats.org/officeDocument/2006/relationships/vmlDrawing" Target="../drawings/vmlDrawing50.v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1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1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6.xml"/><Relationship Id="rId1" Type="http://schemas.openxmlformats.org/officeDocument/2006/relationships/slideLayout" Target="../slideLayouts/slideLayout6.xml"/><Relationship Id="rId5" Type="http://schemas.openxmlformats.org/officeDocument/2006/relationships/image" Target="../media/image83.png"/><Relationship Id="rId4" Type="http://schemas.openxmlformats.org/officeDocument/2006/relationships/image" Target="../media/image82.png"/></Relationships>
</file>

<file path=ppt/slides/_rels/slide15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6.xml"/><Relationship Id="rId1" Type="http://schemas.openxmlformats.org/officeDocument/2006/relationships/vmlDrawing" Target="../drawings/vmlDrawing51.vml"/></Relationships>
</file>

<file path=ppt/slides/_rels/slide162.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6.xml"/><Relationship Id="rId1" Type="http://schemas.openxmlformats.org/officeDocument/2006/relationships/vmlDrawing" Target="../drawings/vmlDrawing52.v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3.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vmlDrawing" Target="../drawings/vmlDrawing53.vml"/><Relationship Id="rId4" Type="http://schemas.openxmlformats.org/officeDocument/2006/relationships/oleObject" Target="../embeddings/oleObject66.bin"/></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7.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1.xml.rels><?xml version="1.0" encoding="UTF-8" standalone="yes"?>
<Relationships xmlns="http://schemas.openxmlformats.org/package/2006/relationships"><Relationship Id="rId3" Type="http://schemas.openxmlformats.org/officeDocument/2006/relationships/hyperlink" Target="http://deuce.doc.wustl.edu/Download.html" TargetMode="External"/><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2" Type="http://schemas.openxmlformats.org/officeDocument/2006/relationships/hyperlink" Target="http://www.omg.org/cgi-bin/doc?ptc/03-06-03" TargetMode="Externa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hyperlink" Target="http://www.dre.vanderbilt.edu/cosmic" TargetMode="Externa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7.xml.rels><?xml version="1.0" encoding="UTF-8" standalone="yes"?>
<Relationships xmlns="http://schemas.openxmlformats.org/package/2006/relationships"><Relationship Id="rId3" Type="http://schemas.openxmlformats.org/officeDocument/2006/relationships/hyperlink" Target="http://www.omg.org/cgi-bin/doc?mars/03-06-11" TargetMode="External"/><Relationship Id="rId2" Type="http://schemas.openxmlformats.org/officeDocument/2006/relationships/hyperlink" Target="http://www.omg.org/cgi-bin/doc?mars/03-06-12" TargetMode="External"/><Relationship Id="rId1" Type="http://schemas.openxmlformats.org/officeDocument/2006/relationships/slideLayout" Target="../slideLayouts/slideLayout2.xml"/><Relationship Id="rId5" Type="http://schemas.openxmlformats.org/officeDocument/2006/relationships/hyperlink" Target="http://www.omg.org/cgi-bin/doc?ptc/03-06-03" TargetMode="External"/><Relationship Id="rId4" Type="http://schemas.openxmlformats.org/officeDocument/2006/relationships/hyperlink" Target="http://www.omg.org/cgi-bin/doc?mars/03-05-09" TargetMode="Externa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9.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4.xml"/><Relationship Id="rId1" Type="http://schemas.openxmlformats.org/officeDocument/2006/relationships/vmlDrawing" Target="../drawings/vmlDrawing54.v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4.xml"/><Relationship Id="rId1" Type="http://schemas.openxmlformats.org/officeDocument/2006/relationships/vmlDrawing" Target="../drawings/vmlDrawing55.vml"/></Relationships>
</file>

<file path=ppt/slides/_rels/slide191.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4.xml"/><Relationship Id="rId1" Type="http://schemas.openxmlformats.org/officeDocument/2006/relationships/vmlDrawing" Target="../drawings/vmlDrawing56.vml"/></Relationships>
</file>

<file path=ppt/slides/_rels/slide192.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4.xml"/><Relationship Id="rId1" Type="http://schemas.openxmlformats.org/officeDocument/2006/relationships/vmlDrawing" Target="../drawings/vmlDrawing57.vml"/></Relationships>
</file>

<file path=ppt/slides/_rels/slide193.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4.xml"/><Relationship Id="rId1" Type="http://schemas.openxmlformats.org/officeDocument/2006/relationships/vmlDrawing" Target="../drawings/vmlDrawing58.vml"/></Relationships>
</file>

<file path=ppt/slides/_rels/slide194.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4.xml"/><Relationship Id="rId1" Type="http://schemas.openxmlformats.org/officeDocument/2006/relationships/vmlDrawing" Target="../drawings/vmlDrawing59.vml"/></Relationships>
</file>

<file path=ppt/slides/_rels/slide195.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2.xml"/><Relationship Id="rId1" Type="http://schemas.openxmlformats.org/officeDocument/2006/relationships/vmlDrawing" Target="../drawings/vmlDrawing60.v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7.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4.xml"/><Relationship Id="rId1" Type="http://schemas.openxmlformats.org/officeDocument/2006/relationships/vmlDrawing" Target="../drawings/vmlDrawing61.vml"/></Relationships>
</file>

<file path=ppt/slides/_rels/slide198.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4.xml"/><Relationship Id="rId1" Type="http://schemas.openxmlformats.org/officeDocument/2006/relationships/vmlDrawing" Target="../drawings/vmlDrawing62.vml"/></Relationships>
</file>

<file path=ppt/slides/_rels/slide199.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4.xml"/><Relationship Id="rId1" Type="http://schemas.openxmlformats.org/officeDocument/2006/relationships/vmlDrawing" Target="../drawings/vmlDrawing6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0.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4.xml"/><Relationship Id="rId1" Type="http://schemas.openxmlformats.org/officeDocument/2006/relationships/vmlDrawing" Target="../drawings/vmlDrawing64.vml"/></Relationships>
</file>

<file path=ppt/slides/_rels/slide201.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4.xml"/><Relationship Id="rId1" Type="http://schemas.openxmlformats.org/officeDocument/2006/relationships/vmlDrawing" Target="../drawings/vmlDrawing65.vml"/></Relationships>
</file>

<file path=ppt/slides/_rels/slide202.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4.xml"/><Relationship Id="rId1" Type="http://schemas.openxmlformats.org/officeDocument/2006/relationships/vmlDrawing" Target="../drawings/vmlDrawing66.vml"/></Relationships>
</file>

<file path=ppt/slides/_rels/slide203.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2.xml"/><Relationship Id="rId1" Type="http://schemas.openxmlformats.org/officeDocument/2006/relationships/vmlDrawing" Target="../drawings/vmlDrawing67.vml"/></Relationships>
</file>

<file path=ppt/slides/_rels/slide204.xml.rels><?xml version="1.0" encoding="UTF-8" standalone="yes"?>
<Relationships xmlns="http://schemas.openxmlformats.org/package/2006/relationships"><Relationship Id="rId8" Type="http://schemas.openxmlformats.org/officeDocument/2006/relationships/oleObject" Target="../embeddings/oleObject86.bin"/><Relationship Id="rId3" Type="http://schemas.openxmlformats.org/officeDocument/2006/relationships/oleObject" Target="../embeddings/oleObject81.bin"/><Relationship Id="rId7" Type="http://schemas.openxmlformats.org/officeDocument/2006/relationships/oleObject" Target="../embeddings/oleObject85.bin"/><Relationship Id="rId2" Type="http://schemas.openxmlformats.org/officeDocument/2006/relationships/slideLayout" Target="../slideLayouts/slideLayout2.xml"/><Relationship Id="rId1" Type="http://schemas.openxmlformats.org/officeDocument/2006/relationships/vmlDrawing" Target="../drawings/vmlDrawing68.vml"/><Relationship Id="rId6" Type="http://schemas.openxmlformats.org/officeDocument/2006/relationships/oleObject" Target="../embeddings/oleObject84.bin"/><Relationship Id="rId11" Type="http://schemas.openxmlformats.org/officeDocument/2006/relationships/oleObject" Target="../embeddings/oleObject89.bin"/><Relationship Id="rId5" Type="http://schemas.openxmlformats.org/officeDocument/2006/relationships/oleObject" Target="../embeddings/oleObject83.bin"/><Relationship Id="rId10" Type="http://schemas.openxmlformats.org/officeDocument/2006/relationships/oleObject" Target="../embeddings/oleObject88.bin"/><Relationship Id="rId4" Type="http://schemas.openxmlformats.org/officeDocument/2006/relationships/oleObject" Target="../embeddings/oleObject82.bin"/><Relationship Id="rId9" Type="http://schemas.openxmlformats.org/officeDocument/2006/relationships/oleObject" Target="../embeddings/oleObject87.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8.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9.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10.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11.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2.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15.vml"/><Relationship Id="rId6" Type="http://schemas.openxmlformats.org/officeDocument/2006/relationships/image" Target="../media/image24.png"/><Relationship Id="rId5" Type="http://schemas.openxmlformats.org/officeDocument/2006/relationships/oleObject" Target="../embeddings/oleObject15.bin"/><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17.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18.bin"/></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19.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31.jpeg"/><Relationship Id="rId4" Type="http://schemas.openxmlformats.org/officeDocument/2006/relationships/hyperlink" Target="http://www.garbe-privat.de/lego/images/Brick2x4Blue-256.jpg"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20.bin"/></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images.google.com/imgres?imgurl=www.monkeychops.com/chopshop/items/images/027b.jpg&amp;imgrefurl=http://www.monkeychops.com/chopshop/items/027.html&amp;h=151&amp;w=250&amp;sz=5&amp;tbnid=5z3xrXLVIs0J:&amp;tbnh=64&amp;tbnw=105&amp;start=294&amp;prev=/images?q=Lego+brick&amp;start=280&amp;hl=en&amp;lr=&amp;ie=UTF-8&amp;sa=N"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21.bin"/></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vmlDrawing" Target="../drawings/vmlDrawing22.vml"/><Relationship Id="rId4" Type="http://schemas.openxmlformats.org/officeDocument/2006/relationships/oleObject" Target="../embeddings/oleObject22.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oleObject" Target="../embeddings/oleObject23.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24.bin"/></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4.xml"/><Relationship Id="rId1" Type="http://schemas.openxmlformats.org/officeDocument/2006/relationships/vmlDrawing" Target="../drawings/vmlDrawing25.vml"/></Relationships>
</file>

<file path=ppt/slides/_rels/slide57.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oleObject" Target="../embeddings/oleObject26.bin"/></Relationships>
</file>

<file path=ppt/slides/_rels/slide59.xml.rels><?xml version="1.0" encoding="UTF-8" standalone="yes"?>
<Relationships xmlns="http://schemas.openxmlformats.org/package/2006/relationships"><Relationship Id="rId3" Type="http://schemas.openxmlformats.org/officeDocument/2006/relationships/hyperlink" Target="http://images.google.com/imgres?imgurl=www.talisman.org/~erlkonig/lego/lego-on-sgis/brick3.jpg&amp;imgrefurl=http://www.talisman.org/~erlkonig/lego/lego-on-sgis/Main.html&amp;h=86&amp;w=73&amp;sz=3&amp;tbnid=g9KQdzV1WjAJ:&amp;tbnh=71&amp;tbnw=61&amp;start=311&amp;prev=/images?q=Lego+brick&amp;start=300&amp;hl=en&amp;lr=&amp;ie=UTF-8&amp;sa=N"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28.bin"/></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4.xml"/><Relationship Id="rId1" Type="http://schemas.openxmlformats.org/officeDocument/2006/relationships/vmlDrawing" Target="../drawings/vmlDrawing29.v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oleObject" Target="../embeddings/Microsoft_Office_Word_97_-_2003_document1.doc"/></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4.xml"/><Relationship Id="rId1" Type="http://schemas.openxmlformats.org/officeDocument/2006/relationships/vmlDrawing" Target="../drawings/vmlDrawing31.v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15.xml"/><Relationship Id="rId1" Type="http://schemas.openxmlformats.org/officeDocument/2006/relationships/vmlDrawing" Target="../drawings/vmlDrawing32.v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33.vml"/><Relationship Id="rId4" Type="http://schemas.openxmlformats.org/officeDocument/2006/relationships/oleObject" Target="../embeddings/oleObject32.bin"/></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3.xml"/><Relationship Id="rId1" Type="http://schemas.openxmlformats.org/officeDocument/2006/relationships/vmlDrawing" Target="../drawings/vmlDrawing34.v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13.xml"/><Relationship Id="rId1" Type="http://schemas.openxmlformats.org/officeDocument/2006/relationships/vmlDrawing" Target="../drawings/vmlDrawing35.v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13.xml"/><Relationship Id="rId1" Type="http://schemas.openxmlformats.org/officeDocument/2006/relationships/vmlDrawing" Target="../drawings/vmlDrawing36.v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6.xml"/><Relationship Id="rId1" Type="http://schemas.openxmlformats.org/officeDocument/2006/relationships/vmlDrawing" Target="../drawings/vmlDrawing37.v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vmlDrawing" Target="../drawings/vmlDrawing38.vml"/><Relationship Id="rId4" Type="http://schemas.openxmlformats.org/officeDocument/2006/relationships/oleObject" Target="../embeddings/oleObject37.bin"/></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39.v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ctrTitle"/>
          </p:nvPr>
        </p:nvSpPr>
        <p:spPr>
          <a:xfrm>
            <a:off x="142875" y="338138"/>
            <a:ext cx="8877300" cy="1752600"/>
          </a:xfrm>
        </p:spPr>
        <p:txBody>
          <a:bodyPr/>
          <a:lstStyle/>
          <a:p>
            <a:pPr eaLnBrk="1" hangingPunct="1">
              <a:spcAft>
                <a:spcPct val="35000"/>
              </a:spcAft>
              <a:defRPr/>
            </a:pPr>
            <a:r>
              <a:rPr lang="en-US" altLang="zh-CN" b="1" dirty="0" smtClean="0">
                <a:effectLst>
                  <a:outerShdw blurRad="38100" dist="38100" dir="2700000" algn="tl">
                    <a:srgbClr val="C0C0C0"/>
                  </a:outerShdw>
                </a:effectLst>
                <a:ea typeface="宋体" pitchFamily="2" charset="-122"/>
              </a:rPr>
              <a:t>Tutorial on the Lightweight</a:t>
            </a:r>
            <a:br>
              <a:rPr lang="en-US" altLang="zh-CN" b="1" dirty="0" smtClean="0">
                <a:effectLst>
                  <a:outerShdw blurRad="38100" dist="38100" dir="2700000" algn="tl">
                    <a:srgbClr val="C0C0C0"/>
                  </a:outerShdw>
                </a:effectLst>
                <a:ea typeface="宋体" pitchFamily="2" charset="-122"/>
              </a:rPr>
            </a:br>
            <a:r>
              <a:rPr lang="en-US" altLang="zh-CN" b="1" dirty="0" smtClean="0">
                <a:effectLst>
                  <a:outerShdw blurRad="38100" dist="38100" dir="2700000" algn="tl">
                    <a:srgbClr val="C0C0C0"/>
                  </a:outerShdw>
                </a:effectLst>
                <a:ea typeface="宋体" pitchFamily="2" charset="-122"/>
              </a:rPr>
              <a:t>CORBA Component Model (CCM)</a:t>
            </a:r>
            <a:r>
              <a:rPr lang="en-US" altLang="zh-CN" sz="1600" b="1" dirty="0" smtClean="0">
                <a:effectLst>
                  <a:outerShdw blurRad="38100" dist="38100" dir="2700000" algn="tl">
                    <a:srgbClr val="C0C0C0"/>
                  </a:outerShdw>
                </a:effectLst>
                <a:ea typeface="宋体" pitchFamily="2" charset="-122"/>
              </a:rPr>
              <a:t/>
            </a:r>
            <a:br>
              <a:rPr lang="en-US" altLang="zh-CN" sz="1600" b="1" dirty="0" smtClean="0">
                <a:effectLst>
                  <a:outerShdw blurRad="38100" dist="38100" dir="2700000" algn="tl">
                    <a:srgbClr val="C0C0C0"/>
                  </a:outerShdw>
                </a:effectLst>
                <a:ea typeface="宋体" pitchFamily="2" charset="-122"/>
              </a:rPr>
            </a:br>
            <a:r>
              <a:rPr lang="en-US" altLang="zh-CN" sz="1600" b="1" dirty="0" smtClean="0">
                <a:effectLst>
                  <a:outerShdw blurRad="38100" dist="38100" dir="2700000" algn="tl">
                    <a:srgbClr val="C0C0C0"/>
                  </a:outerShdw>
                </a:effectLst>
                <a:ea typeface="宋体" pitchFamily="2" charset="-122"/>
              </a:rPr>
              <a:t/>
            </a:r>
            <a:br>
              <a:rPr lang="en-US" altLang="zh-CN" sz="1600" b="1" dirty="0" smtClean="0">
                <a:effectLst>
                  <a:outerShdw blurRad="38100" dist="38100" dir="2700000" algn="tl">
                    <a:srgbClr val="C0C0C0"/>
                  </a:outerShdw>
                </a:effectLst>
                <a:ea typeface="宋体" pitchFamily="2" charset="-122"/>
              </a:rPr>
            </a:br>
            <a:r>
              <a:rPr lang="en-US" altLang="zh-CN" sz="2800" b="1" dirty="0" smtClean="0">
                <a:effectLst>
                  <a:outerShdw blurRad="38100" dist="38100" dir="2700000" algn="tl">
                    <a:srgbClr val="C0C0C0"/>
                  </a:outerShdw>
                </a:effectLst>
                <a:ea typeface="宋体" pitchFamily="2" charset="-122"/>
              </a:rPr>
              <a:t>Industrializing the Development </a:t>
            </a:r>
            <a:br>
              <a:rPr lang="en-US" altLang="zh-CN" sz="2800" b="1" dirty="0" smtClean="0">
                <a:effectLst>
                  <a:outerShdw blurRad="38100" dist="38100" dir="2700000" algn="tl">
                    <a:srgbClr val="C0C0C0"/>
                  </a:outerShdw>
                </a:effectLst>
                <a:ea typeface="宋体" pitchFamily="2" charset="-122"/>
              </a:rPr>
            </a:br>
            <a:r>
              <a:rPr lang="en-US" altLang="zh-CN" sz="2800" b="1" dirty="0" smtClean="0">
                <a:effectLst>
                  <a:outerShdw blurRad="38100" dist="38100" dir="2700000" algn="tl">
                    <a:srgbClr val="C0C0C0"/>
                  </a:outerShdw>
                </a:effectLst>
                <a:ea typeface="宋体" pitchFamily="2" charset="-122"/>
              </a:rPr>
              <a:t> Distributed Real-time &amp; Embedded Systems</a:t>
            </a:r>
          </a:p>
        </p:txBody>
      </p:sp>
      <p:sp>
        <p:nvSpPr>
          <p:cNvPr id="788492" name="Rectangle 12"/>
          <p:cNvSpPr>
            <a:spLocks noChangeArrowheads="1"/>
          </p:cNvSpPr>
          <p:nvPr/>
        </p:nvSpPr>
        <p:spPr bwMode="auto">
          <a:xfrm>
            <a:off x="323850" y="5856288"/>
            <a:ext cx="8572500" cy="1016000"/>
          </a:xfrm>
          <a:prstGeom prst="rect">
            <a:avLst/>
          </a:prstGeom>
          <a:noFill/>
          <a:ln w="9525">
            <a:noFill/>
            <a:miter lim="800000"/>
            <a:headEnd/>
            <a:tailEnd/>
          </a:ln>
          <a:effectLst/>
        </p:spPr>
        <p:txBody>
          <a:bodyPr>
            <a:spAutoFit/>
          </a:bodyPr>
          <a:lstStyle/>
          <a:p>
            <a:pPr algn="ctr">
              <a:spcBef>
                <a:spcPct val="0"/>
              </a:spcBef>
              <a:defRPr/>
            </a:pPr>
            <a:r>
              <a:rPr lang="en-US" altLang="zh-CN" sz="2000" b="1">
                <a:solidFill>
                  <a:srgbClr val="336699"/>
                </a:solidFill>
                <a:effectLst>
                  <a:outerShdw blurRad="38100" dist="38100" dir="2700000" algn="tl">
                    <a:srgbClr val="C0C0C0"/>
                  </a:outerShdw>
                </a:effectLst>
                <a:latin typeface="Arial" pitchFamily="34" charset="0"/>
                <a:ea typeface="宋体" pitchFamily="2" charset="-122"/>
              </a:rPr>
              <a:t>Other contributors include Tao Lu, Gan Deng, Jai Balasubramanian, Kitty Balasubramanian, Bala Natarajan, William R. Otte, Jeff Parsons, Frank Pilhofer, Craig Rodrigues,</a:t>
            </a:r>
            <a:r>
              <a:rPr lang="en-US" altLang="zh-CN" sz="2000">
                <a:solidFill>
                  <a:srgbClr val="336699"/>
                </a:solidFill>
                <a:latin typeface="Arial" pitchFamily="34" charset="0"/>
                <a:ea typeface="宋体" pitchFamily="2" charset="-122"/>
              </a:rPr>
              <a:t> </a:t>
            </a:r>
            <a:r>
              <a:rPr lang="en-US" altLang="zh-CN" sz="2000" b="1">
                <a:solidFill>
                  <a:srgbClr val="336699"/>
                </a:solidFill>
                <a:effectLst>
                  <a:outerShdw blurRad="38100" dist="38100" dir="2700000" algn="tl">
                    <a:srgbClr val="C0C0C0"/>
                  </a:outerShdw>
                </a:effectLst>
                <a:latin typeface="Arial" pitchFamily="34" charset="0"/>
                <a:ea typeface="宋体" pitchFamily="2" charset="-122"/>
              </a:rPr>
              <a:t>Nanbor Wang, &amp; Johnny Willemsen</a:t>
            </a:r>
            <a:endParaRPr lang="en-US" altLang="zh-CN" sz="2000">
              <a:solidFill>
                <a:srgbClr val="336699"/>
              </a:solidFill>
              <a:latin typeface="Arial" pitchFamily="34" charset="0"/>
              <a:ea typeface="宋体" pitchFamily="2" charset="-122"/>
            </a:endParaRPr>
          </a:p>
        </p:txBody>
      </p:sp>
      <p:pic>
        <p:nvPicPr>
          <p:cNvPr id="74756" name="Picture 15" descr="doc"/>
          <p:cNvPicPr>
            <a:picLocks noChangeAspect="1" noChangeArrowheads="1"/>
          </p:cNvPicPr>
          <p:nvPr/>
        </p:nvPicPr>
        <p:blipFill>
          <a:blip r:embed="rId2"/>
          <a:srcRect/>
          <a:stretch>
            <a:fillRect/>
          </a:stretch>
        </p:blipFill>
        <p:spPr bwMode="auto">
          <a:xfrm>
            <a:off x="2940050" y="4895850"/>
            <a:ext cx="3263900" cy="920750"/>
          </a:xfrm>
          <a:prstGeom prst="rect">
            <a:avLst/>
          </a:prstGeom>
          <a:noFill/>
          <a:ln w="9525">
            <a:noFill/>
            <a:miter lim="800000"/>
            <a:headEnd/>
            <a:tailEnd/>
          </a:ln>
        </p:spPr>
      </p:pic>
      <p:sp>
        <p:nvSpPr>
          <p:cNvPr id="74757" name="Text Box 16"/>
          <p:cNvSpPr txBox="1">
            <a:spLocks noChangeArrowheads="1"/>
          </p:cNvSpPr>
          <p:nvPr/>
        </p:nvSpPr>
        <p:spPr bwMode="auto">
          <a:xfrm>
            <a:off x="885825" y="2624138"/>
            <a:ext cx="7372350" cy="1066800"/>
          </a:xfrm>
          <a:prstGeom prst="rect">
            <a:avLst/>
          </a:prstGeom>
          <a:noFill/>
          <a:ln w="12700">
            <a:noFill/>
            <a:miter lim="800000"/>
            <a:headEnd type="none" w="sm" len="sm"/>
            <a:tailEnd type="none" w="sm" len="sm"/>
          </a:ln>
        </p:spPr>
        <p:txBody>
          <a:bodyPr>
            <a:spAutoFit/>
          </a:bodyPr>
          <a:lstStyle/>
          <a:p>
            <a:pPr algn="ctr" eaLnBrk="0" hangingPunct="0">
              <a:spcBef>
                <a:spcPct val="0"/>
              </a:spcBef>
            </a:pPr>
            <a:r>
              <a:rPr lang="en-US" altLang="zh-CN" sz="2400" i="0">
                <a:solidFill>
                  <a:srgbClr val="336699"/>
                </a:solidFill>
                <a:latin typeface="Impact" pitchFamily="34" charset="0"/>
                <a:ea typeface="宋体" pitchFamily="2" charset="-122"/>
              </a:rPr>
              <a:t>Dr. Douglas C. Schmidt</a:t>
            </a:r>
          </a:p>
          <a:p>
            <a:pPr algn="ctr" eaLnBrk="0" hangingPunct="0">
              <a:spcBef>
                <a:spcPct val="0"/>
              </a:spcBef>
            </a:pPr>
            <a:r>
              <a:rPr lang="en-US" altLang="zh-CN" sz="2000" i="0">
                <a:solidFill>
                  <a:srgbClr val="336699"/>
                </a:solidFill>
                <a:latin typeface="Impact" pitchFamily="34" charset="0"/>
                <a:ea typeface="宋体" pitchFamily="2" charset="-122"/>
              </a:rPr>
              <a:t>    </a:t>
            </a:r>
            <a:r>
              <a:rPr lang="en-US" altLang="zh-CN" sz="2000" i="0">
                <a:solidFill>
                  <a:srgbClr val="FF0000"/>
                </a:solidFill>
                <a:latin typeface="Impact" pitchFamily="34" charset="0"/>
                <a:ea typeface="宋体" pitchFamily="2" charset="-122"/>
                <a:hlinkClick r:id="rId3"/>
              </a:rPr>
              <a:t>d.schmidt@vanderbilt.edu</a:t>
            </a:r>
            <a:endParaRPr lang="en-US" altLang="zh-CN" sz="2000" i="0">
              <a:solidFill>
                <a:srgbClr val="FF0000"/>
              </a:solidFill>
              <a:latin typeface="Impact" pitchFamily="34" charset="0"/>
              <a:ea typeface="宋体" pitchFamily="2" charset="-122"/>
            </a:endParaRPr>
          </a:p>
          <a:p>
            <a:pPr algn="ctr" eaLnBrk="0" hangingPunct="0">
              <a:spcBef>
                <a:spcPct val="0"/>
              </a:spcBef>
            </a:pPr>
            <a:r>
              <a:rPr lang="en-US" altLang="zh-CN" sz="2000" i="0">
                <a:solidFill>
                  <a:srgbClr val="336699"/>
                </a:solidFill>
                <a:latin typeface="Impact" pitchFamily="34" charset="0"/>
                <a:ea typeface="宋体" pitchFamily="2" charset="-122"/>
              </a:rPr>
              <a:t>http://www.dre.vanderbilt.edu/~schmidt/</a:t>
            </a:r>
            <a:r>
              <a:rPr lang="en-US" altLang="zh-CN" sz="1600" i="0">
                <a:solidFill>
                  <a:srgbClr val="336699"/>
                </a:solidFill>
                <a:latin typeface="Impact" pitchFamily="34" charset="0"/>
                <a:ea typeface="宋体" pitchFamily="2" charset="-122"/>
              </a:rPr>
              <a:t>	</a:t>
            </a:r>
          </a:p>
        </p:txBody>
      </p:sp>
      <p:sp>
        <p:nvSpPr>
          <p:cNvPr id="74758" name="Rectangle 17"/>
          <p:cNvSpPr>
            <a:spLocks noChangeArrowheads="1"/>
          </p:cNvSpPr>
          <p:nvPr/>
        </p:nvSpPr>
        <p:spPr bwMode="auto">
          <a:xfrm>
            <a:off x="2665413" y="3903663"/>
            <a:ext cx="3781425" cy="701675"/>
          </a:xfrm>
          <a:prstGeom prst="rect">
            <a:avLst/>
          </a:prstGeom>
          <a:noFill/>
          <a:ln w="12700">
            <a:noFill/>
            <a:miter lim="800000"/>
            <a:headEnd/>
            <a:tailEnd/>
          </a:ln>
        </p:spPr>
        <p:txBody>
          <a:bodyPr>
            <a:spAutoFit/>
          </a:bodyPr>
          <a:lstStyle/>
          <a:p>
            <a:pPr algn="ctr" eaLnBrk="0" hangingPunct="0"/>
            <a:r>
              <a:rPr lang="en-US" altLang="zh-CN" sz="2000" i="0">
                <a:solidFill>
                  <a:srgbClr val="336699"/>
                </a:solidFill>
                <a:latin typeface="Impact" pitchFamily="34" charset="0"/>
                <a:ea typeface="宋体" pitchFamily="2" charset="-122"/>
              </a:rPr>
              <a:t>Professor of EECS Vanderbilt University Nashville, Tennessee</a:t>
            </a:r>
          </a:p>
        </p:txBody>
      </p:sp>
      <p:pic>
        <p:nvPicPr>
          <p:cNvPr id="74759" name="Picture 18" descr="vsb5"/>
          <p:cNvPicPr>
            <a:picLocks noChangeAspect="1" noChangeArrowheads="1"/>
          </p:cNvPicPr>
          <p:nvPr/>
        </p:nvPicPr>
        <p:blipFill>
          <a:blip r:embed="rId4"/>
          <a:srcRect/>
          <a:stretch>
            <a:fillRect/>
          </a:stretch>
        </p:blipFill>
        <p:spPr bwMode="auto">
          <a:xfrm>
            <a:off x="658813" y="3024188"/>
            <a:ext cx="981075" cy="979487"/>
          </a:xfrm>
          <a:prstGeom prst="rect">
            <a:avLst/>
          </a:prstGeom>
          <a:noFill/>
          <a:ln w="9525">
            <a:noFill/>
            <a:miter lim="800000"/>
            <a:headEnd/>
            <a:tailEnd/>
          </a:ln>
        </p:spPr>
      </p:pic>
      <p:pic>
        <p:nvPicPr>
          <p:cNvPr id="74760" name="Picture 19" descr="isis"/>
          <p:cNvPicPr>
            <a:picLocks noChangeAspect="1" noChangeArrowheads="1"/>
          </p:cNvPicPr>
          <p:nvPr/>
        </p:nvPicPr>
        <p:blipFill>
          <a:blip r:embed="rId5"/>
          <a:srcRect/>
          <a:stretch>
            <a:fillRect/>
          </a:stretch>
        </p:blipFill>
        <p:spPr bwMode="auto">
          <a:xfrm>
            <a:off x="257175" y="4037013"/>
            <a:ext cx="1793875" cy="1230312"/>
          </a:xfrm>
          <a:prstGeom prst="rect">
            <a:avLst/>
          </a:prstGeom>
          <a:noFill/>
          <a:ln w="9525">
            <a:noFill/>
            <a:miter lim="800000"/>
            <a:headEnd/>
            <a:tailEnd/>
          </a:ln>
        </p:spPr>
      </p:pic>
      <p:pic>
        <p:nvPicPr>
          <p:cNvPr id="74761" name="Picture 20" descr="doug-new">
            <a:hlinkClick r:id="rId6"/>
          </p:cNvPr>
          <p:cNvPicPr>
            <a:picLocks noChangeAspect="1" noChangeArrowheads="1"/>
          </p:cNvPicPr>
          <p:nvPr/>
        </p:nvPicPr>
        <p:blipFill>
          <a:blip r:embed="rId7"/>
          <a:srcRect/>
          <a:stretch>
            <a:fillRect/>
          </a:stretch>
        </p:blipFill>
        <p:spPr bwMode="auto">
          <a:xfrm>
            <a:off x="7302500" y="3101975"/>
            <a:ext cx="1331913" cy="2233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4775" y="3124200"/>
            <a:ext cx="4495800" cy="914400"/>
            <a:chOff x="66" y="1968"/>
            <a:chExt cx="2832" cy="576"/>
          </a:xfrm>
        </p:grpSpPr>
        <p:sp>
          <p:nvSpPr>
            <p:cNvPr id="84006" name="Line 3"/>
            <p:cNvSpPr>
              <a:spLocks noChangeShapeType="1"/>
            </p:cNvSpPr>
            <p:nvPr/>
          </p:nvSpPr>
          <p:spPr bwMode="auto">
            <a:xfrm flipV="1">
              <a:off x="642" y="1968"/>
              <a:ext cx="0" cy="288"/>
            </a:xfrm>
            <a:prstGeom prst="line">
              <a:avLst/>
            </a:prstGeom>
            <a:noFill/>
            <a:ln w="76200">
              <a:solidFill>
                <a:schemeClr val="accent2"/>
              </a:solidFill>
              <a:round/>
              <a:headEnd/>
              <a:tailEnd/>
            </a:ln>
          </p:spPr>
          <p:txBody>
            <a:bodyPr anchor="ctr">
              <a:spAutoFit/>
            </a:bodyPr>
            <a:lstStyle/>
            <a:p>
              <a:endParaRPr lang="nl-NL"/>
            </a:p>
          </p:txBody>
        </p:sp>
        <p:sp>
          <p:nvSpPr>
            <p:cNvPr id="84007" name="Line 4"/>
            <p:cNvSpPr>
              <a:spLocks noChangeShapeType="1"/>
            </p:cNvSpPr>
            <p:nvPr/>
          </p:nvSpPr>
          <p:spPr bwMode="auto">
            <a:xfrm>
              <a:off x="882" y="2256"/>
              <a:ext cx="0" cy="288"/>
            </a:xfrm>
            <a:prstGeom prst="line">
              <a:avLst/>
            </a:prstGeom>
            <a:noFill/>
            <a:ln w="76200">
              <a:solidFill>
                <a:schemeClr val="accent2"/>
              </a:solidFill>
              <a:round/>
              <a:headEnd/>
              <a:tailEnd/>
            </a:ln>
          </p:spPr>
          <p:txBody>
            <a:bodyPr anchor="ctr">
              <a:spAutoFit/>
            </a:bodyPr>
            <a:lstStyle/>
            <a:p>
              <a:endParaRPr lang="nl-NL"/>
            </a:p>
          </p:txBody>
        </p:sp>
        <p:sp>
          <p:nvSpPr>
            <p:cNvPr id="84008" name="Line 5"/>
            <p:cNvSpPr>
              <a:spLocks noChangeShapeType="1"/>
            </p:cNvSpPr>
            <p:nvPr/>
          </p:nvSpPr>
          <p:spPr bwMode="auto">
            <a:xfrm flipV="1">
              <a:off x="1938" y="1968"/>
              <a:ext cx="0" cy="288"/>
            </a:xfrm>
            <a:prstGeom prst="line">
              <a:avLst/>
            </a:prstGeom>
            <a:noFill/>
            <a:ln w="76200">
              <a:solidFill>
                <a:schemeClr val="accent2"/>
              </a:solidFill>
              <a:round/>
              <a:headEnd/>
              <a:tailEnd/>
            </a:ln>
          </p:spPr>
          <p:txBody>
            <a:bodyPr anchor="ctr">
              <a:spAutoFit/>
            </a:bodyPr>
            <a:lstStyle/>
            <a:p>
              <a:endParaRPr lang="nl-NL"/>
            </a:p>
          </p:txBody>
        </p:sp>
        <p:sp>
          <p:nvSpPr>
            <p:cNvPr id="84009" name="Line 6"/>
            <p:cNvSpPr>
              <a:spLocks noChangeShapeType="1"/>
            </p:cNvSpPr>
            <p:nvPr/>
          </p:nvSpPr>
          <p:spPr bwMode="auto">
            <a:xfrm>
              <a:off x="2322" y="2256"/>
              <a:ext cx="0" cy="288"/>
            </a:xfrm>
            <a:prstGeom prst="line">
              <a:avLst/>
            </a:prstGeom>
            <a:noFill/>
            <a:ln w="76200">
              <a:solidFill>
                <a:schemeClr val="accent2"/>
              </a:solidFill>
              <a:round/>
              <a:headEnd/>
              <a:tailEnd/>
            </a:ln>
          </p:spPr>
          <p:txBody>
            <a:bodyPr anchor="ctr">
              <a:spAutoFit/>
            </a:bodyPr>
            <a:lstStyle/>
            <a:p>
              <a:endParaRPr lang="nl-NL"/>
            </a:p>
          </p:txBody>
        </p:sp>
        <p:sp>
          <p:nvSpPr>
            <p:cNvPr id="84010" name="Line 7"/>
            <p:cNvSpPr>
              <a:spLocks noChangeShapeType="1"/>
            </p:cNvSpPr>
            <p:nvPr/>
          </p:nvSpPr>
          <p:spPr bwMode="auto">
            <a:xfrm>
              <a:off x="66" y="2256"/>
              <a:ext cx="2832" cy="0"/>
            </a:xfrm>
            <a:prstGeom prst="line">
              <a:avLst/>
            </a:prstGeom>
            <a:noFill/>
            <a:ln w="76200">
              <a:solidFill>
                <a:schemeClr val="accent2"/>
              </a:solidFill>
              <a:round/>
              <a:headEnd/>
              <a:tailEnd/>
            </a:ln>
          </p:spPr>
          <p:txBody>
            <a:bodyPr anchor="ctr">
              <a:spAutoFit/>
            </a:bodyPr>
            <a:lstStyle/>
            <a:p>
              <a:endParaRPr lang="nl-NL"/>
            </a:p>
          </p:txBody>
        </p:sp>
        <p:sp>
          <p:nvSpPr>
            <p:cNvPr id="84011" name="Text Box 8"/>
            <p:cNvSpPr txBox="1">
              <a:spLocks noChangeArrowheads="1"/>
            </p:cNvSpPr>
            <p:nvPr/>
          </p:nvSpPr>
          <p:spPr bwMode="auto">
            <a:xfrm>
              <a:off x="1074" y="2046"/>
              <a:ext cx="720" cy="173"/>
            </a:xfrm>
            <a:prstGeom prst="rect">
              <a:avLst/>
            </a:prstGeom>
            <a:solidFill>
              <a:schemeClr val="bg1"/>
            </a:solidFill>
            <a:ln w="9525">
              <a:noFill/>
              <a:miter lim="800000"/>
              <a:headEnd/>
              <a:tailEnd/>
            </a:ln>
          </p:spPr>
          <p:txBody>
            <a:bodyPr>
              <a:spAutoFit/>
            </a:bodyPr>
            <a:lstStyle/>
            <a:p>
              <a:pPr algn="ctr"/>
              <a:r>
                <a:rPr lang="en-US" altLang="zh-CN" sz="1200" b="1" i="0">
                  <a:latin typeface="Arial Unicode MS" pitchFamily="34" charset="-128"/>
                  <a:ea typeface="宋体" pitchFamily="2" charset="-122"/>
                </a:rPr>
                <a:t>CORBA BUS</a:t>
              </a:r>
            </a:p>
          </p:txBody>
        </p:sp>
      </p:grpSp>
      <p:grpSp>
        <p:nvGrpSpPr>
          <p:cNvPr id="3" name="Group 9"/>
          <p:cNvGrpSpPr>
            <a:grpSpLocks/>
          </p:cNvGrpSpPr>
          <p:nvPr/>
        </p:nvGrpSpPr>
        <p:grpSpPr bwMode="auto">
          <a:xfrm>
            <a:off x="180975" y="1066800"/>
            <a:ext cx="4343400" cy="5029200"/>
            <a:chOff x="144" y="672"/>
            <a:chExt cx="2736" cy="3168"/>
          </a:xfrm>
        </p:grpSpPr>
        <p:sp>
          <p:nvSpPr>
            <p:cNvPr id="84003" name="Rectangle 10"/>
            <p:cNvSpPr>
              <a:spLocks noChangeArrowheads="1"/>
            </p:cNvSpPr>
            <p:nvPr/>
          </p:nvSpPr>
          <p:spPr bwMode="auto">
            <a:xfrm>
              <a:off x="1584" y="2496"/>
              <a:ext cx="1296" cy="1344"/>
            </a:xfrm>
            <a:prstGeom prst="rect">
              <a:avLst/>
            </a:prstGeom>
            <a:solidFill>
              <a:schemeClr val="tx1"/>
            </a:solidFill>
            <a:ln w="9525">
              <a:solidFill>
                <a:schemeClr val="tx2"/>
              </a:solidFill>
              <a:miter lim="800000"/>
              <a:headEnd/>
              <a:tailEnd/>
            </a:ln>
          </p:spPr>
          <p:txBody>
            <a:bodyPr wrap="none" anchor="b"/>
            <a:lstStyle/>
            <a:p>
              <a:pPr algn="ctr"/>
              <a:r>
                <a:rPr lang="en-US" altLang="zh-CN" sz="2400" i="0">
                  <a:solidFill>
                    <a:srgbClr val="EAEAEA"/>
                  </a:solidFill>
                  <a:latin typeface="Arial Unicode MS" pitchFamily="34" charset="-128"/>
                  <a:ea typeface="宋体" pitchFamily="2" charset="-122"/>
                </a:rPr>
                <a:t>Boiler Plate X</a:t>
              </a:r>
            </a:p>
          </p:txBody>
        </p:sp>
        <p:sp>
          <p:nvSpPr>
            <p:cNvPr id="84004" name="Rectangle 11"/>
            <p:cNvSpPr>
              <a:spLocks noChangeArrowheads="1"/>
            </p:cNvSpPr>
            <p:nvPr/>
          </p:nvSpPr>
          <p:spPr bwMode="auto">
            <a:xfrm>
              <a:off x="1584" y="672"/>
              <a:ext cx="1296" cy="1344"/>
            </a:xfrm>
            <a:prstGeom prst="rect">
              <a:avLst/>
            </a:prstGeom>
            <a:solidFill>
              <a:schemeClr val="tx1"/>
            </a:solidFill>
            <a:ln w="9525">
              <a:solidFill>
                <a:schemeClr val="tx2"/>
              </a:solidFill>
              <a:miter lim="800000"/>
              <a:headEnd/>
              <a:tailEnd/>
            </a:ln>
          </p:spPr>
          <p:txBody>
            <a:bodyPr wrap="none"/>
            <a:lstStyle/>
            <a:p>
              <a:pPr algn="ctr"/>
              <a:r>
                <a:rPr lang="en-US" altLang="zh-CN" sz="2400" i="0">
                  <a:solidFill>
                    <a:srgbClr val="EAEAEA"/>
                  </a:solidFill>
                  <a:latin typeface="Arial Unicode MS" pitchFamily="34" charset="-128"/>
                  <a:ea typeface="宋体" pitchFamily="2" charset="-122"/>
                </a:rPr>
                <a:t>Boiler Plate Y</a:t>
              </a:r>
            </a:p>
          </p:txBody>
        </p:sp>
        <p:sp>
          <p:nvSpPr>
            <p:cNvPr id="84005" name="Rectangle 12"/>
            <p:cNvSpPr>
              <a:spLocks noChangeArrowheads="1"/>
            </p:cNvSpPr>
            <p:nvPr/>
          </p:nvSpPr>
          <p:spPr bwMode="auto">
            <a:xfrm>
              <a:off x="144" y="672"/>
              <a:ext cx="1296" cy="1344"/>
            </a:xfrm>
            <a:prstGeom prst="rect">
              <a:avLst/>
            </a:prstGeom>
            <a:solidFill>
              <a:schemeClr val="tx1"/>
            </a:solidFill>
            <a:ln w="9525">
              <a:solidFill>
                <a:schemeClr val="tx2"/>
              </a:solidFill>
              <a:miter lim="800000"/>
              <a:headEnd/>
              <a:tailEnd/>
            </a:ln>
          </p:spPr>
          <p:txBody>
            <a:bodyPr wrap="none"/>
            <a:lstStyle/>
            <a:p>
              <a:pPr algn="ctr"/>
              <a:r>
                <a:rPr lang="en-US" altLang="zh-CN" sz="2400" i="0">
                  <a:solidFill>
                    <a:srgbClr val="EAEAEA"/>
                  </a:solidFill>
                  <a:latin typeface="Arial Unicode MS" pitchFamily="34" charset="-128"/>
                  <a:ea typeface="宋体" pitchFamily="2" charset="-122"/>
                </a:rPr>
                <a:t>Boiler Plate X</a:t>
              </a:r>
            </a:p>
          </p:txBody>
        </p:sp>
      </p:grpSp>
      <p:sp>
        <p:nvSpPr>
          <p:cNvPr id="83972" name="Rectangle 13"/>
          <p:cNvSpPr>
            <a:spLocks noGrp="1" noChangeArrowheads="1"/>
          </p:cNvSpPr>
          <p:nvPr>
            <p:ph type="title"/>
          </p:nvPr>
        </p:nvSpPr>
        <p:spPr>
          <a:xfrm>
            <a:off x="0" y="533400"/>
            <a:ext cx="9144000" cy="381000"/>
          </a:xfrm>
        </p:spPr>
        <p:txBody>
          <a:bodyPr/>
          <a:lstStyle/>
          <a:p>
            <a:pPr eaLnBrk="1" hangingPunct="1"/>
            <a:r>
              <a:rPr lang="en-US" altLang="zh-CN" sz="3000" smtClean="0">
                <a:ea typeface="宋体" pitchFamily="2" charset="-122"/>
              </a:rPr>
              <a:t>Example: Limitations of CORBA 2.x Specification</a:t>
            </a:r>
          </a:p>
        </p:txBody>
      </p:sp>
      <p:sp>
        <p:nvSpPr>
          <p:cNvPr id="1521678" name="Rectangle 14"/>
          <p:cNvSpPr>
            <a:spLocks noGrp="1" noChangeArrowheads="1"/>
          </p:cNvSpPr>
          <p:nvPr>
            <p:ph type="body" idx="1"/>
          </p:nvPr>
        </p:nvSpPr>
        <p:spPr>
          <a:xfrm>
            <a:off x="4572000" y="944563"/>
            <a:ext cx="4638675" cy="5334000"/>
          </a:xfrm>
        </p:spPr>
        <p:txBody>
          <a:bodyPr/>
          <a:lstStyle/>
          <a:p>
            <a:pPr marL="169863" indent="-169863" eaLnBrk="1" hangingPunct="1">
              <a:spcBef>
                <a:spcPct val="10000"/>
              </a:spcBef>
              <a:buClr>
                <a:schemeClr val="tx1"/>
              </a:buClr>
            </a:pPr>
            <a:r>
              <a:rPr lang="en-US" altLang="zh-CN" sz="2000" smtClean="0">
                <a:ea typeface="宋体" pitchFamily="2" charset="-122"/>
              </a:rPr>
              <a:t>Requirements of non-trivial DRE systems:</a:t>
            </a:r>
          </a:p>
          <a:p>
            <a:pPr marL="511175" lvl="1" indent="-169863" eaLnBrk="1" hangingPunct="1">
              <a:spcBef>
                <a:spcPct val="10000"/>
              </a:spcBef>
            </a:pPr>
            <a:r>
              <a:rPr lang="en-US" altLang="zh-CN" sz="2000" smtClean="0">
                <a:ea typeface="宋体" pitchFamily="2" charset="-122"/>
              </a:rPr>
              <a:t>Collaboration of multiple objects &amp; services</a:t>
            </a:r>
          </a:p>
          <a:p>
            <a:pPr marL="511175" lvl="1" indent="-169863" eaLnBrk="1" hangingPunct="1">
              <a:spcBef>
                <a:spcPct val="10000"/>
              </a:spcBef>
            </a:pPr>
            <a:r>
              <a:rPr lang="en-US" altLang="zh-CN" sz="2000" smtClean="0">
                <a:ea typeface="宋体" pitchFamily="2" charset="-122"/>
              </a:rPr>
              <a:t>Deployment on diverse platforms</a:t>
            </a:r>
          </a:p>
          <a:p>
            <a:pPr marL="169863" indent="-169863" eaLnBrk="1" hangingPunct="1">
              <a:spcBef>
                <a:spcPct val="10000"/>
              </a:spcBef>
              <a:buClr>
                <a:schemeClr val="tx1"/>
              </a:buClr>
            </a:pPr>
            <a:r>
              <a:rPr lang="en-US" altLang="zh-CN" sz="2000" smtClean="0">
                <a:ea typeface="宋体" pitchFamily="2" charset="-122"/>
              </a:rPr>
              <a:t>CORBA 2.x limitations – lack of </a:t>
            </a:r>
            <a:r>
              <a:rPr lang="en-US" altLang="zh-CN" sz="2000" b="1" i="1" smtClean="0">
                <a:ea typeface="宋体" pitchFamily="2" charset="-122"/>
              </a:rPr>
              <a:t>standards</a:t>
            </a:r>
            <a:r>
              <a:rPr lang="en-US" altLang="zh-CN" sz="2000" smtClean="0">
                <a:ea typeface="宋体" pitchFamily="2" charset="-122"/>
              </a:rPr>
              <a:t> for</a:t>
            </a:r>
          </a:p>
          <a:p>
            <a:pPr marL="511175" lvl="1" indent="-169863" eaLnBrk="1" hangingPunct="1">
              <a:spcBef>
                <a:spcPct val="10000"/>
              </a:spcBef>
            </a:pPr>
            <a:r>
              <a:rPr lang="en-US" altLang="zh-CN" sz="2000" smtClean="0">
                <a:ea typeface="宋体" pitchFamily="2" charset="-122"/>
              </a:rPr>
              <a:t>Server/node configuration</a:t>
            </a:r>
          </a:p>
          <a:p>
            <a:pPr marL="511175" lvl="1" indent="-169863" eaLnBrk="1" hangingPunct="1">
              <a:spcBef>
                <a:spcPct val="10000"/>
              </a:spcBef>
            </a:pPr>
            <a:r>
              <a:rPr lang="en-US" altLang="zh-CN" sz="2000" smtClean="0">
                <a:ea typeface="宋体" pitchFamily="2" charset="-122"/>
              </a:rPr>
              <a:t>Object/service configuration</a:t>
            </a:r>
          </a:p>
          <a:p>
            <a:pPr marL="511175" lvl="1" indent="-169863" eaLnBrk="1" hangingPunct="1">
              <a:spcBef>
                <a:spcPct val="10000"/>
              </a:spcBef>
            </a:pPr>
            <a:r>
              <a:rPr lang="en-US" altLang="zh-CN" sz="2000" smtClean="0">
                <a:ea typeface="宋体" pitchFamily="2" charset="-122"/>
              </a:rPr>
              <a:t>Application assembly</a:t>
            </a:r>
          </a:p>
          <a:p>
            <a:pPr marL="511175" lvl="1" indent="-169863" eaLnBrk="1" hangingPunct="1">
              <a:spcBef>
                <a:spcPct val="10000"/>
              </a:spcBef>
            </a:pPr>
            <a:r>
              <a:rPr lang="en-US" altLang="zh-CN" sz="2000" smtClean="0">
                <a:ea typeface="宋体" pitchFamily="2" charset="-122"/>
              </a:rPr>
              <a:t>Object/service deployment </a:t>
            </a:r>
          </a:p>
          <a:p>
            <a:pPr marL="169863" indent="-169863" eaLnBrk="1" hangingPunct="1">
              <a:spcBef>
                <a:spcPct val="10000"/>
              </a:spcBef>
              <a:buClr>
                <a:schemeClr val="tx1"/>
              </a:buClr>
            </a:pPr>
            <a:r>
              <a:rPr lang="en-US" altLang="zh-CN" sz="2000" smtClean="0">
                <a:ea typeface="宋体" pitchFamily="2" charset="-122"/>
              </a:rPr>
              <a:t>Consequences: </a:t>
            </a:r>
          </a:p>
          <a:p>
            <a:pPr marL="511175" lvl="1" indent="-169863" eaLnBrk="1" hangingPunct="1">
              <a:spcBef>
                <a:spcPct val="10000"/>
              </a:spcBef>
            </a:pPr>
            <a:r>
              <a:rPr lang="en-US" altLang="zh-CN" sz="2000" smtClean="0">
                <a:ea typeface="宋体" pitchFamily="2" charset="-122"/>
              </a:rPr>
              <a:t>Brittle, non-scalable implementation</a:t>
            </a:r>
          </a:p>
          <a:p>
            <a:pPr marL="511175" lvl="1" indent="-169863" eaLnBrk="1" hangingPunct="1">
              <a:spcBef>
                <a:spcPct val="10000"/>
              </a:spcBef>
            </a:pPr>
            <a:r>
              <a:rPr lang="en-US" altLang="zh-CN" sz="2000" smtClean="0">
                <a:ea typeface="宋体" pitchFamily="2" charset="-122"/>
              </a:rPr>
              <a:t>Hard to adapt &amp; maintain</a:t>
            </a:r>
          </a:p>
          <a:p>
            <a:pPr marL="511175" lvl="1" indent="-169863" eaLnBrk="1" hangingPunct="1">
              <a:spcBef>
                <a:spcPct val="10000"/>
              </a:spcBef>
            </a:pPr>
            <a:r>
              <a:rPr lang="en-US" altLang="zh-CN" sz="2000" smtClean="0">
                <a:ea typeface="宋体" pitchFamily="2" charset="-122"/>
              </a:rPr>
              <a:t>Increased time-to-market</a:t>
            </a:r>
          </a:p>
          <a:p>
            <a:pPr marL="511175" lvl="1" indent="-169863" eaLnBrk="1" hangingPunct="1">
              <a:spcBef>
                <a:spcPct val="10000"/>
              </a:spcBef>
            </a:pPr>
            <a:endParaRPr lang="zh-CN" altLang="en-US" sz="2000" smtClean="0">
              <a:ea typeface="宋体" pitchFamily="2" charset="-122"/>
            </a:endParaRPr>
          </a:p>
        </p:txBody>
      </p:sp>
      <p:sp>
        <p:nvSpPr>
          <p:cNvPr id="83974" name="Rectangle 15"/>
          <p:cNvSpPr>
            <a:spLocks noChangeArrowheads="1"/>
          </p:cNvSpPr>
          <p:nvPr/>
        </p:nvSpPr>
        <p:spPr bwMode="auto">
          <a:xfrm>
            <a:off x="333375" y="1524000"/>
            <a:ext cx="1600200" cy="1600200"/>
          </a:xfrm>
          <a:prstGeom prst="rect">
            <a:avLst/>
          </a:prstGeom>
          <a:solidFill>
            <a:srgbClr val="99CCFF"/>
          </a:solidFill>
          <a:ln w="9525">
            <a:solidFill>
              <a:schemeClr val="tx2"/>
            </a:solidFill>
            <a:miter lim="800000"/>
            <a:headEnd/>
            <a:tailEnd/>
          </a:ln>
        </p:spPr>
        <p:txBody>
          <a:bodyPr anchor="b"/>
          <a:lstStyle/>
          <a:p>
            <a:pPr algn="ctr"/>
            <a:r>
              <a:rPr lang="en-US" altLang="zh-CN" sz="2400" i="0">
                <a:latin typeface="Arial Unicode MS" pitchFamily="34" charset="-128"/>
                <a:ea typeface="宋体" pitchFamily="2" charset="-122"/>
              </a:rPr>
              <a:t>Server</a:t>
            </a:r>
          </a:p>
        </p:txBody>
      </p:sp>
      <p:sp>
        <p:nvSpPr>
          <p:cNvPr id="83975" name="AutoShape 16"/>
          <p:cNvSpPr>
            <a:spLocks noChangeArrowheads="1"/>
          </p:cNvSpPr>
          <p:nvPr/>
        </p:nvSpPr>
        <p:spPr bwMode="auto">
          <a:xfrm>
            <a:off x="409575" y="2379663"/>
            <a:ext cx="1447800" cy="287337"/>
          </a:xfrm>
          <a:prstGeom prst="roundRect">
            <a:avLst>
              <a:gd name="adj" fmla="val 16667"/>
            </a:avLst>
          </a:prstGeom>
          <a:solidFill>
            <a:srgbClr val="FF9966"/>
          </a:solidFill>
          <a:ln w="9525">
            <a:solidFill>
              <a:schemeClr val="tx2"/>
            </a:solidFill>
            <a:round/>
            <a:headEnd/>
            <a:tailEnd/>
          </a:ln>
        </p:spPr>
        <p:txBody>
          <a:bodyPr anchor="ctr"/>
          <a:lstStyle/>
          <a:p>
            <a:pPr algn="ctr"/>
            <a:r>
              <a:rPr lang="en-US" altLang="zh-CN" i="0">
                <a:latin typeface="Arial Unicode MS" pitchFamily="34" charset="-128"/>
                <a:ea typeface="宋体" pitchFamily="2" charset="-122"/>
              </a:rPr>
              <a:t>ORB/POA</a:t>
            </a:r>
          </a:p>
        </p:txBody>
      </p:sp>
      <p:sp>
        <p:nvSpPr>
          <p:cNvPr id="83976" name="AutoShape 17"/>
          <p:cNvSpPr>
            <a:spLocks noChangeArrowheads="1"/>
          </p:cNvSpPr>
          <p:nvPr/>
        </p:nvSpPr>
        <p:spPr bwMode="auto">
          <a:xfrm>
            <a:off x="1400175" y="15763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77" name="AutoShape 18"/>
          <p:cNvSpPr>
            <a:spLocks noChangeArrowheads="1"/>
          </p:cNvSpPr>
          <p:nvPr/>
        </p:nvSpPr>
        <p:spPr bwMode="auto">
          <a:xfrm>
            <a:off x="911225" y="15763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78" name="AutoShape 19"/>
          <p:cNvSpPr>
            <a:spLocks noChangeArrowheads="1"/>
          </p:cNvSpPr>
          <p:nvPr/>
        </p:nvSpPr>
        <p:spPr bwMode="auto">
          <a:xfrm>
            <a:off x="409575" y="15763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79" name="Rectangle 20"/>
          <p:cNvSpPr>
            <a:spLocks noChangeArrowheads="1"/>
          </p:cNvSpPr>
          <p:nvPr/>
        </p:nvSpPr>
        <p:spPr bwMode="auto">
          <a:xfrm>
            <a:off x="2619375" y="1524000"/>
            <a:ext cx="1600200" cy="1600200"/>
          </a:xfrm>
          <a:prstGeom prst="rect">
            <a:avLst/>
          </a:prstGeom>
          <a:solidFill>
            <a:srgbClr val="99CCFF"/>
          </a:solidFill>
          <a:ln w="9525">
            <a:solidFill>
              <a:schemeClr val="tx2"/>
            </a:solidFill>
            <a:miter lim="800000"/>
            <a:headEnd/>
            <a:tailEnd/>
          </a:ln>
        </p:spPr>
        <p:txBody>
          <a:bodyPr anchor="b"/>
          <a:lstStyle/>
          <a:p>
            <a:pPr algn="ctr"/>
            <a:r>
              <a:rPr lang="en-US" altLang="zh-CN" sz="2400" i="0">
                <a:latin typeface="Arial Unicode MS" pitchFamily="34" charset="-128"/>
                <a:ea typeface="宋体" pitchFamily="2" charset="-122"/>
              </a:rPr>
              <a:t>Server</a:t>
            </a:r>
          </a:p>
        </p:txBody>
      </p:sp>
      <p:sp>
        <p:nvSpPr>
          <p:cNvPr id="83980" name="AutoShape 21"/>
          <p:cNvSpPr>
            <a:spLocks noChangeArrowheads="1"/>
          </p:cNvSpPr>
          <p:nvPr/>
        </p:nvSpPr>
        <p:spPr bwMode="auto">
          <a:xfrm>
            <a:off x="2695575" y="2379663"/>
            <a:ext cx="1447800" cy="287337"/>
          </a:xfrm>
          <a:prstGeom prst="roundRect">
            <a:avLst>
              <a:gd name="adj" fmla="val 16667"/>
            </a:avLst>
          </a:prstGeom>
          <a:solidFill>
            <a:srgbClr val="FF9966"/>
          </a:solidFill>
          <a:ln w="9525">
            <a:solidFill>
              <a:schemeClr val="tx2"/>
            </a:solidFill>
            <a:round/>
            <a:headEnd/>
            <a:tailEnd/>
          </a:ln>
        </p:spPr>
        <p:txBody>
          <a:bodyPr anchor="ctr"/>
          <a:lstStyle/>
          <a:p>
            <a:pPr algn="ctr"/>
            <a:r>
              <a:rPr lang="en-US" altLang="zh-CN" i="0">
                <a:latin typeface="Arial Unicode MS" pitchFamily="34" charset="-128"/>
                <a:ea typeface="宋体" pitchFamily="2" charset="-122"/>
              </a:rPr>
              <a:t>ORB/POA</a:t>
            </a:r>
          </a:p>
        </p:txBody>
      </p:sp>
      <p:sp>
        <p:nvSpPr>
          <p:cNvPr id="83981" name="AutoShape 22"/>
          <p:cNvSpPr>
            <a:spLocks noChangeArrowheads="1"/>
          </p:cNvSpPr>
          <p:nvPr/>
        </p:nvSpPr>
        <p:spPr bwMode="auto">
          <a:xfrm>
            <a:off x="3197225" y="15763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82" name="AutoShape 23"/>
          <p:cNvSpPr>
            <a:spLocks noChangeArrowheads="1"/>
          </p:cNvSpPr>
          <p:nvPr/>
        </p:nvSpPr>
        <p:spPr bwMode="auto">
          <a:xfrm>
            <a:off x="2695575" y="15763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83" name="AutoShape 24"/>
          <p:cNvSpPr>
            <a:spLocks noChangeArrowheads="1"/>
          </p:cNvSpPr>
          <p:nvPr/>
        </p:nvSpPr>
        <p:spPr bwMode="auto">
          <a:xfrm>
            <a:off x="3686175" y="1600200"/>
            <a:ext cx="376238" cy="747713"/>
          </a:xfrm>
          <a:prstGeom prst="can">
            <a:avLst>
              <a:gd name="adj" fmla="val 49684"/>
            </a:avLst>
          </a:prstGeom>
          <a:solidFill>
            <a:srgbClr val="66FF66"/>
          </a:solidFill>
          <a:ln w="9525">
            <a:solidFill>
              <a:schemeClr val="tx2"/>
            </a:solidFill>
            <a:round/>
            <a:headEnd/>
            <a:tailEnd/>
          </a:ln>
        </p:spPr>
        <p:txBody>
          <a:bodyPr wrap="none" anchor="ctr"/>
          <a:lstStyle/>
          <a:p>
            <a:pPr algn="ctr"/>
            <a:r>
              <a:rPr lang="en-US" altLang="zh-CN" sz="1000" i="0">
                <a:latin typeface="Arial Unicode MS" pitchFamily="34" charset="-128"/>
                <a:ea typeface="宋体" pitchFamily="2" charset="-122"/>
              </a:rPr>
              <a:t>COS</a:t>
            </a:r>
          </a:p>
          <a:p>
            <a:pPr algn="ctr"/>
            <a:r>
              <a:rPr lang="en-US" altLang="zh-CN" sz="1000" i="0">
                <a:latin typeface="Arial Unicode MS" pitchFamily="34" charset="-128"/>
                <a:ea typeface="宋体" pitchFamily="2" charset="-122"/>
              </a:rPr>
              <a:t>Svc</a:t>
            </a:r>
          </a:p>
        </p:txBody>
      </p:sp>
      <p:sp>
        <p:nvSpPr>
          <p:cNvPr id="83984" name="Rectangle 25"/>
          <p:cNvSpPr>
            <a:spLocks noChangeArrowheads="1"/>
          </p:cNvSpPr>
          <p:nvPr/>
        </p:nvSpPr>
        <p:spPr bwMode="auto">
          <a:xfrm>
            <a:off x="2619375" y="4038600"/>
            <a:ext cx="1600200" cy="1600200"/>
          </a:xfrm>
          <a:prstGeom prst="rect">
            <a:avLst/>
          </a:prstGeom>
          <a:solidFill>
            <a:srgbClr val="99CCFF"/>
          </a:solidFill>
          <a:ln w="9525">
            <a:solidFill>
              <a:schemeClr val="tx2"/>
            </a:solidFill>
            <a:miter lim="800000"/>
            <a:headEnd/>
            <a:tailEnd/>
          </a:ln>
        </p:spPr>
        <p:txBody>
          <a:bodyPr anchor="b"/>
          <a:lstStyle/>
          <a:p>
            <a:pPr algn="ctr"/>
            <a:r>
              <a:rPr lang="en-US" altLang="zh-CN" sz="2400" i="0">
                <a:latin typeface="Arial Unicode MS" pitchFamily="34" charset="-128"/>
                <a:ea typeface="宋体" pitchFamily="2" charset="-122"/>
              </a:rPr>
              <a:t>Server</a:t>
            </a:r>
          </a:p>
        </p:txBody>
      </p:sp>
      <p:sp>
        <p:nvSpPr>
          <p:cNvPr id="83985" name="AutoShape 26"/>
          <p:cNvSpPr>
            <a:spLocks noChangeArrowheads="1"/>
          </p:cNvSpPr>
          <p:nvPr/>
        </p:nvSpPr>
        <p:spPr bwMode="auto">
          <a:xfrm>
            <a:off x="2695575" y="4894263"/>
            <a:ext cx="1447800" cy="287337"/>
          </a:xfrm>
          <a:prstGeom prst="roundRect">
            <a:avLst>
              <a:gd name="adj" fmla="val 16667"/>
            </a:avLst>
          </a:prstGeom>
          <a:solidFill>
            <a:srgbClr val="FF9966"/>
          </a:solidFill>
          <a:ln w="9525">
            <a:solidFill>
              <a:schemeClr val="tx2"/>
            </a:solidFill>
            <a:round/>
            <a:headEnd/>
            <a:tailEnd/>
          </a:ln>
        </p:spPr>
        <p:txBody>
          <a:bodyPr anchor="ctr"/>
          <a:lstStyle/>
          <a:p>
            <a:pPr algn="ctr"/>
            <a:r>
              <a:rPr lang="en-US" altLang="zh-CN" i="0">
                <a:latin typeface="Arial Unicode MS" pitchFamily="34" charset="-128"/>
                <a:ea typeface="宋体" pitchFamily="2" charset="-122"/>
              </a:rPr>
              <a:t>ORB/POA</a:t>
            </a:r>
          </a:p>
        </p:txBody>
      </p:sp>
      <p:sp>
        <p:nvSpPr>
          <p:cNvPr id="83986" name="AutoShape 27"/>
          <p:cNvSpPr>
            <a:spLocks noChangeArrowheads="1"/>
          </p:cNvSpPr>
          <p:nvPr/>
        </p:nvSpPr>
        <p:spPr bwMode="auto">
          <a:xfrm>
            <a:off x="3197225" y="40909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87" name="AutoShape 28"/>
          <p:cNvSpPr>
            <a:spLocks noChangeArrowheads="1"/>
          </p:cNvSpPr>
          <p:nvPr/>
        </p:nvSpPr>
        <p:spPr bwMode="auto">
          <a:xfrm>
            <a:off x="2695575" y="4090988"/>
            <a:ext cx="40640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66"/>
          </a:solidFill>
          <a:ln w="9525">
            <a:solidFill>
              <a:schemeClr val="tx2"/>
            </a:solidFill>
            <a:miter lim="800000"/>
            <a:headEnd/>
            <a:tailEnd/>
          </a:ln>
        </p:spPr>
        <p:txBody>
          <a:bodyPr wrap="none" anchorCtr="1"/>
          <a:lstStyle/>
          <a:p>
            <a:pPr algn="ctr"/>
            <a:r>
              <a:rPr lang="en-US" altLang="zh-CN" sz="1000" i="0">
                <a:latin typeface="Arial Unicode MS" pitchFamily="34" charset="-128"/>
                <a:ea typeface="宋体" pitchFamily="2" charset="-122"/>
              </a:rPr>
              <a:t>Obj</a:t>
            </a:r>
            <a:br>
              <a:rPr lang="en-US" altLang="zh-CN" sz="1000" i="0">
                <a:latin typeface="Arial Unicode MS" pitchFamily="34" charset="-128"/>
                <a:ea typeface="宋体" pitchFamily="2" charset="-122"/>
              </a:rPr>
            </a:br>
            <a:r>
              <a:rPr lang="en-US" altLang="zh-CN" sz="1000" i="0">
                <a:latin typeface="Arial Unicode MS" pitchFamily="34" charset="-128"/>
                <a:ea typeface="宋体" pitchFamily="2" charset="-122"/>
              </a:rPr>
              <a:t>Impl</a:t>
            </a:r>
          </a:p>
        </p:txBody>
      </p:sp>
      <p:sp>
        <p:nvSpPr>
          <p:cNvPr id="83988" name="AutoShape 29"/>
          <p:cNvSpPr>
            <a:spLocks noChangeArrowheads="1"/>
          </p:cNvSpPr>
          <p:nvPr/>
        </p:nvSpPr>
        <p:spPr bwMode="auto">
          <a:xfrm>
            <a:off x="3686175" y="4114800"/>
            <a:ext cx="376238" cy="747713"/>
          </a:xfrm>
          <a:prstGeom prst="can">
            <a:avLst>
              <a:gd name="adj" fmla="val 49684"/>
            </a:avLst>
          </a:prstGeom>
          <a:solidFill>
            <a:srgbClr val="66FF66"/>
          </a:solidFill>
          <a:ln w="9525">
            <a:solidFill>
              <a:schemeClr val="tx2"/>
            </a:solidFill>
            <a:round/>
            <a:headEnd/>
            <a:tailEnd/>
          </a:ln>
        </p:spPr>
        <p:txBody>
          <a:bodyPr wrap="none" anchor="ctr"/>
          <a:lstStyle/>
          <a:p>
            <a:pPr algn="ctr"/>
            <a:r>
              <a:rPr lang="en-US" altLang="zh-CN" sz="1000" i="0">
                <a:latin typeface="Arial Unicode MS" pitchFamily="34" charset="-128"/>
                <a:ea typeface="宋体" pitchFamily="2" charset="-122"/>
              </a:rPr>
              <a:t>COS</a:t>
            </a:r>
          </a:p>
          <a:p>
            <a:pPr algn="ctr"/>
            <a:r>
              <a:rPr lang="en-US" altLang="zh-CN" sz="1000" i="0">
                <a:latin typeface="Arial Unicode MS" pitchFamily="34" charset="-128"/>
                <a:ea typeface="宋体" pitchFamily="2" charset="-122"/>
              </a:rPr>
              <a:t>Svc</a:t>
            </a:r>
          </a:p>
        </p:txBody>
      </p:sp>
      <p:sp>
        <p:nvSpPr>
          <p:cNvPr id="83989" name="Rectangle 30"/>
          <p:cNvSpPr>
            <a:spLocks noChangeArrowheads="1"/>
          </p:cNvSpPr>
          <p:nvPr/>
        </p:nvSpPr>
        <p:spPr bwMode="auto">
          <a:xfrm>
            <a:off x="257175" y="4038600"/>
            <a:ext cx="1600200" cy="1600200"/>
          </a:xfrm>
          <a:prstGeom prst="rect">
            <a:avLst/>
          </a:prstGeom>
          <a:solidFill>
            <a:srgbClr val="99CCFF"/>
          </a:solidFill>
          <a:ln w="9525">
            <a:solidFill>
              <a:schemeClr val="tx2"/>
            </a:solidFill>
            <a:miter lim="800000"/>
            <a:headEnd/>
            <a:tailEnd/>
          </a:ln>
        </p:spPr>
        <p:txBody>
          <a:bodyPr anchor="b"/>
          <a:lstStyle/>
          <a:p>
            <a:pPr algn="ctr"/>
            <a:r>
              <a:rPr lang="en-US" altLang="zh-CN" sz="2400" i="0">
                <a:latin typeface="Arial Unicode MS" pitchFamily="34" charset="-128"/>
                <a:ea typeface="宋体" pitchFamily="2" charset="-122"/>
              </a:rPr>
              <a:t>Client</a:t>
            </a:r>
          </a:p>
        </p:txBody>
      </p:sp>
      <p:sp>
        <p:nvSpPr>
          <p:cNvPr id="83990" name="Line 31"/>
          <p:cNvSpPr>
            <a:spLocks noChangeShapeType="1"/>
          </p:cNvSpPr>
          <p:nvPr/>
        </p:nvSpPr>
        <p:spPr bwMode="auto">
          <a:xfrm flipV="1">
            <a:off x="582613" y="2214563"/>
            <a:ext cx="0" cy="2286000"/>
          </a:xfrm>
          <a:prstGeom prst="line">
            <a:avLst/>
          </a:prstGeom>
          <a:noFill/>
          <a:ln w="57150">
            <a:solidFill>
              <a:srgbClr val="FF0000"/>
            </a:solidFill>
            <a:round/>
            <a:headEnd/>
            <a:tailEnd type="triangle" w="med" len="med"/>
          </a:ln>
        </p:spPr>
        <p:txBody>
          <a:bodyPr anchor="ctr">
            <a:spAutoFit/>
          </a:bodyPr>
          <a:lstStyle/>
          <a:p>
            <a:endParaRPr lang="nl-NL"/>
          </a:p>
        </p:txBody>
      </p:sp>
      <p:sp>
        <p:nvSpPr>
          <p:cNvPr id="83991" name="Text Box 32"/>
          <p:cNvSpPr txBox="1">
            <a:spLocks noChangeArrowheads="1"/>
          </p:cNvSpPr>
          <p:nvPr/>
        </p:nvSpPr>
        <p:spPr bwMode="auto">
          <a:xfrm rot="-5400000">
            <a:off x="13494" y="4358481"/>
            <a:ext cx="914400" cy="274638"/>
          </a:xfrm>
          <a:prstGeom prst="rect">
            <a:avLst/>
          </a:prstGeom>
          <a:noFill/>
          <a:ln w="9525">
            <a:noFill/>
            <a:miter lim="800000"/>
            <a:headEnd/>
            <a:tailEnd/>
          </a:ln>
        </p:spPr>
        <p:txBody>
          <a:bodyPr>
            <a:spAutoFit/>
          </a:bodyPr>
          <a:lstStyle/>
          <a:p>
            <a:pPr algn="ctr"/>
            <a:r>
              <a:rPr lang="en-US" altLang="zh-CN" sz="1200" i="0">
                <a:latin typeface="Arial Unicode MS" pitchFamily="34" charset="-128"/>
                <a:ea typeface="宋体" pitchFamily="2" charset="-122"/>
              </a:rPr>
              <a:t>invoke</a:t>
            </a:r>
          </a:p>
        </p:txBody>
      </p:sp>
      <p:grpSp>
        <p:nvGrpSpPr>
          <p:cNvPr id="4" name="Group 33"/>
          <p:cNvGrpSpPr>
            <a:grpSpLocks/>
          </p:cNvGrpSpPr>
          <p:nvPr/>
        </p:nvGrpSpPr>
        <p:grpSpPr bwMode="auto">
          <a:xfrm>
            <a:off x="1857375" y="1524000"/>
            <a:ext cx="2514600" cy="4114800"/>
            <a:chOff x="1248" y="960"/>
            <a:chExt cx="1584" cy="2592"/>
          </a:xfrm>
        </p:grpSpPr>
        <p:sp>
          <p:nvSpPr>
            <p:cNvPr id="84000" name="AutoShape 34"/>
            <p:cNvSpPr>
              <a:spLocks noChangeArrowheads="1"/>
            </p:cNvSpPr>
            <p:nvPr/>
          </p:nvSpPr>
          <p:spPr bwMode="auto">
            <a:xfrm>
              <a:off x="2688" y="2544"/>
              <a:ext cx="144" cy="1008"/>
            </a:xfrm>
            <a:prstGeom prst="roundRect">
              <a:avLst>
                <a:gd name="adj" fmla="val 16667"/>
              </a:avLst>
            </a:prstGeom>
            <a:solidFill>
              <a:schemeClr val="bg1"/>
            </a:solidFill>
            <a:ln w="9525">
              <a:solidFill>
                <a:schemeClr val="tx2"/>
              </a:solidFill>
              <a:round/>
              <a:headEnd/>
              <a:tailEnd/>
            </a:ln>
          </p:spPr>
          <p:txBody>
            <a:bodyPr anchor="ctr"/>
            <a:lstStyle/>
            <a:p>
              <a:pPr algn="r"/>
              <a:r>
                <a:rPr lang="en-US" altLang="zh-CN" sz="1200" b="1" i="0">
                  <a:latin typeface="Arial Unicode MS" pitchFamily="34" charset="-128"/>
                  <a:ea typeface="宋体" pitchFamily="2" charset="-122"/>
                </a:rPr>
                <a:t>Config C</a:t>
              </a:r>
            </a:p>
          </p:txBody>
        </p:sp>
        <p:sp>
          <p:nvSpPr>
            <p:cNvPr id="84001" name="AutoShape 35"/>
            <p:cNvSpPr>
              <a:spLocks noChangeArrowheads="1"/>
            </p:cNvSpPr>
            <p:nvPr/>
          </p:nvSpPr>
          <p:spPr bwMode="auto">
            <a:xfrm>
              <a:off x="2688" y="960"/>
              <a:ext cx="144" cy="1008"/>
            </a:xfrm>
            <a:prstGeom prst="roundRect">
              <a:avLst>
                <a:gd name="adj" fmla="val 16667"/>
              </a:avLst>
            </a:prstGeom>
            <a:solidFill>
              <a:schemeClr val="bg1"/>
            </a:solidFill>
            <a:ln w="9525">
              <a:solidFill>
                <a:schemeClr val="tx2"/>
              </a:solidFill>
              <a:round/>
              <a:headEnd/>
              <a:tailEnd/>
            </a:ln>
          </p:spPr>
          <p:txBody>
            <a:bodyPr anchor="ctr"/>
            <a:lstStyle/>
            <a:p>
              <a:pPr algn="r"/>
              <a:r>
                <a:rPr lang="en-US" altLang="zh-CN" sz="1200" b="1" i="0">
                  <a:latin typeface="Arial Unicode MS" pitchFamily="34" charset="-128"/>
                  <a:ea typeface="宋体" pitchFamily="2" charset="-122"/>
                </a:rPr>
                <a:t>Config B</a:t>
              </a:r>
            </a:p>
          </p:txBody>
        </p:sp>
        <p:sp>
          <p:nvSpPr>
            <p:cNvPr id="84002" name="AutoShape 36"/>
            <p:cNvSpPr>
              <a:spLocks noChangeArrowheads="1"/>
            </p:cNvSpPr>
            <p:nvPr/>
          </p:nvSpPr>
          <p:spPr bwMode="auto">
            <a:xfrm>
              <a:off x="1248" y="960"/>
              <a:ext cx="144" cy="1008"/>
            </a:xfrm>
            <a:prstGeom prst="roundRect">
              <a:avLst>
                <a:gd name="adj" fmla="val 16667"/>
              </a:avLst>
            </a:prstGeom>
            <a:solidFill>
              <a:schemeClr val="bg1"/>
            </a:solidFill>
            <a:ln w="9525">
              <a:solidFill>
                <a:schemeClr val="tx2"/>
              </a:solidFill>
              <a:round/>
              <a:headEnd/>
              <a:tailEnd/>
            </a:ln>
          </p:spPr>
          <p:txBody>
            <a:bodyPr anchor="ctr"/>
            <a:lstStyle/>
            <a:p>
              <a:pPr algn="r"/>
              <a:r>
                <a:rPr lang="en-US" altLang="zh-CN" sz="1200" b="1" i="0">
                  <a:latin typeface="Arial Unicode MS" pitchFamily="34" charset="-128"/>
                  <a:ea typeface="宋体" pitchFamily="2" charset="-122"/>
                </a:rPr>
                <a:t>Config A</a:t>
              </a:r>
            </a:p>
          </p:txBody>
        </p:sp>
      </p:grpSp>
      <p:grpSp>
        <p:nvGrpSpPr>
          <p:cNvPr id="5" name="Group 37"/>
          <p:cNvGrpSpPr>
            <a:grpSpLocks/>
          </p:cNvGrpSpPr>
          <p:nvPr/>
        </p:nvGrpSpPr>
        <p:grpSpPr bwMode="auto">
          <a:xfrm>
            <a:off x="638175" y="2133600"/>
            <a:ext cx="3289300" cy="2133600"/>
            <a:chOff x="402" y="1344"/>
            <a:chExt cx="2072" cy="1344"/>
          </a:xfrm>
        </p:grpSpPr>
        <p:sp>
          <p:nvSpPr>
            <p:cNvPr id="83994" name="Freeform 38"/>
            <p:cNvSpPr>
              <a:spLocks/>
            </p:cNvSpPr>
            <p:nvPr/>
          </p:nvSpPr>
          <p:spPr bwMode="auto">
            <a:xfrm>
              <a:off x="890" y="1392"/>
              <a:ext cx="1032" cy="1028"/>
            </a:xfrm>
            <a:custGeom>
              <a:avLst/>
              <a:gdLst>
                <a:gd name="T0" fmla="*/ 88 w 1032"/>
                <a:gd name="T1" fmla="*/ 54 h 1028"/>
                <a:gd name="T2" fmla="*/ 135 w 1032"/>
                <a:gd name="T3" fmla="*/ 872 h 1028"/>
                <a:gd name="T4" fmla="*/ 896 w 1032"/>
                <a:gd name="T5" fmla="*/ 883 h 1028"/>
                <a:gd name="T6" fmla="*/ 952 w 1032"/>
                <a:gd name="T7" fmla="*/ 0 h 1028"/>
                <a:gd name="T8" fmla="*/ 0 60000 65536"/>
                <a:gd name="T9" fmla="*/ 0 60000 65536"/>
                <a:gd name="T10" fmla="*/ 0 60000 65536"/>
                <a:gd name="T11" fmla="*/ 0 60000 65536"/>
                <a:gd name="T12" fmla="*/ 0 w 1032"/>
                <a:gd name="T13" fmla="*/ 0 h 1028"/>
                <a:gd name="T14" fmla="*/ 1032 w 1032"/>
                <a:gd name="T15" fmla="*/ 1028 h 1028"/>
              </a:gdLst>
              <a:ahLst/>
              <a:cxnLst>
                <a:cxn ang="T8">
                  <a:pos x="T0" y="T1"/>
                </a:cxn>
                <a:cxn ang="T9">
                  <a:pos x="T2" y="T3"/>
                </a:cxn>
                <a:cxn ang="T10">
                  <a:pos x="T4" y="T5"/>
                </a:cxn>
                <a:cxn ang="T11">
                  <a:pos x="T6" y="T7"/>
                </a:cxn>
              </a:cxnLst>
              <a:rect l="T12" t="T13" r="T14" b="T15"/>
              <a:pathLst>
                <a:path w="1032" h="1028">
                  <a:moveTo>
                    <a:pt x="88" y="54"/>
                  </a:moveTo>
                  <a:cubicBezTo>
                    <a:pt x="96" y="190"/>
                    <a:pt x="0" y="734"/>
                    <a:pt x="135" y="872"/>
                  </a:cubicBezTo>
                  <a:cubicBezTo>
                    <a:pt x="270" y="1010"/>
                    <a:pt x="760" y="1028"/>
                    <a:pt x="896" y="883"/>
                  </a:cubicBezTo>
                  <a:cubicBezTo>
                    <a:pt x="1032" y="738"/>
                    <a:pt x="940" y="184"/>
                    <a:pt x="952" y="0"/>
                  </a:cubicBezTo>
                </a:path>
              </a:pathLst>
            </a:custGeom>
            <a:noFill/>
            <a:ln w="38100">
              <a:solidFill>
                <a:srgbClr val="FF3300"/>
              </a:solidFill>
              <a:round/>
              <a:headEnd/>
              <a:tailEnd/>
            </a:ln>
          </p:spPr>
          <p:txBody>
            <a:bodyPr anchor="ctr">
              <a:spAutoFit/>
            </a:bodyPr>
            <a:lstStyle/>
            <a:p>
              <a:endParaRPr lang="nl-NL"/>
            </a:p>
          </p:txBody>
        </p:sp>
        <p:sp>
          <p:nvSpPr>
            <p:cNvPr id="83995" name="Freeform 39"/>
            <p:cNvSpPr>
              <a:spLocks/>
            </p:cNvSpPr>
            <p:nvPr/>
          </p:nvSpPr>
          <p:spPr bwMode="auto">
            <a:xfrm>
              <a:off x="402" y="1344"/>
              <a:ext cx="296" cy="432"/>
            </a:xfrm>
            <a:custGeom>
              <a:avLst/>
              <a:gdLst>
                <a:gd name="T0" fmla="*/ 0 w 296"/>
                <a:gd name="T1" fmla="*/ 48 h 432"/>
                <a:gd name="T2" fmla="*/ 48 w 296"/>
                <a:gd name="T3" fmla="*/ 336 h 432"/>
                <a:gd name="T4" fmla="*/ 240 w 296"/>
                <a:gd name="T5" fmla="*/ 384 h 432"/>
                <a:gd name="T6" fmla="*/ 288 w 296"/>
                <a:gd name="T7" fmla="*/ 48 h 432"/>
                <a:gd name="T8" fmla="*/ 288 w 296"/>
                <a:gd name="T9" fmla="*/ 96 h 432"/>
                <a:gd name="T10" fmla="*/ 0 60000 65536"/>
                <a:gd name="T11" fmla="*/ 0 60000 65536"/>
                <a:gd name="T12" fmla="*/ 0 60000 65536"/>
                <a:gd name="T13" fmla="*/ 0 60000 65536"/>
                <a:gd name="T14" fmla="*/ 0 60000 65536"/>
                <a:gd name="T15" fmla="*/ 0 w 296"/>
                <a:gd name="T16" fmla="*/ 0 h 432"/>
                <a:gd name="T17" fmla="*/ 296 w 296"/>
                <a:gd name="T18" fmla="*/ 432 h 432"/>
              </a:gdLst>
              <a:ahLst/>
              <a:cxnLst>
                <a:cxn ang="T10">
                  <a:pos x="T0" y="T1"/>
                </a:cxn>
                <a:cxn ang="T11">
                  <a:pos x="T2" y="T3"/>
                </a:cxn>
                <a:cxn ang="T12">
                  <a:pos x="T4" y="T5"/>
                </a:cxn>
                <a:cxn ang="T13">
                  <a:pos x="T6" y="T7"/>
                </a:cxn>
                <a:cxn ang="T14">
                  <a:pos x="T8" y="T9"/>
                </a:cxn>
              </a:cxnLst>
              <a:rect l="T15" t="T16" r="T17" b="T18"/>
              <a:pathLst>
                <a:path w="296" h="432">
                  <a:moveTo>
                    <a:pt x="0" y="48"/>
                  </a:moveTo>
                  <a:cubicBezTo>
                    <a:pt x="4" y="164"/>
                    <a:pt x="8" y="280"/>
                    <a:pt x="48" y="336"/>
                  </a:cubicBezTo>
                  <a:cubicBezTo>
                    <a:pt x="88" y="392"/>
                    <a:pt x="200" y="432"/>
                    <a:pt x="240" y="384"/>
                  </a:cubicBezTo>
                  <a:cubicBezTo>
                    <a:pt x="280" y="336"/>
                    <a:pt x="280" y="96"/>
                    <a:pt x="288" y="48"/>
                  </a:cubicBezTo>
                  <a:cubicBezTo>
                    <a:pt x="296" y="0"/>
                    <a:pt x="280" y="96"/>
                    <a:pt x="288" y="96"/>
                  </a:cubicBezTo>
                </a:path>
              </a:pathLst>
            </a:custGeom>
            <a:noFill/>
            <a:ln w="38100">
              <a:solidFill>
                <a:srgbClr val="FF3300"/>
              </a:solidFill>
              <a:round/>
              <a:headEnd/>
              <a:tailEnd/>
            </a:ln>
          </p:spPr>
          <p:txBody>
            <a:bodyPr anchor="ctr">
              <a:spAutoFit/>
            </a:bodyPr>
            <a:lstStyle/>
            <a:p>
              <a:endParaRPr lang="nl-NL"/>
            </a:p>
          </p:txBody>
        </p:sp>
        <p:sp>
          <p:nvSpPr>
            <p:cNvPr id="83996" name="Freeform 40"/>
            <p:cNvSpPr>
              <a:spLocks/>
            </p:cNvSpPr>
            <p:nvPr/>
          </p:nvSpPr>
          <p:spPr bwMode="auto">
            <a:xfrm>
              <a:off x="402" y="1392"/>
              <a:ext cx="1461" cy="1248"/>
            </a:xfrm>
            <a:custGeom>
              <a:avLst/>
              <a:gdLst>
                <a:gd name="T0" fmla="*/ 0 w 1461"/>
                <a:gd name="T1" fmla="*/ 0 h 1248"/>
                <a:gd name="T2" fmla="*/ 144 w 1461"/>
                <a:gd name="T3" fmla="*/ 672 h 1248"/>
                <a:gd name="T4" fmla="*/ 802 w 1461"/>
                <a:gd name="T5" fmla="*/ 906 h 1248"/>
                <a:gd name="T6" fmla="*/ 1355 w 1461"/>
                <a:gd name="T7" fmla="*/ 924 h 1248"/>
                <a:gd name="T8" fmla="*/ 1440 w 1461"/>
                <a:gd name="T9" fmla="*/ 1248 h 1248"/>
                <a:gd name="T10" fmla="*/ 0 60000 65536"/>
                <a:gd name="T11" fmla="*/ 0 60000 65536"/>
                <a:gd name="T12" fmla="*/ 0 60000 65536"/>
                <a:gd name="T13" fmla="*/ 0 60000 65536"/>
                <a:gd name="T14" fmla="*/ 0 60000 65536"/>
                <a:gd name="T15" fmla="*/ 0 w 1461"/>
                <a:gd name="T16" fmla="*/ 0 h 1248"/>
                <a:gd name="T17" fmla="*/ 1461 w 1461"/>
                <a:gd name="T18" fmla="*/ 1248 h 1248"/>
              </a:gdLst>
              <a:ahLst/>
              <a:cxnLst>
                <a:cxn ang="T10">
                  <a:pos x="T0" y="T1"/>
                </a:cxn>
                <a:cxn ang="T11">
                  <a:pos x="T2" y="T3"/>
                </a:cxn>
                <a:cxn ang="T12">
                  <a:pos x="T4" y="T5"/>
                </a:cxn>
                <a:cxn ang="T13">
                  <a:pos x="T6" y="T7"/>
                </a:cxn>
                <a:cxn ang="T14">
                  <a:pos x="T8" y="T9"/>
                </a:cxn>
              </a:cxnLst>
              <a:rect l="T15" t="T16" r="T17" b="T18"/>
              <a:pathLst>
                <a:path w="1461" h="1248">
                  <a:moveTo>
                    <a:pt x="0" y="0"/>
                  </a:moveTo>
                  <a:cubicBezTo>
                    <a:pt x="4" y="272"/>
                    <a:pt x="10" y="521"/>
                    <a:pt x="144" y="672"/>
                  </a:cubicBezTo>
                  <a:cubicBezTo>
                    <a:pt x="278" y="823"/>
                    <a:pt x="600" y="864"/>
                    <a:pt x="802" y="906"/>
                  </a:cubicBezTo>
                  <a:cubicBezTo>
                    <a:pt x="1004" y="948"/>
                    <a:pt x="1249" y="867"/>
                    <a:pt x="1355" y="924"/>
                  </a:cubicBezTo>
                  <a:cubicBezTo>
                    <a:pt x="1461" y="981"/>
                    <a:pt x="1422" y="1181"/>
                    <a:pt x="1440" y="1248"/>
                  </a:cubicBezTo>
                </a:path>
              </a:pathLst>
            </a:custGeom>
            <a:noFill/>
            <a:ln w="38100">
              <a:solidFill>
                <a:srgbClr val="FF3300"/>
              </a:solidFill>
              <a:round/>
              <a:headEnd/>
              <a:tailEnd/>
            </a:ln>
          </p:spPr>
          <p:txBody>
            <a:bodyPr anchor="ctr">
              <a:spAutoFit/>
            </a:bodyPr>
            <a:lstStyle/>
            <a:p>
              <a:endParaRPr lang="nl-NL"/>
            </a:p>
          </p:txBody>
        </p:sp>
        <p:sp>
          <p:nvSpPr>
            <p:cNvPr id="83997" name="Freeform 41"/>
            <p:cNvSpPr>
              <a:spLocks/>
            </p:cNvSpPr>
            <p:nvPr/>
          </p:nvSpPr>
          <p:spPr bwMode="auto">
            <a:xfrm>
              <a:off x="2090" y="1440"/>
              <a:ext cx="376" cy="1200"/>
            </a:xfrm>
            <a:custGeom>
              <a:avLst/>
              <a:gdLst>
                <a:gd name="T0" fmla="*/ 40 w 376"/>
                <a:gd name="T1" fmla="*/ 1200 h 1200"/>
                <a:gd name="T2" fmla="*/ 40 w 376"/>
                <a:gd name="T3" fmla="*/ 768 h 1200"/>
                <a:gd name="T4" fmla="*/ 280 w 376"/>
                <a:gd name="T5" fmla="*/ 672 h 1200"/>
                <a:gd name="T6" fmla="*/ 376 w 376"/>
                <a:gd name="T7" fmla="*/ 0 h 1200"/>
                <a:gd name="T8" fmla="*/ 0 60000 65536"/>
                <a:gd name="T9" fmla="*/ 0 60000 65536"/>
                <a:gd name="T10" fmla="*/ 0 60000 65536"/>
                <a:gd name="T11" fmla="*/ 0 60000 65536"/>
                <a:gd name="T12" fmla="*/ 0 w 376"/>
                <a:gd name="T13" fmla="*/ 0 h 1200"/>
                <a:gd name="T14" fmla="*/ 376 w 376"/>
                <a:gd name="T15" fmla="*/ 1200 h 1200"/>
              </a:gdLst>
              <a:ahLst/>
              <a:cxnLst>
                <a:cxn ang="T8">
                  <a:pos x="T0" y="T1"/>
                </a:cxn>
                <a:cxn ang="T9">
                  <a:pos x="T2" y="T3"/>
                </a:cxn>
                <a:cxn ang="T10">
                  <a:pos x="T4" y="T5"/>
                </a:cxn>
                <a:cxn ang="T11">
                  <a:pos x="T6" y="T7"/>
                </a:cxn>
              </a:cxnLst>
              <a:rect l="T12" t="T13" r="T14" b="T15"/>
              <a:pathLst>
                <a:path w="376" h="1200">
                  <a:moveTo>
                    <a:pt x="40" y="1200"/>
                  </a:moveTo>
                  <a:cubicBezTo>
                    <a:pt x="20" y="1028"/>
                    <a:pt x="0" y="856"/>
                    <a:pt x="40" y="768"/>
                  </a:cubicBezTo>
                  <a:cubicBezTo>
                    <a:pt x="80" y="680"/>
                    <a:pt x="224" y="800"/>
                    <a:pt x="280" y="672"/>
                  </a:cubicBezTo>
                  <a:cubicBezTo>
                    <a:pt x="336" y="544"/>
                    <a:pt x="356" y="272"/>
                    <a:pt x="376" y="0"/>
                  </a:cubicBezTo>
                </a:path>
              </a:pathLst>
            </a:custGeom>
            <a:noFill/>
            <a:ln w="38100">
              <a:solidFill>
                <a:srgbClr val="FF3300"/>
              </a:solidFill>
              <a:round/>
              <a:headEnd/>
              <a:tailEnd/>
            </a:ln>
          </p:spPr>
          <p:txBody>
            <a:bodyPr anchor="ctr">
              <a:spAutoFit/>
            </a:bodyPr>
            <a:lstStyle/>
            <a:p>
              <a:endParaRPr lang="nl-NL"/>
            </a:p>
          </p:txBody>
        </p:sp>
        <p:sp>
          <p:nvSpPr>
            <p:cNvPr id="83998" name="Freeform 42"/>
            <p:cNvSpPr>
              <a:spLocks/>
            </p:cNvSpPr>
            <p:nvPr/>
          </p:nvSpPr>
          <p:spPr bwMode="auto">
            <a:xfrm>
              <a:off x="978" y="1392"/>
              <a:ext cx="1440" cy="1296"/>
            </a:xfrm>
            <a:custGeom>
              <a:avLst/>
              <a:gdLst>
                <a:gd name="T0" fmla="*/ 48 w 1440"/>
                <a:gd name="T1" fmla="*/ 0 h 1296"/>
                <a:gd name="T2" fmla="*/ 96 w 1440"/>
                <a:gd name="T3" fmla="*/ 960 h 1296"/>
                <a:gd name="T4" fmla="*/ 624 w 1440"/>
                <a:gd name="T5" fmla="*/ 1008 h 1296"/>
                <a:gd name="T6" fmla="*/ 1248 w 1440"/>
                <a:gd name="T7" fmla="*/ 1008 h 1296"/>
                <a:gd name="T8" fmla="*/ 1440 w 1440"/>
                <a:gd name="T9" fmla="*/ 1296 h 1296"/>
                <a:gd name="T10" fmla="*/ 0 60000 65536"/>
                <a:gd name="T11" fmla="*/ 0 60000 65536"/>
                <a:gd name="T12" fmla="*/ 0 60000 65536"/>
                <a:gd name="T13" fmla="*/ 0 60000 65536"/>
                <a:gd name="T14" fmla="*/ 0 60000 65536"/>
                <a:gd name="T15" fmla="*/ 0 w 1440"/>
                <a:gd name="T16" fmla="*/ 0 h 1296"/>
                <a:gd name="T17" fmla="*/ 1440 w 1440"/>
                <a:gd name="T18" fmla="*/ 1296 h 1296"/>
              </a:gdLst>
              <a:ahLst/>
              <a:cxnLst>
                <a:cxn ang="T10">
                  <a:pos x="T0" y="T1"/>
                </a:cxn>
                <a:cxn ang="T11">
                  <a:pos x="T2" y="T3"/>
                </a:cxn>
                <a:cxn ang="T12">
                  <a:pos x="T4" y="T5"/>
                </a:cxn>
                <a:cxn ang="T13">
                  <a:pos x="T6" y="T7"/>
                </a:cxn>
                <a:cxn ang="T14">
                  <a:pos x="T8" y="T9"/>
                </a:cxn>
              </a:cxnLst>
              <a:rect l="T15" t="T16" r="T17" b="T18"/>
              <a:pathLst>
                <a:path w="1440" h="1296">
                  <a:moveTo>
                    <a:pt x="48" y="0"/>
                  </a:moveTo>
                  <a:cubicBezTo>
                    <a:pt x="24" y="396"/>
                    <a:pt x="0" y="792"/>
                    <a:pt x="96" y="960"/>
                  </a:cubicBezTo>
                  <a:cubicBezTo>
                    <a:pt x="192" y="1128"/>
                    <a:pt x="432" y="1000"/>
                    <a:pt x="624" y="1008"/>
                  </a:cubicBezTo>
                  <a:cubicBezTo>
                    <a:pt x="816" y="1016"/>
                    <a:pt x="1112" y="960"/>
                    <a:pt x="1248" y="1008"/>
                  </a:cubicBezTo>
                  <a:cubicBezTo>
                    <a:pt x="1384" y="1056"/>
                    <a:pt x="1412" y="1176"/>
                    <a:pt x="1440" y="1296"/>
                  </a:cubicBezTo>
                </a:path>
              </a:pathLst>
            </a:custGeom>
            <a:noFill/>
            <a:ln w="38100">
              <a:solidFill>
                <a:srgbClr val="FF3300"/>
              </a:solidFill>
              <a:round/>
              <a:headEnd/>
              <a:tailEnd/>
            </a:ln>
          </p:spPr>
          <p:txBody>
            <a:bodyPr anchor="ctr">
              <a:spAutoFit/>
            </a:bodyPr>
            <a:lstStyle/>
            <a:p>
              <a:endParaRPr lang="nl-NL"/>
            </a:p>
          </p:txBody>
        </p:sp>
        <p:sp>
          <p:nvSpPr>
            <p:cNvPr id="83999" name="Freeform 43"/>
            <p:cNvSpPr>
              <a:spLocks/>
            </p:cNvSpPr>
            <p:nvPr/>
          </p:nvSpPr>
          <p:spPr bwMode="auto">
            <a:xfrm>
              <a:off x="2082" y="1392"/>
              <a:ext cx="392" cy="1296"/>
            </a:xfrm>
            <a:custGeom>
              <a:avLst/>
              <a:gdLst>
                <a:gd name="T0" fmla="*/ 48 w 392"/>
                <a:gd name="T1" fmla="*/ 0 h 1296"/>
                <a:gd name="T2" fmla="*/ 48 w 392"/>
                <a:gd name="T3" fmla="*/ 720 h 1296"/>
                <a:gd name="T4" fmla="*/ 336 w 392"/>
                <a:gd name="T5" fmla="*/ 864 h 1296"/>
                <a:gd name="T6" fmla="*/ 384 w 392"/>
                <a:gd name="T7" fmla="*/ 1296 h 1296"/>
                <a:gd name="T8" fmla="*/ 0 60000 65536"/>
                <a:gd name="T9" fmla="*/ 0 60000 65536"/>
                <a:gd name="T10" fmla="*/ 0 60000 65536"/>
                <a:gd name="T11" fmla="*/ 0 60000 65536"/>
                <a:gd name="T12" fmla="*/ 0 w 392"/>
                <a:gd name="T13" fmla="*/ 0 h 1296"/>
                <a:gd name="T14" fmla="*/ 392 w 392"/>
                <a:gd name="T15" fmla="*/ 1296 h 1296"/>
              </a:gdLst>
              <a:ahLst/>
              <a:cxnLst>
                <a:cxn ang="T8">
                  <a:pos x="T0" y="T1"/>
                </a:cxn>
                <a:cxn ang="T9">
                  <a:pos x="T2" y="T3"/>
                </a:cxn>
                <a:cxn ang="T10">
                  <a:pos x="T4" y="T5"/>
                </a:cxn>
                <a:cxn ang="T11">
                  <a:pos x="T6" y="T7"/>
                </a:cxn>
              </a:cxnLst>
              <a:rect l="T12" t="T13" r="T14" b="T15"/>
              <a:pathLst>
                <a:path w="392" h="1296">
                  <a:moveTo>
                    <a:pt x="48" y="0"/>
                  </a:moveTo>
                  <a:cubicBezTo>
                    <a:pt x="24" y="288"/>
                    <a:pt x="0" y="576"/>
                    <a:pt x="48" y="720"/>
                  </a:cubicBezTo>
                  <a:cubicBezTo>
                    <a:pt x="96" y="864"/>
                    <a:pt x="280" y="768"/>
                    <a:pt x="336" y="864"/>
                  </a:cubicBezTo>
                  <a:cubicBezTo>
                    <a:pt x="392" y="960"/>
                    <a:pt x="388" y="1128"/>
                    <a:pt x="384" y="1296"/>
                  </a:cubicBezTo>
                </a:path>
              </a:pathLst>
            </a:custGeom>
            <a:noFill/>
            <a:ln w="38100">
              <a:solidFill>
                <a:srgbClr val="FF3300"/>
              </a:solidFill>
              <a:round/>
              <a:headEnd/>
              <a:tailEnd/>
            </a:ln>
          </p:spPr>
          <p:txBody>
            <a:bodyPr anchor="ctr">
              <a:spAutoFit/>
            </a:bodyPr>
            <a:lstStyle/>
            <a:p>
              <a:endParaRPr lang="nl-NL"/>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167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21678">
                                            <p:txEl>
                                              <p:pRg st="4" end="4"/>
                                            </p:txEl>
                                          </p:spTgt>
                                        </p:tgtEl>
                                        <p:attrNameLst>
                                          <p:attrName>style.visibility</p:attrName>
                                        </p:attrNameLst>
                                      </p:cBhvr>
                                      <p:to>
                                        <p:strVal val="visible"/>
                                      </p:to>
                                    </p:set>
                                  </p:childTnLst>
                                </p:cTn>
                              </p:par>
                            </p:childTnLst>
                          </p:cTn>
                        </p:par>
                        <p:par>
                          <p:cTn id="11" fill="hold">
                            <p:stCondLst>
                              <p:cond delay="0"/>
                            </p:stCondLst>
                            <p:childTnLst>
                              <p:par>
                                <p:cTn id="12" presetID="9"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21678">
                                            <p:txEl>
                                              <p:pRg st="5" end="5"/>
                                            </p:txEl>
                                          </p:spTgt>
                                        </p:tgtEl>
                                        <p:attrNameLst>
                                          <p:attrName>style.visibility</p:attrName>
                                        </p:attrNameLst>
                                      </p:cBhvr>
                                      <p:to>
                                        <p:strVal val="visible"/>
                                      </p:to>
                                    </p:set>
                                  </p:childTnLst>
                                </p:cTn>
                              </p:par>
                            </p:childTnLst>
                          </p:cTn>
                        </p:par>
                        <p:par>
                          <p:cTn id="19" fill="hold">
                            <p:stCondLst>
                              <p:cond delay="0"/>
                            </p:stCondLst>
                            <p:childTnLst>
                              <p:par>
                                <p:cTn id="20" presetID="9"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21678">
                                            <p:txEl>
                                              <p:pRg st="6" end="6"/>
                                            </p:txEl>
                                          </p:spTgt>
                                        </p:tgtEl>
                                        <p:attrNameLst>
                                          <p:attrName>style.visibility</p:attrName>
                                        </p:attrNameLst>
                                      </p:cBhvr>
                                      <p:to>
                                        <p:strVal val="visible"/>
                                      </p:to>
                                    </p:set>
                                  </p:childTnLst>
                                </p:cTn>
                              </p:par>
                            </p:childTnLst>
                          </p:cTn>
                        </p:par>
                        <p:par>
                          <p:cTn id="27" fill="hold">
                            <p:stCondLst>
                              <p:cond delay="0"/>
                            </p:stCondLst>
                            <p:childTnLst>
                              <p:par>
                                <p:cTn id="28" presetID="9"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21678">
                                            <p:txEl>
                                              <p:pRg st="7" end="7"/>
                                            </p:txEl>
                                          </p:spTgt>
                                        </p:tgtEl>
                                        <p:attrNameLst>
                                          <p:attrName>style.visibility</p:attrName>
                                        </p:attrNameLst>
                                      </p:cBhvr>
                                      <p:to>
                                        <p:strVal val="visible"/>
                                      </p:to>
                                    </p:set>
                                  </p:childTnLst>
                                </p:cTn>
                              </p:par>
                            </p:childTnLst>
                          </p:cTn>
                        </p:par>
                        <p:par>
                          <p:cTn id="35" fill="hold">
                            <p:stCondLst>
                              <p:cond delay="0"/>
                            </p:stCondLst>
                            <p:childTnLst>
                              <p:par>
                                <p:cTn id="36" presetID="9"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ssolve">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21678">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21678">
                                            <p:txEl>
                                              <p:pRg st="9" end="9"/>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21678">
                                            <p:txEl>
                                              <p:pRg st="10" end="1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2167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3629025" y="1052513"/>
            <a:ext cx="5467350" cy="3692525"/>
          </a:xfrm>
          <a:prstGeom prst="rect">
            <a:avLst/>
          </a:prstGeom>
          <a:solidFill>
            <a:srgbClr val="E3FFFF"/>
          </a:solidFill>
          <a:ln w="9525">
            <a:solidFill>
              <a:schemeClr val="tx1"/>
            </a:solidFill>
            <a:miter lim="800000"/>
            <a:headEnd/>
            <a:tailEnd/>
          </a:ln>
        </p:spPr>
        <p:txBody>
          <a:bodyPr>
            <a:spAutoFit/>
          </a:bodyPr>
          <a:lstStyle/>
          <a:p>
            <a:pPr>
              <a:lnSpc>
                <a:spcPct val="50000"/>
              </a:lnSpc>
            </a:pPr>
            <a:r>
              <a:rPr lang="en-US" altLang="zh-CN" sz="1200" b="1" i="0">
                <a:latin typeface="Courier New" pitchFamily="49" charset="0"/>
                <a:ea typeface="宋体" pitchFamily="2" charset="-122"/>
              </a:rPr>
              <a:t>// hello_svnt.h</a:t>
            </a:r>
          </a:p>
          <a:p>
            <a:pPr>
              <a:lnSpc>
                <a:spcPct val="50000"/>
              </a:lnSpc>
            </a:pPr>
            <a:r>
              <a:rPr lang="en-US" altLang="zh-CN" sz="1200" b="1" i="0">
                <a:latin typeface="Courier New" pitchFamily="49" charset="0"/>
                <a:ea typeface="宋体" pitchFamily="2" charset="-122"/>
              </a:rPr>
              <a:t>#include "helloEC.h“</a:t>
            </a:r>
          </a:p>
          <a:p>
            <a:pPr>
              <a:lnSpc>
                <a:spcPct val="50000"/>
              </a:lnSpc>
            </a:pPr>
            <a:r>
              <a:rPr lang="en-US" altLang="zh-CN" sz="1200" b="1" i="0">
                <a:latin typeface="Courier New" pitchFamily="49" charset="0"/>
                <a:ea typeface="宋体" pitchFamily="2" charset="-122"/>
              </a:rPr>
              <a:t>#include “helloS.h”</a:t>
            </a:r>
          </a:p>
          <a:p>
            <a:pPr>
              <a:lnSpc>
                <a:spcPct val="50000"/>
              </a:lnSpc>
            </a:pPr>
            <a:endParaRPr lang="en-US" altLang="zh-CN" sz="1200" b="1" i="0">
              <a:latin typeface="Courier New" pitchFamily="49" charset="0"/>
              <a:ea typeface="宋体" pitchFamily="2" charset="-122"/>
            </a:endParaRPr>
          </a:p>
          <a:p>
            <a:pPr>
              <a:lnSpc>
                <a:spcPct val="50000"/>
              </a:lnSpc>
            </a:pPr>
            <a:r>
              <a:rPr lang="en-US" altLang="zh-CN" sz="1200" b="1" i="0">
                <a:latin typeface="Courier New" pitchFamily="49" charset="0"/>
                <a:ea typeface="宋体" pitchFamily="2" charset="-122"/>
              </a:rPr>
              <a:t>namespace Hello_Example {</a:t>
            </a:r>
          </a:p>
          <a:p>
            <a:pPr>
              <a:lnSpc>
                <a:spcPct val="50000"/>
              </a:lnSpc>
            </a:pPr>
            <a:r>
              <a:rPr lang="en-US" altLang="zh-CN" sz="1200" b="1" i="0">
                <a:latin typeface="Courier New" pitchFamily="49" charset="0"/>
                <a:ea typeface="宋体" pitchFamily="2" charset="-122"/>
              </a:rPr>
              <a:t>  class HelloHome_Servant</a:t>
            </a:r>
          </a:p>
          <a:p>
            <a:pPr>
              <a:lnSpc>
                <a:spcPct val="50000"/>
              </a:lnSpc>
            </a:pPr>
            <a:r>
              <a:rPr lang="en-US" altLang="zh-CN" sz="1200" b="1" i="0">
                <a:latin typeface="Courier New" pitchFamily="49" charset="0"/>
                <a:ea typeface="宋体" pitchFamily="2" charset="-122"/>
              </a:rPr>
              <a:t>    : public virtual POA_HelloHome</a:t>
            </a:r>
          </a:p>
          <a:p>
            <a:pPr>
              <a:lnSpc>
                <a:spcPct val="50000"/>
              </a:lnSpc>
            </a:pPr>
            <a:r>
              <a:rPr lang="en-US" altLang="zh-CN" sz="1200" b="1" i="0">
                <a:latin typeface="Courier New" pitchFamily="49" charset="0"/>
                <a:ea typeface="宋体" pitchFamily="2" charset="-122"/>
              </a:rPr>
              <a:t>  {</a:t>
            </a:r>
          </a:p>
          <a:p>
            <a:pPr>
              <a:lnSpc>
                <a:spcPct val="50000"/>
              </a:lnSpc>
            </a:pPr>
            <a:r>
              <a:rPr lang="en-US" altLang="zh-CN" sz="1200" b="1" i="0">
                <a:latin typeface="Courier New" pitchFamily="49" charset="0"/>
                <a:ea typeface="宋体" pitchFamily="2" charset="-122"/>
              </a:rPr>
              <a:t>  public:</a:t>
            </a:r>
          </a:p>
          <a:p>
            <a:pPr>
              <a:lnSpc>
                <a:spcPct val="50000"/>
              </a:lnSpc>
            </a:pPr>
            <a:r>
              <a:rPr lang="en-US" altLang="zh-CN" sz="1200" b="1" i="0">
                <a:latin typeface="Courier New" pitchFamily="49" charset="0"/>
                <a:ea typeface="宋体" pitchFamily="2" charset="-122"/>
              </a:rPr>
              <a:t>    virtual void utilityOp ();</a:t>
            </a:r>
          </a:p>
          <a:p>
            <a:pPr>
              <a:lnSpc>
                <a:spcPct val="50000"/>
              </a:lnSpc>
            </a:pPr>
            <a:endParaRPr lang="en-US" altLang="zh-CN" sz="1200" b="1" i="0">
              <a:latin typeface="Courier New" pitchFamily="49" charset="0"/>
              <a:ea typeface="宋体" pitchFamily="2" charset="-122"/>
            </a:endParaRPr>
          </a:p>
          <a:p>
            <a:pPr>
              <a:lnSpc>
                <a:spcPct val="50000"/>
              </a:lnSpc>
            </a:pPr>
            <a:r>
              <a:rPr lang="en-US" altLang="zh-CN" sz="1200" b="1" i="0">
                <a:latin typeface="Courier New" pitchFamily="49" charset="0"/>
                <a:ea typeface="宋体" pitchFamily="2" charset="-122"/>
              </a:rPr>
              <a:t>    virtual HelloWorld_ptr generate (const char *msg);</a:t>
            </a:r>
          </a:p>
          <a:p>
            <a:pPr>
              <a:lnSpc>
                <a:spcPct val="50000"/>
              </a:lnSpc>
            </a:pPr>
            <a:endParaRPr lang="en-US" altLang="zh-CN" sz="1200" b="1" i="0">
              <a:latin typeface="Courier New" pitchFamily="49" charset="0"/>
              <a:ea typeface="宋体" pitchFamily="2" charset="-122"/>
            </a:endParaRPr>
          </a:p>
          <a:p>
            <a:pPr>
              <a:lnSpc>
                <a:spcPct val="50000"/>
              </a:lnSpc>
            </a:pPr>
            <a:r>
              <a:rPr lang="en-US" altLang="zh-CN" sz="1200" b="1" i="0">
                <a:latin typeface="Courier New" pitchFamily="49" charset="0"/>
                <a:ea typeface="宋体" pitchFamily="2" charset="-122"/>
              </a:rPr>
              <a:t>    virtual HelloWorld_ptr lookup (CORBA::Long key);</a:t>
            </a:r>
          </a:p>
          <a:p>
            <a:pPr>
              <a:lnSpc>
                <a:spcPct val="50000"/>
              </a:lnSpc>
            </a:pPr>
            <a:endParaRPr lang="en-US" altLang="zh-CN" sz="1200" b="1" i="0">
              <a:latin typeface="Courier New" pitchFamily="49" charset="0"/>
              <a:ea typeface="宋体" pitchFamily="2" charset="-122"/>
            </a:endParaRPr>
          </a:p>
          <a:p>
            <a:pPr>
              <a:lnSpc>
                <a:spcPct val="50000"/>
              </a:lnSpc>
            </a:pPr>
            <a:r>
              <a:rPr lang="en-US" altLang="zh-CN" sz="1200" b="1" i="0">
                <a:latin typeface="Courier New" pitchFamily="49" charset="0"/>
                <a:ea typeface="宋体" pitchFamily="2" charset="-122"/>
              </a:rPr>
              <a:t>    virtual CORBA::Long defaultKey ();</a:t>
            </a:r>
          </a:p>
          <a:p>
            <a:pPr>
              <a:lnSpc>
                <a:spcPct val="50000"/>
              </a:lnSpc>
            </a:pPr>
            <a:endParaRPr lang="en-US" altLang="zh-CN" sz="1200" b="1" i="0">
              <a:latin typeface="Courier New" pitchFamily="49" charset="0"/>
              <a:ea typeface="宋体" pitchFamily="2" charset="-122"/>
            </a:endParaRPr>
          </a:p>
          <a:p>
            <a:pPr>
              <a:lnSpc>
                <a:spcPct val="50000"/>
              </a:lnSpc>
            </a:pPr>
            <a:r>
              <a:rPr lang="en-US" altLang="zh-CN" sz="1200" b="1" i="0">
                <a:latin typeface="Courier New" pitchFamily="49" charset="0"/>
                <a:ea typeface="宋体" pitchFamily="2" charset="-122"/>
              </a:rPr>
              <a:t>    virtual void defaultKey (CORBA::Long default_key);</a:t>
            </a:r>
          </a:p>
          <a:p>
            <a:pPr>
              <a:lnSpc>
                <a:spcPct val="50000"/>
              </a:lnSpc>
            </a:pPr>
            <a:r>
              <a:rPr lang="en-US" altLang="zh-CN" sz="1200" b="1" i="0">
                <a:latin typeface="Courier New" pitchFamily="49" charset="0"/>
                <a:ea typeface="宋体" pitchFamily="2" charset="-122"/>
              </a:rPr>
              <a:t>  };</a:t>
            </a:r>
          </a:p>
          <a:p>
            <a:pPr>
              <a:lnSpc>
                <a:spcPct val="50000"/>
              </a:lnSpc>
            </a:pPr>
            <a:r>
              <a:rPr lang="en-US" altLang="zh-CN" sz="1200" b="1" i="0">
                <a:latin typeface="Courier New" pitchFamily="49" charset="0"/>
                <a:ea typeface="宋体" pitchFamily="2" charset="-122"/>
              </a:rPr>
              <a:t>}</a:t>
            </a:r>
          </a:p>
        </p:txBody>
      </p:sp>
      <p:sp>
        <p:nvSpPr>
          <p:cNvPr id="136195"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(6/6)</a:t>
            </a:r>
          </a:p>
        </p:txBody>
      </p:sp>
      <p:sp>
        <p:nvSpPr>
          <p:cNvPr id="136196" name="Text Box 4"/>
          <p:cNvSpPr txBox="1">
            <a:spLocks noChangeArrowheads="1"/>
          </p:cNvSpPr>
          <p:nvPr/>
        </p:nvSpPr>
        <p:spPr bwMode="auto">
          <a:xfrm>
            <a:off x="47625" y="1052513"/>
            <a:ext cx="3525838" cy="4316412"/>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attribute string Message;</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utilityOp ();</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  factory generate (in string msg);</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  finder lookup (in long key);</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  attribute long defaultKey;</a:t>
            </a:r>
          </a:p>
          <a:p>
            <a:pPr eaLnBrk="0" hangingPunct="0">
              <a:spcBef>
                <a:spcPct val="10000"/>
              </a:spcBef>
            </a:pPr>
            <a:r>
              <a:rPr lang="en-US" altLang="zh-CN" sz="1200" b="1" i="0">
                <a:latin typeface="Courier New" pitchFamily="49" charset="0"/>
                <a:ea typeface="宋体" pitchFamily="2" charset="-122"/>
              </a:rPr>
              <a:t>};</a:t>
            </a:r>
          </a:p>
        </p:txBody>
      </p:sp>
      <p:sp>
        <p:nvSpPr>
          <p:cNvPr id="1544197" name="Rectangle 5"/>
          <p:cNvSpPr>
            <a:spLocks noChangeArrowheads="1"/>
          </p:cNvSpPr>
          <p:nvPr/>
        </p:nvSpPr>
        <p:spPr bwMode="auto">
          <a:xfrm>
            <a:off x="271463" y="3676650"/>
            <a:ext cx="1728787" cy="276225"/>
          </a:xfrm>
          <a:prstGeom prst="rect">
            <a:avLst/>
          </a:prstGeom>
          <a:noFill/>
          <a:ln w="38100">
            <a:solidFill>
              <a:srgbClr val="FF0000"/>
            </a:solidFill>
            <a:miter lim="800000"/>
            <a:headEnd/>
            <a:tailEnd/>
          </a:ln>
        </p:spPr>
        <p:txBody>
          <a:bodyPr anchor="ctr">
            <a:spAutoFit/>
          </a:bodyPr>
          <a:lstStyle/>
          <a:p>
            <a:endParaRPr lang="nl-NL"/>
          </a:p>
        </p:txBody>
      </p:sp>
      <p:sp>
        <p:nvSpPr>
          <p:cNvPr id="1544199" name="Rectangle 7"/>
          <p:cNvSpPr>
            <a:spLocks noChangeArrowheads="1"/>
          </p:cNvSpPr>
          <p:nvPr/>
        </p:nvSpPr>
        <p:spPr bwMode="auto">
          <a:xfrm>
            <a:off x="3978275" y="2649538"/>
            <a:ext cx="2554288" cy="276225"/>
          </a:xfrm>
          <a:prstGeom prst="rect">
            <a:avLst/>
          </a:prstGeom>
          <a:noFill/>
          <a:ln w="38100">
            <a:solidFill>
              <a:srgbClr val="FF0000"/>
            </a:solidFill>
            <a:miter lim="800000"/>
            <a:headEnd/>
            <a:tailEnd/>
          </a:ln>
        </p:spPr>
        <p:txBody>
          <a:bodyPr anchor="ctr">
            <a:spAutoFit/>
          </a:bodyPr>
          <a:lstStyle/>
          <a:p>
            <a:endParaRPr lang="nl-NL"/>
          </a:p>
        </p:txBody>
      </p:sp>
      <p:sp>
        <p:nvSpPr>
          <p:cNvPr id="1544201" name="Rectangle 9"/>
          <p:cNvSpPr>
            <a:spLocks noChangeArrowheads="1"/>
          </p:cNvSpPr>
          <p:nvPr/>
        </p:nvSpPr>
        <p:spPr bwMode="auto">
          <a:xfrm>
            <a:off x="247650" y="4087813"/>
            <a:ext cx="3182938" cy="276225"/>
          </a:xfrm>
          <a:prstGeom prst="rect">
            <a:avLst/>
          </a:prstGeom>
          <a:noFill/>
          <a:ln w="38100">
            <a:solidFill>
              <a:srgbClr val="FF0000"/>
            </a:solidFill>
            <a:miter lim="800000"/>
            <a:headEnd/>
            <a:tailEnd/>
          </a:ln>
        </p:spPr>
        <p:txBody>
          <a:bodyPr anchor="ctr">
            <a:spAutoFit/>
          </a:bodyPr>
          <a:lstStyle/>
          <a:p>
            <a:endParaRPr lang="nl-NL"/>
          </a:p>
        </p:txBody>
      </p:sp>
      <p:sp>
        <p:nvSpPr>
          <p:cNvPr id="1544202" name="Rectangle 10"/>
          <p:cNvSpPr>
            <a:spLocks noChangeArrowheads="1"/>
          </p:cNvSpPr>
          <p:nvPr/>
        </p:nvSpPr>
        <p:spPr bwMode="auto">
          <a:xfrm>
            <a:off x="4745038" y="3011488"/>
            <a:ext cx="1425575" cy="276225"/>
          </a:xfrm>
          <a:prstGeom prst="rect">
            <a:avLst/>
          </a:prstGeom>
          <a:noFill/>
          <a:ln w="38100">
            <a:solidFill>
              <a:srgbClr val="FF0000"/>
            </a:solidFill>
            <a:miter lim="800000"/>
            <a:headEnd/>
            <a:tailEnd/>
          </a:ln>
        </p:spPr>
        <p:txBody>
          <a:bodyPr anchor="ctr">
            <a:spAutoFit/>
          </a:bodyPr>
          <a:lstStyle/>
          <a:p>
            <a:endParaRPr lang="nl-NL"/>
          </a:p>
        </p:txBody>
      </p:sp>
      <p:sp>
        <p:nvSpPr>
          <p:cNvPr id="1544203" name="Rectangle 11"/>
          <p:cNvSpPr>
            <a:spLocks noChangeArrowheads="1"/>
          </p:cNvSpPr>
          <p:nvPr/>
        </p:nvSpPr>
        <p:spPr bwMode="auto">
          <a:xfrm>
            <a:off x="2189163" y="3278188"/>
            <a:ext cx="1074737" cy="276225"/>
          </a:xfrm>
          <a:prstGeom prst="rect">
            <a:avLst/>
          </a:prstGeom>
          <a:noFill/>
          <a:ln w="38100">
            <a:solidFill>
              <a:srgbClr val="FF0000"/>
            </a:solidFill>
            <a:miter lim="800000"/>
            <a:headEnd/>
            <a:tailEnd/>
          </a:ln>
        </p:spPr>
        <p:txBody>
          <a:bodyPr anchor="ctr">
            <a:spAutoFit/>
          </a:bodyPr>
          <a:lstStyle/>
          <a:p>
            <a:endParaRPr lang="nl-NL"/>
          </a:p>
        </p:txBody>
      </p:sp>
      <p:sp>
        <p:nvSpPr>
          <p:cNvPr id="1544204" name="Rectangle 12"/>
          <p:cNvSpPr>
            <a:spLocks noChangeArrowheads="1"/>
          </p:cNvSpPr>
          <p:nvPr/>
        </p:nvSpPr>
        <p:spPr bwMode="auto">
          <a:xfrm>
            <a:off x="981075" y="2270125"/>
            <a:ext cx="1074738" cy="276225"/>
          </a:xfrm>
          <a:prstGeom prst="rect">
            <a:avLst/>
          </a:prstGeom>
          <a:noFill/>
          <a:ln w="38100">
            <a:solidFill>
              <a:srgbClr val="FF0000"/>
            </a:solidFill>
            <a:miter lim="800000"/>
            <a:headEnd/>
            <a:tailEnd/>
          </a:ln>
        </p:spPr>
        <p:txBody>
          <a:bodyPr anchor="ctr">
            <a:spAutoFit/>
          </a:bodyPr>
          <a:lstStyle/>
          <a:p>
            <a:endParaRPr lang="nl-NL"/>
          </a:p>
        </p:txBody>
      </p:sp>
      <p:sp>
        <p:nvSpPr>
          <p:cNvPr id="1544207" name="Rectangle 15"/>
          <p:cNvSpPr>
            <a:spLocks noChangeArrowheads="1"/>
          </p:cNvSpPr>
          <p:nvPr/>
        </p:nvSpPr>
        <p:spPr bwMode="auto">
          <a:xfrm>
            <a:off x="196850" y="4476750"/>
            <a:ext cx="2786063" cy="276225"/>
          </a:xfrm>
          <a:prstGeom prst="rect">
            <a:avLst/>
          </a:prstGeom>
          <a:noFill/>
          <a:ln w="38100">
            <a:solidFill>
              <a:srgbClr val="FF0000"/>
            </a:solidFill>
            <a:miter lim="800000"/>
            <a:headEnd/>
            <a:tailEnd/>
          </a:ln>
        </p:spPr>
        <p:txBody>
          <a:bodyPr anchor="ctr">
            <a:spAutoFit/>
          </a:bodyPr>
          <a:lstStyle/>
          <a:p>
            <a:endParaRPr lang="nl-NL"/>
          </a:p>
        </p:txBody>
      </p:sp>
      <p:sp>
        <p:nvSpPr>
          <p:cNvPr id="1544208" name="Rectangle 16"/>
          <p:cNvSpPr>
            <a:spLocks noChangeArrowheads="1"/>
          </p:cNvSpPr>
          <p:nvPr/>
        </p:nvSpPr>
        <p:spPr bwMode="auto">
          <a:xfrm>
            <a:off x="4764088" y="3386138"/>
            <a:ext cx="1425575" cy="276225"/>
          </a:xfrm>
          <a:prstGeom prst="rect">
            <a:avLst/>
          </a:prstGeom>
          <a:noFill/>
          <a:ln w="38100">
            <a:solidFill>
              <a:srgbClr val="FF0000"/>
            </a:solidFill>
            <a:miter lim="800000"/>
            <a:headEnd/>
            <a:tailEnd/>
          </a:ln>
        </p:spPr>
        <p:txBody>
          <a:bodyPr anchor="ctr">
            <a:spAutoFit/>
          </a:bodyPr>
          <a:lstStyle/>
          <a:p>
            <a:endParaRPr lang="nl-NL"/>
          </a:p>
        </p:txBody>
      </p:sp>
      <p:sp>
        <p:nvSpPr>
          <p:cNvPr id="1544213" name="Rectangle 21"/>
          <p:cNvSpPr>
            <a:spLocks noChangeArrowheads="1"/>
          </p:cNvSpPr>
          <p:nvPr/>
        </p:nvSpPr>
        <p:spPr bwMode="auto">
          <a:xfrm>
            <a:off x="217488" y="4879975"/>
            <a:ext cx="2528887" cy="276225"/>
          </a:xfrm>
          <a:prstGeom prst="rect">
            <a:avLst/>
          </a:prstGeom>
          <a:noFill/>
          <a:ln w="38100">
            <a:solidFill>
              <a:srgbClr val="FF0000"/>
            </a:solidFill>
            <a:miter lim="800000"/>
            <a:headEnd/>
            <a:tailEnd/>
          </a:ln>
        </p:spPr>
        <p:txBody>
          <a:bodyPr anchor="ctr">
            <a:spAutoFit/>
          </a:bodyPr>
          <a:lstStyle/>
          <a:p>
            <a:endParaRPr lang="nl-NL"/>
          </a:p>
        </p:txBody>
      </p:sp>
      <p:sp>
        <p:nvSpPr>
          <p:cNvPr id="1544214" name="Rectangle 22"/>
          <p:cNvSpPr>
            <a:spLocks noChangeArrowheads="1"/>
          </p:cNvSpPr>
          <p:nvPr/>
        </p:nvSpPr>
        <p:spPr bwMode="auto">
          <a:xfrm>
            <a:off x="3992563" y="3748088"/>
            <a:ext cx="4649787" cy="650875"/>
          </a:xfrm>
          <a:prstGeom prst="rect">
            <a:avLst/>
          </a:prstGeom>
          <a:noFill/>
          <a:ln w="38100">
            <a:solidFill>
              <a:srgbClr val="FF0000"/>
            </a:solidFill>
            <a:miter lim="800000"/>
            <a:headEnd/>
            <a:tailEnd/>
          </a:ln>
        </p:spPr>
        <p:txBody>
          <a:bodyPr anchor="ctr">
            <a:spAutoFit/>
          </a:bodyPr>
          <a:lstStyle/>
          <a:p>
            <a:endParaRPr lang="nl-NL"/>
          </a:p>
        </p:txBody>
      </p:sp>
      <p:sp>
        <p:nvSpPr>
          <p:cNvPr id="136207" name="Text Box 29"/>
          <p:cNvSpPr txBox="1">
            <a:spLocks noChangeArrowheads="1"/>
          </p:cNvSpPr>
          <p:nvPr/>
        </p:nvSpPr>
        <p:spPr bwMode="auto">
          <a:xfrm>
            <a:off x="-31750" y="5534025"/>
            <a:ext cx="3908425" cy="549275"/>
          </a:xfrm>
          <a:prstGeom prst="rect">
            <a:avLst/>
          </a:prstGeom>
          <a:noFill/>
          <a:ln w="9525">
            <a:noFill/>
            <a:miter lim="800000"/>
            <a:headEnd/>
            <a:tailEnd/>
          </a:ln>
        </p:spPr>
        <p:txBody>
          <a:bodyPr>
            <a:spAutoFit/>
          </a:bodyPr>
          <a:lstStyle/>
          <a:p>
            <a:pPr>
              <a:buFontTx/>
              <a:buChar char="•"/>
            </a:pPr>
            <a:r>
              <a:rPr lang="zh-CN" altLang="en-US" sz="1200" b="1" i="0">
                <a:ea typeface="宋体" pitchFamily="2" charset="-122"/>
              </a:rPr>
              <a:t> </a:t>
            </a:r>
            <a:r>
              <a:rPr lang="en-US" altLang="zh-CN" sz="1200" b="1" i="0">
                <a:ea typeface="宋体" pitchFamily="2" charset="-122"/>
              </a:rPr>
              <a:t>Home operations map directly to home servant</a:t>
            </a:r>
          </a:p>
          <a:p>
            <a:pPr>
              <a:buFontTx/>
              <a:buChar char="•"/>
            </a:pPr>
            <a:r>
              <a:rPr lang="en-US" altLang="zh-CN" sz="1200" b="1" i="0">
                <a:ea typeface="宋体" pitchFamily="2" charset="-122"/>
              </a:rPr>
              <a:t> </a:t>
            </a:r>
            <a:r>
              <a:rPr lang="en-US" altLang="zh-CN" sz="1200" b="1" i="0">
                <a:solidFill>
                  <a:schemeClr val="hlink"/>
                </a:solidFill>
                <a:latin typeface="Courier New" pitchFamily="49" charset="0"/>
                <a:ea typeface="宋体" pitchFamily="2" charset="-122"/>
              </a:rPr>
              <a:t>attribute</a:t>
            </a:r>
            <a:r>
              <a:rPr lang="en-US" altLang="zh-CN" sz="1200" b="1" i="0">
                <a:ea typeface="宋体" pitchFamily="2" charset="-122"/>
              </a:rPr>
              <a:t> maps the same as for components</a:t>
            </a:r>
          </a:p>
        </p:txBody>
      </p:sp>
      <p:sp>
        <p:nvSpPr>
          <p:cNvPr id="136208" name="Text Box 30"/>
          <p:cNvSpPr txBox="1">
            <a:spLocks noChangeArrowheads="1"/>
          </p:cNvSpPr>
          <p:nvPr/>
        </p:nvSpPr>
        <p:spPr bwMode="auto">
          <a:xfrm>
            <a:off x="3822700" y="4932363"/>
            <a:ext cx="5214938" cy="1098550"/>
          </a:xfrm>
          <a:prstGeom prst="rect">
            <a:avLst/>
          </a:prstGeom>
          <a:noFill/>
          <a:ln w="9525">
            <a:noFill/>
            <a:miter lim="800000"/>
            <a:headEnd/>
            <a:tailEnd/>
          </a:ln>
        </p:spPr>
        <p:txBody>
          <a:bodyPr>
            <a:spAutoFit/>
          </a:bodyPr>
          <a:lstStyle/>
          <a:p>
            <a:pPr marL="112713" indent="-112713">
              <a:buFontTx/>
              <a:buChar char="•"/>
            </a:pPr>
            <a:r>
              <a:rPr lang="en-US" altLang="zh-CN" sz="1200" b="1" i="0">
                <a:ea typeface="宋体" pitchFamily="2" charset="-122"/>
              </a:rPr>
              <a:t>Component type maps to implicit return type of</a:t>
            </a:r>
          </a:p>
          <a:p>
            <a:pPr marL="339725" lvl="1" indent="-112713">
              <a:buFontTx/>
              <a:buChar char="•"/>
            </a:pPr>
            <a:r>
              <a:rPr lang="en-US" altLang="zh-CN" sz="1200" b="1" i="0">
                <a:ea typeface="宋体" pitchFamily="2" charset="-122"/>
              </a:rPr>
              <a:t>Operations generated from </a:t>
            </a:r>
            <a:r>
              <a:rPr lang="en-US" altLang="zh-CN" sz="1200" b="1" i="0">
                <a:solidFill>
                  <a:schemeClr val="hlink"/>
                </a:solidFill>
                <a:latin typeface="Courier New" pitchFamily="49" charset="0"/>
                <a:ea typeface="宋体" pitchFamily="2" charset="-122"/>
              </a:rPr>
              <a:t>factory</a:t>
            </a:r>
            <a:r>
              <a:rPr lang="en-US" altLang="zh-CN" sz="1200" b="1" i="0">
                <a:ea typeface="宋体" pitchFamily="2" charset="-122"/>
              </a:rPr>
              <a:t> declarations</a:t>
            </a:r>
          </a:p>
          <a:p>
            <a:pPr marL="339725" lvl="1" indent="-112713">
              <a:buFontTx/>
              <a:buChar char="•"/>
            </a:pPr>
            <a:r>
              <a:rPr lang="en-US" altLang="zh-CN" sz="1200" b="1" i="0">
                <a:ea typeface="宋体" pitchFamily="2" charset="-122"/>
              </a:rPr>
              <a:t>Operations generated from </a:t>
            </a:r>
            <a:r>
              <a:rPr lang="en-US" altLang="zh-CN" sz="1200" b="1" i="0">
                <a:solidFill>
                  <a:schemeClr val="hlink"/>
                </a:solidFill>
                <a:latin typeface="Courier New" pitchFamily="49" charset="0"/>
                <a:ea typeface="宋体" pitchFamily="2" charset="-122"/>
              </a:rPr>
              <a:t>finder</a:t>
            </a:r>
            <a:r>
              <a:rPr lang="en-US" altLang="zh-CN" sz="1200" b="1" i="0">
                <a:ea typeface="宋体" pitchFamily="2" charset="-122"/>
              </a:rPr>
              <a:t> declarations</a:t>
            </a:r>
          </a:p>
          <a:p>
            <a:pPr marL="112713" indent="-112713">
              <a:buFontTx/>
              <a:buChar char="•"/>
            </a:pPr>
            <a:r>
              <a:rPr lang="en-US" altLang="zh-CN" sz="1200" b="1" i="0">
                <a:ea typeface="宋体" pitchFamily="2" charset="-122"/>
              </a:rPr>
              <a:t>Factory &amp; finder operations can have only </a:t>
            </a:r>
            <a:r>
              <a:rPr lang="en-US" altLang="zh-CN" sz="1200" b="1" i="0">
                <a:solidFill>
                  <a:schemeClr val="hlink"/>
                </a:solidFill>
                <a:latin typeface="Courier New" pitchFamily="49" charset="0"/>
                <a:ea typeface="宋体" pitchFamily="2" charset="-122"/>
              </a:rPr>
              <a:t>in</a:t>
            </a:r>
            <a:r>
              <a:rPr lang="en-US" altLang="zh-CN" sz="1200" b="1" i="0">
                <a:ea typeface="宋体" pitchFamily="2" charset="-122"/>
              </a:rPr>
              <a:t> parameters (if any)</a:t>
            </a:r>
          </a:p>
        </p:txBody>
      </p:sp>
      <p:sp>
        <p:nvSpPr>
          <p:cNvPr id="1544223" name="Rectangle 31"/>
          <p:cNvSpPr>
            <a:spLocks noChangeArrowheads="1"/>
          </p:cNvSpPr>
          <p:nvPr/>
        </p:nvSpPr>
        <p:spPr bwMode="auto">
          <a:xfrm>
            <a:off x="26988" y="5538788"/>
            <a:ext cx="3625850" cy="276225"/>
          </a:xfrm>
          <a:prstGeom prst="rect">
            <a:avLst/>
          </a:prstGeom>
          <a:noFill/>
          <a:ln w="38100">
            <a:solidFill>
              <a:srgbClr val="FF0000"/>
            </a:solidFill>
            <a:miter lim="800000"/>
            <a:headEnd/>
            <a:tailEnd/>
          </a:ln>
        </p:spPr>
        <p:txBody>
          <a:bodyPr anchor="ctr">
            <a:spAutoFit/>
          </a:bodyPr>
          <a:lstStyle/>
          <a:p>
            <a:endParaRPr lang="nl-NL"/>
          </a:p>
        </p:txBody>
      </p:sp>
      <p:sp>
        <p:nvSpPr>
          <p:cNvPr id="1544224" name="Rectangle 32"/>
          <p:cNvSpPr>
            <a:spLocks noChangeArrowheads="1"/>
          </p:cNvSpPr>
          <p:nvPr/>
        </p:nvSpPr>
        <p:spPr bwMode="auto">
          <a:xfrm>
            <a:off x="23813" y="5810250"/>
            <a:ext cx="3625850" cy="276225"/>
          </a:xfrm>
          <a:prstGeom prst="rect">
            <a:avLst/>
          </a:prstGeom>
          <a:noFill/>
          <a:ln w="38100">
            <a:solidFill>
              <a:srgbClr val="FF0000"/>
            </a:solidFill>
            <a:miter lim="800000"/>
            <a:headEnd/>
            <a:tailEnd/>
          </a:ln>
        </p:spPr>
        <p:txBody>
          <a:bodyPr anchor="ctr">
            <a:spAutoFit/>
          </a:bodyPr>
          <a:lstStyle/>
          <a:p>
            <a:endParaRPr lang="nl-NL"/>
          </a:p>
        </p:txBody>
      </p:sp>
      <p:sp>
        <p:nvSpPr>
          <p:cNvPr id="1544225" name="Rectangle 33"/>
          <p:cNvSpPr>
            <a:spLocks noChangeArrowheads="1"/>
          </p:cNvSpPr>
          <p:nvPr/>
        </p:nvSpPr>
        <p:spPr bwMode="auto">
          <a:xfrm>
            <a:off x="3867150" y="4941888"/>
            <a:ext cx="3694113" cy="276225"/>
          </a:xfrm>
          <a:prstGeom prst="rect">
            <a:avLst/>
          </a:prstGeom>
          <a:noFill/>
          <a:ln w="38100">
            <a:solidFill>
              <a:srgbClr val="FF0000"/>
            </a:solidFill>
            <a:miter lim="800000"/>
            <a:headEnd/>
            <a:tailEnd/>
          </a:ln>
        </p:spPr>
        <p:txBody>
          <a:bodyPr anchor="ctr">
            <a:spAutoFit/>
          </a:bodyPr>
          <a:lstStyle/>
          <a:p>
            <a:endParaRPr lang="nl-NL"/>
          </a:p>
        </p:txBody>
      </p:sp>
      <p:sp>
        <p:nvSpPr>
          <p:cNvPr id="1544226" name="Rectangle 34"/>
          <p:cNvSpPr>
            <a:spLocks noChangeArrowheads="1"/>
          </p:cNvSpPr>
          <p:nvPr/>
        </p:nvSpPr>
        <p:spPr bwMode="auto">
          <a:xfrm>
            <a:off x="4083050" y="5205413"/>
            <a:ext cx="3798888" cy="276225"/>
          </a:xfrm>
          <a:prstGeom prst="rect">
            <a:avLst/>
          </a:prstGeom>
          <a:noFill/>
          <a:ln w="38100">
            <a:solidFill>
              <a:srgbClr val="FF0000"/>
            </a:solidFill>
            <a:miter lim="800000"/>
            <a:headEnd/>
            <a:tailEnd/>
          </a:ln>
        </p:spPr>
        <p:txBody>
          <a:bodyPr anchor="ctr">
            <a:spAutoFit/>
          </a:bodyPr>
          <a:lstStyle/>
          <a:p>
            <a:endParaRPr lang="nl-NL"/>
          </a:p>
        </p:txBody>
      </p:sp>
      <p:sp>
        <p:nvSpPr>
          <p:cNvPr id="1544227" name="Rectangle 35"/>
          <p:cNvSpPr>
            <a:spLocks noChangeArrowheads="1"/>
          </p:cNvSpPr>
          <p:nvPr/>
        </p:nvSpPr>
        <p:spPr bwMode="auto">
          <a:xfrm>
            <a:off x="4081463" y="5483225"/>
            <a:ext cx="3798887" cy="276225"/>
          </a:xfrm>
          <a:prstGeom prst="rect">
            <a:avLst/>
          </a:prstGeom>
          <a:noFill/>
          <a:ln w="38100">
            <a:solidFill>
              <a:srgbClr val="FF0000"/>
            </a:solidFill>
            <a:miter lim="800000"/>
            <a:headEnd/>
            <a:tailEnd/>
          </a:ln>
        </p:spPr>
        <p:txBody>
          <a:bodyPr anchor="ctr">
            <a:spAutoFit/>
          </a:bodyPr>
          <a:lstStyle/>
          <a:p>
            <a:endParaRPr lang="nl-NL"/>
          </a:p>
        </p:txBody>
      </p:sp>
      <p:sp>
        <p:nvSpPr>
          <p:cNvPr id="1544228" name="Rectangle 36"/>
          <p:cNvSpPr>
            <a:spLocks noChangeArrowheads="1"/>
          </p:cNvSpPr>
          <p:nvPr/>
        </p:nvSpPr>
        <p:spPr bwMode="auto">
          <a:xfrm>
            <a:off x="3960813" y="3019425"/>
            <a:ext cx="4929187" cy="276225"/>
          </a:xfrm>
          <a:prstGeom prst="rect">
            <a:avLst/>
          </a:prstGeom>
          <a:noFill/>
          <a:ln w="38100">
            <a:solidFill>
              <a:srgbClr val="FF0000"/>
            </a:solidFill>
            <a:miter lim="800000"/>
            <a:headEnd/>
            <a:tailEnd/>
          </a:ln>
        </p:spPr>
        <p:txBody>
          <a:bodyPr anchor="ctr">
            <a:spAutoFit/>
          </a:bodyPr>
          <a:lstStyle/>
          <a:p>
            <a:endParaRPr lang="nl-NL"/>
          </a:p>
        </p:txBody>
      </p:sp>
      <p:sp>
        <p:nvSpPr>
          <p:cNvPr id="1544229" name="Rectangle 37"/>
          <p:cNvSpPr>
            <a:spLocks noChangeArrowheads="1"/>
          </p:cNvSpPr>
          <p:nvPr/>
        </p:nvSpPr>
        <p:spPr bwMode="auto">
          <a:xfrm>
            <a:off x="3948113" y="3382963"/>
            <a:ext cx="4929187" cy="276225"/>
          </a:xfrm>
          <a:prstGeom prst="rect">
            <a:avLst/>
          </a:prstGeom>
          <a:noFill/>
          <a:ln w="38100">
            <a:solidFill>
              <a:srgbClr val="FF0000"/>
            </a:solidFill>
            <a:miter lim="800000"/>
            <a:headEnd/>
            <a:tailEnd/>
          </a:ln>
        </p:spPr>
        <p:txBody>
          <a:bodyPr anchor="ctr">
            <a:spAutoFit/>
          </a:bodyPr>
          <a:lstStyle/>
          <a:p>
            <a:endParaRPr lang="nl-NL"/>
          </a:p>
        </p:txBody>
      </p:sp>
      <p:sp>
        <p:nvSpPr>
          <p:cNvPr id="1544230" name="Rectangle 38"/>
          <p:cNvSpPr>
            <a:spLocks noChangeArrowheads="1"/>
          </p:cNvSpPr>
          <p:nvPr/>
        </p:nvSpPr>
        <p:spPr bwMode="auto">
          <a:xfrm>
            <a:off x="3867150" y="5757863"/>
            <a:ext cx="4929188" cy="276225"/>
          </a:xfrm>
          <a:prstGeom prst="rect">
            <a:avLst/>
          </a:prstGeom>
          <a:noFill/>
          <a:ln w="38100">
            <a:solidFill>
              <a:srgbClr val="FF0000"/>
            </a:solidFill>
            <a:miter lim="800000"/>
            <a:headEnd/>
            <a:tailEnd/>
          </a:ln>
        </p:spPr>
        <p:txBody>
          <a:bodyPr anchor="ctr">
            <a:spAutoFit/>
          </a:bodyPr>
          <a:lstStyle/>
          <a:p>
            <a:endParaRPr lang="nl-NL"/>
          </a:p>
        </p:txBody>
      </p:sp>
      <p:sp>
        <p:nvSpPr>
          <p:cNvPr id="1544231" name="Rectangle 39"/>
          <p:cNvSpPr>
            <a:spLocks noChangeArrowheads="1"/>
          </p:cNvSpPr>
          <p:nvPr/>
        </p:nvSpPr>
        <p:spPr bwMode="auto">
          <a:xfrm>
            <a:off x="1876425" y="4089400"/>
            <a:ext cx="363538" cy="276225"/>
          </a:xfrm>
          <a:prstGeom prst="rect">
            <a:avLst/>
          </a:prstGeom>
          <a:noFill/>
          <a:ln w="38100">
            <a:solidFill>
              <a:srgbClr val="FF0000"/>
            </a:solidFill>
            <a:miter lim="800000"/>
            <a:headEnd/>
            <a:tailEnd/>
          </a:ln>
        </p:spPr>
        <p:txBody>
          <a:bodyPr anchor="ctr">
            <a:spAutoFit/>
          </a:bodyPr>
          <a:lstStyle/>
          <a:p>
            <a:endParaRPr lang="nl-NL"/>
          </a:p>
        </p:txBody>
      </p:sp>
      <p:sp>
        <p:nvSpPr>
          <p:cNvPr id="1544232" name="Rectangle 40"/>
          <p:cNvSpPr>
            <a:spLocks noChangeArrowheads="1"/>
          </p:cNvSpPr>
          <p:nvPr/>
        </p:nvSpPr>
        <p:spPr bwMode="auto">
          <a:xfrm>
            <a:off x="1592263" y="4471988"/>
            <a:ext cx="363537" cy="276225"/>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41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419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442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54419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544199"/>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544223"/>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5442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442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442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544224"/>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44213"/>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44214"/>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54420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4420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4420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4420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442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544202"/>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544208"/>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544204"/>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54420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544225"/>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154420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4422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54422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1544201"/>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544226"/>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544228"/>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154420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54422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54422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1" nodeType="clickEffect">
                                  <p:stCondLst>
                                    <p:cond delay="0"/>
                                  </p:stCondLst>
                                  <p:childTnLst>
                                    <p:set>
                                      <p:cBhvr>
                                        <p:cTn id="78" dur="1" fill="hold">
                                          <p:stCondLst>
                                            <p:cond delay="0"/>
                                          </p:stCondLst>
                                        </p:cTn>
                                        <p:tgtEl>
                                          <p:spTgt spid="1544207"/>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1544227"/>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1544229"/>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54423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544231"/>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54423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grpId="1" nodeType="clickEffect">
                                  <p:stCondLst>
                                    <p:cond delay="0"/>
                                  </p:stCondLst>
                                  <p:childTnLst>
                                    <p:set>
                                      <p:cBhvr>
                                        <p:cTn id="92" dur="1" fill="hold">
                                          <p:stCondLst>
                                            <p:cond delay="0"/>
                                          </p:stCondLst>
                                        </p:cTn>
                                        <p:tgtEl>
                                          <p:spTgt spid="1544230"/>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544231"/>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15442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4197" grpId="0" animBg="1"/>
      <p:bldP spid="1544197" grpId="1" animBg="1"/>
      <p:bldP spid="1544199" grpId="0" animBg="1"/>
      <p:bldP spid="1544199" grpId="1" animBg="1"/>
      <p:bldP spid="1544201" grpId="0" animBg="1"/>
      <p:bldP spid="1544201" grpId="1" animBg="1"/>
      <p:bldP spid="1544202" grpId="0" animBg="1"/>
      <p:bldP spid="1544202" grpId="1" animBg="1"/>
      <p:bldP spid="1544203" grpId="0" animBg="1"/>
      <p:bldP spid="1544203" grpId="1" animBg="1"/>
      <p:bldP spid="1544204" grpId="0" animBg="1"/>
      <p:bldP spid="1544204" grpId="1" animBg="1"/>
      <p:bldP spid="1544207" grpId="0" animBg="1"/>
      <p:bldP spid="1544207" grpId="1" animBg="1"/>
      <p:bldP spid="1544208" grpId="0" animBg="1"/>
      <p:bldP spid="1544208" grpId="1" animBg="1"/>
      <p:bldP spid="1544213" grpId="0" animBg="1"/>
      <p:bldP spid="1544213" grpId="1" animBg="1"/>
      <p:bldP spid="1544214" grpId="0" animBg="1"/>
      <p:bldP spid="1544214" grpId="1" animBg="1"/>
      <p:bldP spid="1544223" grpId="0" animBg="1"/>
      <p:bldP spid="1544223" grpId="1" animBg="1"/>
      <p:bldP spid="1544224" grpId="0" animBg="1"/>
      <p:bldP spid="1544224" grpId="1" animBg="1"/>
      <p:bldP spid="1544225" grpId="0" animBg="1"/>
      <p:bldP spid="1544225" grpId="1" animBg="1"/>
      <p:bldP spid="1544226" grpId="0" animBg="1"/>
      <p:bldP spid="1544226" grpId="1" animBg="1"/>
      <p:bldP spid="1544227" grpId="0" animBg="1"/>
      <p:bldP spid="1544227" grpId="1" animBg="1"/>
      <p:bldP spid="1544228" grpId="0" animBg="1"/>
      <p:bldP spid="1544228" grpId="1" animBg="1"/>
      <p:bldP spid="1544229" grpId="0" animBg="1"/>
      <p:bldP spid="1544229" grpId="1" animBg="1"/>
      <p:bldP spid="1544230" grpId="0" animBg="1"/>
      <p:bldP spid="1544230" grpId="1" animBg="1"/>
      <p:bldP spid="1544231" grpId="0" animBg="1"/>
      <p:bldP spid="1544231" grpId="1" animBg="1"/>
      <p:bldP spid="1544232" grpId="0" animBg="1"/>
      <p:bldP spid="1544232" grpId="1" animBg="1"/>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0962" name="Object 2"/>
          <p:cNvGraphicFramePr>
            <a:graphicFrameLocks noChangeAspect="1"/>
          </p:cNvGraphicFramePr>
          <p:nvPr>
            <p:ph sz="half" idx="1"/>
          </p:nvPr>
        </p:nvGraphicFramePr>
        <p:xfrm>
          <a:off x="95250" y="1074738"/>
          <a:ext cx="4729163" cy="4810125"/>
        </p:xfrm>
        <a:graphic>
          <a:graphicData uri="http://schemas.openxmlformats.org/presentationml/2006/ole">
            <p:oleObj spid="_x0000_s40962" name="Visio" r:id="rId3" imgW="5401921" imgH="5560061" progId="Visio.Drawing.11">
              <p:embed/>
            </p:oleObj>
          </a:graphicData>
        </a:graphic>
      </p:graphicFrame>
      <p:sp>
        <p:nvSpPr>
          <p:cNvPr id="40963" name="Rectangle 14"/>
          <p:cNvSpPr>
            <a:spLocks noChangeArrowheads="1"/>
          </p:cNvSpPr>
          <p:nvPr/>
        </p:nvSpPr>
        <p:spPr bwMode="auto">
          <a:xfrm>
            <a:off x="1784350" y="2414588"/>
            <a:ext cx="3678238" cy="3370262"/>
          </a:xfrm>
          <a:prstGeom prst="rect">
            <a:avLst/>
          </a:prstGeom>
          <a:solidFill>
            <a:schemeClr val="bg1"/>
          </a:solidFill>
          <a:ln w="9525">
            <a:noFill/>
            <a:miter lim="800000"/>
            <a:headEnd/>
            <a:tailEnd/>
          </a:ln>
        </p:spPr>
        <p:txBody>
          <a:bodyPr wrap="none" anchor="ctr">
            <a:spAutoFit/>
          </a:bodyPr>
          <a:lstStyle/>
          <a:p>
            <a:endParaRPr lang="nl-NL"/>
          </a:p>
        </p:txBody>
      </p:sp>
      <p:sp>
        <p:nvSpPr>
          <p:cNvPr id="40964" name="Rectangle 2"/>
          <p:cNvSpPr>
            <a:spLocks noGrp="1" noChangeArrowheads="1"/>
          </p:cNvSpPr>
          <p:nvPr>
            <p:ph type="title"/>
          </p:nvPr>
        </p:nvSpPr>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 &amp; Generated Executor Code</a:t>
            </a:r>
          </a:p>
        </p:txBody>
      </p:sp>
      <p:sp>
        <p:nvSpPr>
          <p:cNvPr id="40965" name="Rectangle 8"/>
          <p:cNvSpPr>
            <a:spLocks noGrp="1" noChangeArrowheads="1"/>
          </p:cNvSpPr>
          <p:nvPr>
            <p:ph type="body" sz="half" idx="2"/>
          </p:nvPr>
        </p:nvSpPr>
        <p:spPr>
          <a:xfrm>
            <a:off x="5243513" y="969963"/>
            <a:ext cx="3840162" cy="5181600"/>
          </a:xfrm>
        </p:spPr>
        <p:txBody>
          <a:bodyPr/>
          <a:lstStyle/>
          <a:p>
            <a:pPr marL="173038" indent="-173038" eaLnBrk="1" hangingPunct="1"/>
            <a:r>
              <a:rPr lang="en-US" altLang="zh-CN" sz="2000" i="1" smtClean="0">
                <a:ea typeface="宋体" pitchFamily="2" charset="-122"/>
              </a:rPr>
              <a:t>Executor interfaces</a:t>
            </a:r>
            <a:r>
              <a:rPr lang="en-US" altLang="zh-CN" sz="2000" smtClean="0">
                <a:ea typeface="宋体" pitchFamily="2" charset="-122"/>
              </a:rPr>
              <a:t> are IDL or C++/Java code</a:t>
            </a:r>
          </a:p>
          <a:p>
            <a:pPr marL="512763" lvl="1" indent="-165100" eaLnBrk="1" hangingPunct="1"/>
            <a:r>
              <a:rPr lang="en-US" altLang="zh-CN" sz="2000" smtClean="0">
                <a:ea typeface="宋体" pitchFamily="2" charset="-122"/>
              </a:rPr>
              <a:t>Generated by CIDL compiler</a:t>
            </a:r>
          </a:p>
          <a:p>
            <a:pPr marL="512763" lvl="1" indent="-165100" eaLnBrk="1" hangingPunct="1"/>
            <a:r>
              <a:rPr lang="en-US" altLang="zh-CN" sz="2000" smtClean="0">
                <a:ea typeface="宋体" pitchFamily="2" charset="-122"/>
              </a:rPr>
              <a:t>Must be implemented by component developers</a:t>
            </a:r>
          </a:p>
          <a:p>
            <a:pPr marL="173038" indent="-173038" eaLnBrk="1" hangingPunct="1"/>
            <a:r>
              <a:rPr lang="en-US" altLang="zh-CN" sz="2000" smtClean="0">
                <a:ea typeface="宋体" pitchFamily="2" charset="-122"/>
              </a:rPr>
              <a:t>Generated code has interfaces for</a:t>
            </a:r>
          </a:p>
          <a:p>
            <a:pPr marL="512763" lvl="1" indent="-165100" eaLnBrk="1" hangingPunct="1"/>
            <a:r>
              <a:rPr lang="en-US" altLang="zh-CN" sz="2000" smtClean="0">
                <a:ea typeface="宋体" pitchFamily="2" charset="-122"/>
              </a:rPr>
              <a:t>Implicit &amp; explicit homes</a:t>
            </a:r>
          </a:p>
          <a:p>
            <a:pPr marL="512763" lvl="1" indent="-165100" eaLnBrk="1" hangingPunct="1"/>
            <a:r>
              <a:rPr lang="en-US" altLang="zh-CN" sz="2000" smtClean="0">
                <a:ea typeface="宋体" pitchFamily="2" charset="-122"/>
              </a:rPr>
              <a:t>Main home executor</a:t>
            </a:r>
          </a:p>
          <a:p>
            <a:pPr marL="512763" lvl="1" indent="-165100" eaLnBrk="1" hangingPunct="1"/>
            <a:r>
              <a:rPr lang="en-US" altLang="zh-CN" sz="2000" smtClean="0">
                <a:ea typeface="宋体" pitchFamily="2" charset="-122"/>
              </a:rPr>
              <a:t>Main and/or monolithic component executors</a:t>
            </a:r>
          </a:p>
          <a:p>
            <a:pPr marL="512763" lvl="1" indent="-165100" eaLnBrk="1" hangingPunct="1"/>
            <a:r>
              <a:rPr lang="en-US" altLang="zh-CN" sz="2000" smtClean="0">
                <a:ea typeface="宋体" pitchFamily="2" charset="-122"/>
              </a:rPr>
              <a:t>Facet &amp; consumer executor</a:t>
            </a:r>
          </a:p>
          <a:p>
            <a:pPr marL="512763" lvl="1" indent="-165100" eaLnBrk="1" hangingPunct="1"/>
            <a:r>
              <a:rPr lang="en-US" altLang="zh-CN" sz="2000" smtClean="0">
                <a:ea typeface="宋体" pitchFamily="2" charset="-122"/>
              </a:rPr>
              <a:t>Component context</a:t>
            </a:r>
          </a:p>
          <a:p>
            <a:pPr marL="173038" indent="-173038" eaLnBrk="1" hangingPunct="1"/>
            <a:endParaRPr lang="en-US" altLang="zh-CN" sz="2000" i="1" smtClean="0">
              <a:ea typeface="宋体" pitchFamily="2" charset="-122"/>
            </a:endParaRPr>
          </a:p>
        </p:txBody>
      </p:sp>
      <p:sp>
        <p:nvSpPr>
          <p:cNvPr id="1399817" name="Rectangle 9"/>
          <p:cNvSpPr>
            <a:spLocks noChangeArrowheads="1"/>
          </p:cNvSpPr>
          <p:nvPr/>
        </p:nvSpPr>
        <p:spPr bwMode="auto">
          <a:xfrm>
            <a:off x="831850" y="6354763"/>
            <a:ext cx="7185025" cy="427037"/>
          </a:xfrm>
          <a:prstGeom prst="rect">
            <a:avLst/>
          </a:prstGeom>
          <a:solidFill>
            <a:srgbClr val="CCECFF"/>
          </a:solidFill>
          <a:ln w="9525">
            <a:solidFill>
              <a:schemeClr val="tx1"/>
            </a:solidFill>
            <a:miter lim="800000"/>
            <a:headEnd/>
            <a:tailEnd/>
          </a:ln>
        </p:spPr>
        <p:txBody>
          <a:bodyPr wrap="none" anchor="ctr"/>
          <a:lstStyle/>
          <a:p>
            <a:pPr algn="ctr" eaLnBrk="0" hangingPunct="0">
              <a:spcBef>
                <a:spcPct val="0"/>
              </a:spcBef>
            </a:pPr>
            <a:r>
              <a:rPr lang="en-US" altLang="zh-CN" sz="2000" i="0">
                <a:latin typeface="Arial Narrow" pitchFamily="34" charset="0"/>
                <a:ea typeface="宋体" pitchFamily="2" charset="-122"/>
              </a:rPr>
              <a:t>Component application developers extend &amp; implement executor interfaces</a:t>
            </a:r>
          </a:p>
        </p:txBody>
      </p:sp>
      <p:sp>
        <p:nvSpPr>
          <p:cNvPr id="40967" name="Text Box 10"/>
          <p:cNvSpPr txBox="1">
            <a:spLocks noChangeArrowheads="1"/>
          </p:cNvSpPr>
          <p:nvPr/>
        </p:nvSpPr>
        <p:spPr bwMode="auto">
          <a:xfrm>
            <a:off x="1860550" y="2598738"/>
            <a:ext cx="3300413" cy="1379537"/>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hello.idl</a:t>
            </a:r>
          </a:p>
          <a:p>
            <a:pPr eaLnBrk="0" hangingPunct="0">
              <a:spcBef>
                <a:spcPct val="0"/>
              </a:spcBef>
            </a:pPr>
            <a:r>
              <a:rPr lang="en-US" altLang="zh-CN" sz="1200" b="1" i="0">
                <a:latin typeface="Courier New" pitchFamily="49" charset="0"/>
                <a:ea typeface="宋体" pitchFamily="2" charset="-122"/>
              </a:rPr>
              <a:t>#include &lt;Components.idl&gt;</a:t>
            </a:r>
          </a:p>
          <a:p>
            <a:pPr eaLnBrk="0" hangingPunct="0">
              <a:spcBef>
                <a:spcPct val="0"/>
              </a:spcBef>
            </a:pPr>
            <a:r>
              <a:rPr lang="en-US" altLang="zh-CN" sz="1200" b="1" i="0">
                <a:latin typeface="Courier New" pitchFamily="49" charset="0"/>
                <a:ea typeface="宋体" pitchFamily="2" charset="-122"/>
              </a:rPr>
              <a:t>interface Hello { /* ... /* };</a:t>
            </a:r>
          </a:p>
          <a:p>
            <a:pPr eaLnBrk="0" hangingPunct="0">
              <a:spcBef>
                <a:spcPct val="0"/>
              </a:spcBef>
            </a:pPr>
            <a:r>
              <a:rPr lang="en-US" altLang="zh-CN" sz="1200" b="1" i="0">
                <a:latin typeface="Courier New" pitchFamily="49" charset="0"/>
                <a:ea typeface="宋体" pitchFamily="2" charset="-122"/>
              </a:rPr>
              <a:t>component HelloWorld supports Hello { /* ... */ };</a:t>
            </a:r>
          </a:p>
          <a:p>
            <a:pPr eaLnBrk="0" hangingPunct="0">
              <a:spcBef>
                <a:spcPct val="0"/>
              </a:spcBef>
            </a:pPr>
            <a:r>
              <a:rPr lang="en-US" altLang="zh-CN" sz="1200" b="1" i="0">
                <a:latin typeface="Courier New" pitchFamily="49" charset="0"/>
                <a:ea typeface="宋体" pitchFamily="2" charset="-122"/>
              </a:rPr>
              <a:t>home HelloHome manages HelloWorld {};</a:t>
            </a:r>
          </a:p>
        </p:txBody>
      </p:sp>
      <p:sp>
        <p:nvSpPr>
          <p:cNvPr id="40968" name="Text Box 11"/>
          <p:cNvSpPr txBox="1">
            <a:spLocks noChangeArrowheads="1"/>
          </p:cNvSpPr>
          <p:nvPr/>
        </p:nvSpPr>
        <p:spPr bwMode="auto">
          <a:xfrm>
            <a:off x="1795463" y="4210050"/>
            <a:ext cx="3467100" cy="1562100"/>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r>
              <a:rPr lang="en-US" altLang="zh-CN" sz="1200" b="1" i="0">
                <a:latin typeface="Courier New" pitchFamily="49" charset="0"/>
                <a:ea typeface="宋体" pitchFamily="2" charset="-122"/>
              </a:rPr>
              <a:t>composition session Hello_Example {</a:t>
            </a:r>
          </a:p>
          <a:p>
            <a:pPr eaLnBrk="0" hangingPunct="0">
              <a:spcBef>
                <a:spcPct val="0"/>
              </a:spcBef>
            </a:pPr>
            <a:r>
              <a:rPr lang="en-US" altLang="zh-CN" sz="1200" b="1" i="0">
                <a:latin typeface="Courier New" pitchFamily="49" charset="0"/>
                <a:ea typeface="宋体" pitchFamily="2" charset="-122"/>
              </a:rPr>
              <a:t>  home executor HelloHome_Exec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
        <p:nvSpPr>
          <p:cNvPr id="40969" name="Rectangle 12"/>
          <p:cNvSpPr>
            <a:spLocks noChangeArrowheads="1"/>
          </p:cNvSpPr>
          <p:nvPr/>
        </p:nvSpPr>
        <p:spPr bwMode="auto">
          <a:xfrm>
            <a:off x="0" y="5846763"/>
            <a:ext cx="8943975" cy="349250"/>
          </a:xfrm>
          <a:prstGeom prst="rect">
            <a:avLst/>
          </a:prstGeom>
          <a:noFill/>
          <a:ln w="9525">
            <a:noFill/>
            <a:miter lim="800000"/>
            <a:headEnd/>
            <a:tailEnd/>
          </a:ln>
        </p:spPr>
        <p:txBody>
          <a:bodyPr/>
          <a:lstStyle/>
          <a:p>
            <a:pPr marL="173038" indent="-173038">
              <a:spcBef>
                <a:spcPct val="30000"/>
              </a:spcBef>
              <a:buFontTx/>
              <a:buChar char="•"/>
            </a:pPr>
            <a:r>
              <a:rPr lang="en-US" altLang="zh-CN" sz="2000" i="0">
                <a:ea typeface="宋体" pitchFamily="2" charset="-122"/>
              </a:rPr>
              <a:t>All executor interfaces are “locality constrained,” i.e., use </a:t>
            </a:r>
            <a:r>
              <a:rPr lang="en-US" altLang="zh-CN" sz="2000" b="1" i="0">
                <a:latin typeface="Courier New" pitchFamily="49" charset="0"/>
                <a:ea typeface="宋体" pitchFamily="2" charset="-122"/>
              </a:rPr>
              <a:t>local</a:t>
            </a:r>
            <a:r>
              <a:rPr lang="en-US" altLang="zh-CN" sz="2000" b="1" i="0">
                <a:ea typeface="宋体" pitchFamily="2" charset="-122"/>
              </a:rPr>
              <a:t> </a:t>
            </a:r>
            <a:r>
              <a:rPr lang="en-US" altLang="zh-CN" sz="2000" i="0">
                <a:ea typeface="宋体" pitchFamily="2" charset="-122"/>
              </a:rPr>
              <a:t>keyword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98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9817"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8" name="Text Box 17"/>
          <p:cNvSpPr txBox="1">
            <a:spLocks noChangeArrowheads="1"/>
          </p:cNvSpPr>
          <p:nvPr/>
        </p:nvSpPr>
        <p:spPr bwMode="auto">
          <a:xfrm>
            <a:off x="211138" y="1009650"/>
            <a:ext cx="2816225" cy="1625600"/>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000" b="1" i="0">
                <a:latin typeface="Courier New" pitchFamily="49" charset="0"/>
                <a:ea typeface="宋体" pitchFamily="2" charset="-122"/>
              </a:rPr>
              <a:t>// hello.cdl</a:t>
            </a:r>
          </a:p>
          <a:p>
            <a:pPr eaLnBrk="0" hangingPunct="0">
              <a:spcBef>
                <a:spcPct val="0"/>
              </a:spcBef>
            </a:pPr>
            <a:r>
              <a:rPr lang="en-US" altLang="zh-CN" sz="1000" b="1" i="0">
                <a:latin typeface="Courier New" pitchFamily="49" charset="0"/>
                <a:ea typeface="宋体" pitchFamily="2" charset="-122"/>
              </a:rPr>
              <a:t>#include “hello.idl”</a:t>
            </a:r>
          </a:p>
          <a:p>
            <a:pPr eaLnBrk="0" hangingPunct="0">
              <a:spcBef>
                <a:spcPct val="0"/>
              </a:spcBef>
            </a:pPr>
            <a:r>
              <a:rPr lang="en-US" altLang="zh-CN" sz="1000" b="1" i="0">
                <a:latin typeface="Courier New" pitchFamily="49" charset="0"/>
                <a:ea typeface="宋体" pitchFamily="2" charset="-122"/>
              </a:rPr>
              <a:t>composition session Hello_Example</a:t>
            </a:r>
          </a:p>
          <a:p>
            <a:pPr eaLnBrk="0" hangingPunct="0">
              <a:spcBef>
                <a:spcPct val="0"/>
              </a:spcBef>
            </a:pPr>
            <a:r>
              <a:rPr lang="en-US" altLang="zh-CN" sz="1000" b="1" i="0">
                <a:latin typeface="Courier New" pitchFamily="49" charset="0"/>
                <a:ea typeface="宋体" pitchFamily="2" charset="-122"/>
              </a:rPr>
              <a:t>{</a:t>
            </a:r>
          </a:p>
          <a:p>
            <a:pPr eaLnBrk="0" hangingPunct="0">
              <a:spcBef>
                <a:spcPct val="0"/>
              </a:spcBef>
            </a:pPr>
            <a:r>
              <a:rPr lang="en-US" altLang="zh-CN" sz="1000" b="1" i="0">
                <a:latin typeface="Courier New" pitchFamily="49" charset="0"/>
                <a:ea typeface="宋体" pitchFamily="2" charset="-122"/>
              </a:rPr>
              <a:t>  home executor HelloHome_Exec</a:t>
            </a:r>
          </a:p>
          <a:p>
            <a:pPr eaLnBrk="0" hangingPunct="0">
              <a:spcBef>
                <a:spcPct val="0"/>
              </a:spcBef>
            </a:pPr>
            <a:r>
              <a:rPr lang="en-US" altLang="zh-CN" sz="1000" b="1" i="0">
                <a:latin typeface="Courier New" pitchFamily="49" charset="0"/>
                <a:ea typeface="宋体" pitchFamily="2" charset="-122"/>
              </a:rPr>
              <a:t>  { </a:t>
            </a:r>
          </a:p>
          <a:p>
            <a:pPr eaLnBrk="0" hangingPunct="0">
              <a:spcBef>
                <a:spcPct val="0"/>
              </a:spcBef>
            </a:pPr>
            <a:r>
              <a:rPr lang="en-US" altLang="zh-CN" sz="1000" b="1" i="0">
                <a:latin typeface="Courier New" pitchFamily="49" charset="0"/>
                <a:ea typeface="宋体" pitchFamily="2" charset="-122"/>
              </a:rPr>
              <a:t>    implements HelloHome;</a:t>
            </a:r>
          </a:p>
          <a:p>
            <a:pPr eaLnBrk="0" hangingPunct="0">
              <a:spcBef>
                <a:spcPct val="0"/>
              </a:spcBef>
            </a:pPr>
            <a:r>
              <a:rPr lang="en-US" altLang="zh-CN" sz="1000" b="1" i="0">
                <a:latin typeface="Courier New" pitchFamily="49" charset="0"/>
                <a:ea typeface="宋体" pitchFamily="2" charset="-122"/>
              </a:rPr>
              <a:t>    manages HellowWorld_Exec;</a:t>
            </a:r>
          </a:p>
          <a:p>
            <a:pPr eaLnBrk="0" hangingPunct="0">
              <a:spcBef>
                <a:spcPct val="0"/>
              </a:spcBef>
            </a:pPr>
            <a:r>
              <a:rPr lang="en-US" altLang="zh-CN" sz="1000" b="1" i="0">
                <a:latin typeface="Courier New" pitchFamily="49" charset="0"/>
                <a:ea typeface="宋体" pitchFamily="2" charset="-122"/>
              </a:rPr>
              <a:t>  };</a:t>
            </a:r>
          </a:p>
          <a:p>
            <a:pPr eaLnBrk="0" hangingPunct="0">
              <a:spcBef>
                <a:spcPct val="0"/>
              </a:spcBef>
            </a:pPr>
            <a:r>
              <a:rPr lang="en-US" altLang="zh-CN" sz="1000" b="1" i="0">
                <a:latin typeface="Courier New" pitchFamily="49" charset="0"/>
                <a:ea typeface="宋体" pitchFamily="2" charset="-122"/>
              </a:rPr>
              <a:t>};</a:t>
            </a:r>
          </a:p>
        </p:txBody>
      </p:sp>
      <p:sp>
        <p:nvSpPr>
          <p:cNvPr id="1402882" name="Text Box 2"/>
          <p:cNvSpPr txBox="1">
            <a:spLocks noChangeArrowheads="1"/>
          </p:cNvSpPr>
          <p:nvPr/>
        </p:nvSpPr>
        <p:spPr bwMode="auto">
          <a:xfrm>
            <a:off x="4973638" y="1062038"/>
            <a:ext cx="3941762" cy="649287"/>
          </a:xfrm>
          <a:prstGeom prst="rect">
            <a:avLst/>
          </a:prstGeom>
          <a:solidFill>
            <a:srgbClr val="D9FFFF"/>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local interface CCM_HelloWorld : </a:t>
            </a:r>
          </a:p>
          <a:p>
            <a:pPr eaLnBrk="0" hangingPunct="0">
              <a:spcBef>
                <a:spcPct val="0"/>
              </a:spcBef>
            </a:pPr>
            <a:r>
              <a:rPr lang="en-US" altLang="zh-CN" sz="1200" b="1" i="0">
                <a:latin typeface="Courier New" pitchFamily="49" charset="0"/>
                <a:ea typeface="宋体" pitchFamily="2" charset="-122"/>
              </a:rPr>
              <a:t>  Components::EnterpriseComponent,  </a:t>
            </a:r>
          </a:p>
          <a:p>
            <a:pPr eaLnBrk="0" hangingPunct="0">
              <a:spcBef>
                <a:spcPct val="0"/>
              </a:spcBef>
            </a:pPr>
            <a:r>
              <a:rPr lang="en-US" altLang="zh-CN" sz="1200" b="1" i="0">
                <a:latin typeface="Courier New" pitchFamily="49" charset="0"/>
                <a:ea typeface="宋体" pitchFamily="2" charset="-122"/>
              </a:rPr>
              <a:t>  ::Hello {};</a:t>
            </a:r>
          </a:p>
        </p:txBody>
      </p:sp>
      <p:sp>
        <p:nvSpPr>
          <p:cNvPr id="137220" name="Rectangle 3"/>
          <p:cNvSpPr>
            <a:spLocks noGrp="1" noChangeArrowheads="1"/>
          </p:cNvSpPr>
          <p:nvPr>
            <p:ph type="title"/>
          </p:nvPr>
        </p:nvSpPr>
        <p:spPr>
          <a:xfrm>
            <a:off x="0"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Executor IDL (helloE.idl)</a:t>
            </a:r>
          </a:p>
        </p:txBody>
      </p:sp>
      <p:sp>
        <p:nvSpPr>
          <p:cNvPr id="1402885" name="Text Box 5"/>
          <p:cNvSpPr txBox="1">
            <a:spLocks noChangeArrowheads="1"/>
          </p:cNvSpPr>
          <p:nvPr/>
        </p:nvSpPr>
        <p:spPr bwMode="auto">
          <a:xfrm>
            <a:off x="4973638" y="1862138"/>
            <a:ext cx="3941762" cy="466725"/>
          </a:xfrm>
          <a:prstGeom prst="rect">
            <a:avLst/>
          </a:prstGeom>
          <a:solidFill>
            <a:srgbClr val="E7FFB3"/>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local interface CCM_HelloWorld_Context : </a:t>
            </a:r>
          </a:p>
          <a:p>
            <a:pPr eaLnBrk="0" hangingPunct="0">
              <a:spcBef>
                <a:spcPct val="0"/>
              </a:spcBef>
            </a:pPr>
            <a:r>
              <a:rPr lang="en-US" altLang="zh-CN" sz="1200" b="1" i="0">
                <a:latin typeface="Courier New" pitchFamily="49" charset="0"/>
                <a:ea typeface="宋体" pitchFamily="2" charset="-122"/>
              </a:rPr>
              <a:t>  ::Components::SessionContext {};</a:t>
            </a:r>
          </a:p>
        </p:txBody>
      </p:sp>
      <p:sp>
        <p:nvSpPr>
          <p:cNvPr id="1402886" name="Text Box 6"/>
          <p:cNvSpPr txBox="1">
            <a:spLocks noChangeArrowheads="1"/>
          </p:cNvSpPr>
          <p:nvPr/>
        </p:nvSpPr>
        <p:spPr bwMode="auto">
          <a:xfrm>
            <a:off x="4344988" y="2514600"/>
            <a:ext cx="4537075" cy="1014413"/>
          </a:xfrm>
          <a:prstGeom prst="rect">
            <a:avLst/>
          </a:prstGeom>
          <a:solidFill>
            <a:srgbClr val="FEE5C4"/>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local interface CCM_HelloHomeImplicit</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::Components::EnterpriseComponent create () </a:t>
            </a:r>
          </a:p>
          <a:p>
            <a:pPr eaLnBrk="0" hangingPunct="0">
              <a:spcBef>
                <a:spcPct val="0"/>
              </a:spcBef>
            </a:pPr>
            <a:r>
              <a:rPr lang="en-US" altLang="zh-CN" sz="1200" b="1" i="0">
                <a:latin typeface="Courier New" pitchFamily="49" charset="0"/>
                <a:ea typeface="宋体" pitchFamily="2" charset="-122"/>
              </a:rPr>
              <a:t>   raises (::Components::CCMException);</a:t>
            </a:r>
          </a:p>
          <a:p>
            <a:pPr eaLnBrk="0" hangingPunct="0">
              <a:spcBef>
                <a:spcPct val="0"/>
              </a:spcBef>
            </a:pPr>
            <a:r>
              <a:rPr lang="en-US" altLang="zh-CN" sz="1200" b="1" i="0">
                <a:latin typeface="Courier New" pitchFamily="49" charset="0"/>
                <a:ea typeface="宋体" pitchFamily="2" charset="-122"/>
              </a:rPr>
              <a:t>};</a:t>
            </a:r>
          </a:p>
        </p:txBody>
      </p:sp>
      <p:sp>
        <p:nvSpPr>
          <p:cNvPr id="1402887" name="Text Box 7"/>
          <p:cNvSpPr txBox="1">
            <a:spLocks noChangeArrowheads="1"/>
          </p:cNvSpPr>
          <p:nvPr/>
        </p:nvSpPr>
        <p:spPr bwMode="auto">
          <a:xfrm>
            <a:off x="152400" y="3751263"/>
            <a:ext cx="4003675" cy="466725"/>
          </a:xfrm>
          <a:prstGeom prst="rect">
            <a:avLst/>
          </a:prstGeom>
          <a:solidFill>
            <a:srgbClr val="FEDAD2"/>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local interface CCM_HelloHomeExplicit : </a:t>
            </a:r>
          </a:p>
          <a:p>
            <a:pPr eaLnBrk="0" hangingPunct="0">
              <a:spcBef>
                <a:spcPct val="0"/>
              </a:spcBef>
            </a:pPr>
            <a:r>
              <a:rPr lang="en-US" altLang="zh-CN" sz="1200" b="1" i="0">
                <a:latin typeface="Courier New" pitchFamily="49" charset="0"/>
                <a:ea typeface="宋体" pitchFamily="2" charset="-122"/>
              </a:rPr>
              <a:t>  ::Components::HomeExecutorBase {};</a:t>
            </a:r>
          </a:p>
        </p:txBody>
      </p:sp>
      <p:sp>
        <p:nvSpPr>
          <p:cNvPr id="1402888" name="Text Box 8"/>
          <p:cNvSpPr txBox="1">
            <a:spLocks noChangeArrowheads="1"/>
          </p:cNvSpPr>
          <p:nvPr/>
        </p:nvSpPr>
        <p:spPr bwMode="auto">
          <a:xfrm>
            <a:off x="4321175" y="3689350"/>
            <a:ext cx="4668838" cy="649288"/>
          </a:xfrm>
          <a:prstGeom prst="rect">
            <a:avLst/>
          </a:prstGeom>
          <a:solidFill>
            <a:srgbClr val="EAEAEA"/>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local interface CCM_HelloHome : </a:t>
            </a:r>
          </a:p>
          <a:p>
            <a:pPr eaLnBrk="0" hangingPunct="0">
              <a:spcBef>
                <a:spcPct val="0"/>
              </a:spcBef>
            </a:pPr>
            <a:r>
              <a:rPr lang="en-US" altLang="zh-CN" sz="1200" b="1" i="0">
                <a:latin typeface="Courier New" pitchFamily="49" charset="0"/>
                <a:ea typeface="宋体" pitchFamily="2" charset="-122"/>
              </a:rPr>
              <a:t>  CCM_HelloHomeExplicit, </a:t>
            </a:r>
          </a:p>
          <a:p>
            <a:pPr eaLnBrk="0" hangingPunct="0">
              <a:spcBef>
                <a:spcPct val="0"/>
              </a:spcBef>
            </a:pPr>
            <a:r>
              <a:rPr lang="en-US" altLang="zh-CN" sz="1200" b="1" i="0">
                <a:latin typeface="Courier New" pitchFamily="49" charset="0"/>
                <a:ea typeface="宋体" pitchFamily="2" charset="-122"/>
              </a:rPr>
              <a:t>  CCM_HelloHomeImplicit {};</a:t>
            </a:r>
          </a:p>
        </p:txBody>
      </p:sp>
      <p:sp>
        <p:nvSpPr>
          <p:cNvPr id="1402889" name="Text Box 9"/>
          <p:cNvSpPr txBox="1">
            <a:spLocks noChangeArrowheads="1"/>
          </p:cNvSpPr>
          <p:nvPr/>
        </p:nvSpPr>
        <p:spPr bwMode="auto">
          <a:xfrm>
            <a:off x="149225" y="4545013"/>
            <a:ext cx="3846513" cy="1377950"/>
          </a:xfrm>
          <a:prstGeom prst="rect">
            <a:avLst/>
          </a:prstGeom>
          <a:solidFill>
            <a:srgbClr val="FFFF99"/>
          </a:solidFill>
          <a:ln w="9525">
            <a:solidFill>
              <a:schemeClr val="tx1"/>
            </a:solidFill>
            <a:miter lim="800000"/>
            <a:headEnd/>
            <a:tailEnd/>
          </a:ln>
        </p:spPr>
        <p:txBody>
          <a:bodyPr>
            <a:spAutoFit/>
          </a:bodyPr>
          <a:lstStyle/>
          <a:p>
            <a:pPr eaLnBrk="0" hangingPunct="0">
              <a:spcBef>
                <a:spcPct val="0"/>
              </a:spcBef>
            </a:pPr>
            <a:r>
              <a:rPr lang="en-US" altLang="zh-CN" sz="1400" b="1" i="0">
                <a:latin typeface="Courier New" pitchFamily="49" charset="0"/>
                <a:ea typeface="宋体" pitchFamily="2" charset="-122"/>
              </a:rPr>
              <a:t>local interface HelloWorld_Exec :   </a:t>
            </a:r>
          </a:p>
          <a:p>
            <a:pPr eaLnBrk="0" hangingPunct="0">
              <a:spcBef>
                <a:spcPct val="0"/>
              </a:spcBef>
            </a:pPr>
            <a:r>
              <a:rPr lang="en-US" altLang="zh-CN" sz="1400" b="1" i="0">
                <a:latin typeface="Courier New" pitchFamily="49" charset="0"/>
                <a:ea typeface="宋体" pitchFamily="2" charset="-122"/>
              </a:rPr>
              <a:t>  CCM_HelloWorld, </a:t>
            </a:r>
          </a:p>
          <a:p>
            <a:pPr eaLnBrk="0" hangingPunct="0">
              <a:spcBef>
                <a:spcPct val="0"/>
              </a:spcBef>
            </a:pPr>
            <a:r>
              <a:rPr lang="en-US" altLang="zh-CN" sz="1400" b="1" i="0">
                <a:latin typeface="Courier New" pitchFamily="49" charset="0"/>
                <a:ea typeface="宋体" pitchFamily="2" charset="-122"/>
              </a:rPr>
              <a:t>  Components::SessionComponent {};</a:t>
            </a:r>
          </a:p>
          <a:p>
            <a:pPr eaLnBrk="0" hangingPunct="0">
              <a:spcBef>
                <a:spcPct val="0"/>
              </a:spcBef>
            </a:pPr>
            <a:endParaRPr lang="en-US" altLang="zh-CN" sz="1400" b="1" i="0">
              <a:latin typeface="Courier New" pitchFamily="49" charset="0"/>
              <a:ea typeface="宋体" pitchFamily="2" charset="-122"/>
            </a:endParaRPr>
          </a:p>
          <a:p>
            <a:pPr eaLnBrk="0" hangingPunct="0">
              <a:spcBef>
                <a:spcPct val="0"/>
              </a:spcBef>
            </a:pPr>
            <a:r>
              <a:rPr lang="en-US" altLang="zh-CN" sz="1400" b="1" i="0">
                <a:latin typeface="Courier New" pitchFamily="49" charset="0"/>
                <a:ea typeface="宋体" pitchFamily="2" charset="-122"/>
              </a:rPr>
              <a:t>local interface HelloHome_Exec : </a:t>
            </a:r>
          </a:p>
          <a:p>
            <a:pPr eaLnBrk="0" hangingPunct="0">
              <a:spcBef>
                <a:spcPct val="0"/>
              </a:spcBef>
            </a:pPr>
            <a:r>
              <a:rPr lang="en-US" altLang="zh-CN" sz="1400" b="1" i="0">
                <a:latin typeface="Courier New" pitchFamily="49" charset="0"/>
                <a:ea typeface="宋体" pitchFamily="2" charset="-122"/>
              </a:rPr>
              <a:t>  ::CCM_HelloHome {};</a:t>
            </a:r>
          </a:p>
        </p:txBody>
      </p:sp>
      <p:sp>
        <p:nvSpPr>
          <p:cNvPr id="1402890" name="AutoShape 10"/>
          <p:cNvSpPr>
            <a:spLocks noChangeArrowheads="1"/>
          </p:cNvSpPr>
          <p:nvPr/>
        </p:nvSpPr>
        <p:spPr bwMode="auto">
          <a:xfrm>
            <a:off x="3268663" y="1027113"/>
            <a:ext cx="1385887" cy="873125"/>
          </a:xfrm>
          <a:prstGeom prst="wedgeRectCallout">
            <a:avLst>
              <a:gd name="adj1" fmla="val 73713"/>
              <a:gd name="adj2" fmla="val 1819"/>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Component Executor Interface</a:t>
            </a:r>
            <a:r>
              <a:rPr lang="en-US" altLang="zh-CN" i="0">
                <a:ea typeface="宋体" pitchFamily="2" charset="-122"/>
              </a:rPr>
              <a:t> </a:t>
            </a:r>
          </a:p>
        </p:txBody>
      </p:sp>
      <p:sp>
        <p:nvSpPr>
          <p:cNvPr id="1402891" name="AutoShape 11"/>
          <p:cNvSpPr>
            <a:spLocks noChangeArrowheads="1"/>
          </p:cNvSpPr>
          <p:nvPr/>
        </p:nvSpPr>
        <p:spPr bwMode="auto">
          <a:xfrm>
            <a:off x="2711450" y="1971675"/>
            <a:ext cx="1509713" cy="873125"/>
          </a:xfrm>
          <a:prstGeom prst="wedgeRectCallout">
            <a:avLst>
              <a:gd name="adj1" fmla="val 102366"/>
              <a:gd name="adj2" fmla="val -44181"/>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Component Context Interface</a:t>
            </a:r>
            <a:r>
              <a:rPr lang="en-US" altLang="zh-CN" i="0">
                <a:ea typeface="宋体" pitchFamily="2" charset="-122"/>
              </a:rPr>
              <a:t> </a:t>
            </a:r>
          </a:p>
        </p:txBody>
      </p:sp>
      <p:sp>
        <p:nvSpPr>
          <p:cNvPr id="1402892" name="AutoShape 12"/>
          <p:cNvSpPr>
            <a:spLocks noChangeArrowheads="1"/>
          </p:cNvSpPr>
          <p:nvPr/>
        </p:nvSpPr>
        <p:spPr bwMode="auto">
          <a:xfrm>
            <a:off x="1635125" y="2922588"/>
            <a:ext cx="1755775" cy="709612"/>
          </a:xfrm>
          <a:prstGeom prst="wedgeRectCallout">
            <a:avLst>
              <a:gd name="adj1" fmla="val 104431"/>
              <a:gd name="adj2" fmla="val -22708"/>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Implicit Home interface</a:t>
            </a:r>
            <a:r>
              <a:rPr lang="en-US" altLang="zh-CN" i="0">
                <a:ea typeface="宋体" pitchFamily="2" charset="-122"/>
              </a:rPr>
              <a:t> </a:t>
            </a:r>
          </a:p>
        </p:txBody>
      </p:sp>
      <p:sp>
        <p:nvSpPr>
          <p:cNvPr id="1402893" name="AutoShape 13"/>
          <p:cNvSpPr>
            <a:spLocks noChangeArrowheads="1"/>
          </p:cNvSpPr>
          <p:nvPr/>
        </p:nvSpPr>
        <p:spPr bwMode="auto">
          <a:xfrm>
            <a:off x="38100" y="2463800"/>
            <a:ext cx="1509713" cy="873125"/>
          </a:xfrm>
          <a:prstGeom prst="wedgeRectCallout">
            <a:avLst>
              <a:gd name="adj1" fmla="val 16458"/>
              <a:gd name="adj2" fmla="val 96907"/>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Explicit Home interface</a:t>
            </a:r>
            <a:r>
              <a:rPr lang="en-US" altLang="zh-CN" i="0">
                <a:ea typeface="宋体" pitchFamily="2" charset="-122"/>
              </a:rPr>
              <a:t> </a:t>
            </a:r>
          </a:p>
        </p:txBody>
      </p:sp>
      <p:sp>
        <p:nvSpPr>
          <p:cNvPr id="1402895" name="AutoShape 15"/>
          <p:cNvSpPr>
            <a:spLocks noChangeArrowheads="1"/>
          </p:cNvSpPr>
          <p:nvPr/>
        </p:nvSpPr>
        <p:spPr bwMode="auto">
          <a:xfrm>
            <a:off x="4471988" y="5407025"/>
            <a:ext cx="1830387" cy="709613"/>
          </a:xfrm>
          <a:prstGeom prst="wedgeRectCallout">
            <a:avLst>
              <a:gd name="adj1" fmla="val -113051"/>
              <a:gd name="adj2" fmla="val 1454"/>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Main Home Interface</a:t>
            </a:r>
            <a:endParaRPr lang="en-US" altLang="zh-CN" i="0">
              <a:ea typeface="宋体" pitchFamily="2" charset="-122"/>
            </a:endParaRPr>
          </a:p>
        </p:txBody>
      </p:sp>
      <p:sp>
        <p:nvSpPr>
          <p:cNvPr id="1402896" name="Text Box 16"/>
          <p:cNvSpPr txBox="1">
            <a:spLocks noChangeArrowheads="1"/>
          </p:cNvSpPr>
          <p:nvPr/>
        </p:nvSpPr>
        <p:spPr bwMode="auto">
          <a:xfrm>
            <a:off x="6432550" y="4511675"/>
            <a:ext cx="2560638" cy="1474788"/>
          </a:xfrm>
          <a:prstGeom prst="rect">
            <a:avLst/>
          </a:prstGeom>
          <a:solidFill>
            <a:srgbClr val="FFFF99"/>
          </a:solidFill>
          <a:ln w="9525">
            <a:solidFill>
              <a:schemeClr val="tx1"/>
            </a:solidFill>
            <a:miter lim="800000"/>
            <a:headEnd/>
            <a:tailEnd/>
          </a:ln>
        </p:spPr>
        <p:txBody>
          <a:bodyPr>
            <a:spAutoFit/>
          </a:bodyPr>
          <a:lstStyle/>
          <a:p>
            <a:pPr eaLnBrk="0" hangingPunct="0">
              <a:spcBef>
                <a:spcPct val="0"/>
              </a:spcBef>
            </a:pPr>
            <a:r>
              <a:rPr lang="en-US" altLang="zh-CN" i="0">
                <a:ea typeface="宋体" pitchFamily="2" charset="-122"/>
              </a:rPr>
              <a:t>These interface names are spec-compliant  &amp; generated by examining the CIDL file &amp; included IDL files</a:t>
            </a:r>
          </a:p>
        </p:txBody>
      </p:sp>
      <p:sp>
        <p:nvSpPr>
          <p:cNvPr id="1402899" name="AutoShape 19"/>
          <p:cNvSpPr>
            <a:spLocks noChangeArrowheads="1"/>
          </p:cNvSpPr>
          <p:nvPr/>
        </p:nvSpPr>
        <p:spPr bwMode="auto">
          <a:xfrm>
            <a:off x="4232275" y="4543425"/>
            <a:ext cx="1966913" cy="709613"/>
          </a:xfrm>
          <a:prstGeom prst="wedgeRectCallout">
            <a:avLst>
              <a:gd name="adj1" fmla="val -84546"/>
              <a:gd name="adj2" fmla="val -16444"/>
            </a:avLst>
          </a:prstGeom>
          <a:solidFill>
            <a:schemeClr val="bg1"/>
          </a:solidFill>
          <a:ln w="9525">
            <a:solidFill>
              <a:schemeClr val="tx1"/>
            </a:solidFill>
            <a:miter lim="800000"/>
            <a:headEnd/>
            <a:tailEnd/>
          </a:ln>
        </p:spPr>
        <p:txBody>
          <a:bodyPr anchor="ctr"/>
          <a:lstStyle/>
          <a:p>
            <a:pPr eaLnBrk="0" hangingPunct="0">
              <a:spcBef>
                <a:spcPct val="0"/>
              </a:spcBef>
            </a:pPr>
            <a:r>
              <a:rPr lang="en-US" altLang="zh-CN" i="0">
                <a:solidFill>
                  <a:srgbClr val="FF0000"/>
                </a:solidFill>
                <a:ea typeface="宋体" pitchFamily="2" charset="-122"/>
              </a:rPr>
              <a:t>Main Component Interface</a:t>
            </a:r>
            <a:endParaRPr lang="en-US" altLang="zh-CN" i="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28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028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0288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028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0288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0289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028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028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0288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0288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0289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0289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02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882" grpId="0" animBg="1"/>
      <p:bldP spid="1402885" grpId="0" animBg="1"/>
      <p:bldP spid="1402886" grpId="0" animBg="1"/>
      <p:bldP spid="1402887" grpId="0" animBg="1"/>
      <p:bldP spid="1402888" grpId="0" animBg="1"/>
      <p:bldP spid="1402890" grpId="0" animBg="1"/>
      <p:bldP spid="1402891" grpId="0" animBg="1"/>
      <p:bldP spid="1402892" grpId="0" animBg="1"/>
      <p:bldP spid="1402893" grpId="0" animBg="1"/>
      <p:bldP spid="1402896"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4024313" y="928688"/>
            <a:ext cx="5005387" cy="3840162"/>
          </a:xfrm>
          <a:prstGeom prst="rect">
            <a:avLst/>
          </a:prstGeom>
          <a:solidFill>
            <a:srgbClr val="E3FFFF"/>
          </a:solidFill>
          <a:ln w="9525">
            <a:solidFill>
              <a:schemeClr val="tx1"/>
            </a:solidFill>
            <a:miter lim="800000"/>
            <a:headEnd/>
            <a:tailEnd/>
          </a:ln>
        </p:spPr>
        <p:txBody>
          <a:bodyPr>
            <a:spAutoFit/>
          </a:bodyPr>
          <a:lstStyle/>
          <a:p>
            <a:pPr>
              <a:lnSpc>
                <a:spcPct val="60000"/>
              </a:lnSpc>
            </a:pPr>
            <a:r>
              <a:rPr lang="en-US" altLang="zh-CN" sz="1200" b="1" i="0">
                <a:latin typeface="Courier New" pitchFamily="49" charset="0"/>
                <a:ea typeface="宋体" pitchFamily="2" charset="-122"/>
              </a:rPr>
              <a:t>// helloE.idl</a:t>
            </a:r>
          </a:p>
          <a:p>
            <a:pPr>
              <a:lnSpc>
                <a:spcPct val="60000"/>
              </a:lnSpc>
            </a:pPr>
            <a:r>
              <a:rPr lang="en-US" altLang="zh-CN" sz="1200" b="1" i="0">
                <a:latin typeface="Courier New" pitchFamily="49" charset="0"/>
                <a:ea typeface="宋体" pitchFamily="2" charset="-122"/>
              </a:rPr>
              <a:t>#include "hello.idl“</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local interface CCM_HelloWorld</a:t>
            </a:r>
          </a:p>
          <a:p>
            <a:pPr>
              <a:lnSpc>
                <a:spcPct val="60000"/>
              </a:lnSpc>
            </a:pPr>
            <a:r>
              <a:rPr lang="en-US" altLang="zh-CN" sz="1200" b="1" i="0">
                <a:latin typeface="Courier New" pitchFamily="49" charset="0"/>
                <a:ea typeface="宋体" pitchFamily="2" charset="-122"/>
              </a:rPr>
              <a:t>  : Components::EnterpriseComponent, ::Hello {};</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local interface CCM_HelloWorld_Context</a:t>
            </a:r>
          </a:p>
          <a:p>
            <a:pPr>
              <a:lnSpc>
                <a:spcPct val="60000"/>
              </a:lnSpc>
            </a:pPr>
            <a:r>
              <a:rPr lang="en-US" altLang="zh-CN" sz="1200" b="1" i="0">
                <a:latin typeface="Courier New" pitchFamily="49" charset="0"/>
                <a:ea typeface="宋体" pitchFamily="2" charset="-122"/>
              </a:rPr>
              <a:t>  :  Components::SessionContext {};</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local interface CCM_HelloHomeImplicit {</a:t>
            </a:r>
          </a:p>
          <a:p>
            <a:pPr>
              <a:lnSpc>
                <a:spcPct val="60000"/>
              </a:lnSpc>
            </a:pPr>
            <a:r>
              <a:rPr lang="en-US" altLang="zh-CN" sz="1200" b="1" i="0">
                <a:latin typeface="Courier New" pitchFamily="49" charset="0"/>
                <a:ea typeface="宋体" pitchFamily="2" charset="-122"/>
              </a:rPr>
              <a:t>  Components::EnterpriseComponent create ()</a:t>
            </a:r>
          </a:p>
          <a:p>
            <a:pPr>
              <a:lnSpc>
                <a:spcPct val="60000"/>
              </a:lnSpc>
            </a:pPr>
            <a:r>
              <a:rPr lang="en-US" altLang="zh-CN" sz="1200" b="1" i="0">
                <a:latin typeface="Courier New" pitchFamily="49" charset="0"/>
                <a:ea typeface="宋体" pitchFamily="2" charset="-122"/>
              </a:rPr>
              <a:t>    raises (Components::CCMException);</a:t>
            </a:r>
          </a:p>
          <a:p>
            <a:pPr>
              <a:lnSpc>
                <a:spcPct val="60000"/>
              </a:lnSpc>
            </a:pPr>
            <a:r>
              <a:rPr lang="en-US" altLang="zh-CN" sz="1200" b="1" i="0">
                <a:latin typeface="Courier New" pitchFamily="49" charset="0"/>
                <a:ea typeface="宋体" pitchFamily="2" charset="-122"/>
              </a:rPr>
              <a:t>};</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local interface CCM_HelloHomeExplicit</a:t>
            </a:r>
          </a:p>
          <a:p>
            <a:pPr>
              <a:lnSpc>
                <a:spcPct val="60000"/>
              </a:lnSpc>
            </a:pPr>
            <a:r>
              <a:rPr lang="en-US" altLang="zh-CN" sz="1200" b="1" i="0">
                <a:latin typeface="Courier New" pitchFamily="49" charset="0"/>
                <a:ea typeface="宋体" pitchFamily="2" charset="-122"/>
              </a:rPr>
              <a:t>  : Components::HomeExecutorBase {};</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local interface CCM_HelloHome</a:t>
            </a:r>
          </a:p>
          <a:p>
            <a:pPr>
              <a:lnSpc>
                <a:spcPct val="60000"/>
              </a:lnSpc>
            </a:pPr>
            <a:r>
              <a:rPr lang="en-US" altLang="zh-CN" sz="1200" b="1" i="0">
                <a:latin typeface="Courier New" pitchFamily="49" charset="0"/>
                <a:ea typeface="宋体" pitchFamily="2" charset="-122"/>
              </a:rPr>
              <a:t>  : CCM_HelloHomeExplicit, CCM_HelloHomeImplicit {};</a:t>
            </a:r>
          </a:p>
        </p:txBody>
      </p:sp>
      <p:sp>
        <p:nvSpPr>
          <p:cNvPr id="138243"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Executor IDL Details (1/3)</a:t>
            </a:r>
          </a:p>
        </p:txBody>
      </p:sp>
      <p:sp>
        <p:nvSpPr>
          <p:cNvPr id="138244" name="Text Box 9"/>
          <p:cNvSpPr txBox="1">
            <a:spLocks noChangeArrowheads="1"/>
          </p:cNvSpPr>
          <p:nvPr/>
        </p:nvSpPr>
        <p:spPr bwMode="auto">
          <a:xfrm>
            <a:off x="280988" y="3438525"/>
            <a:ext cx="3465512" cy="2109788"/>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endParaRPr lang="en-US" altLang="zh-CN" sz="1200" b="1" i="0">
              <a:latin typeface="Courier New" pitchFamily="49" charset="0"/>
              <a:ea typeface="宋体" pitchFamily="2" charset="-122"/>
            </a:endParaRPr>
          </a:p>
          <a:p>
            <a:pPr eaLnBrk="0" hangingPunct="0">
              <a:spcBef>
                <a:spcPct val="0"/>
              </a:spcBef>
            </a:pPr>
            <a:r>
              <a:rPr lang="en-US" altLang="zh-CN" sz="1200" b="1" i="0">
                <a:latin typeface="Courier New" pitchFamily="49" charset="0"/>
                <a:ea typeface="宋体" pitchFamily="2" charset="-122"/>
              </a:rPr>
              <a:t>composition session Hello_Example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home executor HelloHome_Exec</a:t>
            </a:r>
          </a:p>
          <a:p>
            <a:pPr eaLnBrk="0" hangingPunct="0">
              <a:spcBef>
                <a:spcPct val="0"/>
              </a:spcBef>
            </a:pPr>
            <a:r>
              <a:rPr lang="en-US" altLang="zh-CN" sz="1200" b="1" i="0">
                <a:latin typeface="Courier New" pitchFamily="49" charset="0"/>
                <a:ea typeface="宋体" pitchFamily="2" charset="-122"/>
              </a:rPr>
              <a:t>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
        <p:nvSpPr>
          <p:cNvPr id="138245" name="Text Box 11"/>
          <p:cNvSpPr txBox="1">
            <a:spLocks noChangeArrowheads="1"/>
          </p:cNvSpPr>
          <p:nvPr/>
        </p:nvSpPr>
        <p:spPr bwMode="auto">
          <a:xfrm>
            <a:off x="269875" y="909638"/>
            <a:ext cx="3494088" cy="2300287"/>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31916" name="Rectangle 12"/>
          <p:cNvSpPr>
            <a:spLocks noChangeArrowheads="1"/>
          </p:cNvSpPr>
          <p:nvPr/>
        </p:nvSpPr>
        <p:spPr bwMode="auto">
          <a:xfrm>
            <a:off x="1697038" y="4714875"/>
            <a:ext cx="995362"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31917" name="Rectangle 13"/>
          <p:cNvSpPr>
            <a:spLocks noChangeArrowheads="1"/>
          </p:cNvSpPr>
          <p:nvPr/>
        </p:nvSpPr>
        <p:spPr bwMode="auto">
          <a:xfrm>
            <a:off x="742950" y="2730500"/>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31918" name="Rectangle 14"/>
          <p:cNvSpPr>
            <a:spLocks noChangeArrowheads="1"/>
          </p:cNvSpPr>
          <p:nvPr/>
        </p:nvSpPr>
        <p:spPr bwMode="auto">
          <a:xfrm>
            <a:off x="2436813" y="2714625"/>
            <a:ext cx="1046162" cy="276225"/>
          </a:xfrm>
          <a:prstGeom prst="rect">
            <a:avLst/>
          </a:prstGeom>
          <a:noFill/>
          <a:ln w="38100">
            <a:solidFill>
              <a:srgbClr val="FF0000"/>
            </a:solidFill>
            <a:miter lim="800000"/>
            <a:headEnd/>
            <a:tailEnd/>
          </a:ln>
        </p:spPr>
        <p:txBody>
          <a:bodyPr anchor="ctr">
            <a:spAutoFit/>
          </a:bodyPr>
          <a:lstStyle/>
          <a:p>
            <a:endParaRPr lang="nl-NL"/>
          </a:p>
        </p:txBody>
      </p:sp>
      <p:sp>
        <p:nvSpPr>
          <p:cNvPr id="1531919" name="Rectangle 15"/>
          <p:cNvSpPr>
            <a:spLocks noChangeArrowheads="1"/>
          </p:cNvSpPr>
          <p:nvPr/>
        </p:nvSpPr>
        <p:spPr bwMode="auto">
          <a:xfrm>
            <a:off x="4064000" y="1470025"/>
            <a:ext cx="2897188" cy="276225"/>
          </a:xfrm>
          <a:prstGeom prst="rect">
            <a:avLst/>
          </a:prstGeom>
          <a:noFill/>
          <a:ln w="38100">
            <a:solidFill>
              <a:srgbClr val="FF0000"/>
            </a:solidFill>
            <a:miter lim="800000"/>
            <a:headEnd/>
            <a:tailEnd/>
          </a:ln>
        </p:spPr>
        <p:txBody>
          <a:bodyPr anchor="ctr">
            <a:spAutoFit/>
          </a:bodyPr>
          <a:lstStyle/>
          <a:p>
            <a:endParaRPr lang="nl-NL"/>
          </a:p>
        </p:txBody>
      </p:sp>
      <p:sp>
        <p:nvSpPr>
          <p:cNvPr id="1531920" name="Rectangle 16"/>
          <p:cNvSpPr>
            <a:spLocks noChangeArrowheads="1"/>
          </p:cNvSpPr>
          <p:nvPr/>
        </p:nvSpPr>
        <p:spPr bwMode="auto">
          <a:xfrm>
            <a:off x="4071938" y="2089150"/>
            <a:ext cx="3625850" cy="276225"/>
          </a:xfrm>
          <a:prstGeom prst="rect">
            <a:avLst/>
          </a:prstGeom>
          <a:noFill/>
          <a:ln w="38100">
            <a:solidFill>
              <a:srgbClr val="FF0000"/>
            </a:solidFill>
            <a:miter lim="800000"/>
            <a:headEnd/>
            <a:tailEnd/>
          </a:ln>
        </p:spPr>
        <p:txBody>
          <a:bodyPr anchor="ctr">
            <a:spAutoFit/>
          </a:bodyPr>
          <a:lstStyle/>
          <a:p>
            <a:endParaRPr lang="nl-NL"/>
          </a:p>
        </p:txBody>
      </p:sp>
      <p:sp>
        <p:nvSpPr>
          <p:cNvPr id="1531921" name="Rectangle 17"/>
          <p:cNvSpPr>
            <a:spLocks noChangeArrowheads="1"/>
          </p:cNvSpPr>
          <p:nvPr/>
        </p:nvSpPr>
        <p:spPr bwMode="auto">
          <a:xfrm>
            <a:off x="4086225" y="2701925"/>
            <a:ext cx="3521075" cy="276225"/>
          </a:xfrm>
          <a:prstGeom prst="rect">
            <a:avLst/>
          </a:prstGeom>
          <a:noFill/>
          <a:ln w="38100">
            <a:solidFill>
              <a:srgbClr val="FF0000"/>
            </a:solidFill>
            <a:miter lim="800000"/>
            <a:headEnd/>
            <a:tailEnd/>
          </a:ln>
        </p:spPr>
        <p:txBody>
          <a:bodyPr anchor="ctr">
            <a:spAutoFit/>
          </a:bodyPr>
          <a:lstStyle/>
          <a:p>
            <a:endParaRPr lang="nl-NL"/>
          </a:p>
        </p:txBody>
      </p:sp>
      <p:sp>
        <p:nvSpPr>
          <p:cNvPr id="1531922" name="Rectangle 18"/>
          <p:cNvSpPr>
            <a:spLocks noChangeArrowheads="1"/>
          </p:cNvSpPr>
          <p:nvPr/>
        </p:nvSpPr>
        <p:spPr bwMode="auto">
          <a:xfrm>
            <a:off x="4068763" y="3711575"/>
            <a:ext cx="3589337" cy="276225"/>
          </a:xfrm>
          <a:prstGeom prst="rect">
            <a:avLst/>
          </a:prstGeom>
          <a:noFill/>
          <a:ln w="38100">
            <a:solidFill>
              <a:srgbClr val="FF0000"/>
            </a:solidFill>
            <a:miter lim="800000"/>
            <a:headEnd/>
            <a:tailEnd/>
          </a:ln>
        </p:spPr>
        <p:txBody>
          <a:bodyPr anchor="ctr">
            <a:spAutoFit/>
          </a:bodyPr>
          <a:lstStyle/>
          <a:p>
            <a:endParaRPr lang="nl-NL"/>
          </a:p>
        </p:txBody>
      </p:sp>
      <p:sp>
        <p:nvSpPr>
          <p:cNvPr id="1531923" name="Rectangle 19"/>
          <p:cNvSpPr>
            <a:spLocks noChangeArrowheads="1"/>
          </p:cNvSpPr>
          <p:nvPr/>
        </p:nvSpPr>
        <p:spPr bwMode="auto">
          <a:xfrm>
            <a:off x="4056063" y="4305300"/>
            <a:ext cx="2824162" cy="276225"/>
          </a:xfrm>
          <a:prstGeom prst="rect">
            <a:avLst/>
          </a:prstGeom>
          <a:noFill/>
          <a:ln w="38100">
            <a:solidFill>
              <a:srgbClr val="FF0000"/>
            </a:solidFill>
            <a:miter lim="800000"/>
            <a:headEnd/>
            <a:tailEnd/>
          </a:ln>
        </p:spPr>
        <p:txBody>
          <a:bodyPr anchor="ctr">
            <a:spAutoFit/>
          </a:bodyPr>
          <a:lstStyle/>
          <a:p>
            <a:endParaRPr lang="nl-NL"/>
          </a:p>
        </p:txBody>
      </p:sp>
      <p:sp>
        <p:nvSpPr>
          <p:cNvPr id="1531926" name="Rectangle 22"/>
          <p:cNvSpPr>
            <a:spLocks noChangeArrowheads="1"/>
          </p:cNvSpPr>
          <p:nvPr/>
        </p:nvSpPr>
        <p:spPr bwMode="auto">
          <a:xfrm>
            <a:off x="1436688" y="3994150"/>
            <a:ext cx="773112" cy="276225"/>
          </a:xfrm>
          <a:prstGeom prst="rect">
            <a:avLst/>
          </a:prstGeom>
          <a:noFill/>
          <a:ln w="38100">
            <a:solidFill>
              <a:srgbClr val="FF0000"/>
            </a:solidFill>
            <a:miter lim="800000"/>
            <a:headEnd/>
            <a:tailEnd/>
          </a:ln>
        </p:spPr>
        <p:txBody>
          <a:bodyPr anchor="ctr">
            <a:spAutoFit/>
          </a:bodyPr>
          <a:lstStyle/>
          <a:p>
            <a:endParaRPr lang="nl-NL"/>
          </a:p>
        </p:txBody>
      </p:sp>
      <p:sp>
        <p:nvSpPr>
          <p:cNvPr id="1531927" name="Rectangle 23"/>
          <p:cNvSpPr>
            <a:spLocks noChangeArrowheads="1"/>
          </p:cNvSpPr>
          <p:nvPr/>
        </p:nvSpPr>
        <p:spPr bwMode="auto">
          <a:xfrm>
            <a:off x="5637213" y="2309813"/>
            <a:ext cx="773112" cy="276225"/>
          </a:xfrm>
          <a:prstGeom prst="rect">
            <a:avLst/>
          </a:prstGeom>
          <a:noFill/>
          <a:ln w="38100">
            <a:solidFill>
              <a:srgbClr val="FF0000"/>
            </a:solidFill>
            <a:miter lim="800000"/>
            <a:headEnd/>
            <a:tailEnd/>
          </a:ln>
        </p:spPr>
        <p:txBody>
          <a:bodyPr anchor="ctr">
            <a:spAutoFit/>
          </a:bodyPr>
          <a:lstStyle/>
          <a:p>
            <a:endParaRPr lang="nl-NL"/>
          </a:p>
        </p:txBody>
      </p:sp>
      <p:sp>
        <p:nvSpPr>
          <p:cNvPr id="138256" name="Text Box 25"/>
          <p:cNvSpPr txBox="1">
            <a:spLocks noChangeArrowheads="1"/>
          </p:cNvSpPr>
          <p:nvPr/>
        </p:nvSpPr>
        <p:spPr bwMode="auto">
          <a:xfrm>
            <a:off x="3822700" y="4868863"/>
            <a:ext cx="5214938" cy="1317625"/>
          </a:xfrm>
          <a:prstGeom prst="rect">
            <a:avLst/>
          </a:prstGeom>
          <a:noFill/>
          <a:ln w="9525">
            <a:noFill/>
            <a:miter lim="800000"/>
            <a:headEnd/>
            <a:tailEnd/>
          </a:ln>
        </p:spPr>
        <p:txBody>
          <a:bodyPr>
            <a:spAutoFit/>
          </a:bodyPr>
          <a:lstStyle/>
          <a:p>
            <a:pPr>
              <a:lnSpc>
                <a:spcPct val="60000"/>
              </a:lnSpc>
              <a:buFontTx/>
              <a:buChar char="•"/>
            </a:pPr>
            <a:r>
              <a:rPr lang="zh-CN" altLang="en-US" sz="1200" b="1" i="0">
                <a:ea typeface="宋体" pitchFamily="2" charset="-122"/>
              </a:rPr>
              <a:t> </a:t>
            </a:r>
            <a:r>
              <a:rPr lang="en-US" altLang="zh-CN" sz="1200" b="1" i="0">
                <a:ea typeface="宋体" pitchFamily="2" charset="-122"/>
              </a:rPr>
              <a:t>Component type is mapped to 2 local interfaces</a:t>
            </a:r>
          </a:p>
          <a:p>
            <a:pPr>
              <a:lnSpc>
                <a:spcPct val="60000"/>
              </a:lnSpc>
              <a:buFontTx/>
              <a:buChar char="•"/>
            </a:pPr>
            <a:r>
              <a:rPr lang="en-US" altLang="zh-CN" sz="1200" b="1" i="0">
                <a:ea typeface="宋体" pitchFamily="2" charset="-122"/>
              </a:rPr>
              <a:t> Home type is mapped to 3 local interfaces</a:t>
            </a:r>
          </a:p>
          <a:p>
            <a:pPr lvl="1">
              <a:lnSpc>
                <a:spcPct val="75000"/>
              </a:lnSpc>
              <a:buFontTx/>
              <a:buChar char="•"/>
            </a:pPr>
            <a:r>
              <a:rPr lang="en-US" altLang="zh-CN" sz="1200" b="1" i="0">
                <a:ea typeface="宋体" pitchFamily="2" charset="-122"/>
              </a:rPr>
              <a:t> Implicit home interface declares spec-defined operations</a:t>
            </a:r>
          </a:p>
          <a:p>
            <a:pPr lvl="1">
              <a:lnSpc>
                <a:spcPct val="75000"/>
              </a:lnSpc>
              <a:buFontTx/>
              <a:buChar char="•"/>
            </a:pPr>
            <a:r>
              <a:rPr lang="en-US" altLang="zh-CN" sz="1200" b="1" i="0">
                <a:ea typeface="宋体" pitchFamily="2" charset="-122"/>
              </a:rPr>
              <a:t> Explicit home interface maps user-defined operations (if any)</a:t>
            </a:r>
          </a:p>
          <a:p>
            <a:pPr lvl="1">
              <a:lnSpc>
                <a:spcPct val="75000"/>
              </a:lnSpc>
              <a:buFontTx/>
              <a:buChar char="•"/>
            </a:pPr>
            <a:r>
              <a:rPr lang="en-US" altLang="zh-CN" sz="1200" b="1" i="0">
                <a:ea typeface="宋体" pitchFamily="2" charset="-122"/>
              </a:rPr>
              <a:t> Equivalent home interface inherits from both</a:t>
            </a:r>
          </a:p>
          <a:p>
            <a:pPr>
              <a:lnSpc>
                <a:spcPct val="75000"/>
              </a:lnSpc>
              <a:buFontTx/>
              <a:buChar char="•"/>
            </a:pPr>
            <a:r>
              <a:rPr lang="en-US" altLang="zh-CN" sz="1200" b="1" i="0">
                <a:ea typeface="宋体" pitchFamily="2" charset="-122"/>
              </a:rPr>
              <a:t> Composition type (</a:t>
            </a:r>
            <a:r>
              <a:rPr lang="en-US" altLang="zh-CN" sz="1200" b="1" i="0">
                <a:solidFill>
                  <a:schemeClr val="hlink"/>
                </a:solidFill>
                <a:latin typeface="Courier New" pitchFamily="49" charset="0"/>
                <a:ea typeface="宋体" pitchFamily="2" charset="-122"/>
              </a:rPr>
              <a:t>session</a:t>
            </a:r>
            <a:r>
              <a:rPr lang="en-US" altLang="zh-CN" sz="1200" b="1" i="0">
                <a:ea typeface="宋体" pitchFamily="2" charset="-122"/>
              </a:rPr>
              <a:t>) maps to executor context base class</a:t>
            </a:r>
          </a:p>
        </p:txBody>
      </p:sp>
      <p:sp>
        <p:nvSpPr>
          <p:cNvPr id="1531930" name="Rectangle 26"/>
          <p:cNvSpPr>
            <a:spLocks noChangeArrowheads="1"/>
          </p:cNvSpPr>
          <p:nvPr/>
        </p:nvSpPr>
        <p:spPr bwMode="auto">
          <a:xfrm>
            <a:off x="2971800" y="2120900"/>
            <a:ext cx="773113" cy="276225"/>
          </a:xfrm>
          <a:prstGeom prst="rect">
            <a:avLst/>
          </a:prstGeom>
          <a:noFill/>
          <a:ln w="38100">
            <a:solidFill>
              <a:srgbClr val="FF0000"/>
            </a:solidFill>
            <a:miter lim="800000"/>
            <a:headEnd/>
            <a:tailEnd/>
          </a:ln>
        </p:spPr>
        <p:txBody>
          <a:bodyPr anchor="ctr">
            <a:spAutoFit/>
          </a:bodyPr>
          <a:lstStyle/>
          <a:p>
            <a:endParaRPr lang="nl-NL"/>
          </a:p>
        </p:txBody>
      </p:sp>
      <p:sp>
        <p:nvSpPr>
          <p:cNvPr id="1531931" name="Rectangle 27"/>
          <p:cNvSpPr>
            <a:spLocks noChangeArrowheads="1"/>
          </p:cNvSpPr>
          <p:nvPr/>
        </p:nvSpPr>
        <p:spPr bwMode="auto">
          <a:xfrm>
            <a:off x="1149350" y="1517650"/>
            <a:ext cx="773113" cy="276225"/>
          </a:xfrm>
          <a:prstGeom prst="rect">
            <a:avLst/>
          </a:prstGeom>
          <a:noFill/>
          <a:ln w="38100">
            <a:solidFill>
              <a:srgbClr val="FF0000"/>
            </a:solidFill>
            <a:miter lim="800000"/>
            <a:headEnd/>
            <a:tailEnd/>
          </a:ln>
        </p:spPr>
        <p:txBody>
          <a:bodyPr anchor="ctr">
            <a:spAutoFit/>
          </a:bodyPr>
          <a:lstStyle/>
          <a:p>
            <a:endParaRPr lang="nl-NL"/>
          </a:p>
        </p:txBody>
      </p:sp>
      <p:sp>
        <p:nvSpPr>
          <p:cNvPr id="1531932" name="Rectangle 28"/>
          <p:cNvSpPr>
            <a:spLocks noChangeArrowheads="1"/>
          </p:cNvSpPr>
          <p:nvPr/>
        </p:nvSpPr>
        <p:spPr bwMode="auto">
          <a:xfrm>
            <a:off x="7394575" y="1690688"/>
            <a:ext cx="773113" cy="276225"/>
          </a:xfrm>
          <a:prstGeom prst="rect">
            <a:avLst/>
          </a:prstGeom>
          <a:noFill/>
          <a:ln w="38100">
            <a:solidFill>
              <a:srgbClr val="FF0000"/>
            </a:solidFill>
            <a:miter lim="800000"/>
            <a:headEnd/>
            <a:tailEnd/>
          </a:ln>
        </p:spPr>
        <p:txBody>
          <a:bodyPr anchor="ctr">
            <a:spAutoFit/>
          </a:bodyPr>
          <a:lstStyle/>
          <a:p>
            <a:endParaRPr lang="nl-NL"/>
          </a:p>
        </p:txBody>
      </p:sp>
      <p:sp>
        <p:nvSpPr>
          <p:cNvPr id="138260" name="Text Box 29"/>
          <p:cNvSpPr txBox="1">
            <a:spLocks noChangeArrowheads="1"/>
          </p:cNvSpPr>
          <p:nvPr/>
        </p:nvSpPr>
        <p:spPr bwMode="auto">
          <a:xfrm>
            <a:off x="134938" y="5645150"/>
            <a:ext cx="3751262" cy="457200"/>
          </a:xfrm>
          <a:prstGeom prst="rect">
            <a:avLst/>
          </a:prstGeom>
          <a:noFill/>
          <a:ln w="9525">
            <a:noFill/>
            <a:miter lim="800000"/>
            <a:headEnd/>
            <a:tailEnd/>
          </a:ln>
        </p:spPr>
        <p:txBody>
          <a:bodyPr>
            <a:spAutoFit/>
          </a:bodyPr>
          <a:lstStyle/>
          <a:p>
            <a:pPr marL="119063" indent="-119063">
              <a:buFontTx/>
              <a:buChar char="•"/>
            </a:pPr>
            <a:r>
              <a:rPr lang="en-US" altLang="zh-CN" sz="1200" b="1" i="0">
                <a:ea typeface="宋体" pitchFamily="2" charset="-122"/>
              </a:rPr>
              <a:t>Supported (</a:t>
            </a:r>
            <a:r>
              <a:rPr lang="en-US" altLang="zh-CN" sz="1200" b="1" i="0">
                <a:solidFill>
                  <a:schemeClr val="hlink"/>
                </a:solidFill>
                <a:latin typeface="Courier New" pitchFamily="49" charset="0"/>
                <a:ea typeface="宋体" pitchFamily="2" charset="-122"/>
              </a:rPr>
              <a:t>supports</a:t>
            </a:r>
            <a:r>
              <a:rPr lang="en-US" altLang="zh-CN" sz="1200" b="1" i="0">
                <a:ea typeface="宋体" pitchFamily="2" charset="-122"/>
              </a:rPr>
              <a:t>) interface maps to component interface base interface</a:t>
            </a:r>
          </a:p>
        </p:txBody>
      </p:sp>
      <p:sp>
        <p:nvSpPr>
          <p:cNvPr id="1531934" name="Rectangle 30"/>
          <p:cNvSpPr>
            <a:spLocks noChangeArrowheads="1"/>
          </p:cNvSpPr>
          <p:nvPr/>
        </p:nvSpPr>
        <p:spPr bwMode="auto">
          <a:xfrm>
            <a:off x="3832225" y="4800600"/>
            <a:ext cx="3821113" cy="276225"/>
          </a:xfrm>
          <a:prstGeom prst="rect">
            <a:avLst/>
          </a:prstGeom>
          <a:noFill/>
          <a:ln w="38100">
            <a:solidFill>
              <a:srgbClr val="FF0000"/>
            </a:solidFill>
            <a:miter lim="800000"/>
            <a:headEnd/>
            <a:tailEnd/>
          </a:ln>
        </p:spPr>
        <p:txBody>
          <a:bodyPr anchor="ctr">
            <a:spAutoFit/>
          </a:bodyPr>
          <a:lstStyle/>
          <a:p>
            <a:endParaRPr lang="nl-NL"/>
          </a:p>
        </p:txBody>
      </p:sp>
      <p:sp>
        <p:nvSpPr>
          <p:cNvPr id="1531935" name="Rectangle 31"/>
          <p:cNvSpPr>
            <a:spLocks noChangeArrowheads="1"/>
          </p:cNvSpPr>
          <p:nvPr/>
        </p:nvSpPr>
        <p:spPr bwMode="auto">
          <a:xfrm>
            <a:off x="114300" y="5648325"/>
            <a:ext cx="3306763" cy="515938"/>
          </a:xfrm>
          <a:prstGeom prst="rect">
            <a:avLst/>
          </a:prstGeom>
          <a:noFill/>
          <a:ln w="38100">
            <a:solidFill>
              <a:srgbClr val="FF0000"/>
            </a:solidFill>
            <a:miter lim="800000"/>
            <a:headEnd/>
            <a:tailEnd/>
          </a:ln>
        </p:spPr>
        <p:txBody>
          <a:bodyPr anchor="ctr">
            <a:spAutoFit/>
          </a:bodyPr>
          <a:lstStyle/>
          <a:p>
            <a:endParaRPr lang="nl-NL"/>
          </a:p>
        </p:txBody>
      </p:sp>
      <p:sp>
        <p:nvSpPr>
          <p:cNvPr id="1531936" name="Rectangle 32"/>
          <p:cNvSpPr>
            <a:spLocks noChangeArrowheads="1"/>
          </p:cNvSpPr>
          <p:nvPr/>
        </p:nvSpPr>
        <p:spPr bwMode="auto">
          <a:xfrm>
            <a:off x="3824288" y="5048250"/>
            <a:ext cx="3365500" cy="276225"/>
          </a:xfrm>
          <a:prstGeom prst="rect">
            <a:avLst/>
          </a:prstGeom>
          <a:noFill/>
          <a:ln w="38100">
            <a:solidFill>
              <a:srgbClr val="FF0000"/>
            </a:solidFill>
            <a:miter lim="800000"/>
            <a:headEnd/>
            <a:tailEnd/>
          </a:ln>
        </p:spPr>
        <p:txBody>
          <a:bodyPr anchor="ctr">
            <a:spAutoFit/>
          </a:bodyPr>
          <a:lstStyle/>
          <a:p>
            <a:endParaRPr lang="nl-NL"/>
          </a:p>
        </p:txBody>
      </p:sp>
      <p:sp>
        <p:nvSpPr>
          <p:cNvPr id="1531937" name="Rectangle 33"/>
          <p:cNvSpPr>
            <a:spLocks noChangeArrowheads="1"/>
          </p:cNvSpPr>
          <p:nvPr/>
        </p:nvSpPr>
        <p:spPr bwMode="auto">
          <a:xfrm>
            <a:off x="4289425" y="5259388"/>
            <a:ext cx="4459288" cy="276225"/>
          </a:xfrm>
          <a:prstGeom prst="rect">
            <a:avLst/>
          </a:prstGeom>
          <a:noFill/>
          <a:ln w="38100">
            <a:solidFill>
              <a:srgbClr val="FF0000"/>
            </a:solidFill>
            <a:miter lim="800000"/>
            <a:headEnd/>
            <a:tailEnd/>
          </a:ln>
        </p:spPr>
        <p:txBody>
          <a:bodyPr anchor="ctr">
            <a:spAutoFit/>
          </a:bodyPr>
          <a:lstStyle/>
          <a:p>
            <a:endParaRPr lang="nl-NL"/>
          </a:p>
        </p:txBody>
      </p:sp>
      <p:sp>
        <p:nvSpPr>
          <p:cNvPr id="1531938" name="Rectangle 34"/>
          <p:cNvSpPr>
            <a:spLocks noChangeArrowheads="1"/>
          </p:cNvSpPr>
          <p:nvPr/>
        </p:nvSpPr>
        <p:spPr bwMode="auto">
          <a:xfrm>
            <a:off x="4213225" y="2911475"/>
            <a:ext cx="3933825" cy="477838"/>
          </a:xfrm>
          <a:prstGeom prst="rect">
            <a:avLst/>
          </a:prstGeom>
          <a:noFill/>
          <a:ln w="38100">
            <a:solidFill>
              <a:srgbClr val="FF0000"/>
            </a:solidFill>
            <a:miter lim="800000"/>
            <a:headEnd/>
            <a:tailEnd/>
          </a:ln>
        </p:spPr>
        <p:txBody>
          <a:bodyPr anchor="ctr">
            <a:spAutoFit/>
          </a:bodyPr>
          <a:lstStyle/>
          <a:p>
            <a:endParaRPr lang="nl-NL"/>
          </a:p>
        </p:txBody>
      </p:sp>
      <p:sp>
        <p:nvSpPr>
          <p:cNvPr id="1531939" name="Rectangle 35"/>
          <p:cNvSpPr>
            <a:spLocks noChangeArrowheads="1"/>
          </p:cNvSpPr>
          <p:nvPr/>
        </p:nvSpPr>
        <p:spPr bwMode="auto">
          <a:xfrm>
            <a:off x="4279900" y="5722938"/>
            <a:ext cx="3589338" cy="276225"/>
          </a:xfrm>
          <a:prstGeom prst="rect">
            <a:avLst/>
          </a:prstGeom>
          <a:noFill/>
          <a:ln w="38100">
            <a:solidFill>
              <a:srgbClr val="FF0000"/>
            </a:solidFill>
            <a:miter lim="800000"/>
            <a:headEnd/>
            <a:tailEnd/>
          </a:ln>
        </p:spPr>
        <p:txBody>
          <a:bodyPr anchor="ctr">
            <a:spAutoFit/>
          </a:bodyPr>
          <a:lstStyle/>
          <a:p>
            <a:endParaRPr lang="nl-NL"/>
          </a:p>
        </p:txBody>
      </p:sp>
      <p:sp>
        <p:nvSpPr>
          <p:cNvPr id="1531940" name="Rectangle 36"/>
          <p:cNvSpPr>
            <a:spLocks noChangeArrowheads="1"/>
          </p:cNvSpPr>
          <p:nvPr/>
        </p:nvSpPr>
        <p:spPr bwMode="auto">
          <a:xfrm>
            <a:off x="4279900" y="4494213"/>
            <a:ext cx="4646613" cy="276225"/>
          </a:xfrm>
          <a:prstGeom prst="rect">
            <a:avLst/>
          </a:prstGeom>
          <a:noFill/>
          <a:ln w="38100">
            <a:solidFill>
              <a:srgbClr val="FF0000"/>
            </a:solidFill>
            <a:miter lim="800000"/>
            <a:headEnd/>
            <a:tailEnd/>
          </a:ln>
        </p:spPr>
        <p:txBody>
          <a:bodyPr anchor="ctr">
            <a:spAutoFit/>
          </a:bodyPr>
          <a:lstStyle/>
          <a:p>
            <a:endParaRPr lang="nl-NL"/>
          </a:p>
        </p:txBody>
      </p:sp>
      <p:sp>
        <p:nvSpPr>
          <p:cNvPr id="1531941" name="Rectangle 37"/>
          <p:cNvSpPr>
            <a:spLocks noChangeArrowheads="1"/>
          </p:cNvSpPr>
          <p:nvPr/>
        </p:nvSpPr>
        <p:spPr bwMode="auto">
          <a:xfrm>
            <a:off x="3846513" y="5948363"/>
            <a:ext cx="5095875" cy="276225"/>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19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19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19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19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531918"/>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531919"/>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3192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31934"/>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5319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19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19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319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531930"/>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53193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531932"/>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531935"/>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5319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319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3192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3192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319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3193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153191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531916"/>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531921"/>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531922"/>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531923"/>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531936"/>
                                        </p:tgtEl>
                                        <p:attrNameLst>
                                          <p:attrName>style.visibility</p:attrName>
                                        </p:attrNameLst>
                                      </p:cBhvr>
                                      <p:to>
                                        <p:strVal val="hidden"/>
                                      </p:to>
                                    </p:set>
                                  </p:childTnLst>
                                </p:cTn>
                              </p:par>
                              <p:par>
                                <p:cTn id="67" presetID="1" presetClass="entr" presetSubtype="0" fill="hold" grpId="0" nodeType="withEffect">
                                  <p:stCondLst>
                                    <p:cond delay="0"/>
                                  </p:stCondLst>
                                  <p:childTnLst>
                                    <p:set>
                                      <p:cBhvr>
                                        <p:cTn id="68" dur="1" fill="hold">
                                          <p:stCondLst>
                                            <p:cond delay="0"/>
                                          </p:stCondLst>
                                        </p:cTn>
                                        <p:tgtEl>
                                          <p:spTgt spid="153193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53193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1" nodeType="clickEffect">
                                  <p:stCondLst>
                                    <p:cond delay="0"/>
                                  </p:stCondLst>
                                  <p:childTnLst>
                                    <p:set>
                                      <p:cBhvr>
                                        <p:cTn id="74" dur="1" fill="hold">
                                          <p:stCondLst>
                                            <p:cond delay="0"/>
                                          </p:stCondLst>
                                        </p:cTn>
                                        <p:tgtEl>
                                          <p:spTgt spid="1531937"/>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1531938"/>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53193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3194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1531939"/>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531940"/>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153192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3192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3194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grpId="1" nodeType="clickEffect">
                                  <p:stCondLst>
                                    <p:cond delay="0"/>
                                  </p:stCondLst>
                                  <p:childTnLst>
                                    <p:set>
                                      <p:cBhvr>
                                        <p:cTn id="98" dur="1" fill="hold">
                                          <p:stCondLst>
                                            <p:cond delay="0"/>
                                          </p:stCondLst>
                                        </p:cTn>
                                        <p:tgtEl>
                                          <p:spTgt spid="1531927"/>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1531926"/>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15319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1916" grpId="0" animBg="1"/>
      <p:bldP spid="1531916" grpId="1" animBg="1"/>
      <p:bldP spid="1531917" grpId="0" animBg="1"/>
      <p:bldP spid="1531917" grpId="1" animBg="1"/>
      <p:bldP spid="1531918" grpId="0" animBg="1"/>
      <p:bldP spid="1531918" grpId="1" animBg="1"/>
      <p:bldP spid="1531919" grpId="0" animBg="1"/>
      <p:bldP spid="1531919" grpId="1" animBg="1"/>
      <p:bldP spid="1531920" grpId="0" animBg="1"/>
      <p:bldP spid="1531920" grpId="1" animBg="1"/>
      <p:bldP spid="1531921" grpId="0" animBg="1"/>
      <p:bldP spid="1531921" grpId="1" animBg="1"/>
      <p:bldP spid="1531922" grpId="0" animBg="1"/>
      <p:bldP spid="1531922" grpId="1" animBg="1"/>
      <p:bldP spid="1531923" grpId="0" animBg="1"/>
      <p:bldP spid="1531923" grpId="1" animBg="1"/>
      <p:bldP spid="1531926" grpId="0" animBg="1"/>
      <p:bldP spid="1531926" grpId="1" animBg="1"/>
      <p:bldP spid="1531927" grpId="0" animBg="1"/>
      <p:bldP spid="1531927" grpId="1" animBg="1"/>
      <p:bldP spid="1531930" grpId="0" animBg="1"/>
      <p:bldP spid="1531930" grpId="1" animBg="1"/>
      <p:bldP spid="1531931" grpId="0" animBg="1"/>
      <p:bldP spid="1531931" grpId="1" animBg="1"/>
      <p:bldP spid="1531932" grpId="0" animBg="1"/>
      <p:bldP spid="1531932" grpId="1" animBg="1"/>
      <p:bldP spid="1531934" grpId="0" animBg="1"/>
      <p:bldP spid="1531934" grpId="1" animBg="1"/>
      <p:bldP spid="1531935" grpId="0" animBg="1"/>
      <p:bldP spid="1531935" grpId="1" animBg="1"/>
      <p:bldP spid="1531936" grpId="0" animBg="1"/>
      <p:bldP spid="1531936" grpId="1" animBg="1"/>
      <p:bldP spid="1531937" grpId="0" animBg="1"/>
      <p:bldP spid="1531937" grpId="1" animBg="1"/>
      <p:bldP spid="1531938" grpId="0" animBg="1"/>
      <p:bldP spid="1531938" grpId="1" animBg="1"/>
      <p:bldP spid="1531939" grpId="0" animBg="1"/>
      <p:bldP spid="1531939" grpId="1" animBg="1"/>
      <p:bldP spid="1531940" grpId="0" animBg="1"/>
      <p:bldP spid="1531940" grpId="1" animBg="1"/>
      <p:bldP spid="1531941" grpId="0" animBg="1"/>
      <p:bldP spid="1531941" grpId="1" animBg="1"/>
    </p:bld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3968750" y="1055688"/>
            <a:ext cx="4899025" cy="2428875"/>
          </a:xfrm>
          <a:prstGeom prst="rect">
            <a:avLst/>
          </a:prstGeom>
          <a:solidFill>
            <a:srgbClr val="E3FFFF"/>
          </a:solidFill>
          <a:ln w="9525">
            <a:solidFill>
              <a:schemeClr val="tx1"/>
            </a:solidFill>
            <a:miter lim="800000"/>
            <a:headEnd/>
            <a:tailEnd/>
          </a:ln>
        </p:spPr>
        <p:txBody>
          <a:bodyPr>
            <a:spAutoFit/>
          </a:bodyPr>
          <a:lstStyle/>
          <a:p>
            <a:pPr>
              <a:lnSpc>
                <a:spcPct val="60000"/>
              </a:lnSpc>
            </a:pPr>
            <a:r>
              <a:rPr lang="en-US" altLang="zh-CN" sz="1200" b="1" i="0">
                <a:latin typeface="Courier New" pitchFamily="49" charset="0"/>
                <a:ea typeface="宋体" pitchFamily="2" charset="-122"/>
              </a:rPr>
              <a:t>// helloE.idl</a:t>
            </a:r>
          </a:p>
          <a:p>
            <a:pPr>
              <a:lnSpc>
                <a:spcPct val="60000"/>
              </a:lnSpc>
            </a:pPr>
            <a:r>
              <a:rPr lang="en-US" altLang="zh-CN" sz="1200" b="1" i="0">
                <a:latin typeface="Courier New" pitchFamily="49" charset="0"/>
                <a:ea typeface="宋体" pitchFamily="2" charset="-122"/>
              </a:rPr>
              <a:t>#include “hello.idl”</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module Hello_Example</a:t>
            </a:r>
          </a:p>
          <a:p>
            <a:pPr>
              <a:lnSpc>
                <a:spcPct val="60000"/>
              </a:lnSpc>
            </a:pPr>
            <a:r>
              <a:rPr lang="en-US" altLang="zh-CN" sz="1200" b="1" i="0">
                <a:latin typeface="Courier New" pitchFamily="49" charset="0"/>
                <a:ea typeface="宋体" pitchFamily="2" charset="-122"/>
              </a:rPr>
              <a:t>{</a:t>
            </a:r>
          </a:p>
          <a:p>
            <a:pPr>
              <a:lnSpc>
                <a:spcPct val="60000"/>
              </a:lnSpc>
            </a:pPr>
            <a:r>
              <a:rPr lang="en-US" altLang="zh-CN" sz="1200" b="1" i="0">
                <a:latin typeface="Courier New" pitchFamily="49" charset="0"/>
                <a:ea typeface="宋体" pitchFamily="2" charset="-122"/>
              </a:rPr>
              <a:t>  local interface HelloWorld_Exec</a:t>
            </a:r>
          </a:p>
          <a:p>
            <a:pPr>
              <a:lnSpc>
                <a:spcPct val="60000"/>
              </a:lnSpc>
            </a:pPr>
            <a:r>
              <a:rPr lang="en-US" altLang="zh-CN" sz="1200" b="1" i="0">
                <a:latin typeface="Courier New" pitchFamily="49" charset="0"/>
                <a:ea typeface="宋体" pitchFamily="2" charset="-122"/>
              </a:rPr>
              <a:t>    : CCM_HelloWorld, Components::SessionComponent</a:t>
            </a:r>
          </a:p>
          <a:p>
            <a:pPr>
              <a:lnSpc>
                <a:spcPct val="60000"/>
              </a:lnSpc>
            </a:pPr>
            <a:r>
              <a:rPr lang="en-US" altLang="zh-CN" sz="1200" b="1" i="0">
                <a:latin typeface="Courier New" pitchFamily="49" charset="0"/>
                <a:ea typeface="宋体" pitchFamily="2" charset="-122"/>
              </a:rPr>
              <a:t>  {};</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  local interface HelloHome_Exec : CCM_HelloHome</a:t>
            </a:r>
          </a:p>
          <a:p>
            <a:pPr>
              <a:lnSpc>
                <a:spcPct val="60000"/>
              </a:lnSpc>
            </a:pPr>
            <a:r>
              <a:rPr lang="en-US" altLang="zh-CN" sz="1200" b="1" i="0">
                <a:latin typeface="Courier New" pitchFamily="49" charset="0"/>
                <a:ea typeface="宋体" pitchFamily="2" charset="-122"/>
              </a:rPr>
              <a:t>  {};</a:t>
            </a:r>
          </a:p>
          <a:p>
            <a:pPr>
              <a:lnSpc>
                <a:spcPct val="60000"/>
              </a:lnSpc>
            </a:pPr>
            <a:r>
              <a:rPr lang="en-US" altLang="zh-CN" sz="1200" b="1" i="0">
                <a:latin typeface="Courier New" pitchFamily="49" charset="0"/>
                <a:ea typeface="宋体" pitchFamily="2" charset="-122"/>
              </a:rPr>
              <a:t>};</a:t>
            </a:r>
          </a:p>
        </p:txBody>
      </p:sp>
      <p:sp>
        <p:nvSpPr>
          <p:cNvPr id="139267"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Executor IDL Details (2/3)</a:t>
            </a:r>
          </a:p>
        </p:txBody>
      </p:sp>
      <p:sp>
        <p:nvSpPr>
          <p:cNvPr id="139268" name="Text Box 4"/>
          <p:cNvSpPr txBox="1">
            <a:spLocks noChangeArrowheads="1"/>
          </p:cNvSpPr>
          <p:nvPr/>
        </p:nvSpPr>
        <p:spPr bwMode="auto">
          <a:xfrm>
            <a:off x="280988" y="3756025"/>
            <a:ext cx="3465512" cy="2109788"/>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endParaRPr lang="en-US" altLang="zh-CN" sz="1200" b="1" i="0">
              <a:latin typeface="Courier New" pitchFamily="49" charset="0"/>
              <a:ea typeface="宋体" pitchFamily="2" charset="-122"/>
            </a:endParaRPr>
          </a:p>
          <a:p>
            <a:pPr eaLnBrk="0" hangingPunct="0">
              <a:spcBef>
                <a:spcPct val="0"/>
              </a:spcBef>
            </a:pPr>
            <a:r>
              <a:rPr lang="en-US" altLang="zh-CN" sz="1200" b="1" i="0">
                <a:latin typeface="Courier New" pitchFamily="49" charset="0"/>
                <a:ea typeface="宋体" pitchFamily="2" charset="-122"/>
              </a:rPr>
              <a:t>composition session Hello_Example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home executor HelloHome_Exec</a:t>
            </a:r>
          </a:p>
          <a:p>
            <a:pPr eaLnBrk="0" hangingPunct="0">
              <a:spcBef>
                <a:spcPct val="0"/>
              </a:spcBef>
            </a:pPr>
            <a:r>
              <a:rPr lang="en-US" altLang="zh-CN" sz="1200" b="1" i="0">
                <a:latin typeface="Courier New" pitchFamily="49" charset="0"/>
                <a:ea typeface="宋体" pitchFamily="2" charset="-122"/>
              </a:rPr>
              <a:t>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
        <p:nvSpPr>
          <p:cNvPr id="139269" name="Text Box 5"/>
          <p:cNvSpPr txBox="1">
            <a:spLocks noChangeArrowheads="1"/>
          </p:cNvSpPr>
          <p:nvPr/>
        </p:nvSpPr>
        <p:spPr bwMode="auto">
          <a:xfrm>
            <a:off x="269875" y="1052513"/>
            <a:ext cx="3494088" cy="2300287"/>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32934" name="Rectangle 6"/>
          <p:cNvSpPr>
            <a:spLocks noChangeArrowheads="1"/>
          </p:cNvSpPr>
          <p:nvPr/>
        </p:nvSpPr>
        <p:spPr bwMode="auto">
          <a:xfrm>
            <a:off x="1720850" y="5032375"/>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32936" name="Rectangle 8"/>
          <p:cNvSpPr>
            <a:spLocks noChangeArrowheads="1"/>
          </p:cNvSpPr>
          <p:nvPr/>
        </p:nvSpPr>
        <p:spPr bwMode="auto">
          <a:xfrm>
            <a:off x="2166938" y="4300538"/>
            <a:ext cx="1328737" cy="276225"/>
          </a:xfrm>
          <a:prstGeom prst="rect">
            <a:avLst/>
          </a:prstGeom>
          <a:noFill/>
          <a:ln w="38100">
            <a:solidFill>
              <a:srgbClr val="FF0000"/>
            </a:solidFill>
            <a:miter lim="800000"/>
            <a:headEnd/>
            <a:tailEnd/>
          </a:ln>
        </p:spPr>
        <p:txBody>
          <a:bodyPr anchor="ctr">
            <a:spAutoFit/>
          </a:bodyPr>
          <a:lstStyle/>
          <a:p>
            <a:endParaRPr lang="nl-NL"/>
          </a:p>
        </p:txBody>
      </p:sp>
      <p:sp>
        <p:nvSpPr>
          <p:cNvPr id="1532944" name="Rectangle 16"/>
          <p:cNvSpPr>
            <a:spLocks noChangeArrowheads="1"/>
          </p:cNvSpPr>
          <p:nvPr/>
        </p:nvSpPr>
        <p:spPr bwMode="auto">
          <a:xfrm>
            <a:off x="4651375" y="1622425"/>
            <a:ext cx="1328738" cy="276225"/>
          </a:xfrm>
          <a:prstGeom prst="rect">
            <a:avLst/>
          </a:prstGeom>
          <a:noFill/>
          <a:ln w="38100">
            <a:solidFill>
              <a:srgbClr val="FF0000"/>
            </a:solidFill>
            <a:miter lim="800000"/>
            <a:headEnd/>
            <a:tailEnd/>
          </a:ln>
        </p:spPr>
        <p:txBody>
          <a:bodyPr anchor="ctr">
            <a:spAutoFit/>
          </a:bodyPr>
          <a:lstStyle/>
          <a:p>
            <a:endParaRPr lang="nl-NL"/>
          </a:p>
        </p:txBody>
      </p:sp>
      <p:sp>
        <p:nvSpPr>
          <p:cNvPr id="1532945" name="Rectangle 17"/>
          <p:cNvSpPr>
            <a:spLocks noChangeArrowheads="1"/>
          </p:cNvSpPr>
          <p:nvPr/>
        </p:nvSpPr>
        <p:spPr bwMode="auto">
          <a:xfrm>
            <a:off x="1457325" y="5203825"/>
            <a:ext cx="1514475" cy="276225"/>
          </a:xfrm>
          <a:prstGeom prst="rect">
            <a:avLst/>
          </a:prstGeom>
          <a:noFill/>
          <a:ln w="38100">
            <a:solidFill>
              <a:srgbClr val="FF0000"/>
            </a:solidFill>
            <a:miter lim="800000"/>
            <a:headEnd/>
            <a:tailEnd/>
          </a:ln>
        </p:spPr>
        <p:txBody>
          <a:bodyPr anchor="ctr">
            <a:spAutoFit/>
          </a:bodyPr>
          <a:lstStyle/>
          <a:p>
            <a:endParaRPr lang="nl-NL"/>
          </a:p>
        </p:txBody>
      </p:sp>
      <p:sp>
        <p:nvSpPr>
          <p:cNvPr id="1532948" name="Rectangle 20"/>
          <p:cNvSpPr>
            <a:spLocks noChangeArrowheads="1"/>
          </p:cNvSpPr>
          <p:nvPr/>
        </p:nvSpPr>
        <p:spPr bwMode="auto">
          <a:xfrm>
            <a:off x="1773238" y="4665663"/>
            <a:ext cx="1514475" cy="276225"/>
          </a:xfrm>
          <a:prstGeom prst="rect">
            <a:avLst/>
          </a:prstGeom>
          <a:noFill/>
          <a:ln w="38100">
            <a:solidFill>
              <a:srgbClr val="FF0000"/>
            </a:solidFill>
            <a:miter lim="800000"/>
            <a:headEnd/>
            <a:tailEnd/>
          </a:ln>
        </p:spPr>
        <p:txBody>
          <a:bodyPr anchor="ctr">
            <a:spAutoFit/>
          </a:bodyPr>
          <a:lstStyle/>
          <a:p>
            <a:endParaRPr lang="nl-NL"/>
          </a:p>
        </p:txBody>
      </p:sp>
      <p:sp>
        <p:nvSpPr>
          <p:cNvPr id="1532949" name="Rectangle 21"/>
          <p:cNvSpPr>
            <a:spLocks noChangeArrowheads="1"/>
          </p:cNvSpPr>
          <p:nvPr/>
        </p:nvSpPr>
        <p:spPr bwMode="auto">
          <a:xfrm>
            <a:off x="4162425" y="2820988"/>
            <a:ext cx="2990850" cy="276225"/>
          </a:xfrm>
          <a:prstGeom prst="rect">
            <a:avLst/>
          </a:prstGeom>
          <a:noFill/>
          <a:ln w="38100">
            <a:solidFill>
              <a:srgbClr val="FF0000"/>
            </a:solidFill>
            <a:miter lim="800000"/>
            <a:headEnd/>
            <a:tailEnd/>
          </a:ln>
        </p:spPr>
        <p:txBody>
          <a:bodyPr anchor="ctr">
            <a:spAutoFit/>
          </a:bodyPr>
          <a:lstStyle/>
          <a:p>
            <a:endParaRPr lang="nl-NL"/>
          </a:p>
        </p:txBody>
      </p:sp>
      <p:sp>
        <p:nvSpPr>
          <p:cNvPr id="1532950" name="Rectangle 22"/>
          <p:cNvSpPr>
            <a:spLocks noChangeArrowheads="1"/>
          </p:cNvSpPr>
          <p:nvPr/>
        </p:nvSpPr>
        <p:spPr bwMode="auto">
          <a:xfrm>
            <a:off x="1411288" y="4314825"/>
            <a:ext cx="808037" cy="276225"/>
          </a:xfrm>
          <a:prstGeom prst="rect">
            <a:avLst/>
          </a:prstGeom>
          <a:noFill/>
          <a:ln w="38100">
            <a:solidFill>
              <a:srgbClr val="FF0000"/>
            </a:solidFill>
            <a:miter lim="800000"/>
            <a:headEnd/>
            <a:tailEnd/>
          </a:ln>
        </p:spPr>
        <p:txBody>
          <a:bodyPr anchor="ctr">
            <a:spAutoFit/>
          </a:bodyPr>
          <a:lstStyle/>
          <a:p>
            <a:endParaRPr lang="nl-NL"/>
          </a:p>
        </p:txBody>
      </p:sp>
      <p:sp>
        <p:nvSpPr>
          <p:cNvPr id="1532952" name="Rectangle 24"/>
          <p:cNvSpPr>
            <a:spLocks noChangeArrowheads="1"/>
          </p:cNvSpPr>
          <p:nvPr/>
        </p:nvSpPr>
        <p:spPr bwMode="auto">
          <a:xfrm>
            <a:off x="2411413" y="2855913"/>
            <a:ext cx="1076325" cy="276225"/>
          </a:xfrm>
          <a:prstGeom prst="rect">
            <a:avLst/>
          </a:prstGeom>
          <a:noFill/>
          <a:ln w="38100">
            <a:solidFill>
              <a:srgbClr val="FF0000"/>
            </a:solidFill>
            <a:miter lim="800000"/>
            <a:headEnd/>
            <a:tailEnd/>
          </a:ln>
        </p:spPr>
        <p:txBody>
          <a:bodyPr anchor="ctr">
            <a:spAutoFit/>
          </a:bodyPr>
          <a:lstStyle/>
          <a:p>
            <a:endParaRPr lang="nl-NL"/>
          </a:p>
        </p:txBody>
      </p:sp>
      <p:sp>
        <p:nvSpPr>
          <p:cNvPr id="1532955" name="Rectangle 27"/>
          <p:cNvSpPr>
            <a:spLocks noChangeArrowheads="1"/>
          </p:cNvSpPr>
          <p:nvPr/>
        </p:nvSpPr>
        <p:spPr bwMode="auto">
          <a:xfrm>
            <a:off x="7231063" y="2827338"/>
            <a:ext cx="1354137" cy="276225"/>
          </a:xfrm>
          <a:prstGeom prst="rect">
            <a:avLst/>
          </a:prstGeom>
          <a:noFill/>
          <a:ln w="38100">
            <a:solidFill>
              <a:srgbClr val="FF0000"/>
            </a:solidFill>
            <a:miter lim="800000"/>
            <a:headEnd/>
            <a:tailEnd/>
          </a:ln>
        </p:spPr>
        <p:txBody>
          <a:bodyPr anchor="ctr">
            <a:spAutoFit/>
          </a:bodyPr>
          <a:lstStyle/>
          <a:p>
            <a:endParaRPr lang="nl-NL"/>
          </a:p>
        </p:txBody>
      </p:sp>
      <p:sp>
        <p:nvSpPr>
          <p:cNvPr id="1532957" name="Rectangle 29"/>
          <p:cNvSpPr>
            <a:spLocks noChangeArrowheads="1"/>
          </p:cNvSpPr>
          <p:nvPr/>
        </p:nvSpPr>
        <p:spPr bwMode="auto">
          <a:xfrm>
            <a:off x="4194175" y="2014538"/>
            <a:ext cx="2960688" cy="276225"/>
          </a:xfrm>
          <a:prstGeom prst="rect">
            <a:avLst/>
          </a:prstGeom>
          <a:noFill/>
          <a:ln w="38100">
            <a:solidFill>
              <a:srgbClr val="FF0000"/>
            </a:solidFill>
            <a:miter lim="800000"/>
            <a:headEnd/>
            <a:tailEnd/>
          </a:ln>
        </p:spPr>
        <p:txBody>
          <a:bodyPr anchor="ctr">
            <a:spAutoFit/>
          </a:bodyPr>
          <a:lstStyle/>
          <a:p>
            <a:endParaRPr lang="nl-NL"/>
          </a:p>
        </p:txBody>
      </p:sp>
      <p:sp>
        <p:nvSpPr>
          <p:cNvPr id="1532958" name="Rectangle 30"/>
          <p:cNvSpPr>
            <a:spLocks noChangeArrowheads="1"/>
          </p:cNvSpPr>
          <p:nvPr/>
        </p:nvSpPr>
        <p:spPr bwMode="auto">
          <a:xfrm>
            <a:off x="4552950" y="2208213"/>
            <a:ext cx="1420813" cy="276225"/>
          </a:xfrm>
          <a:prstGeom prst="rect">
            <a:avLst/>
          </a:prstGeom>
          <a:noFill/>
          <a:ln w="38100">
            <a:solidFill>
              <a:srgbClr val="FF0000"/>
            </a:solidFill>
            <a:miter lim="800000"/>
            <a:headEnd/>
            <a:tailEnd/>
          </a:ln>
        </p:spPr>
        <p:txBody>
          <a:bodyPr anchor="ctr">
            <a:spAutoFit/>
          </a:bodyPr>
          <a:lstStyle/>
          <a:p>
            <a:endParaRPr lang="nl-NL"/>
          </a:p>
        </p:txBody>
      </p:sp>
      <p:sp>
        <p:nvSpPr>
          <p:cNvPr id="1532959" name="Rectangle 31"/>
          <p:cNvSpPr>
            <a:spLocks noChangeArrowheads="1"/>
          </p:cNvSpPr>
          <p:nvPr/>
        </p:nvSpPr>
        <p:spPr bwMode="auto">
          <a:xfrm>
            <a:off x="7118350" y="2225675"/>
            <a:ext cx="1587500" cy="276225"/>
          </a:xfrm>
          <a:prstGeom prst="rect">
            <a:avLst/>
          </a:prstGeom>
          <a:noFill/>
          <a:ln w="38100">
            <a:solidFill>
              <a:srgbClr val="FF0000"/>
            </a:solidFill>
            <a:miter lim="800000"/>
            <a:headEnd/>
            <a:tailEnd/>
          </a:ln>
        </p:spPr>
        <p:txBody>
          <a:bodyPr anchor="ctr">
            <a:spAutoFit/>
          </a:bodyPr>
          <a:lstStyle/>
          <a:p>
            <a:endParaRPr lang="nl-NL"/>
          </a:p>
        </p:txBody>
      </p:sp>
      <p:sp>
        <p:nvSpPr>
          <p:cNvPr id="139282" name="Text Box 33"/>
          <p:cNvSpPr txBox="1">
            <a:spLocks noChangeArrowheads="1"/>
          </p:cNvSpPr>
          <p:nvPr/>
        </p:nvSpPr>
        <p:spPr bwMode="auto">
          <a:xfrm>
            <a:off x="3917950" y="3781425"/>
            <a:ext cx="5121275" cy="2195513"/>
          </a:xfrm>
          <a:prstGeom prst="rect">
            <a:avLst/>
          </a:prstGeom>
          <a:noFill/>
          <a:ln w="9525">
            <a:noFill/>
            <a:miter lim="800000"/>
            <a:headEnd/>
            <a:tailEnd/>
          </a:ln>
        </p:spPr>
        <p:txBody>
          <a:bodyPr>
            <a:spAutoFit/>
          </a:bodyPr>
          <a:lstStyle/>
          <a:p>
            <a:pPr marL="119063" indent="-119063">
              <a:buFontTx/>
              <a:buChar char="•"/>
            </a:pPr>
            <a:r>
              <a:rPr lang="en-US" altLang="zh-CN" sz="1200" b="1" i="0">
                <a:ea typeface="宋体" pitchFamily="2" charset="-122"/>
              </a:rPr>
              <a:t>Composition name maps to IDL </a:t>
            </a:r>
            <a:r>
              <a:rPr lang="en-US" altLang="zh-CN" sz="1200" b="1" i="0">
                <a:solidFill>
                  <a:schemeClr val="hlink"/>
                </a:solidFill>
                <a:latin typeface="Courier New" pitchFamily="49" charset="0"/>
                <a:ea typeface="宋体" pitchFamily="2" charset="-122"/>
              </a:rPr>
              <a:t>module</a:t>
            </a:r>
            <a:endParaRPr lang="en-US" altLang="zh-CN" sz="1200" b="1" i="0">
              <a:ea typeface="宋体" pitchFamily="2" charset="-122"/>
            </a:endParaRPr>
          </a:p>
          <a:p>
            <a:pPr marL="119063" indent="-119063">
              <a:buFontTx/>
              <a:buChar char="•"/>
            </a:pPr>
            <a:r>
              <a:rPr lang="en-US" altLang="zh-CN" sz="1200" b="1" i="0">
                <a:ea typeface="宋体" pitchFamily="2" charset="-122"/>
              </a:rPr>
              <a:t>Home executor name maps to IDL </a:t>
            </a:r>
            <a:r>
              <a:rPr lang="en-US" altLang="zh-CN" sz="1200" b="1" i="0">
                <a:solidFill>
                  <a:schemeClr val="hlink"/>
                </a:solidFill>
                <a:latin typeface="Courier New" pitchFamily="49" charset="0"/>
                <a:ea typeface="宋体" pitchFamily="2" charset="-122"/>
              </a:rPr>
              <a:t>local interface</a:t>
            </a:r>
            <a:endParaRPr lang="en-US" altLang="zh-CN" sz="1200" b="1" i="0">
              <a:ea typeface="宋体" pitchFamily="2" charset="-122"/>
            </a:endParaRPr>
          </a:p>
          <a:p>
            <a:pPr marL="119063" indent="-119063">
              <a:buFontTx/>
              <a:buChar char="•"/>
            </a:pPr>
            <a:r>
              <a:rPr lang="en-US" altLang="zh-CN" sz="1200" b="1" i="0">
                <a:ea typeface="宋体" pitchFamily="2" charset="-122"/>
              </a:rPr>
              <a:t>Implemented home type maps to base interface (shown in previous slide)</a:t>
            </a:r>
          </a:p>
          <a:p>
            <a:pPr marL="119063" indent="-119063">
              <a:buFontTx/>
              <a:buChar char="•"/>
            </a:pPr>
            <a:r>
              <a:rPr lang="en-US" altLang="zh-CN" sz="1200" b="1" i="0">
                <a:ea typeface="宋体" pitchFamily="2" charset="-122"/>
              </a:rPr>
              <a:t>Component executor name maps to </a:t>
            </a:r>
            <a:r>
              <a:rPr lang="en-US" altLang="zh-CN" sz="1200" b="1" i="0">
                <a:solidFill>
                  <a:schemeClr val="hlink"/>
                </a:solidFill>
                <a:latin typeface="Courier New" pitchFamily="49" charset="0"/>
                <a:ea typeface="宋体" pitchFamily="2" charset="-122"/>
              </a:rPr>
              <a:t>local interface</a:t>
            </a:r>
            <a:endParaRPr lang="en-US" altLang="zh-CN" sz="1200" b="1" i="0">
              <a:ea typeface="宋体" pitchFamily="2" charset="-122"/>
            </a:endParaRPr>
          </a:p>
          <a:p>
            <a:pPr marL="119063" indent="-119063">
              <a:buFontTx/>
              <a:buChar char="•"/>
            </a:pPr>
            <a:r>
              <a:rPr lang="en-US" altLang="zh-CN" sz="1200" b="1" i="0">
                <a:ea typeface="宋体" pitchFamily="2" charset="-122"/>
              </a:rPr>
              <a:t>Managed component type maps to base interface (shown in previous slide)</a:t>
            </a:r>
          </a:p>
          <a:p>
            <a:pPr marL="119063" indent="-119063">
              <a:buFontTx/>
              <a:buChar char="•"/>
            </a:pPr>
            <a:r>
              <a:rPr lang="en-US" altLang="zh-CN" sz="1200" b="1" i="0">
                <a:ea typeface="宋体" pitchFamily="2" charset="-122"/>
              </a:rPr>
              <a:t>Composition type (</a:t>
            </a:r>
            <a:r>
              <a:rPr lang="en-US" altLang="zh-CN" sz="1200" b="1" i="0">
                <a:solidFill>
                  <a:schemeClr val="hlink"/>
                </a:solidFill>
                <a:latin typeface="Courier New" pitchFamily="49" charset="0"/>
                <a:ea typeface="宋体" pitchFamily="2" charset="-122"/>
              </a:rPr>
              <a:t>session</a:t>
            </a:r>
            <a:r>
              <a:rPr lang="en-US" altLang="zh-CN" sz="1200" b="1" i="0">
                <a:ea typeface="宋体" pitchFamily="2" charset="-122"/>
              </a:rPr>
              <a:t>) maps to a middleware base interface of the component executor</a:t>
            </a:r>
          </a:p>
        </p:txBody>
      </p:sp>
      <p:sp>
        <p:nvSpPr>
          <p:cNvPr id="1532962" name="Rectangle 34"/>
          <p:cNvSpPr>
            <a:spLocks noChangeArrowheads="1"/>
          </p:cNvSpPr>
          <p:nvPr/>
        </p:nvSpPr>
        <p:spPr bwMode="auto">
          <a:xfrm>
            <a:off x="3954463" y="3783013"/>
            <a:ext cx="3200400" cy="276225"/>
          </a:xfrm>
          <a:prstGeom prst="rect">
            <a:avLst/>
          </a:prstGeom>
          <a:noFill/>
          <a:ln w="38100">
            <a:solidFill>
              <a:srgbClr val="FF0000"/>
            </a:solidFill>
            <a:miter lim="800000"/>
            <a:headEnd/>
            <a:tailEnd/>
          </a:ln>
        </p:spPr>
        <p:txBody>
          <a:bodyPr anchor="ctr">
            <a:spAutoFit/>
          </a:bodyPr>
          <a:lstStyle/>
          <a:p>
            <a:endParaRPr lang="nl-NL"/>
          </a:p>
        </p:txBody>
      </p:sp>
      <p:sp>
        <p:nvSpPr>
          <p:cNvPr id="1532963" name="Rectangle 35"/>
          <p:cNvSpPr>
            <a:spLocks noChangeArrowheads="1"/>
          </p:cNvSpPr>
          <p:nvPr/>
        </p:nvSpPr>
        <p:spPr bwMode="auto">
          <a:xfrm>
            <a:off x="3949700" y="4062413"/>
            <a:ext cx="4114800" cy="276225"/>
          </a:xfrm>
          <a:prstGeom prst="rect">
            <a:avLst/>
          </a:prstGeom>
          <a:noFill/>
          <a:ln w="38100">
            <a:solidFill>
              <a:srgbClr val="FF0000"/>
            </a:solidFill>
            <a:miter lim="800000"/>
            <a:headEnd/>
            <a:tailEnd/>
          </a:ln>
        </p:spPr>
        <p:txBody>
          <a:bodyPr anchor="ctr">
            <a:spAutoFit/>
          </a:bodyPr>
          <a:lstStyle/>
          <a:p>
            <a:endParaRPr lang="nl-NL"/>
          </a:p>
        </p:txBody>
      </p:sp>
      <p:sp>
        <p:nvSpPr>
          <p:cNvPr id="1532964" name="Rectangle 36"/>
          <p:cNvSpPr>
            <a:spLocks noChangeArrowheads="1"/>
          </p:cNvSpPr>
          <p:nvPr/>
        </p:nvSpPr>
        <p:spPr bwMode="auto">
          <a:xfrm>
            <a:off x="3949700" y="4338638"/>
            <a:ext cx="4467225" cy="457200"/>
          </a:xfrm>
          <a:prstGeom prst="rect">
            <a:avLst/>
          </a:prstGeom>
          <a:noFill/>
          <a:ln w="38100">
            <a:solidFill>
              <a:srgbClr val="FF0000"/>
            </a:solidFill>
            <a:miter lim="800000"/>
            <a:headEnd/>
            <a:tailEnd/>
          </a:ln>
        </p:spPr>
        <p:txBody>
          <a:bodyPr anchor="ctr">
            <a:spAutoFit/>
          </a:bodyPr>
          <a:lstStyle/>
          <a:p>
            <a:endParaRPr lang="nl-NL"/>
          </a:p>
        </p:txBody>
      </p:sp>
      <p:sp>
        <p:nvSpPr>
          <p:cNvPr id="1532965" name="Rectangle 37"/>
          <p:cNvSpPr>
            <a:spLocks noChangeArrowheads="1"/>
          </p:cNvSpPr>
          <p:nvPr/>
        </p:nvSpPr>
        <p:spPr bwMode="auto">
          <a:xfrm>
            <a:off x="3949700" y="4797425"/>
            <a:ext cx="4362450" cy="276225"/>
          </a:xfrm>
          <a:prstGeom prst="rect">
            <a:avLst/>
          </a:prstGeom>
          <a:noFill/>
          <a:ln w="38100">
            <a:solidFill>
              <a:srgbClr val="FF0000"/>
            </a:solidFill>
            <a:miter lim="800000"/>
            <a:headEnd/>
            <a:tailEnd/>
          </a:ln>
        </p:spPr>
        <p:txBody>
          <a:bodyPr anchor="ctr">
            <a:spAutoFit/>
          </a:bodyPr>
          <a:lstStyle/>
          <a:p>
            <a:endParaRPr lang="nl-NL"/>
          </a:p>
        </p:txBody>
      </p:sp>
      <p:sp>
        <p:nvSpPr>
          <p:cNvPr id="1532966" name="Rectangle 38"/>
          <p:cNvSpPr>
            <a:spLocks noChangeArrowheads="1"/>
          </p:cNvSpPr>
          <p:nvPr/>
        </p:nvSpPr>
        <p:spPr bwMode="auto">
          <a:xfrm>
            <a:off x="3951288" y="5075238"/>
            <a:ext cx="4648200" cy="465137"/>
          </a:xfrm>
          <a:prstGeom prst="rect">
            <a:avLst/>
          </a:prstGeom>
          <a:noFill/>
          <a:ln w="38100">
            <a:solidFill>
              <a:srgbClr val="FF0000"/>
            </a:solidFill>
            <a:miter lim="800000"/>
            <a:headEnd/>
            <a:tailEnd/>
          </a:ln>
        </p:spPr>
        <p:txBody>
          <a:bodyPr anchor="ctr">
            <a:spAutoFit/>
          </a:bodyPr>
          <a:lstStyle/>
          <a:p>
            <a:endParaRPr lang="nl-NL"/>
          </a:p>
        </p:txBody>
      </p:sp>
      <p:sp>
        <p:nvSpPr>
          <p:cNvPr id="1532967" name="Rectangle 39"/>
          <p:cNvSpPr>
            <a:spLocks noChangeArrowheads="1"/>
          </p:cNvSpPr>
          <p:nvPr/>
        </p:nvSpPr>
        <p:spPr bwMode="auto">
          <a:xfrm>
            <a:off x="3946525" y="5541963"/>
            <a:ext cx="5022850" cy="465137"/>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29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29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29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532944"/>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532936"/>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53296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5329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329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329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53294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3294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32963"/>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5329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295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3296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532955"/>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53293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532964"/>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153294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3295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3296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1532945"/>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532957"/>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532965"/>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153295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53295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53296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1532952"/>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532958"/>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1532966"/>
                                        </p:tgtEl>
                                        <p:attrNameLst>
                                          <p:attrName>style.visibility</p:attrName>
                                        </p:attrNameLst>
                                      </p:cBhvr>
                                      <p:to>
                                        <p:strVal val="hidden"/>
                                      </p:to>
                                    </p:set>
                                  </p:childTnLst>
                                </p:cTn>
                              </p:par>
                              <p:par>
                                <p:cTn id="75" presetID="1" presetClass="entr" presetSubtype="0" fill="hold" grpId="0" nodeType="withEffect">
                                  <p:stCondLst>
                                    <p:cond delay="0"/>
                                  </p:stCondLst>
                                  <p:childTnLst>
                                    <p:set>
                                      <p:cBhvr>
                                        <p:cTn id="76" dur="1" fill="hold">
                                          <p:stCondLst>
                                            <p:cond delay="0"/>
                                          </p:stCondLst>
                                        </p:cTn>
                                        <p:tgtEl>
                                          <p:spTgt spid="153295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53295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3296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1532950"/>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532959"/>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5329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2934" grpId="0" animBg="1"/>
      <p:bldP spid="1532934" grpId="1" animBg="1"/>
      <p:bldP spid="1532936" grpId="0" animBg="1"/>
      <p:bldP spid="1532936" grpId="1" animBg="1"/>
      <p:bldP spid="1532944" grpId="0" animBg="1"/>
      <p:bldP spid="1532944" grpId="1" animBg="1"/>
      <p:bldP spid="1532945" grpId="0" animBg="1"/>
      <p:bldP spid="1532945" grpId="1" animBg="1"/>
      <p:bldP spid="1532948" grpId="0" animBg="1"/>
      <p:bldP spid="1532948" grpId="1" animBg="1"/>
      <p:bldP spid="1532949" grpId="0" animBg="1"/>
      <p:bldP spid="1532949" grpId="1" animBg="1"/>
      <p:bldP spid="1532950" grpId="0" animBg="1"/>
      <p:bldP spid="1532950" grpId="1" animBg="1"/>
      <p:bldP spid="1532952" grpId="0" animBg="1"/>
      <p:bldP spid="1532952" grpId="1" animBg="1"/>
      <p:bldP spid="1532955" grpId="0" animBg="1"/>
      <p:bldP spid="1532955" grpId="1" animBg="1"/>
      <p:bldP spid="1532957" grpId="0" animBg="1"/>
      <p:bldP spid="1532957" grpId="1" animBg="1"/>
      <p:bldP spid="1532958" grpId="0" animBg="1"/>
      <p:bldP spid="1532958" grpId="1" animBg="1"/>
      <p:bldP spid="1532959" grpId="0" animBg="1"/>
      <p:bldP spid="1532959" grpId="1" animBg="1"/>
      <p:bldP spid="1532962" grpId="0" animBg="1"/>
      <p:bldP spid="1532962" grpId="1" animBg="1"/>
      <p:bldP spid="1532963" grpId="0" animBg="1"/>
      <p:bldP spid="1532963" grpId="1" animBg="1"/>
      <p:bldP spid="1532964" grpId="0" animBg="1"/>
      <p:bldP spid="1532964" grpId="1" animBg="1"/>
      <p:bldP spid="1532965" grpId="0" animBg="1"/>
      <p:bldP spid="1532965" grpId="1" animBg="1"/>
      <p:bldP spid="1532966" grpId="0" animBg="1"/>
      <p:bldP spid="1532966" grpId="1" animBg="1"/>
      <p:bldP spid="1532967" grpId="0" animBg="1"/>
      <p:bldP spid="1532967" grpId="1" animBg="1"/>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3689350" y="892175"/>
            <a:ext cx="5391150" cy="4256088"/>
          </a:xfrm>
          <a:prstGeom prst="rect">
            <a:avLst/>
          </a:prstGeom>
          <a:solidFill>
            <a:srgbClr val="E3FFFF"/>
          </a:solidFill>
          <a:ln w="9525">
            <a:solidFill>
              <a:schemeClr val="tx1"/>
            </a:solidFill>
            <a:miter lim="800000"/>
            <a:headEnd/>
            <a:tailEnd/>
          </a:ln>
        </p:spPr>
        <p:txBody>
          <a:bodyPr>
            <a:spAutoFit/>
          </a:bodyPr>
          <a:lstStyle/>
          <a:p>
            <a:pPr>
              <a:lnSpc>
                <a:spcPct val="35000"/>
              </a:lnSpc>
            </a:pPr>
            <a:endParaRPr lang="zh-CN" altLang="en-US"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helloE.idl</a:t>
            </a:r>
          </a:p>
          <a:p>
            <a:pPr>
              <a:lnSpc>
                <a:spcPct val="60000"/>
              </a:lnSpc>
            </a:pPr>
            <a:r>
              <a:rPr lang="en-US" altLang="zh-CN" sz="1200" b="1" i="0">
                <a:latin typeface="Courier New" pitchFamily="49" charset="0"/>
                <a:ea typeface="宋体" pitchFamily="2" charset="-122"/>
              </a:rPr>
              <a:t>#include "hello.idl“</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CCM_Goodbye : Goodbye {};</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CCM_HelloWorld</a:t>
            </a:r>
          </a:p>
          <a:p>
            <a:pPr>
              <a:lnSpc>
                <a:spcPct val="35000"/>
              </a:lnSpc>
            </a:pPr>
            <a:r>
              <a:rPr lang="en-US" altLang="zh-CN" sz="1200" b="1" i="0">
                <a:latin typeface="Courier New" pitchFamily="49" charset="0"/>
                <a:ea typeface="宋体" pitchFamily="2" charset="-122"/>
              </a:rPr>
              <a:t>  : Components::EnterpriseComponent, Hello {</a:t>
            </a:r>
          </a:p>
          <a:p>
            <a:pPr>
              <a:lnSpc>
                <a:spcPct val="35000"/>
              </a:lnSpc>
            </a:pPr>
            <a:r>
              <a:rPr lang="en-US" altLang="zh-CN" sz="1200" b="1" i="0">
                <a:latin typeface="Courier New" pitchFamily="49" charset="0"/>
                <a:ea typeface="宋体" pitchFamily="2" charset="-122"/>
              </a:rPr>
              <a:t>  CCM_Goodbye get_Farewell ();</a:t>
            </a:r>
          </a:p>
          <a:p>
            <a:pPr>
              <a:lnSpc>
                <a:spcPct val="35000"/>
              </a:lnSpc>
            </a:pPr>
            <a:r>
              <a:rPr lang="en-US" altLang="zh-CN" sz="1200" b="1" i="0">
                <a:latin typeface="Courier New" pitchFamily="49" charset="0"/>
                <a:ea typeface="宋体" pitchFamily="2" charset="-122"/>
              </a:rPr>
              <a:t>  attribute long uuid;</a:t>
            </a:r>
          </a:p>
          <a:p>
            <a:pPr>
              <a:lnSpc>
                <a:spcPct val="35000"/>
              </a:lnSpc>
            </a:pPr>
            <a:r>
              <a:rPr lang="en-US" altLang="zh-CN" sz="1200" b="1" i="0">
                <a:latin typeface="Courier New" pitchFamily="49" charset="0"/>
                <a:ea typeface="宋体" pitchFamily="2" charset="-122"/>
              </a:rPr>
              <a:t>};</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CCM_HelloWorld_Context</a:t>
            </a:r>
          </a:p>
          <a:p>
            <a:pPr>
              <a:lnSpc>
                <a:spcPct val="35000"/>
              </a:lnSpc>
            </a:pPr>
            <a:r>
              <a:rPr lang="en-US" altLang="zh-CN" sz="1200" b="1" i="0">
                <a:latin typeface="Courier New" pitchFamily="49" charset="0"/>
                <a:ea typeface="宋体" pitchFamily="2" charset="-122"/>
              </a:rPr>
              <a:t>  : Components::SessionContext {};</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CCM_HelloHomeImplicit {</a:t>
            </a:r>
          </a:p>
          <a:p>
            <a:pPr>
              <a:lnSpc>
                <a:spcPct val="35000"/>
              </a:lnSpc>
            </a:pPr>
            <a:r>
              <a:rPr lang="en-US" altLang="zh-CN" sz="1200" b="1" i="0">
                <a:latin typeface="Courier New" pitchFamily="49" charset="0"/>
                <a:ea typeface="宋体" pitchFamily="2" charset="-122"/>
              </a:rPr>
              <a:t>  Components::EnterpriseComponent create ()</a:t>
            </a:r>
          </a:p>
          <a:p>
            <a:pPr>
              <a:lnSpc>
                <a:spcPct val="35000"/>
              </a:lnSpc>
            </a:pPr>
            <a:r>
              <a:rPr lang="en-US" altLang="zh-CN" sz="1200" b="1" i="0">
                <a:latin typeface="Courier New" pitchFamily="49" charset="0"/>
                <a:ea typeface="宋体" pitchFamily="2" charset="-122"/>
              </a:rPr>
              <a:t>    raises (Components::CCMException);</a:t>
            </a:r>
          </a:p>
          <a:p>
            <a:pPr>
              <a:lnSpc>
                <a:spcPct val="35000"/>
              </a:lnSpc>
            </a:pPr>
            <a:r>
              <a:rPr lang="en-US" altLang="zh-CN" sz="1200" b="1" i="0">
                <a:latin typeface="Courier New" pitchFamily="49" charset="0"/>
                <a:ea typeface="宋体" pitchFamily="2" charset="-122"/>
              </a:rPr>
              <a:t>};</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CCM_HelloHomeExplicit</a:t>
            </a:r>
          </a:p>
          <a:p>
            <a:pPr>
              <a:lnSpc>
                <a:spcPct val="35000"/>
              </a:lnSpc>
            </a:pPr>
            <a:r>
              <a:rPr lang="en-US" altLang="zh-CN" sz="1200" b="1" i="0">
                <a:latin typeface="Courier New" pitchFamily="49" charset="0"/>
                <a:ea typeface="宋体" pitchFamily="2" charset="-122"/>
              </a:rPr>
              <a:t>  : Components::HomeExecutorBase {</a:t>
            </a:r>
          </a:p>
          <a:p>
            <a:pPr>
              <a:lnSpc>
                <a:spcPct val="35000"/>
              </a:lnSpc>
            </a:pPr>
            <a:r>
              <a:rPr lang="en-US" altLang="zh-CN" sz="1200" b="1" i="0">
                <a:latin typeface="Courier New" pitchFamily="49" charset="0"/>
                <a:ea typeface="宋体" pitchFamily="2" charset="-122"/>
              </a:rPr>
              <a:t>  Components::EnterpriseComponent genComp (in long id);</a:t>
            </a:r>
          </a:p>
          <a:p>
            <a:pPr>
              <a:lnSpc>
                <a:spcPct val="35000"/>
              </a:lnSpc>
            </a:pPr>
            <a:r>
              <a:rPr lang="en-US" altLang="zh-CN" sz="1200" b="1" i="0">
                <a:latin typeface="Courier New" pitchFamily="49" charset="0"/>
                <a:ea typeface="宋体" pitchFamily="2" charset="-122"/>
              </a:rPr>
              <a:t>};</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local interface CCM_HelloHome</a:t>
            </a:r>
          </a:p>
          <a:p>
            <a:pPr>
              <a:lnSpc>
                <a:spcPct val="35000"/>
              </a:lnSpc>
            </a:pPr>
            <a:r>
              <a:rPr lang="en-US" altLang="zh-CN" sz="1200" b="1" i="0">
                <a:latin typeface="Courier New" pitchFamily="49" charset="0"/>
                <a:ea typeface="宋体" pitchFamily="2" charset="-122"/>
              </a:rPr>
              <a:t>  : CCM_HelloHomeExplicit, CCM_HelloHomeImplicit {};</a:t>
            </a:r>
            <a:endParaRPr lang="en-US" altLang="zh-CN" sz="1200" b="1" i="0">
              <a:solidFill>
                <a:srgbClr val="0000FF"/>
              </a:solidFill>
              <a:latin typeface="Courier New" pitchFamily="49" charset="0"/>
              <a:ea typeface="宋体" pitchFamily="2" charset="-122"/>
            </a:endParaRPr>
          </a:p>
        </p:txBody>
      </p:sp>
      <p:sp>
        <p:nvSpPr>
          <p:cNvPr id="140291" name="Rectangle 3"/>
          <p:cNvSpPr>
            <a:spLocks noGrp="1" noChangeArrowheads="1"/>
          </p:cNvSpPr>
          <p:nvPr>
            <p:ph type="title"/>
          </p:nvPr>
        </p:nvSpPr>
        <p:spPr>
          <a:xfrm>
            <a:off x="11113" y="485775"/>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Executor IDL Details (3/3)</a:t>
            </a:r>
          </a:p>
        </p:txBody>
      </p:sp>
      <p:sp>
        <p:nvSpPr>
          <p:cNvPr id="140292" name="Text Box 5"/>
          <p:cNvSpPr txBox="1">
            <a:spLocks noChangeArrowheads="1"/>
          </p:cNvSpPr>
          <p:nvPr/>
        </p:nvSpPr>
        <p:spPr bwMode="auto">
          <a:xfrm>
            <a:off x="95250" y="885825"/>
            <a:ext cx="3494088" cy="4719638"/>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SayHello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Goodbye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SayGoodbye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provides Goodbye Farewell;</a:t>
            </a:r>
          </a:p>
          <a:p>
            <a:pPr eaLnBrk="0" hangingPunct="0">
              <a:spcBef>
                <a:spcPct val="10000"/>
              </a:spcBef>
            </a:pPr>
            <a:r>
              <a:rPr lang="en-US" altLang="zh-CN" sz="1200" b="1" i="0">
                <a:latin typeface="Courier New" pitchFamily="49" charset="0"/>
                <a:ea typeface="宋体" pitchFamily="2" charset="-122"/>
              </a:rPr>
              <a:t>  attribute long uuid;</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factory genComp (in long id);</a:t>
            </a:r>
          </a:p>
          <a:p>
            <a:pPr eaLnBrk="0" hangingPunct="0">
              <a:spcBef>
                <a:spcPct val="10000"/>
              </a:spcBef>
            </a:pPr>
            <a:r>
              <a:rPr lang="en-US" altLang="zh-CN" sz="1200" b="1" i="0">
                <a:latin typeface="Courier New" pitchFamily="49" charset="0"/>
                <a:ea typeface="宋体" pitchFamily="2" charset="-122"/>
              </a:rPr>
              <a:t>};</a:t>
            </a:r>
          </a:p>
        </p:txBody>
      </p:sp>
      <p:sp>
        <p:nvSpPr>
          <p:cNvPr id="1533959" name="Rectangle 7"/>
          <p:cNvSpPr>
            <a:spLocks noChangeArrowheads="1"/>
          </p:cNvSpPr>
          <p:nvPr/>
        </p:nvSpPr>
        <p:spPr bwMode="auto">
          <a:xfrm>
            <a:off x="1162050" y="3910013"/>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70" name="Rectangle 18"/>
          <p:cNvSpPr>
            <a:spLocks noChangeArrowheads="1"/>
          </p:cNvSpPr>
          <p:nvPr/>
        </p:nvSpPr>
        <p:spPr bwMode="auto">
          <a:xfrm>
            <a:off x="1068388" y="2501900"/>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71" name="Rectangle 19"/>
          <p:cNvSpPr>
            <a:spLocks noChangeArrowheads="1"/>
          </p:cNvSpPr>
          <p:nvPr/>
        </p:nvSpPr>
        <p:spPr bwMode="auto">
          <a:xfrm>
            <a:off x="5573713" y="1476375"/>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72" name="Rectangle 20"/>
          <p:cNvSpPr>
            <a:spLocks noChangeArrowheads="1"/>
          </p:cNvSpPr>
          <p:nvPr/>
        </p:nvSpPr>
        <p:spPr bwMode="auto">
          <a:xfrm>
            <a:off x="6496050" y="1474788"/>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73" name="Rectangle 21"/>
          <p:cNvSpPr>
            <a:spLocks noChangeArrowheads="1"/>
          </p:cNvSpPr>
          <p:nvPr/>
        </p:nvSpPr>
        <p:spPr bwMode="auto">
          <a:xfrm>
            <a:off x="4249738" y="2122488"/>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74" name="Rectangle 22"/>
          <p:cNvSpPr>
            <a:spLocks noChangeArrowheads="1"/>
          </p:cNvSpPr>
          <p:nvPr/>
        </p:nvSpPr>
        <p:spPr bwMode="auto">
          <a:xfrm>
            <a:off x="1870075" y="3911600"/>
            <a:ext cx="898525" cy="276225"/>
          </a:xfrm>
          <a:prstGeom prst="rect">
            <a:avLst/>
          </a:prstGeom>
          <a:noFill/>
          <a:ln w="38100">
            <a:solidFill>
              <a:srgbClr val="FF0000"/>
            </a:solidFill>
            <a:miter lim="800000"/>
            <a:headEnd/>
            <a:tailEnd/>
          </a:ln>
        </p:spPr>
        <p:txBody>
          <a:bodyPr anchor="ctr">
            <a:spAutoFit/>
          </a:bodyPr>
          <a:lstStyle/>
          <a:p>
            <a:endParaRPr lang="nl-NL"/>
          </a:p>
        </p:txBody>
      </p:sp>
      <p:sp>
        <p:nvSpPr>
          <p:cNvPr id="1533975" name="Rectangle 23"/>
          <p:cNvSpPr>
            <a:spLocks noChangeArrowheads="1"/>
          </p:cNvSpPr>
          <p:nvPr/>
        </p:nvSpPr>
        <p:spPr bwMode="auto">
          <a:xfrm>
            <a:off x="5353050" y="2108200"/>
            <a:ext cx="898525" cy="276225"/>
          </a:xfrm>
          <a:prstGeom prst="rect">
            <a:avLst/>
          </a:prstGeom>
          <a:noFill/>
          <a:ln w="38100">
            <a:solidFill>
              <a:srgbClr val="FF0000"/>
            </a:solidFill>
            <a:miter lim="800000"/>
            <a:headEnd/>
            <a:tailEnd/>
          </a:ln>
        </p:spPr>
        <p:txBody>
          <a:bodyPr anchor="ctr">
            <a:spAutoFit/>
          </a:bodyPr>
          <a:lstStyle/>
          <a:p>
            <a:endParaRPr lang="nl-NL"/>
          </a:p>
        </p:txBody>
      </p:sp>
      <p:sp>
        <p:nvSpPr>
          <p:cNvPr id="1533976" name="Rectangle 24"/>
          <p:cNvSpPr>
            <a:spLocks noChangeArrowheads="1"/>
          </p:cNvSpPr>
          <p:nvPr/>
        </p:nvSpPr>
        <p:spPr bwMode="auto">
          <a:xfrm>
            <a:off x="312738" y="4130675"/>
            <a:ext cx="2035175" cy="276225"/>
          </a:xfrm>
          <a:prstGeom prst="rect">
            <a:avLst/>
          </a:prstGeom>
          <a:noFill/>
          <a:ln w="38100">
            <a:solidFill>
              <a:srgbClr val="FF0000"/>
            </a:solidFill>
            <a:miter lim="800000"/>
            <a:headEnd/>
            <a:tailEnd/>
          </a:ln>
        </p:spPr>
        <p:txBody>
          <a:bodyPr anchor="ctr">
            <a:spAutoFit/>
          </a:bodyPr>
          <a:lstStyle/>
          <a:p>
            <a:endParaRPr lang="nl-NL"/>
          </a:p>
        </p:txBody>
      </p:sp>
      <p:sp>
        <p:nvSpPr>
          <p:cNvPr id="1533977" name="Rectangle 25"/>
          <p:cNvSpPr>
            <a:spLocks noChangeArrowheads="1"/>
          </p:cNvSpPr>
          <p:nvPr/>
        </p:nvSpPr>
        <p:spPr bwMode="auto">
          <a:xfrm>
            <a:off x="3862388" y="2268538"/>
            <a:ext cx="2036762" cy="276225"/>
          </a:xfrm>
          <a:prstGeom prst="rect">
            <a:avLst/>
          </a:prstGeom>
          <a:noFill/>
          <a:ln w="38100">
            <a:solidFill>
              <a:srgbClr val="FF0000"/>
            </a:solidFill>
            <a:miter lim="800000"/>
            <a:headEnd/>
            <a:tailEnd/>
          </a:ln>
        </p:spPr>
        <p:txBody>
          <a:bodyPr anchor="ctr">
            <a:spAutoFit/>
          </a:bodyPr>
          <a:lstStyle/>
          <a:p>
            <a:endParaRPr lang="nl-NL"/>
          </a:p>
        </p:txBody>
      </p:sp>
      <p:sp>
        <p:nvSpPr>
          <p:cNvPr id="1533978" name="Rectangle 26"/>
          <p:cNvSpPr>
            <a:spLocks noChangeArrowheads="1"/>
          </p:cNvSpPr>
          <p:nvPr/>
        </p:nvSpPr>
        <p:spPr bwMode="auto">
          <a:xfrm>
            <a:off x="1020763" y="5119688"/>
            <a:ext cx="814387" cy="276225"/>
          </a:xfrm>
          <a:prstGeom prst="rect">
            <a:avLst/>
          </a:prstGeom>
          <a:noFill/>
          <a:ln w="38100">
            <a:solidFill>
              <a:srgbClr val="FF0000"/>
            </a:solidFill>
            <a:miter lim="800000"/>
            <a:headEnd/>
            <a:tailEnd/>
          </a:ln>
        </p:spPr>
        <p:txBody>
          <a:bodyPr anchor="ctr">
            <a:spAutoFit/>
          </a:bodyPr>
          <a:lstStyle/>
          <a:p>
            <a:endParaRPr lang="nl-NL"/>
          </a:p>
        </p:txBody>
      </p:sp>
      <p:sp>
        <p:nvSpPr>
          <p:cNvPr id="1533979" name="Rectangle 27"/>
          <p:cNvSpPr>
            <a:spLocks noChangeArrowheads="1"/>
          </p:cNvSpPr>
          <p:nvPr/>
        </p:nvSpPr>
        <p:spPr bwMode="auto">
          <a:xfrm>
            <a:off x="6834188" y="4265613"/>
            <a:ext cx="800100" cy="276225"/>
          </a:xfrm>
          <a:prstGeom prst="rect">
            <a:avLst/>
          </a:prstGeom>
          <a:noFill/>
          <a:ln w="38100">
            <a:solidFill>
              <a:srgbClr val="FF0000"/>
            </a:solidFill>
            <a:miter lim="800000"/>
            <a:headEnd/>
            <a:tailEnd/>
          </a:ln>
        </p:spPr>
        <p:txBody>
          <a:bodyPr anchor="ctr">
            <a:spAutoFit/>
          </a:bodyPr>
          <a:lstStyle/>
          <a:p>
            <a:endParaRPr lang="nl-NL"/>
          </a:p>
        </p:txBody>
      </p:sp>
      <p:sp>
        <p:nvSpPr>
          <p:cNvPr id="1533982" name="Rectangle 30"/>
          <p:cNvSpPr>
            <a:spLocks noChangeArrowheads="1"/>
          </p:cNvSpPr>
          <p:nvPr/>
        </p:nvSpPr>
        <p:spPr bwMode="auto">
          <a:xfrm>
            <a:off x="342900" y="5122863"/>
            <a:ext cx="749300" cy="276225"/>
          </a:xfrm>
          <a:prstGeom prst="rect">
            <a:avLst/>
          </a:prstGeom>
          <a:noFill/>
          <a:ln w="38100">
            <a:solidFill>
              <a:srgbClr val="FF0000"/>
            </a:solidFill>
            <a:miter lim="800000"/>
            <a:headEnd/>
            <a:tailEnd/>
          </a:ln>
        </p:spPr>
        <p:txBody>
          <a:bodyPr anchor="ctr">
            <a:spAutoFit/>
          </a:bodyPr>
          <a:lstStyle/>
          <a:p>
            <a:endParaRPr lang="nl-NL"/>
          </a:p>
        </p:txBody>
      </p:sp>
      <p:sp>
        <p:nvSpPr>
          <p:cNvPr id="1533983" name="Rectangle 31"/>
          <p:cNvSpPr>
            <a:spLocks noChangeArrowheads="1"/>
          </p:cNvSpPr>
          <p:nvPr/>
        </p:nvSpPr>
        <p:spPr bwMode="auto">
          <a:xfrm>
            <a:off x="3892550" y="4265613"/>
            <a:ext cx="2971800" cy="276225"/>
          </a:xfrm>
          <a:prstGeom prst="rect">
            <a:avLst/>
          </a:prstGeom>
          <a:noFill/>
          <a:ln w="38100">
            <a:solidFill>
              <a:srgbClr val="FF0000"/>
            </a:solidFill>
            <a:miter lim="800000"/>
            <a:headEnd/>
            <a:tailEnd/>
          </a:ln>
        </p:spPr>
        <p:txBody>
          <a:bodyPr anchor="ctr">
            <a:spAutoFit/>
          </a:bodyPr>
          <a:lstStyle/>
          <a:p>
            <a:endParaRPr lang="nl-NL"/>
          </a:p>
        </p:txBody>
      </p:sp>
      <p:sp>
        <p:nvSpPr>
          <p:cNvPr id="140306" name="Text Box 33"/>
          <p:cNvSpPr txBox="1">
            <a:spLocks noChangeArrowheads="1"/>
          </p:cNvSpPr>
          <p:nvPr/>
        </p:nvSpPr>
        <p:spPr bwMode="auto">
          <a:xfrm>
            <a:off x="-7938" y="5645150"/>
            <a:ext cx="4029076" cy="457200"/>
          </a:xfrm>
          <a:prstGeom prst="rect">
            <a:avLst/>
          </a:prstGeom>
          <a:noFill/>
          <a:ln w="9525">
            <a:noFill/>
            <a:miter lim="800000"/>
            <a:headEnd/>
            <a:tailEnd/>
          </a:ln>
        </p:spPr>
        <p:txBody>
          <a:bodyPr>
            <a:spAutoFit/>
          </a:bodyPr>
          <a:lstStyle/>
          <a:p>
            <a:pPr marL="119063" indent="-119063">
              <a:buFontTx/>
              <a:buChar char="•"/>
            </a:pPr>
            <a:r>
              <a:rPr lang="en-US" altLang="zh-CN" sz="1200" b="1" i="0">
                <a:ea typeface="宋体" pitchFamily="2" charset="-122"/>
              </a:rPr>
              <a:t>Facet (</a:t>
            </a:r>
            <a:r>
              <a:rPr lang="en-US" altLang="zh-CN" sz="1200" b="1" i="0">
                <a:solidFill>
                  <a:schemeClr val="hlink"/>
                </a:solidFill>
                <a:latin typeface="Courier New" pitchFamily="49" charset="0"/>
                <a:ea typeface="宋体" pitchFamily="2" charset="-122"/>
              </a:rPr>
              <a:t>provides</a:t>
            </a:r>
            <a:r>
              <a:rPr lang="en-US" altLang="zh-CN" sz="1200" b="1" i="0">
                <a:ea typeface="宋体" pitchFamily="2" charset="-122"/>
              </a:rPr>
              <a:t>) type maps to local interface, base class, &amp; return type of accessor operation</a:t>
            </a:r>
          </a:p>
        </p:txBody>
      </p:sp>
      <p:sp>
        <p:nvSpPr>
          <p:cNvPr id="140307" name="Text Box 34"/>
          <p:cNvSpPr txBox="1">
            <a:spLocks noChangeArrowheads="1"/>
          </p:cNvSpPr>
          <p:nvPr/>
        </p:nvSpPr>
        <p:spPr bwMode="auto">
          <a:xfrm>
            <a:off x="3822700" y="5170488"/>
            <a:ext cx="5214938" cy="1116012"/>
          </a:xfrm>
          <a:prstGeom prst="rect">
            <a:avLst/>
          </a:prstGeom>
          <a:noFill/>
          <a:ln w="9525">
            <a:noFill/>
            <a:miter lim="800000"/>
            <a:headEnd/>
            <a:tailEnd/>
          </a:ln>
        </p:spPr>
        <p:txBody>
          <a:bodyPr>
            <a:spAutoFit/>
          </a:bodyPr>
          <a:lstStyle/>
          <a:p>
            <a:pPr>
              <a:lnSpc>
                <a:spcPct val="60000"/>
              </a:lnSpc>
              <a:buFontTx/>
              <a:buChar char="•"/>
            </a:pPr>
            <a:r>
              <a:rPr lang="zh-CN" altLang="en-US" sz="1200" b="1" i="0">
                <a:ea typeface="宋体" pitchFamily="2" charset="-122"/>
              </a:rPr>
              <a:t> </a:t>
            </a:r>
            <a:r>
              <a:rPr lang="en-US" altLang="zh-CN" sz="1200" b="1" i="0">
                <a:ea typeface="宋体" pitchFamily="2" charset="-122"/>
              </a:rPr>
              <a:t>Facet name maps to accessor operation</a:t>
            </a:r>
          </a:p>
          <a:p>
            <a:pPr>
              <a:lnSpc>
                <a:spcPct val="75000"/>
              </a:lnSpc>
              <a:buFontTx/>
              <a:buChar char="•"/>
            </a:pPr>
            <a:r>
              <a:rPr lang="en-US" altLang="zh-CN" sz="1200" b="1" i="0">
                <a:ea typeface="宋体" pitchFamily="2" charset="-122"/>
              </a:rPr>
              <a:t> </a:t>
            </a:r>
            <a:r>
              <a:rPr lang="en-US" altLang="zh-CN" sz="1200" b="1" i="0">
                <a:solidFill>
                  <a:schemeClr val="hlink"/>
                </a:solidFill>
                <a:latin typeface="Courier New" pitchFamily="49" charset="0"/>
                <a:ea typeface="宋体" pitchFamily="2" charset="-122"/>
              </a:rPr>
              <a:t>attribute</a:t>
            </a:r>
            <a:r>
              <a:rPr lang="en-US" altLang="zh-CN" sz="1200" b="1" i="0">
                <a:ea typeface="宋体" pitchFamily="2" charset="-122"/>
              </a:rPr>
              <a:t> maps with no change to component executor IDL</a:t>
            </a:r>
          </a:p>
          <a:p>
            <a:pPr>
              <a:lnSpc>
                <a:spcPct val="75000"/>
              </a:lnSpc>
              <a:buFontTx/>
              <a:buChar char="•"/>
            </a:pPr>
            <a:r>
              <a:rPr lang="en-US" altLang="zh-CN" sz="1200" b="1" i="0">
                <a:ea typeface="宋体" pitchFamily="2" charset="-122"/>
              </a:rPr>
              <a:t> </a:t>
            </a:r>
            <a:r>
              <a:rPr lang="en-US" altLang="zh-CN" sz="1200" b="1" i="0">
                <a:solidFill>
                  <a:schemeClr val="hlink"/>
                </a:solidFill>
                <a:latin typeface="Courier New" pitchFamily="49" charset="0"/>
                <a:ea typeface="宋体" pitchFamily="2" charset="-122"/>
              </a:rPr>
              <a:t>factory</a:t>
            </a:r>
            <a:r>
              <a:rPr lang="en-US" altLang="zh-CN" sz="1200" b="1" i="0">
                <a:ea typeface="宋体" pitchFamily="2" charset="-122"/>
              </a:rPr>
              <a:t> declaration maps to implicit (base class) return type</a:t>
            </a:r>
          </a:p>
          <a:p>
            <a:pPr>
              <a:lnSpc>
                <a:spcPct val="75000"/>
              </a:lnSpc>
              <a:buFontTx/>
              <a:buChar char="•"/>
            </a:pPr>
            <a:r>
              <a:rPr lang="en-US" altLang="zh-CN" sz="1200" b="1" i="0">
                <a:ea typeface="宋体" pitchFamily="2" charset="-122"/>
              </a:rPr>
              <a:t> Factory name maps to IDL operation</a:t>
            </a:r>
          </a:p>
          <a:p>
            <a:pPr>
              <a:lnSpc>
                <a:spcPct val="75000"/>
              </a:lnSpc>
              <a:buFontTx/>
              <a:buChar char="•"/>
            </a:pPr>
            <a:r>
              <a:rPr lang="en-US" altLang="zh-CN" sz="1200" b="1" i="0">
                <a:ea typeface="宋体" pitchFamily="2" charset="-122"/>
              </a:rPr>
              <a:t> Factory parameters map with no change</a:t>
            </a:r>
          </a:p>
        </p:txBody>
      </p:sp>
      <p:sp>
        <p:nvSpPr>
          <p:cNvPr id="1533987" name="Rectangle 35"/>
          <p:cNvSpPr>
            <a:spLocks noChangeArrowheads="1"/>
          </p:cNvSpPr>
          <p:nvPr/>
        </p:nvSpPr>
        <p:spPr bwMode="auto">
          <a:xfrm>
            <a:off x="1892300" y="5114925"/>
            <a:ext cx="1152525" cy="276225"/>
          </a:xfrm>
          <a:prstGeom prst="rect">
            <a:avLst/>
          </a:prstGeom>
          <a:noFill/>
          <a:ln w="38100">
            <a:solidFill>
              <a:srgbClr val="FF0000"/>
            </a:solidFill>
            <a:miter lim="800000"/>
            <a:headEnd/>
            <a:tailEnd/>
          </a:ln>
        </p:spPr>
        <p:txBody>
          <a:bodyPr anchor="ctr">
            <a:spAutoFit/>
          </a:bodyPr>
          <a:lstStyle/>
          <a:p>
            <a:endParaRPr lang="nl-NL"/>
          </a:p>
        </p:txBody>
      </p:sp>
      <p:sp>
        <p:nvSpPr>
          <p:cNvPr id="1533988" name="Rectangle 36"/>
          <p:cNvSpPr>
            <a:spLocks noChangeArrowheads="1"/>
          </p:cNvSpPr>
          <p:nvPr/>
        </p:nvSpPr>
        <p:spPr bwMode="auto">
          <a:xfrm>
            <a:off x="7650163" y="4264025"/>
            <a:ext cx="1152525" cy="276225"/>
          </a:xfrm>
          <a:prstGeom prst="rect">
            <a:avLst/>
          </a:prstGeom>
          <a:noFill/>
          <a:ln w="38100">
            <a:solidFill>
              <a:srgbClr val="FF0000"/>
            </a:solidFill>
            <a:miter lim="800000"/>
            <a:headEnd/>
            <a:tailEnd/>
          </a:ln>
        </p:spPr>
        <p:txBody>
          <a:bodyPr anchor="ctr">
            <a:spAutoFit/>
          </a:bodyPr>
          <a:lstStyle/>
          <a:p>
            <a:endParaRPr lang="nl-NL"/>
          </a:p>
        </p:txBody>
      </p:sp>
      <p:sp>
        <p:nvSpPr>
          <p:cNvPr id="1533989" name="Rectangle 37"/>
          <p:cNvSpPr>
            <a:spLocks noChangeArrowheads="1"/>
          </p:cNvSpPr>
          <p:nvPr/>
        </p:nvSpPr>
        <p:spPr bwMode="auto">
          <a:xfrm>
            <a:off x="4052888" y="1936750"/>
            <a:ext cx="3024187" cy="276225"/>
          </a:xfrm>
          <a:prstGeom prst="rect">
            <a:avLst/>
          </a:prstGeom>
          <a:noFill/>
          <a:ln w="38100">
            <a:solidFill>
              <a:srgbClr val="FF0000"/>
            </a:solidFill>
            <a:miter lim="800000"/>
            <a:headEnd/>
            <a:tailEnd/>
          </a:ln>
        </p:spPr>
        <p:txBody>
          <a:bodyPr anchor="ctr">
            <a:spAutoFit/>
          </a:bodyPr>
          <a:lstStyle/>
          <a:p>
            <a:endParaRPr lang="nl-NL"/>
          </a:p>
        </p:txBody>
      </p:sp>
      <p:sp>
        <p:nvSpPr>
          <p:cNvPr id="1533990" name="Rectangle 38"/>
          <p:cNvSpPr>
            <a:spLocks noChangeArrowheads="1"/>
          </p:cNvSpPr>
          <p:nvPr/>
        </p:nvSpPr>
        <p:spPr bwMode="auto">
          <a:xfrm>
            <a:off x="47625" y="5632450"/>
            <a:ext cx="3738563" cy="592138"/>
          </a:xfrm>
          <a:prstGeom prst="rect">
            <a:avLst/>
          </a:prstGeom>
          <a:noFill/>
          <a:ln w="38100">
            <a:solidFill>
              <a:srgbClr val="FF0000"/>
            </a:solidFill>
            <a:miter lim="800000"/>
            <a:headEnd/>
            <a:tailEnd/>
          </a:ln>
        </p:spPr>
        <p:txBody>
          <a:bodyPr anchor="ctr">
            <a:spAutoFit/>
          </a:bodyPr>
          <a:lstStyle/>
          <a:p>
            <a:endParaRPr lang="nl-NL"/>
          </a:p>
        </p:txBody>
      </p:sp>
      <p:sp>
        <p:nvSpPr>
          <p:cNvPr id="1533991" name="Rectangle 39"/>
          <p:cNvSpPr>
            <a:spLocks noChangeArrowheads="1"/>
          </p:cNvSpPr>
          <p:nvPr/>
        </p:nvSpPr>
        <p:spPr bwMode="auto">
          <a:xfrm>
            <a:off x="3865563" y="5106988"/>
            <a:ext cx="3192462" cy="276225"/>
          </a:xfrm>
          <a:prstGeom prst="rect">
            <a:avLst/>
          </a:prstGeom>
          <a:noFill/>
          <a:ln w="38100">
            <a:solidFill>
              <a:srgbClr val="FF0000"/>
            </a:solidFill>
            <a:miter lim="800000"/>
            <a:headEnd/>
            <a:tailEnd/>
          </a:ln>
        </p:spPr>
        <p:txBody>
          <a:bodyPr anchor="ctr">
            <a:spAutoFit/>
          </a:bodyPr>
          <a:lstStyle/>
          <a:p>
            <a:endParaRPr lang="nl-NL"/>
          </a:p>
        </p:txBody>
      </p:sp>
      <p:sp>
        <p:nvSpPr>
          <p:cNvPr id="1533993" name="Rectangle 41"/>
          <p:cNvSpPr>
            <a:spLocks noChangeArrowheads="1"/>
          </p:cNvSpPr>
          <p:nvPr/>
        </p:nvSpPr>
        <p:spPr bwMode="auto">
          <a:xfrm>
            <a:off x="3865563" y="5349875"/>
            <a:ext cx="4695825" cy="276225"/>
          </a:xfrm>
          <a:prstGeom prst="rect">
            <a:avLst/>
          </a:prstGeom>
          <a:noFill/>
          <a:ln w="38100">
            <a:solidFill>
              <a:srgbClr val="FF0000"/>
            </a:solidFill>
            <a:miter lim="800000"/>
            <a:headEnd/>
            <a:tailEnd/>
          </a:ln>
        </p:spPr>
        <p:txBody>
          <a:bodyPr anchor="ctr">
            <a:spAutoFit/>
          </a:bodyPr>
          <a:lstStyle/>
          <a:p>
            <a:endParaRPr lang="nl-NL"/>
          </a:p>
        </p:txBody>
      </p:sp>
      <p:sp>
        <p:nvSpPr>
          <p:cNvPr id="1533994" name="Rectangle 42"/>
          <p:cNvSpPr>
            <a:spLocks noChangeArrowheads="1"/>
          </p:cNvSpPr>
          <p:nvPr/>
        </p:nvSpPr>
        <p:spPr bwMode="auto">
          <a:xfrm>
            <a:off x="3873500" y="5573713"/>
            <a:ext cx="4724400" cy="276225"/>
          </a:xfrm>
          <a:prstGeom prst="rect">
            <a:avLst/>
          </a:prstGeom>
          <a:noFill/>
          <a:ln w="38100">
            <a:solidFill>
              <a:srgbClr val="FF0000"/>
            </a:solidFill>
            <a:miter lim="800000"/>
            <a:headEnd/>
            <a:tailEnd/>
          </a:ln>
        </p:spPr>
        <p:txBody>
          <a:bodyPr anchor="ctr">
            <a:spAutoFit/>
          </a:bodyPr>
          <a:lstStyle/>
          <a:p>
            <a:endParaRPr lang="nl-NL"/>
          </a:p>
        </p:txBody>
      </p:sp>
      <p:sp>
        <p:nvSpPr>
          <p:cNvPr id="1533995" name="Rectangle 43"/>
          <p:cNvSpPr>
            <a:spLocks noChangeArrowheads="1"/>
          </p:cNvSpPr>
          <p:nvPr/>
        </p:nvSpPr>
        <p:spPr bwMode="auto">
          <a:xfrm>
            <a:off x="3857625" y="5784850"/>
            <a:ext cx="2995613" cy="276225"/>
          </a:xfrm>
          <a:prstGeom prst="rect">
            <a:avLst/>
          </a:prstGeom>
          <a:noFill/>
          <a:ln w="38100">
            <a:solidFill>
              <a:srgbClr val="FF0000"/>
            </a:solidFill>
            <a:miter lim="800000"/>
            <a:headEnd/>
            <a:tailEnd/>
          </a:ln>
        </p:spPr>
        <p:txBody>
          <a:bodyPr anchor="ctr">
            <a:spAutoFit/>
          </a:bodyPr>
          <a:lstStyle/>
          <a:p>
            <a:endParaRPr lang="nl-NL"/>
          </a:p>
        </p:txBody>
      </p:sp>
      <p:sp>
        <p:nvSpPr>
          <p:cNvPr id="1533996" name="Rectangle 44"/>
          <p:cNvSpPr>
            <a:spLocks noChangeArrowheads="1"/>
          </p:cNvSpPr>
          <p:nvPr/>
        </p:nvSpPr>
        <p:spPr bwMode="auto">
          <a:xfrm>
            <a:off x="3843338" y="6015038"/>
            <a:ext cx="3206750" cy="276225"/>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39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397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39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397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39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399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53397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3395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533973"/>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3397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53397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33990"/>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53397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397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399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533974"/>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533975"/>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533991"/>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5339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3397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3399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533976"/>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53397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533993"/>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53398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53398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53398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53399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1533982"/>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533983"/>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1533989"/>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1533994"/>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53397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3397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53399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1533978"/>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533979"/>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533995"/>
                                        </p:tgtEl>
                                        <p:attrNameLst>
                                          <p:attrName>style.visibility</p:attrName>
                                        </p:attrNameLst>
                                      </p:cBhvr>
                                      <p:to>
                                        <p:strVal val="hidden"/>
                                      </p:to>
                                    </p:set>
                                  </p:childTnLst>
                                </p:cTn>
                              </p:par>
                              <p:par>
                                <p:cTn id="91" presetID="1" presetClass="entr" presetSubtype="0" fill="hold" grpId="0" nodeType="withEffect">
                                  <p:stCondLst>
                                    <p:cond delay="0"/>
                                  </p:stCondLst>
                                  <p:childTnLst>
                                    <p:set>
                                      <p:cBhvr>
                                        <p:cTn id="92" dur="1" fill="hold">
                                          <p:stCondLst>
                                            <p:cond delay="0"/>
                                          </p:stCondLst>
                                        </p:cTn>
                                        <p:tgtEl>
                                          <p:spTgt spid="1533987"/>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33988"/>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53399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1533987"/>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1533988"/>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5339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3959" grpId="0" animBg="1"/>
      <p:bldP spid="1533959" grpId="1" animBg="1"/>
      <p:bldP spid="1533970" grpId="0" animBg="1"/>
      <p:bldP spid="1533970" grpId="1" animBg="1"/>
      <p:bldP spid="1533971" grpId="0" animBg="1"/>
      <p:bldP spid="1533971" grpId="1" animBg="1"/>
      <p:bldP spid="1533972" grpId="0" animBg="1"/>
      <p:bldP spid="1533972" grpId="1" animBg="1"/>
      <p:bldP spid="1533973" grpId="0" animBg="1"/>
      <p:bldP spid="1533973" grpId="1" animBg="1"/>
      <p:bldP spid="1533974" grpId="0" animBg="1"/>
      <p:bldP spid="1533974" grpId="1" animBg="1"/>
      <p:bldP spid="1533975" grpId="0" animBg="1"/>
      <p:bldP spid="1533975" grpId="1" animBg="1"/>
      <p:bldP spid="1533976" grpId="0" animBg="1"/>
      <p:bldP spid="1533976" grpId="1" animBg="1"/>
      <p:bldP spid="1533977" grpId="0" animBg="1"/>
      <p:bldP spid="1533977" grpId="1" animBg="1"/>
      <p:bldP spid="1533978" grpId="0" animBg="1"/>
      <p:bldP spid="1533978" grpId="1" animBg="1"/>
      <p:bldP spid="1533979" grpId="0" animBg="1"/>
      <p:bldP spid="1533979" grpId="1" animBg="1"/>
      <p:bldP spid="1533982" grpId="0" animBg="1"/>
      <p:bldP spid="1533982" grpId="1" animBg="1"/>
      <p:bldP spid="1533983" grpId="0" animBg="1"/>
      <p:bldP spid="1533983" grpId="1" animBg="1"/>
      <p:bldP spid="1533987" grpId="0" animBg="1"/>
      <p:bldP spid="1533987" grpId="1" animBg="1"/>
      <p:bldP spid="1533988" grpId="0" animBg="1"/>
      <p:bldP spid="1533988" grpId="1" animBg="1"/>
      <p:bldP spid="1533989" grpId="0" animBg="1"/>
      <p:bldP spid="1533989" grpId="1" animBg="1"/>
      <p:bldP spid="1533990" grpId="0" animBg="1"/>
      <p:bldP spid="1533990" grpId="1" animBg="1"/>
      <p:bldP spid="1533991" grpId="0" animBg="1"/>
      <p:bldP spid="1533991" grpId="1" animBg="1"/>
      <p:bldP spid="1533993" grpId="0" animBg="1"/>
      <p:bldP spid="1533993" grpId="1" animBg="1"/>
      <p:bldP spid="1533994" grpId="0" animBg="1"/>
      <p:bldP spid="1533994" grpId="1" animBg="1"/>
      <p:bldP spid="1533995" grpId="0" animBg="1"/>
      <p:bldP spid="1533995" grpId="1" animBg="1"/>
      <p:bldP spid="1533996" grpId="0" animBg="1"/>
      <p:bldP spid="1533996" grpId="1" animBg="1"/>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Text Box 16"/>
          <p:cNvSpPr>
            <a:spLocks noGrp="1" noChangeArrowheads="1"/>
          </p:cNvSpPr>
          <p:nvPr>
            <p:ph type="body" idx="1"/>
          </p:nvPr>
        </p:nvSpPr>
        <p:spPr>
          <a:xfrm>
            <a:off x="28575" y="968375"/>
            <a:ext cx="4165600" cy="2462213"/>
          </a:xfrm>
          <a:solidFill>
            <a:srgbClr val="FFFF66"/>
          </a:solidFill>
          <a:ln>
            <a:solidFill>
              <a:schemeClr val="tx1"/>
            </a:solidFill>
          </a:ln>
        </p:spPr>
        <p:txBody>
          <a:bodyPr/>
          <a:lstStyle/>
          <a:p>
            <a:pPr eaLnBrk="1" hangingPunct="1">
              <a:lnSpc>
                <a:spcPct val="85000"/>
              </a:lnSpc>
              <a:spcBef>
                <a:spcPct val="0"/>
              </a:spcBef>
              <a:buClr>
                <a:schemeClr val="tx1"/>
              </a:buClr>
              <a:buFontTx/>
              <a:buNone/>
            </a:pPr>
            <a:r>
              <a:rPr lang="en-US" altLang="zh-CN" sz="1800" smtClean="0">
                <a:ea typeface="宋体" pitchFamily="2" charset="-122"/>
              </a:rPr>
              <a:t>// hello.cdl</a:t>
            </a:r>
          </a:p>
          <a:p>
            <a:pPr eaLnBrk="1" hangingPunct="1">
              <a:lnSpc>
                <a:spcPct val="85000"/>
              </a:lnSpc>
              <a:spcBef>
                <a:spcPct val="0"/>
              </a:spcBef>
              <a:buClr>
                <a:schemeClr val="tx1"/>
              </a:buClr>
              <a:buFontTx/>
              <a:buNone/>
            </a:pPr>
            <a:r>
              <a:rPr lang="en-US" altLang="zh-CN" sz="1800" smtClean="0">
                <a:ea typeface="宋体" pitchFamily="2" charset="-122"/>
              </a:rPr>
              <a:t>#include “hello.idl”</a:t>
            </a:r>
          </a:p>
          <a:p>
            <a:pPr eaLnBrk="1" hangingPunct="1">
              <a:lnSpc>
                <a:spcPct val="85000"/>
              </a:lnSpc>
              <a:spcBef>
                <a:spcPct val="0"/>
              </a:spcBef>
              <a:buClr>
                <a:schemeClr val="tx1"/>
              </a:buClr>
              <a:buFontTx/>
              <a:buNone/>
            </a:pPr>
            <a:r>
              <a:rPr lang="en-US" altLang="zh-CN" sz="1800" smtClean="0">
                <a:ea typeface="宋体" pitchFamily="2" charset="-122"/>
              </a:rPr>
              <a:t>composition session Hello_Example</a:t>
            </a:r>
          </a:p>
          <a:p>
            <a:pPr eaLnBrk="1" hangingPunct="1">
              <a:lnSpc>
                <a:spcPct val="85000"/>
              </a:lnSpc>
              <a:spcBef>
                <a:spcPct val="0"/>
              </a:spcBef>
              <a:buClr>
                <a:schemeClr val="tx1"/>
              </a:buClr>
              <a:buFontTx/>
              <a:buNone/>
            </a:pPr>
            <a:r>
              <a:rPr lang="en-US" altLang="zh-CN" sz="1800" smtClean="0">
                <a:ea typeface="宋体" pitchFamily="2" charset="-122"/>
              </a:rPr>
              <a:t>{</a:t>
            </a:r>
            <a:br>
              <a:rPr lang="en-US" altLang="zh-CN" sz="1800" smtClean="0">
                <a:ea typeface="宋体" pitchFamily="2" charset="-122"/>
              </a:rPr>
            </a:br>
            <a:r>
              <a:rPr lang="en-US" altLang="zh-CN" sz="1800" smtClean="0">
                <a:ea typeface="宋体" pitchFamily="2" charset="-122"/>
              </a:rPr>
              <a:t>home executor HelloHome_Exec</a:t>
            </a:r>
            <a:br>
              <a:rPr lang="en-US" altLang="zh-CN" sz="1800" smtClean="0">
                <a:ea typeface="宋体" pitchFamily="2" charset="-122"/>
              </a:rPr>
            </a:br>
            <a:r>
              <a:rPr lang="en-US" altLang="zh-CN" sz="1800" smtClean="0">
                <a:ea typeface="宋体" pitchFamily="2" charset="-122"/>
              </a:rPr>
              <a:t>{</a:t>
            </a:r>
            <a:br>
              <a:rPr lang="en-US" altLang="zh-CN" sz="1800" smtClean="0">
                <a:ea typeface="宋体" pitchFamily="2" charset="-122"/>
              </a:rPr>
            </a:br>
            <a:r>
              <a:rPr lang="en-US" altLang="zh-CN" sz="1800" smtClean="0">
                <a:ea typeface="宋体" pitchFamily="2" charset="-122"/>
              </a:rPr>
              <a:t>    implements HelloHome;      </a:t>
            </a:r>
            <a:br>
              <a:rPr lang="en-US" altLang="zh-CN" sz="1800" smtClean="0">
                <a:ea typeface="宋体" pitchFamily="2" charset="-122"/>
              </a:rPr>
            </a:br>
            <a:r>
              <a:rPr lang="en-US" altLang="zh-CN" sz="1800" smtClean="0">
                <a:ea typeface="宋体" pitchFamily="2" charset="-122"/>
              </a:rPr>
              <a:t>    manages HelloWorld_Exec; </a:t>
            </a:r>
            <a:br>
              <a:rPr lang="en-US" altLang="zh-CN" sz="1800" smtClean="0">
                <a:ea typeface="宋体" pitchFamily="2" charset="-122"/>
              </a:rPr>
            </a:br>
            <a:r>
              <a:rPr lang="en-US" altLang="zh-CN" sz="1800" smtClean="0">
                <a:ea typeface="宋体" pitchFamily="2" charset="-122"/>
              </a:rPr>
              <a:t>}</a:t>
            </a:r>
          </a:p>
          <a:p>
            <a:pPr eaLnBrk="1" hangingPunct="1">
              <a:lnSpc>
                <a:spcPct val="85000"/>
              </a:lnSpc>
              <a:spcBef>
                <a:spcPct val="0"/>
              </a:spcBef>
              <a:buClr>
                <a:schemeClr val="tx1"/>
              </a:buClr>
              <a:buFontTx/>
              <a:buNone/>
            </a:pPr>
            <a:r>
              <a:rPr lang="en-US" altLang="zh-CN" sz="1800" smtClean="0">
                <a:ea typeface="宋体" pitchFamily="2" charset="-122"/>
              </a:rPr>
              <a:t>};</a:t>
            </a:r>
          </a:p>
        </p:txBody>
      </p:sp>
      <p:sp>
        <p:nvSpPr>
          <p:cNvPr id="141315" name="Rectangle 2"/>
          <p:cNvSpPr>
            <a:spLocks noGrp="1" noChangeArrowheads="1"/>
          </p:cNvSpPr>
          <p:nvPr>
            <p:ph type="title"/>
          </p:nvPr>
        </p:nvSpPr>
        <p:spPr>
          <a:xfrm>
            <a:off x="0" y="533400"/>
            <a:ext cx="9144000" cy="381000"/>
          </a:xfrm>
        </p:spPr>
        <p:txBody>
          <a:bodyPr/>
          <a:lstStyle/>
          <a:p>
            <a:pPr eaLnBrk="1" hangingPunct="1"/>
            <a:r>
              <a:rPr lang="en-US" altLang="zh-CN" sz="3200" smtClean="0">
                <a:latin typeface="Arial Narrow" pitchFamily="34" charset="0"/>
                <a:ea typeface="宋体" pitchFamily="2" charset="-122"/>
              </a:rPr>
              <a:t>Implementing</a:t>
            </a:r>
            <a:r>
              <a:rPr lang="en-US" altLang="zh-CN" sz="3200" smtClean="0">
                <a:ea typeface="宋体" pitchFamily="2" charset="-122"/>
              </a:rPr>
              <a:t> </a:t>
            </a:r>
            <a:r>
              <a:rPr lang="en-US" altLang="zh-CN" sz="3200" b="1" smtClean="0">
                <a:latin typeface="Courier New" pitchFamily="49" charset="0"/>
                <a:ea typeface="宋体" pitchFamily="2" charset="-122"/>
              </a:rPr>
              <a:t>HelloWorld</a:t>
            </a:r>
            <a:r>
              <a:rPr lang="en-US" altLang="zh-CN" sz="3200" smtClean="0">
                <a:ea typeface="宋体" pitchFamily="2" charset="-122"/>
              </a:rPr>
              <a:t> Executor (hello_exec.*) </a:t>
            </a:r>
          </a:p>
        </p:txBody>
      </p:sp>
      <p:sp>
        <p:nvSpPr>
          <p:cNvPr id="141316" name="AutoShape 4"/>
          <p:cNvSpPr>
            <a:spLocks noChangeArrowheads="1"/>
          </p:cNvSpPr>
          <p:nvPr/>
        </p:nvSpPr>
        <p:spPr bwMode="auto">
          <a:xfrm>
            <a:off x="446088" y="3505200"/>
            <a:ext cx="2840037" cy="990600"/>
          </a:xfrm>
          <a:prstGeom prst="roundRect">
            <a:avLst>
              <a:gd name="adj" fmla="val 16667"/>
            </a:avLst>
          </a:prstGeom>
          <a:solidFill>
            <a:srgbClr val="CCFFFF">
              <a:alpha val="65881"/>
            </a:srgbClr>
          </a:solidFill>
          <a:ln w="9525">
            <a:solidFill>
              <a:schemeClr val="tx2"/>
            </a:solidFill>
            <a:round/>
            <a:headEnd/>
            <a:tailEnd/>
          </a:ln>
        </p:spPr>
        <p:txBody>
          <a:bodyPr wrap="none"/>
          <a:lstStyle/>
          <a:p>
            <a:pPr algn="ctr"/>
            <a:r>
              <a:rPr lang="en-US" altLang="zh-CN" sz="1600" b="1" i="0">
                <a:latin typeface="Courier New" pitchFamily="49" charset="0"/>
                <a:ea typeface="宋体" pitchFamily="2" charset="-122"/>
              </a:rPr>
              <a:t>HelloHome servant</a:t>
            </a:r>
          </a:p>
        </p:txBody>
      </p:sp>
      <p:sp>
        <p:nvSpPr>
          <p:cNvPr id="141317" name="AutoShape 5"/>
          <p:cNvSpPr>
            <a:spLocks noChangeArrowheads="1"/>
          </p:cNvSpPr>
          <p:nvPr/>
        </p:nvSpPr>
        <p:spPr bwMode="auto">
          <a:xfrm>
            <a:off x="544513" y="5105400"/>
            <a:ext cx="2590800" cy="1066800"/>
          </a:xfrm>
          <a:prstGeom prst="roundRect">
            <a:avLst>
              <a:gd name="adj" fmla="val 16667"/>
            </a:avLst>
          </a:prstGeom>
          <a:solidFill>
            <a:srgbClr val="66FF66">
              <a:alpha val="65881"/>
            </a:srgbClr>
          </a:solidFill>
          <a:ln w="9525">
            <a:solidFill>
              <a:schemeClr val="tx2"/>
            </a:solidFill>
            <a:round/>
            <a:headEnd/>
            <a:tailEnd/>
          </a:ln>
        </p:spPr>
        <p:txBody>
          <a:bodyPr wrap="none"/>
          <a:lstStyle/>
          <a:p>
            <a:pPr algn="ctr"/>
            <a:r>
              <a:rPr lang="en-US" altLang="zh-CN" sz="1600" b="1" i="0">
                <a:latin typeface="Courier New" pitchFamily="49" charset="0"/>
                <a:ea typeface="宋体" pitchFamily="2" charset="-122"/>
              </a:rPr>
              <a:t>HelloWorld servant</a:t>
            </a:r>
          </a:p>
        </p:txBody>
      </p:sp>
      <p:sp>
        <p:nvSpPr>
          <p:cNvPr id="141318" name="AutoShape 6"/>
          <p:cNvSpPr>
            <a:spLocks noChangeArrowheads="1"/>
          </p:cNvSpPr>
          <p:nvPr/>
        </p:nvSpPr>
        <p:spPr bwMode="auto">
          <a:xfrm>
            <a:off x="836613" y="4113213"/>
            <a:ext cx="2057400" cy="306387"/>
          </a:xfrm>
          <a:prstGeom prst="roundRect">
            <a:avLst>
              <a:gd name="adj" fmla="val 16667"/>
            </a:avLst>
          </a:prstGeom>
          <a:solidFill>
            <a:srgbClr val="FFCC99"/>
          </a:solidFill>
          <a:ln w="9525">
            <a:solidFill>
              <a:schemeClr val="tx2"/>
            </a:solidFill>
            <a:round/>
            <a:headEnd/>
            <a:tailEnd/>
          </a:ln>
        </p:spPr>
        <p:txBody>
          <a:bodyPr wrap="none" anchor="ctr"/>
          <a:lstStyle/>
          <a:p>
            <a:pPr algn="ctr"/>
            <a:r>
              <a:rPr lang="en-US" altLang="zh-CN" sz="1400" b="1" i="0">
                <a:latin typeface="Courier New" pitchFamily="49" charset="0"/>
                <a:ea typeface="宋体" pitchFamily="2" charset="-122"/>
              </a:rPr>
              <a:t>HelloHome_Exec</a:t>
            </a:r>
          </a:p>
        </p:txBody>
      </p:sp>
      <p:sp>
        <p:nvSpPr>
          <p:cNvPr id="141319" name="AutoShape 7"/>
          <p:cNvSpPr>
            <a:spLocks noChangeArrowheads="1"/>
          </p:cNvSpPr>
          <p:nvPr/>
        </p:nvSpPr>
        <p:spPr bwMode="auto">
          <a:xfrm>
            <a:off x="925513" y="5713413"/>
            <a:ext cx="1828800" cy="306387"/>
          </a:xfrm>
          <a:prstGeom prst="roundRect">
            <a:avLst>
              <a:gd name="adj" fmla="val 16667"/>
            </a:avLst>
          </a:prstGeom>
          <a:solidFill>
            <a:srgbClr val="FFCC99"/>
          </a:solidFill>
          <a:ln w="9525">
            <a:solidFill>
              <a:schemeClr val="tx2"/>
            </a:solidFill>
            <a:round/>
            <a:headEnd/>
            <a:tailEnd/>
          </a:ln>
        </p:spPr>
        <p:txBody>
          <a:bodyPr wrap="none" anchor="ctr"/>
          <a:lstStyle/>
          <a:p>
            <a:pPr algn="ctr"/>
            <a:r>
              <a:rPr lang="en-US" altLang="zh-CN" sz="1400" b="1" i="0">
                <a:latin typeface="Courier New" pitchFamily="49" charset="0"/>
                <a:ea typeface="宋体" pitchFamily="2" charset="-122"/>
              </a:rPr>
              <a:t>HelloWorld_Exec</a:t>
            </a:r>
          </a:p>
        </p:txBody>
      </p:sp>
      <p:sp>
        <p:nvSpPr>
          <p:cNvPr id="141320" name="AutoShape 8"/>
          <p:cNvSpPr>
            <a:spLocks noChangeArrowheads="1"/>
          </p:cNvSpPr>
          <p:nvPr/>
        </p:nvSpPr>
        <p:spPr bwMode="auto">
          <a:xfrm>
            <a:off x="1663700" y="4572000"/>
            <a:ext cx="381000" cy="457200"/>
          </a:xfrm>
          <a:prstGeom prst="downArrow">
            <a:avLst>
              <a:gd name="adj1" fmla="val 50000"/>
              <a:gd name="adj2" fmla="val 30000"/>
            </a:avLst>
          </a:prstGeom>
          <a:noFill/>
          <a:ln w="9525">
            <a:solidFill>
              <a:schemeClr val="tx2"/>
            </a:solidFill>
            <a:miter lim="800000"/>
            <a:headEnd/>
            <a:tailEnd/>
          </a:ln>
        </p:spPr>
        <p:txBody>
          <a:bodyPr wrap="none" anchor="ctr"/>
          <a:lstStyle/>
          <a:p>
            <a:endParaRPr lang="nl-NL"/>
          </a:p>
        </p:txBody>
      </p:sp>
      <p:sp>
        <p:nvSpPr>
          <p:cNvPr id="141321" name="Text Box 9"/>
          <p:cNvSpPr txBox="1">
            <a:spLocks noChangeArrowheads="1"/>
          </p:cNvSpPr>
          <p:nvPr/>
        </p:nvSpPr>
        <p:spPr bwMode="auto">
          <a:xfrm>
            <a:off x="2044700" y="4667250"/>
            <a:ext cx="993775" cy="304800"/>
          </a:xfrm>
          <a:prstGeom prst="rect">
            <a:avLst/>
          </a:prstGeom>
          <a:noFill/>
          <a:ln w="9525">
            <a:noFill/>
            <a:miter lim="800000"/>
            <a:headEnd/>
            <a:tailEnd/>
          </a:ln>
        </p:spPr>
        <p:txBody>
          <a:bodyPr>
            <a:spAutoFit/>
          </a:bodyPr>
          <a:lstStyle/>
          <a:p>
            <a:pPr algn="ctr"/>
            <a:r>
              <a:rPr lang="en-US" altLang="zh-CN" sz="1400" i="0">
                <a:latin typeface="Arial Unicode MS" pitchFamily="34" charset="-128"/>
                <a:ea typeface="宋体" pitchFamily="2" charset="-122"/>
              </a:rPr>
              <a:t>Manages</a:t>
            </a:r>
          </a:p>
        </p:txBody>
      </p:sp>
      <p:sp>
        <p:nvSpPr>
          <p:cNvPr id="141322" name="Line 10"/>
          <p:cNvSpPr>
            <a:spLocks noChangeShapeType="1"/>
          </p:cNvSpPr>
          <p:nvPr/>
        </p:nvSpPr>
        <p:spPr bwMode="auto">
          <a:xfrm flipV="1">
            <a:off x="4027488" y="2092325"/>
            <a:ext cx="338137" cy="6350"/>
          </a:xfrm>
          <a:prstGeom prst="line">
            <a:avLst/>
          </a:prstGeom>
          <a:noFill/>
          <a:ln w="28575">
            <a:solidFill>
              <a:schemeClr val="tx2"/>
            </a:solidFill>
            <a:round/>
            <a:headEnd type="oval" w="med" len="med"/>
            <a:tailEnd/>
          </a:ln>
        </p:spPr>
        <p:txBody>
          <a:bodyPr wrap="none" anchor="ctr"/>
          <a:lstStyle/>
          <a:p>
            <a:endParaRPr lang="nl-NL"/>
          </a:p>
        </p:txBody>
      </p:sp>
      <p:sp>
        <p:nvSpPr>
          <p:cNvPr id="141323" name="Line 11"/>
          <p:cNvSpPr>
            <a:spLocks noChangeShapeType="1"/>
          </p:cNvSpPr>
          <p:nvPr/>
        </p:nvSpPr>
        <p:spPr bwMode="auto">
          <a:xfrm>
            <a:off x="4359275" y="2101850"/>
            <a:ext cx="0" cy="2136775"/>
          </a:xfrm>
          <a:prstGeom prst="line">
            <a:avLst/>
          </a:prstGeom>
          <a:noFill/>
          <a:ln w="28575">
            <a:solidFill>
              <a:schemeClr val="tx2"/>
            </a:solidFill>
            <a:round/>
            <a:headEnd/>
            <a:tailEnd/>
          </a:ln>
        </p:spPr>
        <p:txBody>
          <a:bodyPr wrap="none" anchor="ctr"/>
          <a:lstStyle/>
          <a:p>
            <a:endParaRPr lang="nl-NL"/>
          </a:p>
        </p:txBody>
      </p:sp>
      <p:sp>
        <p:nvSpPr>
          <p:cNvPr id="141324" name="Line 12"/>
          <p:cNvSpPr>
            <a:spLocks noChangeShapeType="1"/>
          </p:cNvSpPr>
          <p:nvPr/>
        </p:nvSpPr>
        <p:spPr bwMode="auto">
          <a:xfrm flipH="1" flipV="1">
            <a:off x="2897188" y="4254500"/>
            <a:ext cx="1470025" cy="7938"/>
          </a:xfrm>
          <a:prstGeom prst="line">
            <a:avLst/>
          </a:prstGeom>
          <a:noFill/>
          <a:ln w="28575">
            <a:solidFill>
              <a:schemeClr val="tx2"/>
            </a:solidFill>
            <a:round/>
            <a:headEnd/>
            <a:tailEnd type="triangle" w="lg" len="lg"/>
          </a:ln>
        </p:spPr>
        <p:txBody>
          <a:bodyPr wrap="none" anchor="ctr"/>
          <a:lstStyle/>
          <a:p>
            <a:endParaRPr lang="nl-NL"/>
          </a:p>
        </p:txBody>
      </p:sp>
      <p:sp>
        <p:nvSpPr>
          <p:cNvPr id="141325" name="Line 13"/>
          <p:cNvSpPr>
            <a:spLocks noChangeShapeType="1"/>
          </p:cNvSpPr>
          <p:nvPr/>
        </p:nvSpPr>
        <p:spPr bwMode="auto">
          <a:xfrm flipV="1">
            <a:off x="3697288" y="2854325"/>
            <a:ext cx="371475" cy="0"/>
          </a:xfrm>
          <a:prstGeom prst="line">
            <a:avLst/>
          </a:prstGeom>
          <a:noFill/>
          <a:ln w="28575">
            <a:solidFill>
              <a:schemeClr val="bg2"/>
            </a:solidFill>
            <a:round/>
            <a:headEnd type="oval" w="med" len="med"/>
            <a:tailEnd/>
          </a:ln>
        </p:spPr>
        <p:txBody>
          <a:bodyPr wrap="none" anchor="ctr"/>
          <a:lstStyle/>
          <a:p>
            <a:endParaRPr lang="nl-NL"/>
          </a:p>
        </p:txBody>
      </p:sp>
      <p:sp>
        <p:nvSpPr>
          <p:cNvPr id="141326" name="Line 14"/>
          <p:cNvSpPr>
            <a:spLocks noChangeShapeType="1"/>
          </p:cNvSpPr>
          <p:nvPr/>
        </p:nvSpPr>
        <p:spPr bwMode="auto">
          <a:xfrm>
            <a:off x="4089400" y="2841625"/>
            <a:ext cx="0" cy="2971800"/>
          </a:xfrm>
          <a:prstGeom prst="line">
            <a:avLst/>
          </a:prstGeom>
          <a:noFill/>
          <a:ln w="28575">
            <a:solidFill>
              <a:schemeClr val="bg2"/>
            </a:solidFill>
            <a:round/>
            <a:headEnd/>
            <a:tailEnd/>
          </a:ln>
        </p:spPr>
        <p:txBody>
          <a:bodyPr wrap="none" anchor="ctr"/>
          <a:lstStyle/>
          <a:p>
            <a:endParaRPr lang="nl-NL"/>
          </a:p>
        </p:txBody>
      </p:sp>
      <p:sp>
        <p:nvSpPr>
          <p:cNvPr id="141327" name="Line 15"/>
          <p:cNvSpPr>
            <a:spLocks noChangeShapeType="1"/>
          </p:cNvSpPr>
          <p:nvPr/>
        </p:nvSpPr>
        <p:spPr bwMode="auto">
          <a:xfrm flipH="1">
            <a:off x="2757488" y="5808663"/>
            <a:ext cx="1346200" cy="0"/>
          </a:xfrm>
          <a:prstGeom prst="line">
            <a:avLst/>
          </a:prstGeom>
          <a:noFill/>
          <a:ln w="28575">
            <a:solidFill>
              <a:schemeClr val="bg2"/>
            </a:solidFill>
            <a:round/>
            <a:headEnd/>
            <a:tailEnd type="triangle" w="lg" len="lg"/>
          </a:ln>
        </p:spPr>
        <p:txBody>
          <a:bodyPr wrap="none" anchor="ctr"/>
          <a:lstStyle/>
          <a:p>
            <a:endParaRPr lang="nl-NL"/>
          </a:p>
        </p:txBody>
      </p:sp>
      <p:sp>
        <p:nvSpPr>
          <p:cNvPr id="141328" name="Rectangle 18"/>
          <p:cNvSpPr>
            <a:spLocks noChangeArrowheads="1"/>
          </p:cNvSpPr>
          <p:nvPr/>
        </p:nvSpPr>
        <p:spPr bwMode="auto">
          <a:xfrm>
            <a:off x="4446588" y="879475"/>
            <a:ext cx="4592637" cy="5181600"/>
          </a:xfrm>
          <a:prstGeom prst="rect">
            <a:avLst/>
          </a:prstGeom>
          <a:noFill/>
          <a:ln w="9525">
            <a:noFill/>
            <a:miter lim="800000"/>
            <a:headEnd/>
            <a:tailEnd/>
          </a:ln>
        </p:spPr>
        <p:txBody>
          <a:bodyPr/>
          <a:lstStyle/>
          <a:p>
            <a:pPr marL="173038" indent="-173038">
              <a:spcBef>
                <a:spcPct val="30000"/>
              </a:spcBef>
              <a:buFontTx/>
              <a:buChar char="•"/>
            </a:pPr>
            <a:r>
              <a:rPr lang="en-US" altLang="zh-CN" sz="2000" i="0">
                <a:ea typeface="宋体" pitchFamily="2" charset="-122"/>
              </a:rPr>
              <a:t>An executor is where a component/home is implemented</a:t>
            </a:r>
          </a:p>
          <a:p>
            <a:pPr marL="517525" lvl="1" indent="-173038">
              <a:spcBef>
                <a:spcPct val="30000"/>
              </a:spcBef>
              <a:buFontTx/>
              <a:buChar char="–"/>
            </a:pPr>
            <a:r>
              <a:rPr lang="en-US" altLang="zh-CN" sz="2000" i="0">
                <a:ea typeface="宋体" pitchFamily="2" charset="-122"/>
              </a:rPr>
              <a:t>The component/home’s servant forwards a client’s </a:t>
            </a:r>
            <a:r>
              <a:rPr lang="en-US" altLang="zh-CN" sz="2000">
                <a:ea typeface="宋体" pitchFamily="2" charset="-122"/>
              </a:rPr>
              <a:t>business logic</a:t>
            </a:r>
            <a:r>
              <a:rPr lang="en-US" altLang="zh-CN" sz="2000" i="0">
                <a:ea typeface="宋体" pitchFamily="2" charset="-122"/>
              </a:rPr>
              <a:t> request to component’s executor</a:t>
            </a:r>
          </a:p>
          <a:p>
            <a:pPr marL="173038" indent="-173038">
              <a:spcBef>
                <a:spcPct val="30000"/>
              </a:spcBef>
              <a:buFontTx/>
              <a:buChar char="•"/>
            </a:pPr>
            <a:r>
              <a:rPr lang="en-US" altLang="zh-CN" sz="2000" i="0">
                <a:ea typeface="宋体" pitchFamily="2" charset="-122"/>
              </a:rPr>
              <a:t>Developers subclass &amp; implement the following </a:t>
            </a:r>
            <a:r>
              <a:rPr lang="en-US" altLang="zh-CN" sz="2000" b="1" i="0">
                <a:latin typeface="Courier New" pitchFamily="49" charset="0"/>
                <a:ea typeface="宋体" pitchFamily="2" charset="-122"/>
              </a:rPr>
              <a:t>*_Exec</a:t>
            </a:r>
            <a:r>
              <a:rPr lang="en-US" altLang="zh-CN" sz="2000" i="0">
                <a:ea typeface="宋体" pitchFamily="2" charset="-122"/>
              </a:rPr>
              <a:t> </a:t>
            </a:r>
            <a:r>
              <a:rPr lang="en-US" altLang="zh-CN" sz="2000" b="1" i="0">
                <a:latin typeface="Courier New" pitchFamily="49" charset="0"/>
                <a:ea typeface="宋体" pitchFamily="2" charset="-122"/>
              </a:rPr>
              <a:t>local</a:t>
            </a:r>
            <a:r>
              <a:rPr lang="en-US" altLang="zh-CN" sz="2000" i="0">
                <a:ea typeface="宋体" pitchFamily="2" charset="-122"/>
              </a:rPr>
              <a:t> interfaces generated by CIDL:</a:t>
            </a:r>
          </a:p>
          <a:p>
            <a:pPr marL="517525" lvl="1" indent="-173038">
              <a:spcBef>
                <a:spcPct val="30000"/>
              </a:spcBef>
              <a:buFontTx/>
              <a:buChar char="–"/>
            </a:pPr>
            <a:r>
              <a:rPr lang="en-US" altLang="zh-CN" sz="2000" b="1" i="0">
                <a:latin typeface="Courier New" pitchFamily="49" charset="0"/>
                <a:ea typeface="宋体" pitchFamily="2" charset="-122"/>
              </a:rPr>
              <a:t>HelloHome_Exec</a:t>
            </a:r>
            <a:r>
              <a:rPr lang="en-US" altLang="zh-CN" sz="2000" i="0">
                <a:ea typeface="宋体" pitchFamily="2" charset="-122"/>
              </a:rPr>
              <a:t> </a:t>
            </a:r>
          </a:p>
          <a:p>
            <a:pPr marL="517525" lvl="1" indent="-173038">
              <a:spcBef>
                <a:spcPct val="30000"/>
              </a:spcBef>
              <a:buFontTx/>
              <a:buChar char="–"/>
            </a:pPr>
            <a:r>
              <a:rPr lang="en-US" altLang="zh-CN" sz="2000" b="1" i="0">
                <a:latin typeface="Courier New" pitchFamily="49" charset="0"/>
                <a:ea typeface="宋体" pitchFamily="2" charset="-122"/>
              </a:rPr>
              <a:t>HelloWorld_Exec </a:t>
            </a:r>
          </a:p>
          <a:p>
            <a:pPr marL="173038" indent="-173038">
              <a:spcBef>
                <a:spcPct val="30000"/>
              </a:spcBef>
              <a:buFontTx/>
              <a:buChar char="•"/>
            </a:pPr>
            <a:r>
              <a:rPr lang="en-US" altLang="zh-CN" sz="2000">
                <a:ea typeface="宋体" pitchFamily="2" charset="-122"/>
              </a:rPr>
              <a:t>Our</a:t>
            </a:r>
            <a:r>
              <a:rPr lang="en-US" altLang="zh-CN" sz="2000" i="0">
                <a:ea typeface="宋体" pitchFamily="2" charset="-122"/>
              </a:rPr>
              <a:t> (CIAO’s) convention is to give these executor implementations stylized names, such as</a:t>
            </a:r>
          </a:p>
          <a:p>
            <a:pPr marL="517525" lvl="1" indent="-173038">
              <a:spcBef>
                <a:spcPct val="30000"/>
              </a:spcBef>
              <a:buFontTx/>
              <a:buChar char="–"/>
            </a:pPr>
            <a:r>
              <a:rPr lang="en-US" altLang="zh-CN" sz="2000" b="1" i="0">
                <a:latin typeface="Courier New" pitchFamily="49" charset="0"/>
                <a:ea typeface="宋体" pitchFamily="2" charset="-122"/>
              </a:rPr>
              <a:t>HelloHome_Exec_Impl</a:t>
            </a:r>
          </a:p>
          <a:p>
            <a:pPr marL="517525" lvl="1" indent="-173038">
              <a:spcBef>
                <a:spcPct val="30000"/>
              </a:spcBef>
              <a:buFontTx/>
              <a:buChar char="–"/>
            </a:pPr>
            <a:r>
              <a:rPr lang="en-US" altLang="zh-CN" sz="2000" b="1" i="0">
                <a:latin typeface="Courier New" pitchFamily="49" charset="0"/>
                <a:ea typeface="宋体" pitchFamily="2" charset="-122"/>
              </a:rPr>
              <a:t>HelloWorld_Exec_Impl</a:t>
            </a:r>
          </a:p>
          <a:p>
            <a:pPr marL="173038" indent="-173038">
              <a:spcBef>
                <a:spcPct val="30000"/>
              </a:spcBef>
              <a:buFontTx/>
              <a:buChar char="•"/>
            </a:pPr>
            <a:endParaRPr lang="zh-CN" altLang="en-US" sz="2000" i="0">
              <a:ea typeface="宋体" pitchFamily="2" charset="-122"/>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a:xfrm>
            <a:off x="28575" y="533400"/>
            <a:ext cx="8991600" cy="381000"/>
          </a:xfrm>
        </p:spPr>
        <p:txBody>
          <a:bodyPr/>
          <a:lstStyle/>
          <a:p>
            <a:pPr eaLnBrk="1" hangingPunct="1"/>
            <a:r>
              <a:rPr lang="en-US" altLang="zh-CN" sz="3200" smtClean="0">
                <a:ea typeface="宋体" pitchFamily="2" charset="-122"/>
              </a:rPr>
              <a:t>Example 2: Heads Up Display (HUD)</a:t>
            </a:r>
          </a:p>
        </p:txBody>
      </p:sp>
      <p:sp>
        <p:nvSpPr>
          <p:cNvPr id="41988" name="Rectangle 3"/>
          <p:cNvSpPr>
            <a:spLocks noGrp="1" noChangeArrowheads="1"/>
          </p:cNvSpPr>
          <p:nvPr>
            <p:ph type="body" sz="half" idx="1"/>
          </p:nvPr>
        </p:nvSpPr>
        <p:spPr>
          <a:xfrm>
            <a:off x="5181600" y="1046163"/>
            <a:ext cx="3962400" cy="3048000"/>
          </a:xfrm>
        </p:spPr>
        <p:txBody>
          <a:bodyPr/>
          <a:lstStyle/>
          <a:p>
            <a:pPr marL="169863" indent="-169863" eaLnBrk="1" hangingPunct="1">
              <a:spcBef>
                <a:spcPct val="40000"/>
              </a:spcBef>
            </a:pPr>
            <a:r>
              <a:rPr lang="en-US" altLang="zh-CN" sz="2000" smtClean="0">
                <a:ea typeface="宋体" pitchFamily="2" charset="-122"/>
              </a:rPr>
              <a:t>Component developers must implement </a:t>
            </a:r>
          </a:p>
          <a:p>
            <a:pPr marL="511175" lvl="1" indent="-169863" eaLnBrk="1" hangingPunct="1">
              <a:spcBef>
                <a:spcPct val="40000"/>
              </a:spcBef>
            </a:pPr>
            <a:r>
              <a:rPr lang="en-US" altLang="zh-CN" sz="2000" smtClean="0">
                <a:ea typeface="宋体" pitchFamily="2" charset="-122"/>
              </a:rPr>
              <a:t>Executors for “provided” ports that are invoked by its clients</a:t>
            </a:r>
          </a:p>
          <a:p>
            <a:pPr marL="854075" lvl="2" indent="-163513" eaLnBrk="1" hangingPunct="1">
              <a:spcBef>
                <a:spcPct val="40000"/>
              </a:spcBef>
            </a:pPr>
            <a:r>
              <a:rPr lang="en-US" altLang="zh-CN" smtClean="0">
                <a:ea typeface="宋体" pitchFamily="2" charset="-122"/>
              </a:rPr>
              <a:t>Facets</a:t>
            </a:r>
          </a:p>
          <a:p>
            <a:pPr marL="854075" lvl="2" indent="-163513" eaLnBrk="1" hangingPunct="1">
              <a:spcBef>
                <a:spcPct val="40000"/>
              </a:spcBef>
            </a:pPr>
            <a:r>
              <a:rPr lang="en-US" altLang="zh-CN" smtClean="0">
                <a:ea typeface="宋体" pitchFamily="2" charset="-122"/>
              </a:rPr>
              <a:t>Event sinks</a:t>
            </a:r>
          </a:p>
          <a:p>
            <a:pPr marL="511175" lvl="1" indent="-169863" eaLnBrk="1" hangingPunct="1">
              <a:spcBef>
                <a:spcPct val="40000"/>
              </a:spcBef>
            </a:pPr>
            <a:r>
              <a:rPr lang="en-US" altLang="zh-CN" sz="2000" smtClean="0">
                <a:ea typeface="宋体" pitchFamily="2" charset="-122"/>
              </a:rPr>
              <a:t>Executors that invoke operations on the component’s “required” ports</a:t>
            </a:r>
          </a:p>
          <a:p>
            <a:pPr marL="854075" lvl="2" indent="-163513" eaLnBrk="1" hangingPunct="1">
              <a:spcBef>
                <a:spcPct val="40000"/>
              </a:spcBef>
            </a:pPr>
            <a:r>
              <a:rPr lang="en-US" altLang="zh-CN" smtClean="0">
                <a:ea typeface="宋体" pitchFamily="2" charset="-122"/>
              </a:rPr>
              <a:t>Receptacles</a:t>
            </a:r>
          </a:p>
          <a:p>
            <a:pPr marL="854075" lvl="2" indent="-163513" eaLnBrk="1" hangingPunct="1">
              <a:spcBef>
                <a:spcPct val="40000"/>
              </a:spcBef>
            </a:pPr>
            <a:r>
              <a:rPr lang="en-US" altLang="zh-CN" smtClean="0">
                <a:ea typeface="宋体" pitchFamily="2" charset="-122"/>
              </a:rPr>
              <a:t>Event sources</a:t>
            </a:r>
          </a:p>
        </p:txBody>
      </p:sp>
      <p:graphicFrame>
        <p:nvGraphicFramePr>
          <p:cNvPr id="41986" name="Object 2"/>
          <p:cNvGraphicFramePr>
            <a:graphicFrameLocks noChangeAspect="1"/>
          </p:cNvGraphicFramePr>
          <p:nvPr/>
        </p:nvGraphicFramePr>
        <p:xfrm>
          <a:off x="228600" y="2133600"/>
          <a:ext cx="4691063" cy="1933575"/>
        </p:xfrm>
        <a:graphic>
          <a:graphicData uri="http://schemas.openxmlformats.org/presentationml/2006/ole">
            <p:oleObj spid="_x0000_s41986" name="Visio" r:id="rId4" imgW="4695217" imgH="1935889" progId="Visio.Drawing.11">
              <p:embed/>
            </p:oleObj>
          </a:graphicData>
        </a:graphic>
      </p:graphicFrame>
      <p:sp>
        <p:nvSpPr>
          <p:cNvPr id="41989" name="Rectangle 5"/>
          <p:cNvSpPr>
            <a:spLocks noChangeArrowheads="1"/>
          </p:cNvSpPr>
          <p:nvPr/>
        </p:nvSpPr>
        <p:spPr bwMode="auto">
          <a:xfrm>
            <a:off x="76200" y="2057400"/>
            <a:ext cx="5105400" cy="2590800"/>
          </a:xfrm>
          <a:prstGeom prst="rect">
            <a:avLst/>
          </a:prstGeom>
          <a:noFill/>
          <a:ln w="9525">
            <a:solidFill>
              <a:schemeClr val="tx1"/>
            </a:solidFill>
            <a:miter lim="800000"/>
            <a:headEnd/>
            <a:tailEnd/>
          </a:ln>
        </p:spPr>
        <p:txBody>
          <a:bodyPr wrap="none" anchor="ctr">
            <a:spAutoFit/>
          </a:bodyPr>
          <a:lstStyle/>
          <a:p>
            <a:endParaRPr lang="nl-NL"/>
          </a:p>
        </p:txBody>
      </p:sp>
      <p:sp>
        <p:nvSpPr>
          <p:cNvPr id="41990" name="Text Box 6"/>
          <p:cNvSpPr txBox="1">
            <a:spLocks noChangeArrowheads="1"/>
          </p:cNvSpPr>
          <p:nvPr/>
        </p:nvSpPr>
        <p:spPr bwMode="auto">
          <a:xfrm>
            <a:off x="990600" y="4114800"/>
            <a:ext cx="3276600" cy="457200"/>
          </a:xfrm>
          <a:prstGeom prst="rect">
            <a:avLst/>
          </a:prstGeom>
          <a:noFill/>
          <a:ln w="9525">
            <a:noFill/>
            <a:miter lim="800000"/>
            <a:headEnd/>
            <a:tailEnd/>
          </a:ln>
        </p:spPr>
        <p:txBody>
          <a:bodyPr>
            <a:spAutoFit/>
          </a:bodyPr>
          <a:lstStyle/>
          <a:p>
            <a:pPr algn="ctr"/>
            <a:r>
              <a:rPr lang="en-US" altLang="zh-CN" sz="2400" i="0">
                <a:latin typeface="Arial Unicode MS" pitchFamily="34" charset="-128"/>
                <a:ea typeface="宋体" pitchFamily="2" charset="-122"/>
              </a:rPr>
              <a:t>Component Server</a:t>
            </a:r>
          </a:p>
        </p:txBody>
      </p:sp>
      <p:sp>
        <p:nvSpPr>
          <p:cNvPr id="41991" name="Text Box 7"/>
          <p:cNvSpPr txBox="1">
            <a:spLocks noChangeArrowheads="1"/>
          </p:cNvSpPr>
          <p:nvPr/>
        </p:nvSpPr>
        <p:spPr bwMode="auto">
          <a:xfrm>
            <a:off x="152400" y="1257300"/>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Rate Generator</a:t>
            </a:r>
          </a:p>
        </p:txBody>
      </p:sp>
      <p:sp>
        <p:nvSpPr>
          <p:cNvPr id="41992" name="Text Box 9"/>
          <p:cNvSpPr txBox="1">
            <a:spLocks noChangeArrowheads="1"/>
          </p:cNvSpPr>
          <p:nvPr/>
        </p:nvSpPr>
        <p:spPr bwMode="auto">
          <a:xfrm>
            <a:off x="1676400" y="1257300"/>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Positioning</a:t>
            </a:r>
            <a:br>
              <a:rPr lang="en-US" altLang="zh-CN" sz="1600" i="0">
                <a:solidFill>
                  <a:srgbClr val="336699"/>
                </a:solidFill>
                <a:latin typeface="Arial Unicode MS" pitchFamily="34" charset="-128"/>
                <a:ea typeface="宋体" pitchFamily="2" charset="-122"/>
              </a:rPr>
            </a:br>
            <a:r>
              <a:rPr lang="en-US" altLang="zh-CN" sz="1600" i="0">
                <a:solidFill>
                  <a:srgbClr val="336699"/>
                </a:solidFill>
                <a:latin typeface="Arial Unicode MS" pitchFamily="34" charset="-128"/>
                <a:ea typeface="宋体" pitchFamily="2" charset="-122"/>
              </a:rPr>
              <a:t>Sensor</a:t>
            </a:r>
          </a:p>
        </p:txBody>
      </p:sp>
      <p:sp>
        <p:nvSpPr>
          <p:cNvPr id="41993" name="Text Box 10"/>
          <p:cNvSpPr txBox="1">
            <a:spLocks noChangeArrowheads="1"/>
          </p:cNvSpPr>
          <p:nvPr/>
        </p:nvSpPr>
        <p:spPr bwMode="auto">
          <a:xfrm>
            <a:off x="3200400" y="1257300"/>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Displaying</a:t>
            </a:r>
            <a:br>
              <a:rPr lang="en-US" altLang="zh-CN" sz="1600" i="0">
                <a:solidFill>
                  <a:srgbClr val="336699"/>
                </a:solidFill>
                <a:latin typeface="Arial Unicode MS" pitchFamily="34" charset="-128"/>
                <a:ea typeface="宋体" pitchFamily="2" charset="-122"/>
              </a:rPr>
            </a:br>
            <a:r>
              <a:rPr lang="en-US" altLang="zh-CN" sz="1600" i="0">
                <a:solidFill>
                  <a:srgbClr val="336699"/>
                </a:solidFill>
                <a:latin typeface="Arial Unicode MS" pitchFamily="34" charset="-128"/>
                <a:ea typeface="宋体" pitchFamily="2" charset="-122"/>
              </a:rPr>
              <a:t>Device</a:t>
            </a:r>
          </a:p>
        </p:txBody>
      </p:sp>
      <p:sp>
        <p:nvSpPr>
          <p:cNvPr id="41994" name="Rectangle 11"/>
          <p:cNvSpPr>
            <a:spLocks noChangeArrowheads="1"/>
          </p:cNvSpPr>
          <p:nvPr/>
        </p:nvSpPr>
        <p:spPr bwMode="auto">
          <a:xfrm>
            <a:off x="434975" y="5721350"/>
            <a:ext cx="8274050" cy="406400"/>
          </a:xfrm>
          <a:prstGeom prst="rect">
            <a:avLst/>
          </a:prstGeom>
          <a:solidFill>
            <a:srgbClr val="FFFF66"/>
          </a:solidFill>
          <a:ln w="9525">
            <a:solidFill>
              <a:schemeClr val="tx1"/>
            </a:solidFill>
            <a:miter lim="800000"/>
            <a:headEnd/>
            <a:tailEnd/>
          </a:ln>
        </p:spPr>
        <p:txBody>
          <a:bodyPr wrap="none">
            <a:spAutoFit/>
          </a:bodyPr>
          <a:lstStyle/>
          <a:p>
            <a:pPr algn="ctr">
              <a:spcBef>
                <a:spcPct val="0"/>
              </a:spcBef>
            </a:pPr>
            <a:r>
              <a:rPr lang="en-US" altLang="zh-CN" sz="2000" i="0">
                <a:ea typeface="宋体" pitchFamily="2" charset="-122"/>
              </a:rPr>
              <a:t>This is the majority of the code implemented by component developers! </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altLang="zh-CN" sz="3200" smtClean="0">
                <a:ea typeface="宋体" pitchFamily="2" charset="-122"/>
              </a:rPr>
              <a:t>Implementing GPS Facet Local Interface </a:t>
            </a:r>
          </a:p>
        </p:txBody>
      </p:sp>
      <p:sp>
        <p:nvSpPr>
          <p:cNvPr id="43012" name="Text Box 4"/>
          <p:cNvSpPr txBox="1">
            <a:spLocks noChangeArrowheads="1"/>
          </p:cNvSpPr>
          <p:nvPr/>
        </p:nvSpPr>
        <p:spPr bwMode="auto">
          <a:xfrm>
            <a:off x="152400" y="1066800"/>
            <a:ext cx="3657600" cy="5029200"/>
          </a:xfrm>
          <a:prstGeom prst="rect">
            <a:avLst/>
          </a:prstGeom>
          <a:noFill/>
          <a:ln w="9525">
            <a:noFill/>
            <a:miter lim="800000"/>
            <a:headEnd/>
            <a:tailEnd/>
          </a:ln>
        </p:spPr>
        <p:txBody>
          <a:bodyPr/>
          <a:lstStyle/>
          <a:p>
            <a:pPr>
              <a:spcBef>
                <a:spcPct val="30000"/>
              </a:spcBef>
            </a:pPr>
            <a:r>
              <a:rPr lang="en-US" altLang="zh-CN" sz="1400" b="1" i="0">
                <a:latin typeface="Courier New" pitchFamily="49" charset="0"/>
                <a:ea typeface="宋体" pitchFamily="2" charset="-122"/>
              </a:rPr>
              <a:t>// IDL 3</a:t>
            </a:r>
          </a:p>
          <a:p>
            <a:pPr>
              <a:spcBef>
                <a:spcPct val="30000"/>
              </a:spcBef>
            </a:pPr>
            <a:r>
              <a:rPr lang="en-US" altLang="zh-CN" sz="1400" b="1" i="0">
                <a:latin typeface="Courier New" pitchFamily="49" charset="0"/>
                <a:ea typeface="宋体" pitchFamily="2" charset="-122"/>
              </a:rPr>
              <a:t>interface position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long get_pos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30000"/>
              </a:spcBef>
            </a:pPr>
            <a:r>
              <a:rPr lang="en-US" altLang="zh-CN" sz="1400" b="1" i="0">
                <a:latin typeface="Courier New" pitchFamily="49" charset="0"/>
                <a:ea typeface="宋体" pitchFamily="2" charset="-122"/>
              </a:rPr>
              <a:t>component GPS</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FF0066"/>
                </a:solidFill>
                <a:latin typeface="Courier New" pitchFamily="49" charset="0"/>
                <a:ea typeface="宋体" pitchFamily="2" charset="-122"/>
              </a:rPr>
              <a:t>provides</a:t>
            </a:r>
            <a:r>
              <a:rPr lang="en-US" altLang="zh-CN" sz="1400" b="1" i="0">
                <a:latin typeface="Courier New" pitchFamily="49" charset="0"/>
                <a:ea typeface="宋体" pitchFamily="2" charset="-122"/>
              </a:rPr>
              <a:t> position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MyLocation;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r>
              <a:rPr lang="en-US" altLang="zh-CN" sz="1400" b="1" i="0">
                <a:latin typeface="Courier New" pitchFamily="49" charset="0"/>
                <a:ea typeface="宋体" pitchFamily="2" charset="-122"/>
              </a:rPr>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Equivalent IDL 2</a:t>
            </a:r>
          </a:p>
          <a:p>
            <a:pPr>
              <a:spcBef>
                <a:spcPct val="30000"/>
              </a:spcBef>
            </a:pPr>
            <a:r>
              <a:rPr lang="en-US" altLang="zh-CN" sz="1400" b="1" i="0">
                <a:latin typeface="Courier New" pitchFamily="49" charset="0"/>
                <a:ea typeface="宋体" pitchFamily="2" charset="-122"/>
              </a:rPr>
              <a:t>interface GPS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Components::CCMObject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position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provide_MyLocation ();</a:t>
            </a:r>
          </a:p>
          <a:p>
            <a:pPr>
              <a:spcBef>
                <a:spcPct val="30000"/>
              </a:spcBef>
            </a:pP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p:txBody>
      </p:sp>
      <p:sp>
        <p:nvSpPr>
          <p:cNvPr id="43013" name="Text Box 7"/>
          <p:cNvSpPr txBox="1">
            <a:spLocks noChangeArrowheads="1"/>
          </p:cNvSpPr>
          <p:nvPr/>
        </p:nvSpPr>
        <p:spPr bwMode="auto">
          <a:xfrm>
            <a:off x="3781425" y="1023938"/>
            <a:ext cx="5173663" cy="1787525"/>
          </a:xfrm>
          <a:prstGeom prst="rect">
            <a:avLst/>
          </a:prstGeom>
          <a:noFill/>
          <a:ln w="9525">
            <a:solidFill>
              <a:schemeClr val="tx1"/>
            </a:solidFill>
            <a:miter lim="800000"/>
            <a:headEnd/>
            <a:tailEnd/>
          </a:ln>
        </p:spPr>
        <p:txBody>
          <a:bodyPr/>
          <a:lstStyle/>
          <a:p>
            <a:pPr>
              <a:spcBef>
                <a:spcPct val="0"/>
              </a:spcBef>
            </a:pPr>
            <a:r>
              <a:rPr lang="en-US" altLang="zh-CN" sz="1400" b="1" i="0">
                <a:latin typeface="Courier New" pitchFamily="49" charset="0"/>
                <a:ea typeface="宋体" pitchFamily="2" charset="-122"/>
              </a:rPr>
              <a:t>// Executor IDL generated by CIDL compiler</a:t>
            </a:r>
          </a:p>
          <a:p>
            <a:pPr>
              <a:spcBef>
                <a:spcPct val="0"/>
              </a:spcBef>
            </a:pPr>
            <a:r>
              <a:rPr lang="en-US" altLang="zh-CN" sz="1400" b="1" i="0">
                <a:latin typeface="Courier New" pitchFamily="49" charset="0"/>
                <a:ea typeface="宋体" pitchFamily="2" charset="-122"/>
              </a:rPr>
              <a:t>local interface CCM_position : position {};</a:t>
            </a:r>
          </a:p>
          <a:p>
            <a:pPr>
              <a:spcBef>
                <a:spcPct val="0"/>
              </a:spcBef>
            </a:pPr>
            <a:r>
              <a:rPr lang="en-US" altLang="zh-CN" sz="1400" b="1" i="0">
                <a:latin typeface="Courier New" pitchFamily="49" charset="0"/>
                <a:ea typeface="宋体" pitchFamily="2" charset="-122"/>
              </a:rPr>
              <a:t>local interface </a:t>
            </a:r>
            <a:r>
              <a:rPr lang="en-US" altLang="zh-CN" sz="1400" b="1" i="0">
                <a:solidFill>
                  <a:srgbClr val="FF0066"/>
                </a:solidFill>
                <a:latin typeface="Courier New" pitchFamily="49" charset="0"/>
                <a:ea typeface="宋体" pitchFamily="2" charset="-122"/>
              </a:rPr>
              <a:t>GPS_Exec</a:t>
            </a: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CCM_GPS,</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Components::SessionComponent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0"/>
              </a:spcBef>
            </a:pPr>
            <a:r>
              <a:rPr lang="en-US" altLang="zh-CN" sz="1400" b="1" i="0">
                <a:latin typeface="Courier New" pitchFamily="49" charset="0"/>
                <a:ea typeface="宋体" pitchFamily="2" charset="-122"/>
              </a:rPr>
              <a:t>  CCM_position get_MyLocation ();</a:t>
            </a:r>
          </a:p>
          <a:p>
            <a:pPr>
              <a:spcBef>
                <a:spcPct val="0"/>
              </a:spcBef>
            </a:pPr>
            <a:r>
              <a:rPr lang="en-US" altLang="zh-CN" sz="1400" b="1" i="0">
                <a:latin typeface="Courier New" pitchFamily="49" charset="0"/>
                <a:ea typeface="宋体" pitchFamily="2" charset="-122"/>
              </a:rPr>
              <a:t>};</a:t>
            </a:r>
          </a:p>
          <a:p>
            <a:pPr>
              <a:spcBef>
                <a:spcPct val="0"/>
              </a:spcBef>
            </a:pPr>
            <a:endParaRPr lang="zh-CN" altLang="en-US" sz="1400" b="1" i="0">
              <a:latin typeface="Courier New" pitchFamily="49" charset="0"/>
              <a:ea typeface="宋体" pitchFamily="2" charset="-122"/>
            </a:endParaRPr>
          </a:p>
        </p:txBody>
      </p:sp>
      <p:sp>
        <p:nvSpPr>
          <p:cNvPr id="43014" name="AutoShape 8"/>
          <p:cNvSpPr>
            <a:spLocks noChangeArrowheads="1"/>
          </p:cNvSpPr>
          <p:nvPr/>
        </p:nvSpPr>
        <p:spPr bwMode="auto">
          <a:xfrm>
            <a:off x="990600" y="3394075"/>
            <a:ext cx="485775" cy="976313"/>
          </a:xfrm>
          <a:prstGeom prst="downArrow">
            <a:avLst>
              <a:gd name="adj1" fmla="val 50000"/>
              <a:gd name="adj2" fmla="val 50245"/>
            </a:avLst>
          </a:prstGeom>
          <a:noFill/>
          <a:ln w="9525">
            <a:solidFill>
              <a:schemeClr val="tx1"/>
            </a:solidFill>
            <a:miter lim="800000"/>
            <a:headEnd/>
            <a:tailEnd/>
          </a:ln>
        </p:spPr>
        <p:txBody>
          <a:bodyPr wrap="none" anchor="ctr">
            <a:spAutoFit/>
          </a:bodyPr>
          <a:lstStyle/>
          <a:p>
            <a:endParaRPr lang="nl-NL"/>
          </a:p>
        </p:txBody>
      </p:sp>
      <p:sp>
        <p:nvSpPr>
          <p:cNvPr id="43015" name="Text Box 10"/>
          <p:cNvSpPr txBox="1">
            <a:spLocks noChangeArrowheads="1"/>
          </p:cNvSpPr>
          <p:nvPr/>
        </p:nvSpPr>
        <p:spPr bwMode="auto">
          <a:xfrm>
            <a:off x="4619625" y="3001963"/>
            <a:ext cx="4343400" cy="3182937"/>
          </a:xfrm>
          <a:prstGeom prst="rect">
            <a:avLst/>
          </a:prstGeom>
          <a:noFill/>
          <a:ln w="9525">
            <a:solidFill>
              <a:schemeClr val="tx1"/>
            </a:solidFill>
            <a:miter lim="800000"/>
            <a:headEnd/>
            <a:tailEnd/>
          </a:ln>
        </p:spPr>
        <p:txBody>
          <a:bodyPr/>
          <a:lstStyle/>
          <a:p>
            <a:pPr>
              <a:spcBef>
                <a:spcPct val="0"/>
              </a:spcBef>
            </a:pPr>
            <a:r>
              <a:rPr lang="en-US" altLang="zh-CN" sz="1400" b="1" i="0">
                <a:latin typeface="Courier New" pitchFamily="49" charset="0"/>
                <a:ea typeface="宋体" pitchFamily="2" charset="-122"/>
              </a:rPr>
              <a:t>// Implemented by executor developers</a:t>
            </a:r>
          </a:p>
          <a:p>
            <a:pPr>
              <a:spcBef>
                <a:spcPct val="0"/>
              </a:spcBef>
            </a:pPr>
            <a:r>
              <a:rPr lang="en-US" altLang="zh-CN" sz="1400" b="1" i="0">
                <a:latin typeface="Courier New" pitchFamily="49" charset="0"/>
                <a:ea typeface="宋体" pitchFamily="2" charset="-122"/>
              </a:rPr>
              <a:t>class position_Exec_Impl : </a:t>
            </a:r>
          </a:p>
          <a:p>
            <a:pPr>
              <a:spcBef>
                <a:spcPct val="0"/>
              </a:spcBef>
            </a:pPr>
            <a:r>
              <a:rPr lang="en-US" altLang="zh-CN" sz="1400" b="1" i="0">
                <a:latin typeface="Courier New" pitchFamily="49" charset="0"/>
                <a:ea typeface="宋体" pitchFamily="2" charset="-122"/>
              </a:rPr>
              <a:t>  public CCM_position, … { </a:t>
            </a:r>
          </a:p>
          <a:p>
            <a:pPr>
              <a:spcBef>
                <a:spcPct val="0"/>
              </a:spcBef>
            </a:pPr>
            <a:r>
              <a:rPr lang="en-US" altLang="zh-CN" sz="1400" b="1" i="0">
                <a:latin typeface="Courier New" pitchFamily="49" charset="0"/>
                <a:ea typeface="宋体" pitchFamily="2" charset="-122"/>
              </a:rPr>
              <a:t>  virtual CORBA::Long </a:t>
            </a:r>
            <a:r>
              <a:rPr lang="en-US" altLang="zh-CN" sz="1400" b="1" i="0">
                <a:solidFill>
                  <a:srgbClr val="FF0066"/>
                </a:solidFill>
                <a:latin typeface="Courier New" pitchFamily="49" charset="0"/>
                <a:ea typeface="宋体" pitchFamily="2" charset="-122"/>
              </a:rPr>
              <a:t>get_pos</a:t>
            </a: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return cached_current_location_;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0"/>
              </a:spcBef>
            </a:pPr>
            <a:endParaRPr lang="en-US" altLang="zh-CN" sz="1000" b="1" i="0">
              <a:latin typeface="Courier New" pitchFamily="49" charset="0"/>
              <a:ea typeface="宋体" pitchFamily="2" charset="-122"/>
            </a:endParaRPr>
          </a:p>
          <a:p>
            <a:pPr>
              <a:spcBef>
                <a:spcPct val="0"/>
              </a:spcBef>
            </a:pPr>
            <a:r>
              <a:rPr lang="en-US" altLang="zh-CN" sz="1400" b="1" i="0">
                <a:latin typeface="Courier New" pitchFamily="49" charset="0"/>
                <a:ea typeface="宋体" pitchFamily="2" charset="-122"/>
              </a:rPr>
              <a:t>class GPS_Exec_Impl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a:t>
            </a:r>
            <a:r>
              <a:rPr lang="en-US" altLang="zh-CN" sz="1400" b="1" i="0">
                <a:solidFill>
                  <a:srgbClr val="FF0066"/>
                </a:solidFill>
                <a:latin typeface="Courier New" pitchFamily="49" charset="0"/>
                <a:ea typeface="宋体" pitchFamily="2" charset="-122"/>
              </a:rPr>
              <a:t>GPS_Exec</a:t>
            </a:r>
            <a:r>
              <a:rPr lang="en-US" altLang="zh-CN" sz="1400" b="1" i="0">
                <a:latin typeface="Courier New" pitchFamily="49" charset="0"/>
                <a:ea typeface="宋体" pitchFamily="2" charset="-122"/>
              </a:rPr>
              <a:t>,</a:t>
            </a:r>
          </a:p>
          <a:p>
            <a:pPr>
              <a:spcBef>
                <a:spcPct val="0"/>
              </a:spcBef>
            </a:pP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virtual CCM_position_ptr</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FF0066"/>
                </a:solidFill>
                <a:latin typeface="Courier New" pitchFamily="49" charset="0"/>
                <a:ea typeface="宋体" pitchFamily="2" charset="-122"/>
              </a:rPr>
              <a:t>get_MyLocation</a:t>
            </a:r>
            <a:r>
              <a:rPr lang="en-US" altLang="zh-CN" sz="1400" b="1" i="0">
                <a:latin typeface="Courier New" pitchFamily="49" charset="0"/>
                <a:ea typeface="宋体" pitchFamily="2" charset="-122"/>
              </a:rPr>
              <a:t> ()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return new position_Exec_Impl; }</a:t>
            </a:r>
          </a:p>
          <a:p>
            <a:pPr>
              <a:spcBef>
                <a:spcPct val="0"/>
              </a:spcBef>
            </a:pPr>
            <a:r>
              <a:rPr lang="en-US" altLang="zh-CN" sz="1400" b="1" i="0">
                <a:latin typeface="Courier New" pitchFamily="49" charset="0"/>
                <a:ea typeface="宋体" pitchFamily="2" charset="-122"/>
              </a:rPr>
              <a:t>};</a:t>
            </a:r>
          </a:p>
          <a:p>
            <a:pPr>
              <a:spcBef>
                <a:spcPct val="0"/>
              </a:spcBef>
            </a:pPr>
            <a:endParaRPr lang="zh-CN" altLang="en-US" sz="1400" b="1" i="0">
              <a:latin typeface="Courier New" pitchFamily="49" charset="0"/>
              <a:ea typeface="宋体" pitchFamily="2" charset="-122"/>
            </a:endParaRPr>
          </a:p>
        </p:txBody>
      </p:sp>
      <p:graphicFrame>
        <p:nvGraphicFramePr>
          <p:cNvPr id="43010" name="Object 2"/>
          <p:cNvGraphicFramePr>
            <a:graphicFrameLocks noChangeAspect="1"/>
          </p:cNvGraphicFramePr>
          <p:nvPr/>
        </p:nvGraphicFramePr>
        <p:xfrm>
          <a:off x="2489200" y="2911475"/>
          <a:ext cx="1816100" cy="1728788"/>
        </p:xfrm>
        <a:graphic>
          <a:graphicData uri="http://schemas.openxmlformats.org/presentationml/2006/ole">
            <p:oleObj spid="_x0000_s43010" name="Visio" r:id="rId4" imgW="1625240" imgH="1548639" progId="Visio.Drawing.11">
              <p:embed/>
            </p:oleObj>
          </a:graphicData>
        </a:graphic>
      </p:graphicFrame>
      <p:sp>
        <p:nvSpPr>
          <p:cNvPr id="43016" name="AutoShape 14"/>
          <p:cNvSpPr>
            <a:spLocks noChangeArrowheads="1"/>
          </p:cNvSpPr>
          <p:nvPr/>
        </p:nvSpPr>
        <p:spPr bwMode="auto">
          <a:xfrm>
            <a:off x="2341563" y="6367463"/>
            <a:ext cx="1808162" cy="365125"/>
          </a:xfrm>
          <a:prstGeom prst="wedgeRectCallout">
            <a:avLst>
              <a:gd name="adj1" fmla="val 86259"/>
              <a:gd name="adj2" fmla="val -243912"/>
            </a:avLst>
          </a:prstGeom>
          <a:solidFill>
            <a:srgbClr val="FFFF99"/>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Factory method </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altLang="zh-CN" sz="3200" smtClean="0">
                <a:ea typeface="宋体" pitchFamily="2" charset="-122"/>
              </a:rPr>
              <a:t>NavDisplay Component Event Sink</a:t>
            </a:r>
          </a:p>
        </p:txBody>
      </p:sp>
      <p:sp>
        <p:nvSpPr>
          <p:cNvPr id="44036" name="Rectangle 3"/>
          <p:cNvSpPr>
            <a:spLocks noGrp="1" noChangeArrowheads="1"/>
          </p:cNvSpPr>
          <p:nvPr>
            <p:ph type="body" idx="1"/>
          </p:nvPr>
        </p:nvSpPr>
        <p:spPr>
          <a:xfrm>
            <a:off x="3760788" y="1093788"/>
            <a:ext cx="5383212" cy="1905000"/>
          </a:xfrm>
        </p:spPr>
        <p:txBody>
          <a:bodyPr/>
          <a:lstStyle/>
          <a:p>
            <a:pPr marL="169863" indent="-169863" eaLnBrk="1" hangingPunct="1">
              <a:spcBef>
                <a:spcPct val="30000"/>
              </a:spcBef>
            </a:pPr>
            <a:r>
              <a:rPr lang="en-US" altLang="zh-CN" sz="2000" smtClean="0">
                <a:ea typeface="宋体" pitchFamily="2" charset="-122"/>
              </a:rPr>
              <a:t>Components can be connected to event consumer interfaces, similar to facets </a:t>
            </a:r>
          </a:p>
          <a:p>
            <a:pPr marL="169863" indent="-169863" eaLnBrk="1" hangingPunct="1">
              <a:spcBef>
                <a:spcPct val="30000"/>
              </a:spcBef>
            </a:pPr>
            <a:r>
              <a:rPr lang="en-US" altLang="zh-CN" sz="2000" smtClean="0">
                <a:ea typeface="宋体" pitchFamily="2" charset="-122"/>
              </a:rPr>
              <a:t>CIDL generates event consumer servants</a:t>
            </a:r>
          </a:p>
          <a:p>
            <a:pPr marL="169863" indent="-169863" eaLnBrk="1" hangingPunct="1">
              <a:spcBef>
                <a:spcPct val="30000"/>
              </a:spcBef>
            </a:pPr>
            <a:r>
              <a:rPr lang="en-US" altLang="zh-CN" sz="2000" smtClean="0">
                <a:ea typeface="宋体" pitchFamily="2" charset="-122"/>
              </a:rPr>
              <a:t>Executor mapping defines typed push operations directly</a:t>
            </a:r>
          </a:p>
        </p:txBody>
      </p:sp>
      <p:sp>
        <p:nvSpPr>
          <p:cNvPr id="44037" name="Text Box 4"/>
          <p:cNvSpPr txBox="1">
            <a:spLocks noChangeArrowheads="1"/>
          </p:cNvSpPr>
          <p:nvPr/>
        </p:nvSpPr>
        <p:spPr bwMode="auto">
          <a:xfrm>
            <a:off x="-11113" y="1066800"/>
            <a:ext cx="4349751" cy="5029200"/>
          </a:xfrm>
          <a:prstGeom prst="rect">
            <a:avLst/>
          </a:prstGeom>
          <a:noFill/>
          <a:ln w="9525">
            <a:noFill/>
            <a:miter lim="800000"/>
            <a:headEnd/>
            <a:tailEnd/>
          </a:ln>
        </p:spPr>
        <p:txBody>
          <a:bodyPr/>
          <a:lstStyle/>
          <a:p>
            <a:pPr>
              <a:spcBef>
                <a:spcPct val="30000"/>
              </a:spcBef>
            </a:pPr>
            <a:r>
              <a:rPr lang="en-US" altLang="zh-CN" sz="1400" b="1" i="0">
                <a:latin typeface="Courier New" pitchFamily="49" charset="0"/>
                <a:ea typeface="宋体" pitchFamily="2" charset="-122"/>
              </a:rPr>
              <a:t>// IDL 3</a:t>
            </a:r>
          </a:p>
          <a:p>
            <a:pPr>
              <a:spcBef>
                <a:spcPct val="30000"/>
              </a:spcBef>
            </a:pPr>
            <a:r>
              <a:rPr lang="en-US" altLang="zh-CN" sz="1400" b="1" i="0">
                <a:latin typeface="Courier New" pitchFamily="49" charset="0"/>
                <a:ea typeface="宋体" pitchFamily="2" charset="-122"/>
              </a:rPr>
              <a:t>component NavDisplay</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D60093"/>
                </a:solidFill>
                <a:latin typeface="Courier New" pitchFamily="49" charset="0"/>
                <a:ea typeface="宋体" pitchFamily="2" charset="-122"/>
              </a:rPr>
              <a:t>consumes</a:t>
            </a:r>
            <a:r>
              <a:rPr lang="en-US" altLang="zh-CN" sz="1400" b="1" i="0">
                <a:latin typeface="Courier New" pitchFamily="49" charset="0"/>
                <a:ea typeface="宋体" pitchFamily="2" charset="-122"/>
              </a:rPr>
              <a:t> tick Refresh;</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r>
              <a:rPr lang="en-US" altLang="zh-CN" sz="1400" b="1" i="0">
                <a:latin typeface="Courier New" pitchFamily="49" charset="0"/>
                <a:ea typeface="宋体" pitchFamily="2" charset="-122"/>
              </a:rPr>
              <a:t>// Equivalent IDL 2</a:t>
            </a:r>
          </a:p>
          <a:p>
            <a:pPr>
              <a:spcBef>
                <a:spcPct val="30000"/>
              </a:spcBef>
            </a:pPr>
            <a:r>
              <a:rPr lang="en-US" altLang="zh-CN" sz="1400" b="1" i="0">
                <a:latin typeface="Courier New" pitchFamily="49" charset="0"/>
                <a:ea typeface="宋体" pitchFamily="2" charset="-122"/>
              </a:rPr>
              <a:t>interface NavDisplay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Components::CCMObject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30000"/>
              </a:spcBef>
            </a:pP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tickConsumer get_consumer_Refresh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p:txBody>
      </p:sp>
      <p:sp>
        <p:nvSpPr>
          <p:cNvPr id="44038" name="AutoShape 5"/>
          <p:cNvSpPr>
            <a:spLocks noChangeArrowheads="1"/>
          </p:cNvSpPr>
          <p:nvPr/>
        </p:nvSpPr>
        <p:spPr bwMode="auto">
          <a:xfrm>
            <a:off x="533400" y="2747963"/>
            <a:ext cx="609600" cy="1066800"/>
          </a:xfrm>
          <a:prstGeom prst="downArrow">
            <a:avLst>
              <a:gd name="adj1" fmla="val 50000"/>
              <a:gd name="adj2" fmla="val 43750"/>
            </a:avLst>
          </a:prstGeom>
          <a:noFill/>
          <a:ln w="9525">
            <a:solidFill>
              <a:schemeClr val="tx1"/>
            </a:solidFill>
            <a:miter lim="800000"/>
            <a:headEnd/>
            <a:tailEnd/>
          </a:ln>
        </p:spPr>
        <p:txBody>
          <a:bodyPr wrap="none" anchor="ctr">
            <a:spAutoFit/>
          </a:bodyPr>
          <a:lstStyle/>
          <a:p>
            <a:endParaRPr lang="nl-NL"/>
          </a:p>
        </p:txBody>
      </p:sp>
      <p:graphicFrame>
        <p:nvGraphicFramePr>
          <p:cNvPr id="44034" name="Object 2"/>
          <p:cNvGraphicFramePr>
            <a:graphicFrameLocks noChangeAspect="1"/>
          </p:cNvGraphicFramePr>
          <p:nvPr/>
        </p:nvGraphicFramePr>
        <p:xfrm>
          <a:off x="1662113" y="2300288"/>
          <a:ext cx="2057400" cy="1816100"/>
        </p:xfrm>
        <a:graphic>
          <a:graphicData uri="http://schemas.openxmlformats.org/presentationml/2006/ole">
            <p:oleObj spid="_x0000_s44034" name="Visio" r:id="rId4" imgW="1755662" imgH="1551163" progId="Visio.Drawing.11">
              <p:embed/>
            </p:oleObj>
          </a:graphicData>
        </a:graphic>
      </p:graphicFrame>
      <p:sp>
        <p:nvSpPr>
          <p:cNvPr id="44039" name="Text Box 7"/>
          <p:cNvSpPr txBox="1">
            <a:spLocks noChangeArrowheads="1"/>
          </p:cNvSpPr>
          <p:nvPr/>
        </p:nvSpPr>
        <p:spPr bwMode="auto">
          <a:xfrm>
            <a:off x="4435475" y="3324225"/>
            <a:ext cx="4511675" cy="2724150"/>
          </a:xfrm>
          <a:prstGeom prst="rect">
            <a:avLst/>
          </a:prstGeom>
          <a:noFill/>
          <a:ln w="9525">
            <a:solidFill>
              <a:schemeClr val="tx1"/>
            </a:solidFill>
            <a:miter lim="800000"/>
            <a:headEnd/>
            <a:tailEnd/>
          </a:ln>
        </p:spPr>
        <p:txBody>
          <a:bodyPr/>
          <a:lstStyle/>
          <a:p>
            <a:pPr>
              <a:lnSpc>
                <a:spcPct val="95000"/>
              </a:lnSpc>
              <a:spcBef>
                <a:spcPct val="0"/>
              </a:spcBef>
            </a:pPr>
            <a:r>
              <a:rPr lang="en-US" altLang="zh-CN" sz="1400" b="1" i="0">
                <a:latin typeface="Courier New" pitchFamily="49" charset="0"/>
                <a:ea typeface="宋体" pitchFamily="2" charset="-122"/>
              </a:rPr>
              <a:t>class NavDisplay_Exec_Impl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a:t>
            </a:r>
            <a:r>
              <a:rPr lang="en-US" altLang="zh-CN" sz="1400" b="1" i="0">
                <a:solidFill>
                  <a:srgbClr val="FF0066"/>
                </a:solidFill>
                <a:latin typeface="Courier New" pitchFamily="49" charset="0"/>
                <a:ea typeface="宋体" pitchFamily="2" charset="-122"/>
              </a:rPr>
              <a:t>NavDisplay_Exec</a:t>
            </a: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virtual void </a:t>
            </a:r>
            <a:r>
              <a:rPr lang="en-US" altLang="zh-CN" sz="1400" b="1" i="0">
                <a:solidFill>
                  <a:srgbClr val="FF0066"/>
                </a:solidFill>
                <a:latin typeface="Courier New" pitchFamily="49" charset="0"/>
                <a:ea typeface="宋体" pitchFamily="2" charset="-122"/>
              </a:rPr>
              <a:t>push_Refresh</a:t>
            </a:r>
            <a:r>
              <a:rPr lang="en-US" altLang="zh-CN" sz="1400" b="1" i="0">
                <a:latin typeface="Courier New" pitchFamily="49" charset="0"/>
                <a:ea typeface="宋体" pitchFamily="2" charset="-122"/>
              </a:rPr>
              <a:t> (tick *ev)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Call a user-defined method </a:t>
            </a:r>
          </a:p>
          <a:p>
            <a:pPr>
              <a:lnSpc>
                <a:spcPct val="95000"/>
              </a:lnSpc>
              <a:spcBef>
                <a:spcPct val="0"/>
              </a:spcBef>
            </a:pPr>
            <a:r>
              <a:rPr lang="en-US" altLang="zh-CN" sz="1400" b="1" i="0">
                <a:latin typeface="Courier New" pitchFamily="49" charset="0"/>
                <a:ea typeface="宋体" pitchFamily="2" charset="-122"/>
              </a:rPr>
              <a:t>    // (see next page) to perform some </a:t>
            </a:r>
          </a:p>
          <a:p>
            <a:pPr>
              <a:lnSpc>
                <a:spcPct val="95000"/>
              </a:lnSpc>
              <a:spcBef>
                <a:spcPct val="0"/>
              </a:spcBef>
            </a:pPr>
            <a:r>
              <a:rPr lang="en-US" altLang="zh-CN" sz="1400" b="1" i="0">
                <a:latin typeface="Courier New" pitchFamily="49" charset="0"/>
                <a:ea typeface="宋体" pitchFamily="2" charset="-122"/>
              </a:rPr>
              <a:t>    // work on the</a:t>
            </a:r>
            <a:r>
              <a:rPr lang="en-US" altLang="zh-CN" sz="1400" i="0">
                <a:latin typeface="Courier New" pitchFamily="49" charset="0"/>
                <a:ea typeface="宋体" pitchFamily="2" charset="-122"/>
              </a:rPr>
              <a:t> </a:t>
            </a:r>
            <a:r>
              <a:rPr lang="en-US" altLang="zh-CN" sz="1400" b="1" i="0">
                <a:latin typeface="Courier New" pitchFamily="49" charset="0"/>
                <a:ea typeface="宋体" pitchFamily="2" charset="-122"/>
              </a:rPr>
              <a:t>event.</a:t>
            </a:r>
          </a:p>
          <a:p>
            <a:pPr>
              <a:lnSpc>
                <a:spcPct val="95000"/>
              </a:lnSpc>
              <a:spcBef>
                <a:spcPct val="0"/>
              </a:spcBef>
            </a:pPr>
            <a:r>
              <a:rPr lang="en-US" altLang="zh-CN" sz="1400" b="1" i="0">
                <a:latin typeface="Courier New" pitchFamily="49" charset="0"/>
                <a:ea typeface="宋体" pitchFamily="2" charset="-122"/>
              </a:rPr>
              <a:t>    this-&gt;refresh_reading ();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lnSpc>
                <a:spcPct val="95000"/>
              </a:lnSpc>
              <a:spcBef>
                <a:spcPct val="0"/>
              </a:spcBef>
            </a:pPr>
            <a:r>
              <a:rPr lang="en-US" altLang="zh-CN" sz="1400" b="1" i="0">
                <a:latin typeface="Courier New" pitchFamily="49" charset="0"/>
                <a:ea typeface="宋体" pitchFamily="2" charset="-122"/>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4"/>
          <p:cNvSpPr>
            <a:spLocks noGrp="1" noChangeArrowheads="1"/>
          </p:cNvSpPr>
          <p:nvPr>
            <p:ph type="title"/>
          </p:nvPr>
        </p:nvSpPr>
        <p:spPr>
          <a:xfrm>
            <a:off x="0" y="533400"/>
            <a:ext cx="9144000" cy="381000"/>
          </a:xfrm>
        </p:spPr>
        <p:txBody>
          <a:bodyPr/>
          <a:lstStyle/>
          <a:p>
            <a:pPr eaLnBrk="1" hangingPunct="1"/>
            <a:r>
              <a:rPr lang="en-US" altLang="zh-CN" sz="3200" smtClean="0">
                <a:ea typeface="宋体" pitchFamily="2" charset="-122"/>
              </a:rPr>
              <a:t>Solution: Component Middleware</a:t>
            </a:r>
          </a:p>
        </p:txBody>
      </p:sp>
      <p:sp>
        <p:nvSpPr>
          <p:cNvPr id="84995" name="Rectangle 11"/>
          <p:cNvSpPr>
            <a:spLocks noChangeArrowheads="1"/>
          </p:cNvSpPr>
          <p:nvPr/>
        </p:nvSpPr>
        <p:spPr bwMode="auto">
          <a:xfrm>
            <a:off x="0" y="1000125"/>
            <a:ext cx="3054350" cy="1739900"/>
          </a:xfrm>
          <a:prstGeom prst="rect">
            <a:avLst/>
          </a:prstGeom>
          <a:noFill/>
          <a:ln w="9525">
            <a:noFill/>
            <a:miter lim="800000"/>
            <a:headEnd/>
            <a:tailEnd/>
          </a:ln>
        </p:spPr>
        <p:txBody>
          <a:bodyPr>
            <a:spAutoFit/>
          </a:bodyPr>
          <a:lstStyle/>
          <a:p>
            <a:pPr marL="233363" lvl="1" indent="-117475">
              <a:spcBef>
                <a:spcPct val="30000"/>
              </a:spcBef>
              <a:buFontTx/>
              <a:buChar char="•"/>
            </a:pPr>
            <a:r>
              <a:rPr lang="en-US" i="0"/>
              <a:t>Creates a standard “virtual boundary” around application </a:t>
            </a:r>
            <a:r>
              <a:rPr lang="en-US" b="1" i="0"/>
              <a:t>component</a:t>
            </a:r>
            <a:r>
              <a:rPr lang="en-US" i="0"/>
              <a:t> implementations that interact only via well-defined interfaces</a:t>
            </a:r>
          </a:p>
        </p:txBody>
      </p:sp>
      <p:sp>
        <p:nvSpPr>
          <p:cNvPr id="727052" name="Rectangle 12"/>
          <p:cNvSpPr>
            <a:spLocks noChangeArrowheads="1"/>
          </p:cNvSpPr>
          <p:nvPr/>
        </p:nvSpPr>
        <p:spPr bwMode="auto">
          <a:xfrm>
            <a:off x="3162300" y="1000125"/>
            <a:ext cx="2976563" cy="1465263"/>
          </a:xfrm>
          <a:prstGeom prst="rect">
            <a:avLst/>
          </a:prstGeom>
          <a:noFill/>
          <a:ln w="9525">
            <a:noFill/>
            <a:miter lim="800000"/>
            <a:headEnd/>
            <a:tailEnd/>
          </a:ln>
        </p:spPr>
        <p:txBody>
          <a:bodyPr>
            <a:spAutoFit/>
          </a:bodyPr>
          <a:lstStyle/>
          <a:p>
            <a:pPr marL="233363" lvl="1" indent="-117475">
              <a:spcBef>
                <a:spcPct val="40000"/>
              </a:spcBef>
              <a:buFontTx/>
              <a:buChar char="•"/>
            </a:pPr>
            <a:r>
              <a:rPr lang="en-US" i="0"/>
              <a:t>Define standard </a:t>
            </a:r>
            <a:r>
              <a:rPr lang="en-US" b="1" i="0"/>
              <a:t>container</a:t>
            </a:r>
            <a:r>
              <a:rPr lang="en-US" i="0"/>
              <a:t> mechanisms needed to execute components in generic component servers </a:t>
            </a:r>
          </a:p>
        </p:txBody>
      </p:sp>
      <p:sp>
        <p:nvSpPr>
          <p:cNvPr id="727053" name="Rectangle 13"/>
          <p:cNvSpPr>
            <a:spLocks noChangeArrowheads="1"/>
          </p:cNvSpPr>
          <p:nvPr/>
        </p:nvSpPr>
        <p:spPr bwMode="auto">
          <a:xfrm>
            <a:off x="6049963" y="1001713"/>
            <a:ext cx="3297237" cy="1465262"/>
          </a:xfrm>
          <a:prstGeom prst="rect">
            <a:avLst/>
          </a:prstGeom>
          <a:noFill/>
          <a:ln w="9525">
            <a:noFill/>
            <a:miter lim="800000"/>
            <a:headEnd/>
            <a:tailEnd/>
          </a:ln>
        </p:spPr>
        <p:txBody>
          <a:bodyPr>
            <a:spAutoFit/>
          </a:bodyPr>
          <a:lstStyle/>
          <a:p>
            <a:pPr marL="233363" lvl="1" indent="-117475">
              <a:spcBef>
                <a:spcPct val="40000"/>
              </a:spcBef>
              <a:buFontTx/>
              <a:buChar char="•"/>
            </a:pPr>
            <a:r>
              <a:rPr lang="en-US" i="0"/>
              <a:t>Specify the infrastructure needed to </a:t>
            </a:r>
            <a:r>
              <a:rPr lang="en-US" b="1" i="0"/>
              <a:t>configure &amp; deploy</a:t>
            </a:r>
            <a:r>
              <a:rPr lang="en-US" i="0"/>
              <a:t> components throughout a distributed system</a:t>
            </a:r>
          </a:p>
        </p:txBody>
      </p:sp>
      <p:sp>
        <p:nvSpPr>
          <p:cNvPr id="727054" name="Text Box 14"/>
          <p:cNvSpPr txBox="1">
            <a:spLocks noChangeArrowheads="1"/>
          </p:cNvSpPr>
          <p:nvPr/>
        </p:nvSpPr>
        <p:spPr bwMode="auto">
          <a:xfrm>
            <a:off x="515938" y="4645025"/>
            <a:ext cx="8008937" cy="1930400"/>
          </a:xfrm>
          <a:prstGeom prst="rect">
            <a:avLst/>
          </a:prstGeom>
          <a:solidFill>
            <a:srgbClr val="CCFFFF"/>
          </a:solidFill>
          <a:ln w="9525">
            <a:solidFill>
              <a:schemeClr val="tx1"/>
            </a:solidFill>
            <a:miter lim="800000"/>
            <a:headEnd/>
            <a:tailEnd/>
          </a:ln>
        </p:spPr>
        <p:txBody>
          <a:bodyPr>
            <a:spAutoFit/>
          </a:bodyPr>
          <a:lstStyle/>
          <a:p>
            <a:pPr>
              <a:spcBef>
                <a:spcPct val="0"/>
              </a:spcBef>
            </a:pPr>
            <a:r>
              <a:rPr lang="en-US" sz="1000" b="1" i="0">
                <a:latin typeface="Courier New" pitchFamily="49" charset="0"/>
              </a:rPr>
              <a:t>&lt;ComponentAssemblyDescription id="a_HUDDisplay"&gt; ...</a:t>
            </a:r>
          </a:p>
          <a:p>
            <a:pPr>
              <a:spcBef>
                <a:spcPct val="0"/>
              </a:spcBef>
            </a:pPr>
            <a:r>
              <a:rPr lang="en-US" sz="1000" b="1" i="0">
                <a:latin typeface="Courier New" pitchFamily="49" charset="0"/>
              </a:rPr>
              <a:t> &lt;connection&gt;</a:t>
            </a:r>
          </a:p>
          <a:p>
            <a:pPr>
              <a:spcBef>
                <a:spcPct val="0"/>
              </a:spcBef>
            </a:pPr>
            <a:r>
              <a:rPr lang="en-US" sz="1000" b="1" i="0">
                <a:latin typeface="Courier New" pitchFamily="49" charset="0"/>
              </a:rPr>
              <a:t>   &lt;name&gt;GPS-RateGen&lt;/name&gt; </a:t>
            </a:r>
          </a:p>
          <a:p>
            <a:pPr>
              <a:spcBef>
                <a:spcPct val="0"/>
              </a:spcBef>
            </a:pPr>
            <a:r>
              <a:rPr lang="en-US" sz="1000" b="1" i="0">
                <a:latin typeface="Courier New" pitchFamily="49" charset="0"/>
              </a:rPr>
              <a:t>   &lt;internalEndPoint&gt;&lt;portName&gt;Refresh&lt;/portName&gt;&lt;instance&gt;a_GPS&lt;/instance&gt;&lt;/internalEndPoint&gt;</a:t>
            </a:r>
          </a:p>
          <a:p>
            <a:pPr>
              <a:spcBef>
                <a:spcPct val="0"/>
              </a:spcBef>
            </a:pPr>
            <a:r>
              <a:rPr lang="en-US" sz="1000" b="1" i="0">
                <a:latin typeface="Courier New" pitchFamily="49" charset="0"/>
              </a:rPr>
              <a:t>   &lt;internalEndPoint&gt;&lt;portName&gt;Pulse&lt;/portName&gt;&lt;instance&gt;a_RateGen&lt;/instance&gt;&lt;/internalEndPoint&gt;</a:t>
            </a:r>
          </a:p>
          <a:p>
            <a:pPr>
              <a:spcBef>
                <a:spcPct val="0"/>
              </a:spcBef>
            </a:pPr>
            <a:r>
              <a:rPr lang="en-US" sz="1000" b="1" i="0">
                <a:latin typeface="Courier New" pitchFamily="49" charset="0"/>
              </a:rPr>
              <a:t>  &lt;/connection&gt;</a:t>
            </a:r>
          </a:p>
          <a:p>
            <a:pPr>
              <a:spcBef>
                <a:spcPct val="0"/>
              </a:spcBef>
            </a:pPr>
            <a:r>
              <a:rPr lang="en-US" sz="1000" b="1" i="0">
                <a:latin typeface="Courier New" pitchFamily="49" charset="0"/>
              </a:rPr>
              <a:t>  &lt;connection&gt;</a:t>
            </a:r>
          </a:p>
          <a:p>
            <a:pPr>
              <a:spcBef>
                <a:spcPct val="0"/>
              </a:spcBef>
            </a:pPr>
            <a:r>
              <a:rPr lang="en-US" sz="1000" b="1" i="0">
                <a:latin typeface="Courier New" pitchFamily="49" charset="0"/>
              </a:rPr>
              <a:t>    &lt;name&gt;NavDisplay-GPS&lt;/name&gt;</a:t>
            </a:r>
          </a:p>
          <a:p>
            <a:pPr>
              <a:spcBef>
                <a:spcPct val="0"/>
              </a:spcBef>
            </a:pPr>
            <a:r>
              <a:rPr lang="en-US" sz="1000" b="1" i="0">
                <a:latin typeface="Courier New" pitchFamily="49" charset="0"/>
              </a:rPr>
              <a:t>    &lt;internalEndPoint&gt;&lt;portName&gt;Refresh&lt;/portName&gt;&lt;instance&gt;a_NavDisplay&lt;/instance&gt;&lt;/internalEndPoint&gt;</a:t>
            </a:r>
          </a:p>
          <a:p>
            <a:pPr>
              <a:spcBef>
                <a:spcPct val="0"/>
              </a:spcBef>
            </a:pPr>
            <a:r>
              <a:rPr lang="en-US" sz="1000" b="1" i="0">
                <a:latin typeface="Courier New" pitchFamily="49" charset="0"/>
              </a:rPr>
              <a:t>    &lt;internalEndPoint&gt;&lt;portName&gt;Ready&lt;/portName&gt;&lt;instance&gt;a_GPS&lt;/instance&gt;&lt;/internalEndPoint&gt;</a:t>
            </a:r>
          </a:p>
          <a:p>
            <a:pPr>
              <a:spcBef>
                <a:spcPct val="0"/>
              </a:spcBef>
            </a:pPr>
            <a:r>
              <a:rPr lang="en-US" sz="1000" b="1" i="0">
                <a:latin typeface="Courier New" pitchFamily="49" charset="0"/>
              </a:rPr>
              <a:t>  &lt;/connection&gt; ...</a:t>
            </a:r>
          </a:p>
          <a:p>
            <a:pPr>
              <a:spcBef>
                <a:spcPct val="0"/>
              </a:spcBef>
            </a:pPr>
            <a:r>
              <a:rPr lang="en-US" sz="1000" b="1" i="0">
                <a:latin typeface="Courier New" pitchFamily="49" charset="0"/>
              </a:rPr>
              <a:t>&lt;/ComponentAssemblyDescription&gt;</a:t>
            </a:r>
          </a:p>
        </p:txBody>
      </p:sp>
      <p:grpSp>
        <p:nvGrpSpPr>
          <p:cNvPr id="2" name="Group 15"/>
          <p:cNvGrpSpPr>
            <a:grpSpLocks noChangeAspect="1"/>
          </p:cNvGrpSpPr>
          <p:nvPr/>
        </p:nvGrpSpPr>
        <p:grpSpPr bwMode="auto">
          <a:xfrm>
            <a:off x="704850" y="2908300"/>
            <a:ext cx="1292225" cy="1411288"/>
            <a:chOff x="429" y="2214"/>
            <a:chExt cx="1018" cy="1110"/>
          </a:xfrm>
        </p:grpSpPr>
        <p:sp>
          <p:nvSpPr>
            <p:cNvPr id="85051" name="Rectangle 16"/>
            <p:cNvSpPr>
              <a:spLocks noChangeAspect="1" noChangeArrowheads="1"/>
            </p:cNvSpPr>
            <p:nvPr/>
          </p:nvSpPr>
          <p:spPr bwMode="auto">
            <a:xfrm>
              <a:off x="429" y="2214"/>
              <a:ext cx="1011" cy="1090"/>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85052" name="Text Box 17"/>
            <p:cNvSpPr txBox="1">
              <a:spLocks noChangeAspect="1" noChangeArrowheads="1"/>
            </p:cNvSpPr>
            <p:nvPr/>
          </p:nvSpPr>
          <p:spPr bwMode="auto">
            <a:xfrm>
              <a:off x="651" y="3084"/>
              <a:ext cx="796" cy="240"/>
            </a:xfrm>
            <a:prstGeom prst="rect">
              <a:avLst/>
            </a:prstGeom>
            <a:noFill/>
            <a:ln w="9525">
              <a:noFill/>
              <a:miter lim="800000"/>
              <a:headEnd/>
              <a:tailEnd/>
            </a:ln>
          </p:spPr>
          <p:txBody>
            <a:bodyPr wrap="none">
              <a:spAutoFit/>
            </a:bodyPr>
            <a:lstStyle/>
            <a:p>
              <a:pPr eaLnBrk="0" hangingPunct="0">
                <a:spcBef>
                  <a:spcPct val="0"/>
                </a:spcBef>
              </a:pPr>
              <a:r>
                <a:rPr lang="en-GB" sz="1400" b="1" i="0"/>
                <a:t>Container</a:t>
              </a:r>
            </a:p>
          </p:txBody>
        </p:sp>
      </p:grpSp>
      <p:sp>
        <p:nvSpPr>
          <p:cNvPr id="85000" name="AutoShape 18"/>
          <p:cNvSpPr>
            <a:spLocks noChangeAspect="1" noChangeArrowheads="1"/>
          </p:cNvSpPr>
          <p:nvPr/>
        </p:nvSpPr>
        <p:spPr bwMode="auto">
          <a:xfrm>
            <a:off x="1030288" y="3295650"/>
            <a:ext cx="754062" cy="633413"/>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5001" name="Line 19"/>
          <p:cNvSpPr>
            <a:spLocks noChangeAspect="1" noChangeShapeType="1"/>
          </p:cNvSpPr>
          <p:nvPr/>
        </p:nvSpPr>
        <p:spPr bwMode="auto">
          <a:xfrm rot="5400000" flipH="1" flipV="1">
            <a:off x="1294606" y="3158332"/>
            <a:ext cx="242887" cy="0"/>
          </a:xfrm>
          <a:prstGeom prst="line">
            <a:avLst/>
          </a:prstGeom>
          <a:noFill/>
          <a:ln w="9525">
            <a:solidFill>
              <a:schemeClr val="tx1"/>
            </a:solidFill>
            <a:round/>
            <a:headEnd/>
            <a:tailEnd/>
          </a:ln>
        </p:spPr>
        <p:txBody>
          <a:bodyPr wrap="none" anchor="ctr"/>
          <a:lstStyle/>
          <a:p>
            <a:endParaRPr lang="nl-NL"/>
          </a:p>
        </p:txBody>
      </p:sp>
      <p:sp>
        <p:nvSpPr>
          <p:cNvPr id="85002" name="Oval 20"/>
          <p:cNvSpPr>
            <a:spLocks noChangeAspect="1" noChangeArrowheads="1"/>
          </p:cNvSpPr>
          <p:nvPr/>
        </p:nvSpPr>
        <p:spPr bwMode="auto">
          <a:xfrm rot="5400000">
            <a:off x="1299369" y="2978944"/>
            <a:ext cx="233363" cy="238125"/>
          </a:xfrm>
          <a:prstGeom prst="ellipse">
            <a:avLst/>
          </a:prstGeom>
          <a:solidFill>
            <a:srgbClr val="336699"/>
          </a:solidFill>
          <a:ln w="9525">
            <a:solidFill>
              <a:schemeClr val="tx1"/>
            </a:solidFill>
            <a:round/>
            <a:headEnd/>
            <a:tailEnd/>
          </a:ln>
        </p:spPr>
        <p:txBody>
          <a:bodyPr wrap="none" anchor="ctr"/>
          <a:lstStyle/>
          <a:p>
            <a:endParaRPr lang="nl-NL"/>
          </a:p>
        </p:txBody>
      </p:sp>
      <p:sp>
        <p:nvSpPr>
          <p:cNvPr id="85003" name="Line 21"/>
          <p:cNvSpPr>
            <a:spLocks noChangeAspect="1" noChangeShapeType="1"/>
          </p:cNvSpPr>
          <p:nvPr/>
        </p:nvSpPr>
        <p:spPr bwMode="auto">
          <a:xfrm flipH="1" flipV="1">
            <a:off x="1722438" y="3775075"/>
            <a:ext cx="782637" cy="0"/>
          </a:xfrm>
          <a:prstGeom prst="line">
            <a:avLst/>
          </a:prstGeom>
          <a:noFill/>
          <a:ln w="9525">
            <a:solidFill>
              <a:schemeClr val="tx1"/>
            </a:solidFill>
            <a:round/>
            <a:headEnd/>
            <a:tailEnd/>
          </a:ln>
        </p:spPr>
        <p:txBody>
          <a:bodyPr wrap="none" anchor="ctr"/>
          <a:lstStyle/>
          <a:p>
            <a:endParaRPr lang="nl-NL"/>
          </a:p>
        </p:txBody>
      </p:sp>
      <p:sp>
        <p:nvSpPr>
          <p:cNvPr id="85004" name="Rectangle 22"/>
          <p:cNvSpPr>
            <a:spLocks noChangeAspect="1" noChangeArrowheads="1"/>
          </p:cNvSpPr>
          <p:nvPr/>
        </p:nvSpPr>
        <p:spPr bwMode="auto">
          <a:xfrm>
            <a:off x="1627188" y="3721100"/>
            <a:ext cx="93662" cy="107950"/>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5005" name="AutoShape 23"/>
          <p:cNvSpPr>
            <a:spLocks noChangeAspect="1" noChangeArrowheads="1"/>
          </p:cNvSpPr>
          <p:nvPr/>
        </p:nvSpPr>
        <p:spPr bwMode="auto">
          <a:xfrm>
            <a:off x="2417763" y="3657600"/>
            <a:ext cx="214312" cy="222250"/>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nvGrpSpPr>
          <p:cNvPr id="85006" name="Group 24"/>
          <p:cNvGrpSpPr>
            <a:grpSpLocks noChangeAspect="1"/>
          </p:cNvGrpSpPr>
          <p:nvPr/>
        </p:nvGrpSpPr>
        <p:grpSpPr bwMode="auto">
          <a:xfrm>
            <a:off x="479425" y="3424238"/>
            <a:ext cx="565150" cy="349250"/>
            <a:chOff x="504" y="2290"/>
            <a:chExt cx="193" cy="275"/>
          </a:xfrm>
        </p:grpSpPr>
        <p:sp>
          <p:nvSpPr>
            <p:cNvPr id="85049" name="Line 25"/>
            <p:cNvSpPr>
              <a:spLocks noChangeAspect="1" noChangeShapeType="1"/>
            </p:cNvSpPr>
            <p:nvPr/>
          </p:nvSpPr>
          <p:spPr bwMode="auto">
            <a:xfrm flipH="1" flipV="1">
              <a:off x="518" y="2565"/>
              <a:ext cx="179" cy="0"/>
            </a:xfrm>
            <a:prstGeom prst="line">
              <a:avLst/>
            </a:prstGeom>
            <a:noFill/>
            <a:ln w="9525">
              <a:solidFill>
                <a:schemeClr val="tx1"/>
              </a:solidFill>
              <a:round/>
              <a:headEnd/>
              <a:tailEnd/>
            </a:ln>
          </p:spPr>
          <p:txBody>
            <a:bodyPr wrap="none" anchor="ctr"/>
            <a:lstStyle/>
            <a:p>
              <a:endParaRPr lang="nl-NL"/>
            </a:p>
          </p:txBody>
        </p:sp>
        <p:sp>
          <p:nvSpPr>
            <p:cNvPr id="85050" name="Line 26"/>
            <p:cNvSpPr>
              <a:spLocks noChangeAspect="1" noChangeShapeType="1"/>
            </p:cNvSpPr>
            <p:nvPr/>
          </p:nvSpPr>
          <p:spPr bwMode="auto">
            <a:xfrm flipH="1" flipV="1">
              <a:off x="504" y="2290"/>
              <a:ext cx="193" cy="0"/>
            </a:xfrm>
            <a:prstGeom prst="line">
              <a:avLst/>
            </a:prstGeom>
            <a:noFill/>
            <a:ln w="9525">
              <a:solidFill>
                <a:schemeClr val="tx1"/>
              </a:solidFill>
              <a:round/>
              <a:headEnd/>
              <a:tailEnd/>
            </a:ln>
          </p:spPr>
          <p:txBody>
            <a:bodyPr wrap="none" anchor="ctr"/>
            <a:lstStyle/>
            <a:p>
              <a:endParaRPr lang="nl-NL"/>
            </a:p>
          </p:txBody>
        </p:sp>
      </p:grpSp>
      <p:grpSp>
        <p:nvGrpSpPr>
          <p:cNvPr id="85007" name="Group 27"/>
          <p:cNvGrpSpPr>
            <a:grpSpLocks noChangeAspect="1"/>
          </p:cNvGrpSpPr>
          <p:nvPr/>
        </p:nvGrpSpPr>
        <p:grpSpPr bwMode="auto">
          <a:xfrm>
            <a:off x="328613" y="3306763"/>
            <a:ext cx="236537" cy="579437"/>
            <a:chOff x="349" y="2197"/>
            <a:chExt cx="186" cy="457"/>
          </a:xfrm>
        </p:grpSpPr>
        <p:sp>
          <p:nvSpPr>
            <p:cNvPr id="85047" name="AutoShape 28"/>
            <p:cNvSpPr>
              <a:spLocks noChangeAspect="1" noChangeArrowheads="1"/>
            </p:cNvSpPr>
            <p:nvPr/>
          </p:nvSpPr>
          <p:spPr bwMode="auto">
            <a:xfrm>
              <a:off x="350" y="2478"/>
              <a:ext cx="179" cy="176"/>
            </a:xfrm>
            <a:prstGeom prst="chevron">
              <a:avLst>
                <a:gd name="adj" fmla="val 25426"/>
              </a:avLst>
            </a:prstGeom>
            <a:solidFill>
              <a:srgbClr val="FF0000"/>
            </a:solidFill>
            <a:ln w="9525">
              <a:solidFill>
                <a:schemeClr val="tx1"/>
              </a:solidFill>
              <a:miter lim="800000"/>
              <a:headEnd/>
              <a:tailEnd/>
            </a:ln>
          </p:spPr>
          <p:txBody>
            <a:bodyPr wrap="none" anchor="ctr"/>
            <a:lstStyle/>
            <a:p>
              <a:endParaRPr lang="nl-NL"/>
            </a:p>
          </p:txBody>
        </p:sp>
        <p:sp>
          <p:nvSpPr>
            <p:cNvPr id="85048" name="Oval 29"/>
            <p:cNvSpPr>
              <a:spLocks noChangeAspect="1" noChangeArrowheads="1"/>
            </p:cNvSpPr>
            <p:nvPr/>
          </p:nvSpPr>
          <p:spPr bwMode="auto">
            <a:xfrm>
              <a:off x="349" y="2197"/>
              <a:ext cx="186" cy="186"/>
            </a:xfrm>
            <a:prstGeom prst="ellipse">
              <a:avLst/>
            </a:prstGeom>
            <a:solidFill>
              <a:srgbClr val="336699"/>
            </a:solidFill>
            <a:ln w="9525">
              <a:solidFill>
                <a:schemeClr val="tx1"/>
              </a:solidFill>
              <a:round/>
              <a:headEnd/>
              <a:tailEnd/>
            </a:ln>
          </p:spPr>
          <p:txBody>
            <a:bodyPr wrap="none" anchor="ctr"/>
            <a:lstStyle/>
            <a:p>
              <a:endParaRPr lang="nl-NL"/>
            </a:p>
          </p:txBody>
        </p:sp>
      </p:grpSp>
      <p:sp>
        <p:nvSpPr>
          <p:cNvPr id="85008" name="Rectangle 30"/>
          <p:cNvSpPr>
            <a:spLocks noChangeAspect="1" noChangeArrowheads="1"/>
          </p:cNvSpPr>
          <p:nvPr/>
        </p:nvSpPr>
        <p:spPr bwMode="auto">
          <a:xfrm>
            <a:off x="1309688" y="3873500"/>
            <a:ext cx="209550" cy="104775"/>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85009" name="Line 31"/>
          <p:cNvSpPr>
            <a:spLocks noChangeAspect="1" noChangeShapeType="1"/>
          </p:cNvSpPr>
          <p:nvPr/>
        </p:nvSpPr>
        <p:spPr bwMode="auto">
          <a:xfrm flipH="1" flipV="1">
            <a:off x="1735138" y="3413125"/>
            <a:ext cx="784225" cy="0"/>
          </a:xfrm>
          <a:prstGeom prst="line">
            <a:avLst/>
          </a:prstGeom>
          <a:noFill/>
          <a:ln w="9525">
            <a:solidFill>
              <a:schemeClr val="tx1"/>
            </a:solidFill>
            <a:round/>
            <a:headEnd/>
            <a:tailEnd/>
          </a:ln>
        </p:spPr>
        <p:txBody>
          <a:bodyPr wrap="none" anchor="ctr"/>
          <a:lstStyle/>
          <a:p>
            <a:endParaRPr lang="nl-NL"/>
          </a:p>
        </p:txBody>
      </p:sp>
      <p:sp>
        <p:nvSpPr>
          <p:cNvPr id="85010" name="Rectangle 32"/>
          <p:cNvSpPr>
            <a:spLocks noChangeAspect="1" noChangeArrowheads="1"/>
          </p:cNvSpPr>
          <p:nvPr/>
        </p:nvSpPr>
        <p:spPr bwMode="auto">
          <a:xfrm>
            <a:off x="1690688" y="3389313"/>
            <a:ext cx="65087" cy="63500"/>
          </a:xfrm>
          <a:prstGeom prst="rect">
            <a:avLst/>
          </a:prstGeom>
          <a:solidFill>
            <a:srgbClr val="FFFF00"/>
          </a:solidFill>
          <a:ln w="9525">
            <a:solidFill>
              <a:schemeClr val="tx1"/>
            </a:solidFill>
            <a:miter lim="800000"/>
            <a:headEnd/>
            <a:tailEnd/>
          </a:ln>
        </p:spPr>
        <p:txBody>
          <a:bodyPr wrap="none" anchor="ctr"/>
          <a:lstStyle/>
          <a:p>
            <a:endParaRPr lang="nl-NL"/>
          </a:p>
        </p:txBody>
      </p:sp>
      <p:sp>
        <p:nvSpPr>
          <p:cNvPr id="85011" name="AutoShape 33"/>
          <p:cNvSpPr>
            <a:spLocks noChangeAspect="1" noChangeArrowheads="1"/>
          </p:cNvSpPr>
          <p:nvPr/>
        </p:nvSpPr>
        <p:spPr bwMode="auto">
          <a:xfrm rot="-5400000">
            <a:off x="2400300" y="3211513"/>
            <a:ext cx="446088" cy="39211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nvGrpSpPr>
          <p:cNvPr id="5" name="Group 34"/>
          <p:cNvGrpSpPr>
            <a:grpSpLocks/>
          </p:cNvGrpSpPr>
          <p:nvPr/>
        </p:nvGrpSpPr>
        <p:grpSpPr bwMode="auto">
          <a:xfrm>
            <a:off x="2527300" y="2362200"/>
            <a:ext cx="5703888" cy="2106613"/>
            <a:chOff x="1592" y="1254"/>
            <a:chExt cx="3593" cy="1327"/>
          </a:xfrm>
        </p:grpSpPr>
        <p:sp>
          <p:nvSpPr>
            <p:cNvPr id="85013" name="Rectangle 35"/>
            <p:cNvSpPr>
              <a:spLocks noChangeAspect="1" noChangeArrowheads="1"/>
            </p:cNvSpPr>
            <p:nvPr/>
          </p:nvSpPr>
          <p:spPr bwMode="auto">
            <a:xfrm rot="-5400000">
              <a:off x="2422" y="1306"/>
              <a:ext cx="928" cy="1477"/>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85014" name="Line 36"/>
            <p:cNvSpPr>
              <a:spLocks noChangeAspect="1" noChangeShapeType="1"/>
            </p:cNvSpPr>
            <p:nvPr/>
          </p:nvSpPr>
          <p:spPr bwMode="auto">
            <a:xfrm rot="5400000" flipH="1" flipV="1">
              <a:off x="2389" y="1731"/>
              <a:ext cx="154" cy="0"/>
            </a:xfrm>
            <a:prstGeom prst="line">
              <a:avLst/>
            </a:prstGeom>
            <a:noFill/>
            <a:ln w="9525">
              <a:solidFill>
                <a:schemeClr val="tx1"/>
              </a:solidFill>
              <a:round/>
              <a:headEnd/>
              <a:tailEnd/>
            </a:ln>
          </p:spPr>
          <p:txBody>
            <a:bodyPr wrap="none" anchor="ctr"/>
            <a:lstStyle/>
            <a:p>
              <a:endParaRPr lang="nl-NL"/>
            </a:p>
          </p:txBody>
        </p:sp>
        <p:sp>
          <p:nvSpPr>
            <p:cNvPr id="85015" name="Oval 37"/>
            <p:cNvSpPr>
              <a:spLocks noChangeAspect="1" noChangeArrowheads="1"/>
            </p:cNvSpPr>
            <p:nvPr/>
          </p:nvSpPr>
          <p:spPr bwMode="auto">
            <a:xfrm rot="5400000">
              <a:off x="2392" y="1617"/>
              <a:ext cx="148" cy="149"/>
            </a:xfrm>
            <a:prstGeom prst="ellipse">
              <a:avLst/>
            </a:prstGeom>
            <a:solidFill>
              <a:srgbClr val="336699"/>
            </a:solidFill>
            <a:ln w="9525">
              <a:solidFill>
                <a:schemeClr val="tx1"/>
              </a:solidFill>
              <a:round/>
              <a:headEnd/>
              <a:tailEnd/>
            </a:ln>
          </p:spPr>
          <p:txBody>
            <a:bodyPr wrap="none" anchor="ctr"/>
            <a:lstStyle/>
            <a:p>
              <a:endParaRPr lang="nl-NL"/>
            </a:p>
          </p:txBody>
        </p:sp>
        <p:sp>
          <p:nvSpPr>
            <p:cNvPr id="85016" name="AutoShape 38"/>
            <p:cNvSpPr>
              <a:spLocks noChangeAspect="1" noChangeArrowheads="1"/>
            </p:cNvSpPr>
            <p:nvPr/>
          </p:nvSpPr>
          <p:spPr bwMode="auto">
            <a:xfrm>
              <a:off x="1624" y="2072"/>
              <a:ext cx="143" cy="139"/>
            </a:xfrm>
            <a:prstGeom prst="chevron">
              <a:avLst>
                <a:gd name="adj" fmla="val 25719"/>
              </a:avLst>
            </a:prstGeom>
            <a:solidFill>
              <a:srgbClr val="FF0000"/>
            </a:solidFill>
            <a:ln w="9525">
              <a:solidFill>
                <a:schemeClr val="tx1"/>
              </a:solidFill>
              <a:miter lim="800000"/>
              <a:headEnd/>
              <a:tailEnd/>
            </a:ln>
          </p:spPr>
          <p:txBody>
            <a:bodyPr wrap="none" anchor="ctr"/>
            <a:lstStyle/>
            <a:p>
              <a:endParaRPr lang="nl-NL"/>
            </a:p>
          </p:txBody>
        </p:sp>
        <p:grpSp>
          <p:nvGrpSpPr>
            <p:cNvPr id="85017" name="Group 39"/>
            <p:cNvGrpSpPr>
              <a:grpSpLocks noChangeAspect="1"/>
            </p:cNvGrpSpPr>
            <p:nvPr/>
          </p:nvGrpSpPr>
          <p:grpSpPr bwMode="auto">
            <a:xfrm>
              <a:off x="1682" y="1918"/>
              <a:ext cx="649" cy="219"/>
              <a:chOff x="2019" y="2282"/>
              <a:chExt cx="414" cy="274"/>
            </a:xfrm>
          </p:grpSpPr>
          <p:sp>
            <p:nvSpPr>
              <p:cNvPr id="85045" name="Line 40"/>
              <p:cNvSpPr>
                <a:spLocks noChangeAspect="1" noChangeShapeType="1"/>
              </p:cNvSpPr>
              <p:nvPr/>
            </p:nvSpPr>
            <p:spPr bwMode="auto">
              <a:xfrm flipH="1" flipV="1">
                <a:off x="2079" y="2556"/>
                <a:ext cx="352" cy="0"/>
              </a:xfrm>
              <a:prstGeom prst="line">
                <a:avLst/>
              </a:prstGeom>
              <a:noFill/>
              <a:ln w="9525">
                <a:solidFill>
                  <a:schemeClr val="tx1"/>
                </a:solidFill>
                <a:round/>
                <a:headEnd/>
                <a:tailEnd/>
              </a:ln>
            </p:spPr>
            <p:txBody>
              <a:bodyPr wrap="none" anchor="ctr"/>
              <a:lstStyle/>
              <a:p>
                <a:endParaRPr lang="nl-NL"/>
              </a:p>
            </p:txBody>
          </p:sp>
          <p:sp>
            <p:nvSpPr>
              <p:cNvPr id="85046" name="Line 41"/>
              <p:cNvSpPr>
                <a:spLocks noChangeAspect="1" noChangeShapeType="1"/>
              </p:cNvSpPr>
              <p:nvPr/>
            </p:nvSpPr>
            <p:spPr bwMode="auto">
              <a:xfrm flipH="1" flipV="1">
                <a:off x="2019" y="2282"/>
                <a:ext cx="414" cy="0"/>
              </a:xfrm>
              <a:prstGeom prst="line">
                <a:avLst/>
              </a:prstGeom>
              <a:noFill/>
              <a:ln w="9525">
                <a:solidFill>
                  <a:schemeClr val="tx1"/>
                </a:solidFill>
                <a:round/>
                <a:headEnd/>
                <a:tailEnd/>
              </a:ln>
            </p:spPr>
            <p:txBody>
              <a:bodyPr wrap="none" anchor="ctr"/>
              <a:lstStyle/>
              <a:p>
                <a:endParaRPr lang="nl-NL"/>
              </a:p>
            </p:txBody>
          </p:sp>
        </p:grpSp>
        <p:sp>
          <p:nvSpPr>
            <p:cNvPr id="85018" name="AutoShape 42"/>
            <p:cNvSpPr>
              <a:spLocks noChangeAspect="1" noChangeArrowheads="1"/>
            </p:cNvSpPr>
            <p:nvPr/>
          </p:nvSpPr>
          <p:spPr bwMode="auto">
            <a:xfrm>
              <a:off x="3113" y="2021"/>
              <a:ext cx="475" cy="399"/>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5019" name="Rectangle 43"/>
            <p:cNvSpPr>
              <a:spLocks noChangeAspect="1" noChangeArrowheads="1"/>
            </p:cNvSpPr>
            <p:nvPr/>
          </p:nvSpPr>
          <p:spPr bwMode="auto">
            <a:xfrm>
              <a:off x="3308" y="2385"/>
              <a:ext cx="132" cy="66"/>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85020" name="Oval 44"/>
            <p:cNvSpPr>
              <a:spLocks noChangeAspect="1" noChangeArrowheads="1"/>
            </p:cNvSpPr>
            <p:nvPr/>
          </p:nvSpPr>
          <p:spPr bwMode="auto">
            <a:xfrm>
              <a:off x="1592" y="1839"/>
              <a:ext cx="148" cy="149"/>
            </a:xfrm>
            <a:prstGeom prst="ellipse">
              <a:avLst/>
            </a:prstGeom>
            <a:solidFill>
              <a:srgbClr val="336699"/>
            </a:solidFill>
            <a:ln w="9525">
              <a:solidFill>
                <a:schemeClr val="tx1"/>
              </a:solidFill>
              <a:round/>
              <a:headEnd/>
              <a:tailEnd/>
            </a:ln>
          </p:spPr>
          <p:txBody>
            <a:bodyPr wrap="none" anchor="ctr"/>
            <a:lstStyle/>
            <a:p>
              <a:endParaRPr lang="nl-NL"/>
            </a:p>
          </p:txBody>
        </p:sp>
        <p:sp>
          <p:nvSpPr>
            <p:cNvPr id="85021" name="AutoShape 45"/>
            <p:cNvSpPr>
              <a:spLocks noChangeAspect="1" noChangeArrowheads="1"/>
            </p:cNvSpPr>
            <p:nvPr/>
          </p:nvSpPr>
          <p:spPr bwMode="auto">
            <a:xfrm>
              <a:off x="2222" y="1817"/>
              <a:ext cx="474" cy="398"/>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5022" name="Rectangle 46"/>
            <p:cNvSpPr>
              <a:spLocks noChangeAspect="1" noChangeArrowheads="1"/>
            </p:cNvSpPr>
            <p:nvPr/>
          </p:nvSpPr>
          <p:spPr bwMode="auto">
            <a:xfrm>
              <a:off x="2399" y="2181"/>
              <a:ext cx="132" cy="65"/>
            </a:xfrm>
            <a:prstGeom prst="rect">
              <a:avLst/>
            </a:prstGeom>
            <a:solidFill>
              <a:schemeClr val="tx2"/>
            </a:solidFill>
            <a:ln w="9525">
              <a:solidFill>
                <a:schemeClr val="tx1"/>
              </a:solidFill>
              <a:miter lim="800000"/>
              <a:headEnd/>
              <a:tailEnd/>
            </a:ln>
          </p:spPr>
          <p:txBody>
            <a:bodyPr wrap="none" anchor="ctr"/>
            <a:lstStyle/>
            <a:p>
              <a:endParaRPr lang="nl-NL"/>
            </a:p>
          </p:txBody>
        </p:sp>
        <p:grpSp>
          <p:nvGrpSpPr>
            <p:cNvPr id="85023" name="Group 47"/>
            <p:cNvGrpSpPr>
              <a:grpSpLocks/>
            </p:cNvGrpSpPr>
            <p:nvPr/>
          </p:nvGrpSpPr>
          <p:grpSpPr bwMode="auto">
            <a:xfrm rot="-5400000">
              <a:off x="2805" y="1880"/>
              <a:ext cx="139" cy="477"/>
              <a:chOff x="2679" y="2150"/>
              <a:chExt cx="139" cy="477"/>
            </a:xfrm>
          </p:grpSpPr>
          <p:sp>
            <p:nvSpPr>
              <p:cNvPr id="85042" name="Line 48"/>
              <p:cNvSpPr>
                <a:spLocks noChangeAspect="1" noChangeShapeType="1"/>
              </p:cNvSpPr>
              <p:nvPr/>
            </p:nvSpPr>
            <p:spPr bwMode="auto">
              <a:xfrm rot="5400000" flipH="1" flipV="1">
                <a:off x="2509" y="2389"/>
                <a:ext cx="477" cy="0"/>
              </a:xfrm>
              <a:prstGeom prst="line">
                <a:avLst/>
              </a:prstGeom>
              <a:noFill/>
              <a:ln w="9525">
                <a:solidFill>
                  <a:schemeClr val="tx1"/>
                </a:solidFill>
                <a:round/>
                <a:headEnd/>
                <a:tailEnd/>
              </a:ln>
            </p:spPr>
            <p:txBody>
              <a:bodyPr wrap="none" anchor="ctr"/>
              <a:lstStyle/>
              <a:p>
                <a:endParaRPr lang="nl-NL"/>
              </a:p>
            </p:txBody>
          </p:sp>
          <p:sp>
            <p:nvSpPr>
              <p:cNvPr id="85043" name="AutoShape 49"/>
              <p:cNvSpPr>
                <a:spLocks noChangeAspect="1" noChangeArrowheads="1"/>
              </p:cNvSpPr>
              <p:nvPr/>
            </p:nvSpPr>
            <p:spPr bwMode="auto">
              <a:xfrm rot="5400000">
                <a:off x="2677" y="2414"/>
                <a:ext cx="143" cy="139"/>
              </a:xfrm>
              <a:prstGeom prst="chevron">
                <a:avLst>
                  <a:gd name="adj" fmla="val 25719"/>
                </a:avLst>
              </a:prstGeom>
              <a:solidFill>
                <a:srgbClr val="FF0000"/>
              </a:solidFill>
              <a:ln w="9525">
                <a:solidFill>
                  <a:schemeClr val="tx1"/>
                </a:solidFill>
                <a:miter lim="800000"/>
                <a:headEnd/>
                <a:tailEnd/>
              </a:ln>
            </p:spPr>
            <p:txBody>
              <a:bodyPr wrap="none" anchor="ctr"/>
              <a:lstStyle/>
              <a:p>
                <a:endParaRPr lang="nl-NL"/>
              </a:p>
            </p:txBody>
          </p:sp>
          <p:sp>
            <p:nvSpPr>
              <p:cNvPr id="85044" name="AutoShape 50"/>
              <p:cNvSpPr>
                <a:spLocks noChangeAspect="1" noChangeArrowheads="1"/>
              </p:cNvSpPr>
              <p:nvPr/>
            </p:nvSpPr>
            <p:spPr bwMode="auto">
              <a:xfrm rot="5400000">
                <a:off x="2682" y="2306"/>
                <a:ext cx="134" cy="139"/>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sp>
          <p:nvSpPr>
            <p:cNvPr id="85024" name="Line 51"/>
            <p:cNvSpPr>
              <a:spLocks noChangeShapeType="1"/>
            </p:cNvSpPr>
            <p:nvPr/>
          </p:nvSpPr>
          <p:spPr bwMode="auto">
            <a:xfrm flipV="1">
              <a:off x="2664" y="1758"/>
              <a:ext cx="1704" cy="138"/>
            </a:xfrm>
            <a:prstGeom prst="line">
              <a:avLst/>
            </a:prstGeom>
            <a:noFill/>
            <a:ln w="9525">
              <a:solidFill>
                <a:schemeClr val="tx1"/>
              </a:solidFill>
              <a:round/>
              <a:headEnd/>
              <a:tailEnd/>
            </a:ln>
          </p:spPr>
          <p:txBody>
            <a:bodyPr/>
            <a:lstStyle/>
            <a:p>
              <a:endParaRPr lang="nl-NL"/>
            </a:p>
          </p:txBody>
        </p:sp>
        <p:sp>
          <p:nvSpPr>
            <p:cNvPr id="85025" name="Rectangle 52"/>
            <p:cNvSpPr>
              <a:spLocks noChangeAspect="1" noChangeArrowheads="1"/>
            </p:cNvSpPr>
            <p:nvPr/>
          </p:nvSpPr>
          <p:spPr bwMode="auto">
            <a:xfrm>
              <a:off x="2598" y="2086"/>
              <a:ext cx="59" cy="67"/>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5026" name="Rectangle 53"/>
            <p:cNvSpPr>
              <a:spLocks noChangeAspect="1" noChangeArrowheads="1"/>
            </p:cNvSpPr>
            <p:nvPr/>
          </p:nvSpPr>
          <p:spPr bwMode="auto">
            <a:xfrm>
              <a:off x="2639" y="1875"/>
              <a:ext cx="41" cy="40"/>
            </a:xfrm>
            <a:prstGeom prst="rect">
              <a:avLst/>
            </a:prstGeom>
            <a:solidFill>
              <a:srgbClr val="FFFF00"/>
            </a:solidFill>
            <a:ln w="9525">
              <a:solidFill>
                <a:schemeClr val="tx1"/>
              </a:solidFill>
              <a:miter lim="800000"/>
              <a:headEnd/>
              <a:tailEnd/>
            </a:ln>
          </p:spPr>
          <p:txBody>
            <a:bodyPr wrap="none" anchor="ctr"/>
            <a:lstStyle/>
            <a:p>
              <a:endParaRPr lang="nl-NL"/>
            </a:p>
          </p:txBody>
        </p:sp>
        <p:sp>
          <p:nvSpPr>
            <p:cNvPr id="85027" name="Line 54"/>
            <p:cNvSpPr>
              <a:spLocks noChangeAspect="1" noChangeShapeType="1"/>
            </p:cNvSpPr>
            <p:nvPr/>
          </p:nvSpPr>
          <p:spPr bwMode="auto">
            <a:xfrm flipH="1" flipV="1">
              <a:off x="3543" y="2132"/>
              <a:ext cx="843" cy="0"/>
            </a:xfrm>
            <a:prstGeom prst="line">
              <a:avLst/>
            </a:prstGeom>
            <a:noFill/>
            <a:ln w="9525">
              <a:solidFill>
                <a:schemeClr val="tx1"/>
              </a:solidFill>
              <a:round/>
              <a:headEnd/>
              <a:tailEnd/>
            </a:ln>
          </p:spPr>
          <p:txBody>
            <a:bodyPr wrap="none" anchor="ctr"/>
            <a:lstStyle/>
            <a:p>
              <a:endParaRPr lang="nl-NL"/>
            </a:p>
          </p:txBody>
        </p:sp>
        <p:sp>
          <p:nvSpPr>
            <p:cNvPr id="85028" name="Rectangle 55"/>
            <p:cNvSpPr>
              <a:spLocks noChangeAspect="1" noChangeArrowheads="1"/>
            </p:cNvSpPr>
            <p:nvPr/>
          </p:nvSpPr>
          <p:spPr bwMode="auto">
            <a:xfrm>
              <a:off x="3505" y="2099"/>
              <a:ext cx="59" cy="67"/>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5029" name="Rectangle 56"/>
            <p:cNvSpPr>
              <a:spLocks noChangeAspect="1" noChangeArrowheads="1"/>
            </p:cNvSpPr>
            <p:nvPr/>
          </p:nvSpPr>
          <p:spPr bwMode="auto">
            <a:xfrm>
              <a:off x="4425" y="1345"/>
              <a:ext cx="760" cy="1236"/>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85030" name="AutoShape 57"/>
            <p:cNvSpPr>
              <a:spLocks noChangeAspect="1" noChangeArrowheads="1"/>
            </p:cNvSpPr>
            <p:nvPr/>
          </p:nvSpPr>
          <p:spPr bwMode="auto">
            <a:xfrm rot="-5400000">
              <a:off x="4158" y="1659"/>
              <a:ext cx="282" cy="2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9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sp>
          <p:nvSpPr>
            <p:cNvPr id="85031" name="AutoShape 58"/>
            <p:cNvSpPr>
              <a:spLocks noChangeAspect="1" noChangeArrowheads="1"/>
            </p:cNvSpPr>
            <p:nvPr/>
          </p:nvSpPr>
          <p:spPr bwMode="auto">
            <a:xfrm>
              <a:off x="4155" y="2092"/>
              <a:ext cx="134" cy="139"/>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sp>
          <p:nvSpPr>
            <p:cNvPr id="85032" name="AutoShape 59"/>
            <p:cNvSpPr>
              <a:spLocks noChangeAspect="1" noChangeArrowheads="1"/>
            </p:cNvSpPr>
            <p:nvPr/>
          </p:nvSpPr>
          <p:spPr bwMode="auto">
            <a:xfrm>
              <a:off x="4575" y="1452"/>
              <a:ext cx="474" cy="399"/>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5033" name="Line 60"/>
            <p:cNvSpPr>
              <a:spLocks noChangeAspect="1" noChangeShapeType="1"/>
            </p:cNvSpPr>
            <p:nvPr/>
          </p:nvSpPr>
          <p:spPr bwMode="auto">
            <a:xfrm rot="5400000" flipH="1" flipV="1">
              <a:off x="4742" y="1367"/>
              <a:ext cx="154" cy="0"/>
            </a:xfrm>
            <a:prstGeom prst="line">
              <a:avLst/>
            </a:prstGeom>
            <a:noFill/>
            <a:ln w="9525">
              <a:solidFill>
                <a:schemeClr val="tx1"/>
              </a:solidFill>
              <a:round/>
              <a:headEnd/>
              <a:tailEnd/>
            </a:ln>
          </p:spPr>
          <p:txBody>
            <a:bodyPr wrap="none" anchor="ctr"/>
            <a:lstStyle/>
            <a:p>
              <a:endParaRPr lang="nl-NL"/>
            </a:p>
          </p:txBody>
        </p:sp>
        <p:sp>
          <p:nvSpPr>
            <p:cNvPr id="85034" name="Oval 61"/>
            <p:cNvSpPr>
              <a:spLocks noChangeAspect="1" noChangeArrowheads="1"/>
            </p:cNvSpPr>
            <p:nvPr/>
          </p:nvSpPr>
          <p:spPr bwMode="auto">
            <a:xfrm rot="5400000">
              <a:off x="4744" y="1253"/>
              <a:ext cx="148" cy="149"/>
            </a:xfrm>
            <a:prstGeom prst="ellipse">
              <a:avLst/>
            </a:prstGeom>
            <a:solidFill>
              <a:srgbClr val="336699"/>
            </a:solidFill>
            <a:ln w="9525">
              <a:solidFill>
                <a:schemeClr val="tx1"/>
              </a:solidFill>
              <a:round/>
              <a:headEnd/>
              <a:tailEnd/>
            </a:ln>
          </p:spPr>
          <p:txBody>
            <a:bodyPr wrap="none" anchor="ctr"/>
            <a:lstStyle/>
            <a:p>
              <a:endParaRPr lang="nl-NL"/>
            </a:p>
          </p:txBody>
        </p:sp>
        <p:sp>
          <p:nvSpPr>
            <p:cNvPr id="85035" name="Line 62"/>
            <p:cNvSpPr>
              <a:spLocks noChangeAspect="1" noChangeShapeType="1"/>
            </p:cNvSpPr>
            <p:nvPr/>
          </p:nvSpPr>
          <p:spPr bwMode="auto">
            <a:xfrm flipH="1" flipV="1">
              <a:off x="4391" y="2159"/>
              <a:ext cx="142" cy="0"/>
            </a:xfrm>
            <a:prstGeom prst="line">
              <a:avLst/>
            </a:prstGeom>
            <a:noFill/>
            <a:ln w="9525">
              <a:solidFill>
                <a:schemeClr val="tx1"/>
              </a:solidFill>
              <a:round/>
              <a:headEnd/>
              <a:tailEnd/>
            </a:ln>
          </p:spPr>
          <p:txBody>
            <a:bodyPr wrap="none" anchor="ctr"/>
            <a:lstStyle/>
            <a:p>
              <a:endParaRPr lang="nl-NL"/>
            </a:p>
          </p:txBody>
        </p:sp>
        <p:sp>
          <p:nvSpPr>
            <p:cNvPr id="85036" name="AutoShape 63"/>
            <p:cNvSpPr>
              <a:spLocks noChangeAspect="1" noChangeArrowheads="1"/>
            </p:cNvSpPr>
            <p:nvPr/>
          </p:nvSpPr>
          <p:spPr bwMode="auto">
            <a:xfrm>
              <a:off x="4255" y="2090"/>
              <a:ext cx="144" cy="139"/>
            </a:xfrm>
            <a:prstGeom prst="chevron">
              <a:avLst>
                <a:gd name="adj" fmla="val 25899"/>
              </a:avLst>
            </a:prstGeom>
            <a:solidFill>
              <a:srgbClr val="FF0000"/>
            </a:solidFill>
            <a:ln w="9525">
              <a:solidFill>
                <a:schemeClr val="tx1"/>
              </a:solidFill>
              <a:miter lim="800000"/>
              <a:headEnd/>
              <a:tailEnd/>
            </a:ln>
          </p:spPr>
          <p:txBody>
            <a:bodyPr wrap="none" anchor="ctr"/>
            <a:lstStyle/>
            <a:p>
              <a:endParaRPr lang="nl-NL"/>
            </a:p>
          </p:txBody>
        </p:sp>
        <p:sp>
          <p:nvSpPr>
            <p:cNvPr id="85037" name="Line 64"/>
            <p:cNvSpPr>
              <a:spLocks noChangeAspect="1" noChangeShapeType="1"/>
            </p:cNvSpPr>
            <p:nvPr/>
          </p:nvSpPr>
          <p:spPr bwMode="auto">
            <a:xfrm flipH="1" flipV="1">
              <a:off x="4382" y="1779"/>
              <a:ext cx="179" cy="0"/>
            </a:xfrm>
            <a:prstGeom prst="line">
              <a:avLst/>
            </a:prstGeom>
            <a:noFill/>
            <a:ln w="9525">
              <a:solidFill>
                <a:schemeClr val="tx1"/>
              </a:solidFill>
              <a:round/>
              <a:headEnd/>
              <a:tailEnd/>
            </a:ln>
          </p:spPr>
          <p:txBody>
            <a:bodyPr wrap="none" anchor="ctr"/>
            <a:lstStyle/>
            <a:p>
              <a:endParaRPr lang="nl-NL"/>
            </a:p>
          </p:txBody>
        </p:sp>
        <p:sp>
          <p:nvSpPr>
            <p:cNvPr id="85038" name="Oval 65"/>
            <p:cNvSpPr>
              <a:spLocks noChangeAspect="1" noChangeArrowheads="1"/>
            </p:cNvSpPr>
            <p:nvPr/>
          </p:nvSpPr>
          <p:spPr bwMode="auto">
            <a:xfrm>
              <a:off x="4234" y="1708"/>
              <a:ext cx="149" cy="149"/>
            </a:xfrm>
            <a:prstGeom prst="ellipse">
              <a:avLst/>
            </a:prstGeom>
            <a:solidFill>
              <a:srgbClr val="336699"/>
            </a:solidFill>
            <a:ln w="9525">
              <a:solidFill>
                <a:schemeClr val="tx1"/>
              </a:solidFill>
              <a:round/>
              <a:headEnd/>
              <a:tailEnd/>
            </a:ln>
          </p:spPr>
          <p:txBody>
            <a:bodyPr wrap="none" anchor="ctr"/>
            <a:lstStyle/>
            <a:p>
              <a:endParaRPr lang="nl-NL"/>
            </a:p>
          </p:txBody>
        </p:sp>
        <p:sp>
          <p:nvSpPr>
            <p:cNvPr id="85039" name="Rectangle 66"/>
            <p:cNvSpPr>
              <a:spLocks noChangeAspect="1" noChangeArrowheads="1"/>
            </p:cNvSpPr>
            <p:nvPr/>
          </p:nvSpPr>
          <p:spPr bwMode="auto">
            <a:xfrm>
              <a:off x="4751" y="1816"/>
              <a:ext cx="132" cy="66"/>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85040" name="AutoShape 67"/>
            <p:cNvSpPr>
              <a:spLocks noChangeAspect="1" noChangeArrowheads="1"/>
            </p:cNvSpPr>
            <p:nvPr/>
          </p:nvSpPr>
          <p:spPr bwMode="auto">
            <a:xfrm>
              <a:off x="4529" y="2092"/>
              <a:ext cx="474" cy="398"/>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5041" name="Rectangle 68"/>
            <p:cNvSpPr>
              <a:spLocks noChangeAspect="1" noChangeArrowheads="1"/>
            </p:cNvSpPr>
            <p:nvPr/>
          </p:nvSpPr>
          <p:spPr bwMode="auto">
            <a:xfrm>
              <a:off x="4706" y="2456"/>
              <a:ext cx="132" cy="65"/>
            </a:xfrm>
            <a:prstGeom prst="rect">
              <a:avLst/>
            </a:prstGeom>
            <a:solidFill>
              <a:schemeClr val="tx2"/>
            </a:solidFill>
            <a:ln w="9525">
              <a:solidFill>
                <a:schemeClr val="tx1"/>
              </a:solidFill>
              <a:miter lim="800000"/>
              <a:headEnd/>
              <a:tailEnd/>
            </a:ln>
          </p:spPr>
          <p:txBody>
            <a:bodyPr wrap="none" anchor="ctr"/>
            <a:lstStyle/>
            <a:p>
              <a:endParaRPr lang="nl-NL"/>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270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27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2" grpId="0"/>
      <p:bldP spid="727053" grpId="0"/>
      <p:bldP spid="72705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altLang="zh-CN" sz="3200" smtClean="0">
                <a:ea typeface="宋体" pitchFamily="2" charset="-122"/>
              </a:rPr>
              <a:t>Using NavDisplay Receptacle Connections</a:t>
            </a:r>
          </a:p>
        </p:txBody>
      </p:sp>
      <p:sp>
        <p:nvSpPr>
          <p:cNvPr id="45060" name="Rectangle 3"/>
          <p:cNvSpPr>
            <a:spLocks noGrp="1" noChangeArrowheads="1"/>
          </p:cNvSpPr>
          <p:nvPr>
            <p:ph type="body" idx="1"/>
          </p:nvPr>
        </p:nvSpPr>
        <p:spPr>
          <a:xfrm>
            <a:off x="3433763" y="947738"/>
            <a:ext cx="5595937" cy="1752600"/>
          </a:xfrm>
        </p:spPr>
        <p:txBody>
          <a:bodyPr/>
          <a:lstStyle/>
          <a:p>
            <a:pPr marL="169863" indent="-169863" eaLnBrk="1" hangingPunct="1">
              <a:spcBef>
                <a:spcPct val="50000"/>
              </a:spcBef>
            </a:pPr>
            <a:r>
              <a:rPr lang="en-US" altLang="zh-CN" sz="2000" smtClean="0">
                <a:ea typeface="宋体" pitchFamily="2" charset="-122"/>
              </a:rPr>
              <a:t>Component-specific context manages receptacle connections</a:t>
            </a:r>
          </a:p>
          <a:p>
            <a:pPr marL="169863" indent="-169863" eaLnBrk="1" hangingPunct="1">
              <a:spcBef>
                <a:spcPct val="50000"/>
              </a:spcBef>
            </a:pPr>
            <a:r>
              <a:rPr lang="en-US" altLang="zh-CN" sz="2000" smtClean="0">
                <a:ea typeface="宋体" pitchFamily="2" charset="-122"/>
              </a:rPr>
              <a:t>Executor acquires its connected receptacle reference from its component-specific context</a:t>
            </a:r>
          </a:p>
        </p:txBody>
      </p:sp>
      <p:sp>
        <p:nvSpPr>
          <p:cNvPr id="45061" name="Text Box 4"/>
          <p:cNvSpPr txBox="1">
            <a:spLocks noChangeArrowheads="1"/>
          </p:cNvSpPr>
          <p:nvPr/>
        </p:nvSpPr>
        <p:spPr bwMode="auto">
          <a:xfrm>
            <a:off x="76200" y="1066800"/>
            <a:ext cx="4724400" cy="5029200"/>
          </a:xfrm>
          <a:prstGeom prst="rect">
            <a:avLst/>
          </a:prstGeom>
          <a:noFill/>
          <a:ln w="9525">
            <a:noFill/>
            <a:miter lim="800000"/>
            <a:headEnd/>
            <a:tailEnd/>
          </a:ln>
        </p:spPr>
        <p:txBody>
          <a:bodyPr/>
          <a:lstStyle/>
          <a:p>
            <a:pPr>
              <a:spcBef>
                <a:spcPct val="30000"/>
              </a:spcBef>
            </a:pPr>
            <a:r>
              <a:rPr lang="en-US" altLang="zh-CN" sz="1400" b="1" i="0">
                <a:latin typeface="Courier New" pitchFamily="49" charset="0"/>
                <a:ea typeface="宋体" pitchFamily="2" charset="-122"/>
              </a:rPr>
              <a:t>// IDL 3</a:t>
            </a:r>
          </a:p>
          <a:p>
            <a:pPr>
              <a:spcBef>
                <a:spcPct val="30000"/>
              </a:spcBef>
            </a:pPr>
            <a:r>
              <a:rPr lang="en-US" altLang="zh-CN" sz="1400" b="1" i="0">
                <a:latin typeface="Courier New" pitchFamily="49" charset="0"/>
                <a:ea typeface="宋体" pitchFamily="2" charset="-122"/>
              </a:rPr>
              <a:t>component NavDisplay</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D60093"/>
                </a:solidFill>
                <a:latin typeface="Courier New" pitchFamily="49" charset="0"/>
                <a:ea typeface="宋体" pitchFamily="2" charset="-122"/>
              </a:rPr>
              <a:t>uses</a:t>
            </a:r>
            <a:r>
              <a:rPr lang="en-US" altLang="zh-CN" sz="1400" b="1" i="0">
                <a:latin typeface="Courier New" pitchFamily="49" charset="0"/>
                <a:ea typeface="宋体" pitchFamily="2" charset="-122"/>
              </a:rPr>
              <a:t> position GPSLocation;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r>
              <a:rPr lang="en-US" altLang="zh-CN" sz="1400" b="1" i="0">
                <a:latin typeface="Courier New" pitchFamily="49" charset="0"/>
                <a:ea typeface="宋体" pitchFamily="2" charset="-122"/>
              </a:rPr>
              <a:t>// Equivalent IDL 2</a:t>
            </a:r>
          </a:p>
          <a:p>
            <a:pPr>
              <a:spcBef>
                <a:spcPct val="30000"/>
              </a:spcBef>
            </a:pPr>
            <a:r>
              <a:rPr lang="en-US" altLang="zh-CN" sz="1400" b="1" i="0">
                <a:latin typeface="Courier New" pitchFamily="49" charset="0"/>
                <a:ea typeface="宋体" pitchFamily="2" charset="-122"/>
              </a:rPr>
              <a:t>interface NavDisplay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Components::CCMObject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void connect_GPSLocation (in position 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position disconnect_GPSLocation();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position get_connection_GPSLocation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p:txBody>
      </p:sp>
      <p:sp>
        <p:nvSpPr>
          <p:cNvPr id="45062" name="AutoShape 5"/>
          <p:cNvSpPr>
            <a:spLocks noChangeArrowheads="1"/>
          </p:cNvSpPr>
          <p:nvPr/>
        </p:nvSpPr>
        <p:spPr bwMode="auto">
          <a:xfrm>
            <a:off x="838200" y="2611438"/>
            <a:ext cx="609600" cy="1066800"/>
          </a:xfrm>
          <a:prstGeom prst="downArrow">
            <a:avLst>
              <a:gd name="adj1" fmla="val 50000"/>
              <a:gd name="adj2" fmla="val 43750"/>
            </a:avLst>
          </a:prstGeom>
          <a:noFill/>
          <a:ln w="9525">
            <a:solidFill>
              <a:schemeClr val="tx1"/>
            </a:solidFill>
            <a:miter lim="800000"/>
            <a:headEnd/>
            <a:tailEnd/>
          </a:ln>
        </p:spPr>
        <p:txBody>
          <a:bodyPr wrap="none" anchor="ctr">
            <a:spAutoFit/>
          </a:bodyPr>
          <a:lstStyle/>
          <a:p>
            <a:endParaRPr lang="nl-NL"/>
          </a:p>
        </p:txBody>
      </p:sp>
      <p:graphicFrame>
        <p:nvGraphicFramePr>
          <p:cNvPr id="45058" name="Object 2"/>
          <p:cNvGraphicFramePr>
            <a:graphicFrameLocks noChangeAspect="1"/>
          </p:cNvGraphicFramePr>
          <p:nvPr/>
        </p:nvGraphicFramePr>
        <p:xfrm>
          <a:off x="2292350" y="2319338"/>
          <a:ext cx="2066925" cy="1825625"/>
        </p:xfrm>
        <a:graphic>
          <a:graphicData uri="http://schemas.openxmlformats.org/presentationml/2006/ole">
            <p:oleObj spid="_x0000_s45058" name="Visio" r:id="rId4" imgW="1755662" imgH="1551163" progId="Visio.Drawing.11">
              <p:embed/>
            </p:oleObj>
          </a:graphicData>
        </a:graphic>
      </p:graphicFrame>
      <p:sp>
        <p:nvSpPr>
          <p:cNvPr id="45063" name="Text Box 9"/>
          <p:cNvSpPr txBox="1">
            <a:spLocks noChangeArrowheads="1"/>
          </p:cNvSpPr>
          <p:nvPr/>
        </p:nvSpPr>
        <p:spPr bwMode="auto">
          <a:xfrm>
            <a:off x="4672013" y="2552700"/>
            <a:ext cx="4379912" cy="3554413"/>
          </a:xfrm>
          <a:prstGeom prst="rect">
            <a:avLst/>
          </a:prstGeom>
          <a:noFill/>
          <a:ln w="9525">
            <a:solidFill>
              <a:schemeClr val="tx1"/>
            </a:solidFill>
            <a:miter lim="800000"/>
            <a:headEnd/>
            <a:tailEnd/>
          </a:ln>
        </p:spPr>
        <p:txBody>
          <a:bodyPr/>
          <a:lstStyle/>
          <a:p>
            <a:pPr>
              <a:spcBef>
                <a:spcPct val="0"/>
              </a:spcBef>
            </a:pPr>
            <a:r>
              <a:rPr lang="en-US" altLang="zh-CN" sz="1400" b="1" i="0">
                <a:latin typeface="Courier New" pitchFamily="49" charset="0"/>
                <a:ea typeface="宋体" pitchFamily="2" charset="-122"/>
              </a:rPr>
              <a:t>class NavDisplay_Exec_Impl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a:t>
            </a:r>
            <a:r>
              <a:rPr lang="en-US" altLang="zh-CN" sz="1400" b="1" i="0">
                <a:solidFill>
                  <a:srgbClr val="FF0066"/>
                </a:solidFill>
                <a:latin typeface="Courier New" pitchFamily="49" charset="0"/>
                <a:ea typeface="宋体" pitchFamily="2" charset="-122"/>
              </a:rPr>
              <a:t>NavDisplay_Exec</a:t>
            </a: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spcBef>
                <a:spcPct val="0"/>
              </a:spcBef>
            </a:pPr>
            <a:r>
              <a:rPr lang="en-US" altLang="zh-CN" sz="1400" b="1" i="0">
                <a:latin typeface="Courier New" pitchFamily="49" charset="0"/>
                <a:ea typeface="宋体" pitchFamily="2" charset="-122"/>
              </a:rPr>
              <a:t>  virtual void refresh_reading (void)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Local call</a:t>
            </a:r>
          </a:p>
          <a:p>
            <a:pPr>
              <a:spcBef>
                <a:spcPct val="0"/>
              </a:spcBef>
            </a:pPr>
            <a:r>
              <a:rPr lang="en-US" altLang="zh-CN" sz="1400" b="1" i="0">
                <a:latin typeface="Courier New" pitchFamily="49" charset="0"/>
                <a:ea typeface="宋体" pitchFamily="2" charset="-122"/>
              </a:rPr>
              <a:t>    position_var cur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this-&gt;context_-&gt;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FF0066"/>
                </a:solidFill>
                <a:latin typeface="Courier New" pitchFamily="49" charset="0"/>
                <a:ea typeface="宋体" pitchFamily="2" charset="-122"/>
              </a:rPr>
              <a:t>get_connection_GPSLocation</a:t>
            </a:r>
            <a:r>
              <a:rPr lang="en-US" altLang="zh-CN" sz="1400" b="1" i="0">
                <a:latin typeface="Courier New" pitchFamily="49" charset="0"/>
                <a:ea typeface="宋体" pitchFamily="2" charset="-122"/>
              </a:rPr>
              <a:t> ();</a:t>
            </a:r>
          </a:p>
          <a:p>
            <a:pPr>
              <a:spcBef>
                <a:spcPct val="0"/>
              </a:spcBef>
            </a:pPr>
            <a:r>
              <a:rPr lang="en-US" altLang="zh-CN" sz="1400" b="1" i="0">
                <a:latin typeface="Courier New" pitchFamily="49" charset="0"/>
                <a:ea typeface="宋体" pitchFamily="2" charset="-122"/>
              </a:rPr>
              <a:t>    // Remote call</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long coord = cur-&gt;</a:t>
            </a:r>
            <a:r>
              <a:rPr lang="en-US" altLang="zh-CN" sz="1400" b="1" i="0">
                <a:solidFill>
                  <a:srgbClr val="FF0066"/>
                </a:solidFill>
                <a:latin typeface="Courier New" pitchFamily="49" charset="0"/>
                <a:ea typeface="宋体" pitchFamily="2" charset="-122"/>
              </a:rPr>
              <a:t>get_pos</a:t>
            </a: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7625" y="533400"/>
            <a:ext cx="8991600" cy="381000"/>
          </a:xfrm>
        </p:spPr>
        <p:txBody>
          <a:bodyPr/>
          <a:lstStyle/>
          <a:p>
            <a:pPr eaLnBrk="1" hangingPunct="1"/>
            <a:r>
              <a:rPr lang="en-US" altLang="zh-CN" sz="3200" smtClean="0">
                <a:ea typeface="宋体" pitchFamily="2" charset="-122"/>
              </a:rPr>
              <a:t>Initializing NavDisplay Component Context</a:t>
            </a:r>
          </a:p>
        </p:txBody>
      </p:sp>
      <p:sp>
        <p:nvSpPr>
          <p:cNvPr id="142339" name="Rectangle 3"/>
          <p:cNvSpPr>
            <a:spLocks noGrp="1" noChangeArrowheads="1"/>
          </p:cNvSpPr>
          <p:nvPr>
            <p:ph type="body" sz="half" idx="1"/>
          </p:nvPr>
        </p:nvSpPr>
        <p:spPr>
          <a:xfrm>
            <a:off x="4152900" y="1016000"/>
            <a:ext cx="4914900" cy="1963738"/>
          </a:xfrm>
        </p:spPr>
        <p:txBody>
          <a:bodyPr/>
          <a:lstStyle/>
          <a:p>
            <a:pPr marL="169863" indent="-169863" eaLnBrk="1" hangingPunct="1">
              <a:spcBef>
                <a:spcPct val="50000"/>
              </a:spcBef>
            </a:pPr>
            <a:r>
              <a:rPr lang="en-US" altLang="zh-CN" sz="2000" smtClean="0">
                <a:ea typeface="宋体" pitchFamily="2" charset="-122"/>
              </a:rPr>
              <a:t>Calls to set context information are invoked automatically as </a:t>
            </a:r>
            <a:r>
              <a:rPr lang="en-US" altLang="zh-CN" sz="2000" i="1" smtClean="0">
                <a:ea typeface="宋体" pitchFamily="2" charset="-122"/>
              </a:rPr>
              <a:t>callbacks</a:t>
            </a:r>
            <a:r>
              <a:rPr lang="en-US" altLang="zh-CN" sz="2000" smtClean="0">
                <a:ea typeface="宋体" pitchFamily="2" charset="-122"/>
              </a:rPr>
              <a:t> from containers during deployment</a:t>
            </a:r>
          </a:p>
          <a:p>
            <a:pPr marL="169863" indent="-169863" eaLnBrk="1" hangingPunct="1">
              <a:spcBef>
                <a:spcPct val="50000"/>
              </a:spcBef>
            </a:pPr>
            <a:r>
              <a:rPr lang="en-US" altLang="zh-CN" sz="2000" smtClean="0">
                <a:ea typeface="宋体" pitchFamily="2" charset="-122"/>
              </a:rPr>
              <a:t>Component developers implement these callbacks in their executor code</a:t>
            </a:r>
          </a:p>
          <a:p>
            <a:pPr marL="169863" indent="-169863" eaLnBrk="1" hangingPunct="1">
              <a:spcBef>
                <a:spcPct val="50000"/>
              </a:spcBef>
            </a:pPr>
            <a:endParaRPr lang="zh-CN" altLang="en-US" sz="2000" smtClean="0">
              <a:ea typeface="宋体" pitchFamily="2" charset="-122"/>
            </a:endParaRPr>
          </a:p>
        </p:txBody>
      </p:sp>
      <p:sp>
        <p:nvSpPr>
          <p:cNvPr id="142340" name="Text Box 17"/>
          <p:cNvSpPr txBox="1">
            <a:spLocks noChangeArrowheads="1"/>
          </p:cNvSpPr>
          <p:nvPr/>
        </p:nvSpPr>
        <p:spPr bwMode="auto">
          <a:xfrm>
            <a:off x="4368800" y="3130550"/>
            <a:ext cx="4743450" cy="3073400"/>
          </a:xfrm>
          <a:prstGeom prst="rect">
            <a:avLst/>
          </a:prstGeom>
          <a:noFill/>
          <a:ln w="9525">
            <a:solidFill>
              <a:schemeClr val="tx1"/>
            </a:solidFill>
            <a:miter lim="800000"/>
            <a:headEnd/>
            <a:tailEnd/>
          </a:ln>
        </p:spPr>
        <p:txBody>
          <a:bodyPr/>
          <a:lstStyle/>
          <a:p>
            <a:pPr>
              <a:lnSpc>
                <a:spcPct val="95000"/>
              </a:lnSpc>
              <a:spcBef>
                <a:spcPct val="0"/>
              </a:spcBef>
            </a:pPr>
            <a:r>
              <a:rPr lang="en-US" altLang="zh-CN" sz="1400" b="1" i="0">
                <a:latin typeface="Courier New" pitchFamily="49" charset="0"/>
                <a:ea typeface="宋体" pitchFamily="2" charset="-122"/>
              </a:rPr>
              <a:t>class NavDisplay_Exec_Impl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a:t>
            </a:r>
            <a:r>
              <a:rPr lang="en-US" altLang="zh-CN" sz="1400" b="1" i="0">
                <a:solidFill>
                  <a:srgbClr val="FF0066"/>
                </a:solidFill>
                <a:latin typeface="Courier New" pitchFamily="49" charset="0"/>
                <a:ea typeface="宋体" pitchFamily="2" charset="-122"/>
              </a:rPr>
              <a:t>NavDisplay_Exec</a:t>
            </a: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private:</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FF0066"/>
                </a:solidFill>
                <a:latin typeface="Courier New" pitchFamily="49" charset="0"/>
                <a:ea typeface="宋体" pitchFamily="2" charset="-122"/>
              </a:rPr>
              <a:t>CCM_NavDisplay_Context_var</a:t>
            </a:r>
            <a:r>
              <a:rPr lang="en-US" altLang="zh-CN" sz="1400" b="1" i="0">
                <a:latin typeface="Courier New" pitchFamily="49" charset="0"/>
                <a:ea typeface="宋体" pitchFamily="2" charset="-122"/>
              </a:rPr>
              <a:t> context_;</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lnSpc>
                <a:spcPct val="95000"/>
              </a:lnSpc>
              <a:spcBef>
                <a:spcPct val="0"/>
              </a:spcBef>
            </a:pPr>
            <a:r>
              <a:rPr lang="en-US" altLang="zh-CN" sz="1400" b="1" i="0">
                <a:latin typeface="Courier New" pitchFamily="49" charset="0"/>
                <a:ea typeface="宋体" pitchFamily="2" charset="-122"/>
              </a:rPr>
              <a:t>  // Called back by container</a:t>
            </a:r>
          </a:p>
          <a:p>
            <a:pPr>
              <a:lnSpc>
                <a:spcPct val="95000"/>
              </a:lnSpc>
              <a:spcBef>
                <a:spcPct val="0"/>
              </a:spcBef>
            </a:pPr>
            <a:r>
              <a:rPr lang="en-US" altLang="zh-CN" sz="1400" b="1" i="0">
                <a:latin typeface="Courier New" pitchFamily="49" charset="0"/>
                <a:ea typeface="宋体" pitchFamily="2" charset="-122"/>
              </a:rPr>
              <a:t>  void </a:t>
            </a:r>
            <a:r>
              <a:rPr lang="en-US" altLang="zh-CN" sz="1400" b="1" i="0">
                <a:solidFill>
                  <a:srgbClr val="FF0066"/>
                </a:solidFill>
                <a:latin typeface="Courier New" pitchFamily="49" charset="0"/>
                <a:ea typeface="宋体" pitchFamily="2" charset="-122"/>
              </a:rPr>
              <a:t>set_session_context</a:t>
            </a:r>
            <a:r>
              <a:rPr lang="en-US" altLang="zh-CN" sz="1400" b="1" i="0">
                <a:latin typeface="Courier New" pitchFamily="49" charset="0"/>
                <a:ea typeface="宋体" pitchFamily="2" charset="-122"/>
              </a:rPr>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(Components::SessionContext_ptr c)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this-&gt;context_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FF0066"/>
                </a:solidFill>
                <a:latin typeface="Courier New" pitchFamily="49" charset="0"/>
                <a:ea typeface="宋体" pitchFamily="2" charset="-122"/>
              </a:rPr>
              <a:t>CCM_NavDisplay_Context::_narrow</a:t>
            </a:r>
            <a:r>
              <a:rPr lang="en-US" altLang="zh-CN" sz="1400" b="1" i="0">
                <a:latin typeface="Courier New" pitchFamily="49" charset="0"/>
                <a:ea typeface="宋体" pitchFamily="2" charset="-122"/>
              </a:rPr>
              <a:t> (c);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lnSpc>
                <a:spcPct val="95000"/>
              </a:lnSpc>
              <a:spcBef>
                <a:spcPct val="0"/>
              </a:spcBef>
            </a:pPr>
            <a:r>
              <a:rPr lang="en-US" altLang="zh-CN" sz="1400" b="1" i="0">
                <a:latin typeface="Courier New" pitchFamily="49" charset="0"/>
                <a:ea typeface="宋体" pitchFamily="2" charset="-122"/>
              </a:rPr>
              <a:t>};</a:t>
            </a:r>
          </a:p>
        </p:txBody>
      </p:sp>
      <p:sp>
        <p:nvSpPr>
          <p:cNvPr id="142341" name="Rectangle 26"/>
          <p:cNvSpPr>
            <a:spLocks noChangeArrowheads="1"/>
          </p:cNvSpPr>
          <p:nvPr/>
        </p:nvSpPr>
        <p:spPr bwMode="auto">
          <a:xfrm>
            <a:off x="0" y="4154488"/>
            <a:ext cx="4572000" cy="1752600"/>
          </a:xfrm>
          <a:prstGeom prst="rect">
            <a:avLst/>
          </a:prstGeom>
          <a:noFill/>
          <a:ln w="9525">
            <a:noFill/>
            <a:miter lim="800000"/>
            <a:headEnd/>
            <a:tailEnd/>
          </a:ln>
        </p:spPr>
        <p:txBody>
          <a:bodyPr/>
          <a:lstStyle/>
          <a:p>
            <a:pPr marL="169863" indent="-169863">
              <a:spcBef>
                <a:spcPct val="30000"/>
              </a:spcBef>
              <a:buFontTx/>
              <a:buChar char="•"/>
            </a:pPr>
            <a:r>
              <a:rPr lang="en-US" altLang="zh-CN" sz="1900" i="0">
                <a:ea typeface="宋体" pitchFamily="2" charset="-122"/>
              </a:rPr>
              <a:t>Component-specific context manages connections &amp; subscriptions</a:t>
            </a:r>
          </a:p>
          <a:p>
            <a:pPr marL="169863" indent="-169863">
              <a:spcBef>
                <a:spcPct val="30000"/>
              </a:spcBef>
              <a:buFontTx/>
              <a:buChar char="•"/>
            </a:pPr>
            <a:r>
              <a:rPr lang="en-US" altLang="zh-CN" sz="1900" i="0">
                <a:ea typeface="宋体" pitchFamily="2" charset="-122"/>
              </a:rPr>
              <a:t>Container passes component its context via callbacks, e.g. </a:t>
            </a:r>
          </a:p>
          <a:p>
            <a:pPr marL="511175" lvl="1" indent="-169863">
              <a:spcBef>
                <a:spcPct val="30000"/>
              </a:spcBef>
              <a:buFontTx/>
              <a:buChar char="–"/>
            </a:pPr>
            <a:r>
              <a:rPr lang="en-US" altLang="zh-CN" sz="1900" b="1" i="0">
                <a:latin typeface="Courier New" pitchFamily="49" charset="0"/>
                <a:ea typeface="宋体" pitchFamily="2" charset="-122"/>
              </a:rPr>
              <a:t>set_session_context()</a:t>
            </a:r>
          </a:p>
          <a:p>
            <a:pPr marL="511175" lvl="1" indent="-169863">
              <a:spcBef>
                <a:spcPct val="30000"/>
              </a:spcBef>
              <a:buFontTx/>
              <a:buChar char="–"/>
            </a:pPr>
            <a:r>
              <a:rPr lang="en-US" altLang="zh-CN" sz="1900" b="1" i="0">
                <a:latin typeface="Courier New" pitchFamily="49" charset="0"/>
                <a:ea typeface="宋体" pitchFamily="2" charset="-122"/>
              </a:rPr>
              <a:t>set_entity_context()</a:t>
            </a:r>
            <a:endParaRPr lang="en-US" altLang="zh-CN" sz="1900" b="1" i="0">
              <a:ea typeface="宋体" pitchFamily="2" charset="-122"/>
            </a:endParaRPr>
          </a:p>
        </p:txBody>
      </p:sp>
      <p:grpSp>
        <p:nvGrpSpPr>
          <p:cNvPr id="142342" name="Group 292"/>
          <p:cNvGrpSpPr>
            <a:grpSpLocks/>
          </p:cNvGrpSpPr>
          <p:nvPr/>
        </p:nvGrpSpPr>
        <p:grpSpPr bwMode="auto">
          <a:xfrm>
            <a:off x="171450" y="973138"/>
            <a:ext cx="3976688" cy="3054350"/>
            <a:chOff x="108" y="613"/>
            <a:chExt cx="2505" cy="1924"/>
          </a:xfrm>
        </p:grpSpPr>
        <p:sp>
          <p:nvSpPr>
            <p:cNvPr id="142343" name="AutoShape 28"/>
            <p:cNvSpPr>
              <a:spLocks noChangeAspect="1" noChangeArrowheads="1" noTextEdit="1"/>
            </p:cNvSpPr>
            <p:nvPr/>
          </p:nvSpPr>
          <p:spPr bwMode="auto">
            <a:xfrm>
              <a:off x="108" y="613"/>
              <a:ext cx="2505" cy="1924"/>
            </a:xfrm>
            <a:prstGeom prst="rect">
              <a:avLst/>
            </a:prstGeom>
            <a:noFill/>
            <a:ln w="9525">
              <a:noFill/>
              <a:miter lim="800000"/>
              <a:headEnd/>
              <a:tailEnd/>
            </a:ln>
          </p:spPr>
          <p:txBody>
            <a:bodyPr/>
            <a:lstStyle/>
            <a:p>
              <a:endParaRPr lang="nl-NL"/>
            </a:p>
          </p:txBody>
        </p:sp>
        <p:sp>
          <p:nvSpPr>
            <p:cNvPr id="142344" name="Rectangle 29"/>
            <p:cNvSpPr>
              <a:spLocks noChangeAspect="1" noChangeArrowheads="1"/>
            </p:cNvSpPr>
            <p:nvPr/>
          </p:nvSpPr>
          <p:spPr bwMode="auto">
            <a:xfrm>
              <a:off x="289" y="752"/>
              <a:ext cx="2122" cy="1770"/>
            </a:xfrm>
            <a:prstGeom prst="rect">
              <a:avLst/>
            </a:prstGeom>
            <a:solidFill>
              <a:srgbClr val="BFFFBF"/>
            </a:solidFill>
            <a:ln w="3175">
              <a:solidFill>
                <a:srgbClr val="000000"/>
              </a:solidFill>
              <a:miter lim="800000"/>
              <a:headEnd/>
              <a:tailEnd/>
            </a:ln>
          </p:spPr>
          <p:txBody>
            <a:bodyPr/>
            <a:lstStyle/>
            <a:p>
              <a:endParaRPr lang="nl-NL"/>
            </a:p>
          </p:txBody>
        </p:sp>
        <p:sp>
          <p:nvSpPr>
            <p:cNvPr id="142345" name="Rectangle 30"/>
            <p:cNvSpPr>
              <a:spLocks noChangeAspect="1" noChangeArrowheads="1"/>
            </p:cNvSpPr>
            <p:nvPr/>
          </p:nvSpPr>
          <p:spPr bwMode="auto">
            <a:xfrm>
              <a:off x="358" y="2372"/>
              <a:ext cx="48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Container</a:t>
              </a:r>
              <a:endParaRPr lang="en-US" altLang="zh-CN" sz="3200" b="1" i="0">
                <a:ea typeface="宋体" pitchFamily="2" charset="-122"/>
              </a:endParaRPr>
            </a:p>
          </p:txBody>
        </p:sp>
        <p:sp>
          <p:nvSpPr>
            <p:cNvPr id="142346" name="Rectangle 31"/>
            <p:cNvSpPr>
              <a:spLocks noChangeAspect="1" noChangeArrowheads="1"/>
            </p:cNvSpPr>
            <p:nvPr/>
          </p:nvSpPr>
          <p:spPr bwMode="auto">
            <a:xfrm>
              <a:off x="332" y="813"/>
              <a:ext cx="2045" cy="1444"/>
            </a:xfrm>
            <a:prstGeom prst="rect">
              <a:avLst/>
            </a:prstGeom>
            <a:solidFill>
              <a:srgbClr val="BFFFBF"/>
            </a:solidFill>
            <a:ln w="3175">
              <a:solidFill>
                <a:srgbClr val="000000"/>
              </a:solidFill>
              <a:miter lim="800000"/>
              <a:headEnd/>
              <a:tailEnd/>
            </a:ln>
          </p:spPr>
          <p:txBody>
            <a:bodyPr/>
            <a:lstStyle/>
            <a:p>
              <a:endParaRPr lang="nl-NL"/>
            </a:p>
          </p:txBody>
        </p:sp>
        <p:sp>
          <p:nvSpPr>
            <p:cNvPr id="142347" name="Rectangle 32"/>
            <p:cNvSpPr>
              <a:spLocks noChangeAspect="1" noChangeArrowheads="1"/>
            </p:cNvSpPr>
            <p:nvPr/>
          </p:nvSpPr>
          <p:spPr bwMode="auto">
            <a:xfrm>
              <a:off x="1189" y="2108"/>
              <a:ext cx="385"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Servant</a:t>
              </a:r>
              <a:endParaRPr lang="en-US" altLang="zh-CN" sz="3200" b="1" i="0">
                <a:ea typeface="宋体" pitchFamily="2" charset="-122"/>
              </a:endParaRPr>
            </a:p>
          </p:txBody>
        </p:sp>
        <p:sp>
          <p:nvSpPr>
            <p:cNvPr id="142348" name="Freeform 33"/>
            <p:cNvSpPr>
              <a:spLocks noChangeAspect="1"/>
            </p:cNvSpPr>
            <p:nvPr/>
          </p:nvSpPr>
          <p:spPr bwMode="auto">
            <a:xfrm>
              <a:off x="2495" y="1188"/>
              <a:ext cx="61" cy="104"/>
            </a:xfrm>
            <a:custGeom>
              <a:avLst/>
              <a:gdLst>
                <a:gd name="T0" fmla="*/ 6 w 68"/>
                <a:gd name="T1" fmla="*/ 12 h 115"/>
                <a:gd name="T2" fmla="*/ 6 w 68"/>
                <a:gd name="T3" fmla="*/ 11 h 115"/>
                <a:gd name="T4" fmla="*/ 6 w 68"/>
                <a:gd name="T5" fmla="*/ 11 h 115"/>
                <a:gd name="T6" fmla="*/ 6 w 68"/>
                <a:gd name="T7" fmla="*/ 10 h 115"/>
                <a:gd name="T8" fmla="*/ 5 w 68"/>
                <a:gd name="T9" fmla="*/ 10 h 115"/>
                <a:gd name="T10" fmla="*/ 4 w 68"/>
                <a:gd name="T11" fmla="*/ 9 h 115"/>
                <a:gd name="T12" fmla="*/ 4 w 68"/>
                <a:gd name="T13" fmla="*/ 9 h 115"/>
                <a:gd name="T14" fmla="*/ 4 w 68"/>
                <a:gd name="T15" fmla="*/ 7 h 115"/>
                <a:gd name="T16" fmla="*/ 4 w 68"/>
                <a:gd name="T17" fmla="*/ 6 h 115"/>
                <a:gd name="T18" fmla="*/ 4 w 68"/>
                <a:gd name="T19" fmla="*/ 5 h 115"/>
                <a:gd name="T20" fmla="*/ 4 w 68"/>
                <a:gd name="T21" fmla="*/ 5 h 115"/>
                <a:gd name="T22" fmla="*/ 4 w 68"/>
                <a:gd name="T23" fmla="*/ 5 h 115"/>
                <a:gd name="T24" fmla="*/ 5 w 68"/>
                <a:gd name="T25" fmla="*/ 5 h 115"/>
                <a:gd name="T26" fmla="*/ 6 w 68"/>
                <a:gd name="T27" fmla="*/ 5 h 115"/>
                <a:gd name="T28" fmla="*/ 6 w 68"/>
                <a:gd name="T29" fmla="*/ 5 h 115"/>
                <a:gd name="T30" fmla="*/ 6 w 68"/>
                <a:gd name="T31" fmla="*/ 5 h 115"/>
                <a:gd name="T32" fmla="*/ 6 w 68"/>
                <a:gd name="T33" fmla="*/ 5 h 115"/>
                <a:gd name="T34" fmla="*/ 6 w 68"/>
                <a:gd name="T35" fmla="*/ 5 h 115"/>
                <a:gd name="T36" fmla="*/ 6 w 68"/>
                <a:gd name="T37" fmla="*/ 2 h 115"/>
                <a:gd name="T38" fmla="*/ 5 w 68"/>
                <a:gd name="T39" fmla="*/ 0 h 115"/>
                <a:gd name="T40" fmla="*/ 4 w 68"/>
                <a:gd name="T41" fmla="*/ 0 h 115"/>
                <a:gd name="T42" fmla="*/ 4 w 68"/>
                <a:gd name="T43" fmla="*/ 5 h 115"/>
                <a:gd name="T44" fmla="*/ 4 w 68"/>
                <a:gd name="T45" fmla="*/ 5 h 115"/>
                <a:gd name="T46" fmla="*/ 4 w 68"/>
                <a:gd name="T47" fmla="*/ 5 h 115"/>
                <a:gd name="T48" fmla="*/ 4 w 68"/>
                <a:gd name="T49" fmla="*/ 5 h 115"/>
                <a:gd name="T50" fmla="*/ 2 w 68"/>
                <a:gd name="T51" fmla="*/ 5 h 115"/>
                <a:gd name="T52" fmla="*/ 0 w 68"/>
                <a:gd name="T53" fmla="*/ 6 h 115"/>
                <a:gd name="T54" fmla="*/ 2 w 68"/>
                <a:gd name="T55" fmla="*/ 8 h 115"/>
                <a:gd name="T56" fmla="*/ 4 w 68"/>
                <a:gd name="T57" fmla="*/ 9 h 115"/>
                <a:gd name="T58" fmla="*/ 4 w 68"/>
                <a:gd name="T59" fmla="*/ 11 h 115"/>
                <a:gd name="T60" fmla="*/ 4 w 68"/>
                <a:gd name="T61" fmla="*/ 12 h 115"/>
                <a:gd name="T62" fmla="*/ 4 w 68"/>
                <a:gd name="T63" fmla="*/ 12 h 115"/>
                <a:gd name="T64" fmla="*/ 4 w 68"/>
                <a:gd name="T65" fmla="*/ 13 h 115"/>
                <a:gd name="T66" fmla="*/ 5 w 68"/>
                <a:gd name="T67" fmla="*/ 13 h 115"/>
                <a:gd name="T68" fmla="*/ 6 w 68"/>
                <a:gd name="T69" fmla="*/ 12 h 115"/>
                <a:gd name="T70" fmla="*/ 6 w 68"/>
                <a:gd name="T71" fmla="*/ 12 h 115"/>
                <a:gd name="T72" fmla="*/ 6 w 68"/>
                <a:gd name="T73" fmla="*/ 12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5"/>
                <a:gd name="T113" fmla="*/ 68 w 68"/>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5">
                  <a:moveTo>
                    <a:pt x="68" y="104"/>
                  </a:moveTo>
                  <a:lnTo>
                    <a:pt x="68" y="98"/>
                  </a:lnTo>
                  <a:lnTo>
                    <a:pt x="67" y="94"/>
                  </a:lnTo>
                  <a:lnTo>
                    <a:pt x="64" y="90"/>
                  </a:lnTo>
                  <a:lnTo>
                    <a:pt x="58" y="87"/>
                  </a:lnTo>
                  <a:lnTo>
                    <a:pt x="48" y="83"/>
                  </a:lnTo>
                  <a:lnTo>
                    <a:pt x="39" y="76"/>
                  </a:lnTo>
                  <a:lnTo>
                    <a:pt x="34" y="68"/>
                  </a:lnTo>
                  <a:lnTo>
                    <a:pt x="33" y="57"/>
                  </a:lnTo>
                  <a:lnTo>
                    <a:pt x="34" y="48"/>
                  </a:lnTo>
                  <a:lnTo>
                    <a:pt x="39" y="38"/>
                  </a:lnTo>
                  <a:lnTo>
                    <a:pt x="48" y="31"/>
                  </a:lnTo>
                  <a:lnTo>
                    <a:pt x="58" y="28"/>
                  </a:lnTo>
                  <a:lnTo>
                    <a:pt x="64" y="25"/>
                  </a:lnTo>
                  <a:lnTo>
                    <a:pt x="67" y="21"/>
                  </a:lnTo>
                  <a:lnTo>
                    <a:pt x="68" y="16"/>
                  </a:lnTo>
                  <a:lnTo>
                    <a:pt x="68" y="10"/>
                  </a:lnTo>
                  <a:lnTo>
                    <a:pt x="67" y="6"/>
                  </a:lnTo>
                  <a:lnTo>
                    <a:pt x="64" y="2"/>
                  </a:lnTo>
                  <a:lnTo>
                    <a:pt x="58" y="0"/>
                  </a:lnTo>
                  <a:lnTo>
                    <a:pt x="53" y="0"/>
                  </a:lnTo>
                  <a:lnTo>
                    <a:pt x="38" y="5"/>
                  </a:lnTo>
                  <a:lnTo>
                    <a:pt x="25" y="11"/>
                  </a:lnTo>
                  <a:lnTo>
                    <a:pt x="14" y="21"/>
                  </a:lnTo>
                  <a:lnTo>
                    <a:pt x="6" y="31"/>
                  </a:lnTo>
                  <a:lnTo>
                    <a:pt x="2" y="44"/>
                  </a:lnTo>
                  <a:lnTo>
                    <a:pt x="0" y="57"/>
                  </a:lnTo>
                  <a:lnTo>
                    <a:pt x="2" y="71"/>
                  </a:lnTo>
                  <a:lnTo>
                    <a:pt x="6" y="83"/>
                  </a:lnTo>
                  <a:lnTo>
                    <a:pt x="14" y="94"/>
                  </a:lnTo>
                  <a:lnTo>
                    <a:pt x="25" y="103"/>
                  </a:lnTo>
                  <a:lnTo>
                    <a:pt x="38" y="111"/>
                  </a:lnTo>
                  <a:lnTo>
                    <a:pt x="53" y="115"/>
                  </a:lnTo>
                  <a:lnTo>
                    <a:pt x="58" y="115"/>
                  </a:lnTo>
                  <a:lnTo>
                    <a:pt x="64" y="113"/>
                  </a:lnTo>
                  <a:lnTo>
                    <a:pt x="67" y="109"/>
                  </a:lnTo>
                  <a:lnTo>
                    <a:pt x="68" y="104"/>
                  </a:lnTo>
                  <a:close/>
                </a:path>
              </a:pathLst>
            </a:custGeom>
            <a:solidFill>
              <a:srgbClr val="FFFF97"/>
            </a:solidFill>
            <a:ln w="11113">
              <a:solidFill>
                <a:srgbClr val="000000"/>
              </a:solidFill>
              <a:round/>
              <a:headEnd/>
              <a:tailEnd/>
            </a:ln>
          </p:spPr>
          <p:txBody>
            <a:bodyPr/>
            <a:lstStyle/>
            <a:p>
              <a:endParaRPr lang="nl-NL"/>
            </a:p>
          </p:txBody>
        </p:sp>
        <p:sp>
          <p:nvSpPr>
            <p:cNvPr id="142349" name="Freeform 34"/>
            <p:cNvSpPr>
              <a:spLocks noChangeAspect="1"/>
            </p:cNvSpPr>
            <p:nvPr/>
          </p:nvSpPr>
          <p:spPr bwMode="auto">
            <a:xfrm>
              <a:off x="123" y="970"/>
              <a:ext cx="59" cy="51"/>
            </a:xfrm>
            <a:custGeom>
              <a:avLst/>
              <a:gdLst>
                <a:gd name="T0" fmla="*/ 0 w 65"/>
                <a:gd name="T1" fmla="*/ 5 h 56"/>
                <a:gd name="T2" fmla="*/ 2 w 65"/>
                <a:gd name="T3" fmla="*/ 5 h 56"/>
                <a:gd name="T4" fmla="*/ 5 w 65"/>
                <a:gd name="T5" fmla="*/ 5 h 56"/>
                <a:gd name="T6" fmla="*/ 5 w 65"/>
                <a:gd name="T7" fmla="*/ 4 h 56"/>
                <a:gd name="T8" fmla="*/ 5 w 65"/>
                <a:gd name="T9" fmla="*/ 0 h 56"/>
                <a:gd name="T10" fmla="*/ 5 w 65"/>
                <a:gd name="T11" fmla="*/ 0 h 56"/>
                <a:gd name="T12" fmla="*/ 5 w 65"/>
                <a:gd name="T13" fmla="*/ 4 h 56"/>
                <a:gd name="T14" fmla="*/ 7 w 65"/>
                <a:gd name="T15" fmla="*/ 5 h 56"/>
                <a:gd name="T16" fmla="*/ 8 w 65"/>
                <a:gd name="T17" fmla="*/ 5 h 56"/>
                <a:gd name="T18" fmla="*/ 8 w 65"/>
                <a:gd name="T19" fmla="*/ 5 h 56"/>
                <a:gd name="T20" fmla="*/ 8 w 65"/>
                <a:gd name="T21" fmla="*/ 5 h 56"/>
                <a:gd name="T22" fmla="*/ 7 w 65"/>
                <a:gd name="T23" fmla="*/ 5 h 56"/>
                <a:gd name="T24" fmla="*/ 5 w 65"/>
                <a:gd name="T25" fmla="*/ 6 h 56"/>
                <a:gd name="T26" fmla="*/ 5 w 65"/>
                <a:gd name="T27" fmla="*/ 7 h 56"/>
                <a:gd name="T28" fmla="*/ 5 w 65"/>
                <a:gd name="T29" fmla="*/ 7 h 56"/>
                <a:gd name="T30" fmla="*/ 5 w 65"/>
                <a:gd name="T31" fmla="*/ 6 h 56"/>
                <a:gd name="T32" fmla="*/ 5 w 65"/>
                <a:gd name="T33" fmla="*/ 5 h 56"/>
                <a:gd name="T34" fmla="*/ 2 w 65"/>
                <a:gd name="T35" fmla="*/ 5 h 56"/>
                <a:gd name="T36" fmla="*/ 0 w 65"/>
                <a:gd name="T37" fmla="*/ 5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6"/>
                <a:gd name="T59" fmla="*/ 65 w 65"/>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6">
                  <a:moveTo>
                    <a:pt x="0" y="29"/>
                  </a:moveTo>
                  <a:lnTo>
                    <a:pt x="2" y="18"/>
                  </a:lnTo>
                  <a:lnTo>
                    <a:pt x="7" y="10"/>
                  </a:lnTo>
                  <a:lnTo>
                    <a:pt x="16" y="4"/>
                  </a:lnTo>
                  <a:lnTo>
                    <a:pt x="27" y="0"/>
                  </a:lnTo>
                  <a:lnTo>
                    <a:pt x="38" y="0"/>
                  </a:lnTo>
                  <a:lnTo>
                    <a:pt x="50" y="4"/>
                  </a:lnTo>
                  <a:lnTo>
                    <a:pt x="58" y="10"/>
                  </a:lnTo>
                  <a:lnTo>
                    <a:pt x="64" y="18"/>
                  </a:lnTo>
                  <a:lnTo>
                    <a:pt x="65" y="29"/>
                  </a:lnTo>
                  <a:lnTo>
                    <a:pt x="64" y="38"/>
                  </a:lnTo>
                  <a:lnTo>
                    <a:pt x="58" y="47"/>
                  </a:lnTo>
                  <a:lnTo>
                    <a:pt x="50" y="53"/>
                  </a:lnTo>
                  <a:lnTo>
                    <a:pt x="38" y="56"/>
                  </a:lnTo>
                  <a:lnTo>
                    <a:pt x="27" y="56"/>
                  </a:lnTo>
                  <a:lnTo>
                    <a:pt x="16" y="53"/>
                  </a:lnTo>
                  <a:lnTo>
                    <a:pt x="7" y="47"/>
                  </a:lnTo>
                  <a:lnTo>
                    <a:pt x="2" y="38"/>
                  </a:lnTo>
                  <a:lnTo>
                    <a:pt x="0" y="29"/>
                  </a:lnTo>
                  <a:close/>
                </a:path>
              </a:pathLst>
            </a:custGeom>
            <a:solidFill>
              <a:srgbClr val="BDFFFF"/>
            </a:solidFill>
            <a:ln w="11113">
              <a:solidFill>
                <a:srgbClr val="000000"/>
              </a:solidFill>
              <a:round/>
              <a:headEnd/>
              <a:tailEnd/>
            </a:ln>
          </p:spPr>
          <p:txBody>
            <a:bodyPr/>
            <a:lstStyle/>
            <a:p>
              <a:endParaRPr lang="nl-NL"/>
            </a:p>
          </p:txBody>
        </p:sp>
        <p:sp>
          <p:nvSpPr>
            <p:cNvPr id="142350" name="Freeform 35"/>
            <p:cNvSpPr>
              <a:spLocks noChangeAspect="1"/>
            </p:cNvSpPr>
            <p:nvPr/>
          </p:nvSpPr>
          <p:spPr bwMode="auto">
            <a:xfrm>
              <a:off x="129" y="1525"/>
              <a:ext cx="95" cy="81"/>
            </a:xfrm>
            <a:custGeom>
              <a:avLst/>
              <a:gdLst>
                <a:gd name="T0" fmla="*/ 8 w 106"/>
                <a:gd name="T1" fmla="*/ 0 h 90"/>
                <a:gd name="T2" fmla="*/ 10 w 106"/>
                <a:gd name="T3" fmla="*/ 5 h 90"/>
                <a:gd name="T4" fmla="*/ 8 w 106"/>
                <a:gd name="T5" fmla="*/ 9 h 90"/>
                <a:gd name="T6" fmla="*/ 0 w 106"/>
                <a:gd name="T7" fmla="*/ 9 h 90"/>
                <a:gd name="T8" fmla="*/ 4 w 106"/>
                <a:gd name="T9" fmla="*/ 5 h 90"/>
                <a:gd name="T10" fmla="*/ 0 w 106"/>
                <a:gd name="T11" fmla="*/ 0 h 90"/>
                <a:gd name="T12" fmla="*/ 8 w 106"/>
                <a:gd name="T13" fmla="*/ 0 h 90"/>
                <a:gd name="T14" fmla="*/ 0 60000 65536"/>
                <a:gd name="T15" fmla="*/ 0 60000 65536"/>
                <a:gd name="T16" fmla="*/ 0 60000 65536"/>
                <a:gd name="T17" fmla="*/ 0 60000 65536"/>
                <a:gd name="T18" fmla="*/ 0 60000 65536"/>
                <a:gd name="T19" fmla="*/ 0 60000 65536"/>
                <a:gd name="T20" fmla="*/ 0 60000 65536"/>
                <a:gd name="T21" fmla="*/ 0 w 106"/>
                <a:gd name="T22" fmla="*/ 0 h 90"/>
                <a:gd name="T23" fmla="*/ 106 w 10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0">
                  <a:moveTo>
                    <a:pt x="79" y="0"/>
                  </a:moveTo>
                  <a:lnTo>
                    <a:pt x="106" y="45"/>
                  </a:lnTo>
                  <a:lnTo>
                    <a:pt x="79" y="90"/>
                  </a:lnTo>
                  <a:lnTo>
                    <a:pt x="0" y="90"/>
                  </a:lnTo>
                  <a:lnTo>
                    <a:pt x="27" y="45"/>
                  </a:lnTo>
                  <a:lnTo>
                    <a:pt x="0" y="0"/>
                  </a:lnTo>
                  <a:lnTo>
                    <a:pt x="79" y="0"/>
                  </a:lnTo>
                  <a:close/>
                </a:path>
              </a:pathLst>
            </a:custGeom>
            <a:solidFill>
              <a:srgbClr val="FFBFBF"/>
            </a:solidFill>
            <a:ln w="11113">
              <a:solidFill>
                <a:srgbClr val="000000"/>
              </a:solidFill>
              <a:round/>
              <a:headEnd/>
              <a:tailEnd/>
            </a:ln>
          </p:spPr>
          <p:txBody>
            <a:bodyPr/>
            <a:lstStyle/>
            <a:p>
              <a:endParaRPr lang="nl-NL"/>
            </a:p>
          </p:txBody>
        </p:sp>
        <p:sp>
          <p:nvSpPr>
            <p:cNvPr id="142351" name="Freeform 36"/>
            <p:cNvSpPr>
              <a:spLocks noChangeAspect="1"/>
            </p:cNvSpPr>
            <p:nvPr/>
          </p:nvSpPr>
          <p:spPr bwMode="auto">
            <a:xfrm>
              <a:off x="2495" y="1647"/>
              <a:ext cx="95" cy="81"/>
            </a:xfrm>
            <a:custGeom>
              <a:avLst/>
              <a:gdLst>
                <a:gd name="T0" fmla="*/ 0 w 105"/>
                <a:gd name="T1" fmla="*/ 0 h 90"/>
                <a:gd name="T2" fmla="*/ 0 w 105"/>
                <a:gd name="T3" fmla="*/ 9 h 90"/>
                <a:gd name="T4" fmla="*/ 9 w 105"/>
                <a:gd name="T5" fmla="*/ 9 h 90"/>
                <a:gd name="T6" fmla="*/ 12 w 105"/>
                <a:gd name="T7" fmla="*/ 5 h 90"/>
                <a:gd name="T8" fmla="*/ 9 w 105"/>
                <a:gd name="T9" fmla="*/ 0 h 90"/>
                <a:gd name="T10" fmla="*/ 0 w 105"/>
                <a:gd name="T11" fmla="*/ 0 h 90"/>
                <a:gd name="T12" fmla="*/ 0 60000 65536"/>
                <a:gd name="T13" fmla="*/ 0 60000 65536"/>
                <a:gd name="T14" fmla="*/ 0 60000 65536"/>
                <a:gd name="T15" fmla="*/ 0 60000 65536"/>
                <a:gd name="T16" fmla="*/ 0 60000 65536"/>
                <a:gd name="T17" fmla="*/ 0 60000 65536"/>
                <a:gd name="T18" fmla="*/ 0 w 105"/>
                <a:gd name="T19" fmla="*/ 0 h 90"/>
                <a:gd name="T20" fmla="*/ 105 w 105"/>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5" h="90">
                  <a:moveTo>
                    <a:pt x="0" y="0"/>
                  </a:moveTo>
                  <a:lnTo>
                    <a:pt x="0" y="90"/>
                  </a:lnTo>
                  <a:lnTo>
                    <a:pt x="78" y="90"/>
                  </a:lnTo>
                  <a:lnTo>
                    <a:pt x="105" y="45"/>
                  </a:lnTo>
                  <a:lnTo>
                    <a:pt x="78" y="0"/>
                  </a:lnTo>
                  <a:lnTo>
                    <a:pt x="0" y="0"/>
                  </a:lnTo>
                  <a:close/>
                </a:path>
              </a:pathLst>
            </a:custGeom>
            <a:solidFill>
              <a:srgbClr val="BFFFBF"/>
            </a:solidFill>
            <a:ln w="17463">
              <a:solidFill>
                <a:srgbClr val="000000"/>
              </a:solidFill>
              <a:round/>
              <a:headEnd/>
              <a:tailEnd/>
            </a:ln>
          </p:spPr>
          <p:txBody>
            <a:bodyPr/>
            <a:lstStyle/>
            <a:p>
              <a:endParaRPr lang="nl-NL"/>
            </a:p>
          </p:txBody>
        </p:sp>
        <p:sp>
          <p:nvSpPr>
            <p:cNvPr id="142352" name="Rectangle 37"/>
            <p:cNvSpPr>
              <a:spLocks noChangeAspect="1" noChangeArrowheads="1"/>
            </p:cNvSpPr>
            <p:nvPr/>
          </p:nvSpPr>
          <p:spPr bwMode="auto">
            <a:xfrm>
              <a:off x="135" y="1951"/>
              <a:ext cx="94" cy="41"/>
            </a:xfrm>
            <a:prstGeom prst="rect">
              <a:avLst/>
            </a:prstGeom>
            <a:solidFill>
              <a:srgbClr val="00FFFF"/>
            </a:solidFill>
            <a:ln w="11113">
              <a:solidFill>
                <a:srgbClr val="000000"/>
              </a:solidFill>
              <a:miter lim="800000"/>
              <a:headEnd/>
              <a:tailEnd/>
            </a:ln>
          </p:spPr>
          <p:txBody>
            <a:bodyPr/>
            <a:lstStyle/>
            <a:p>
              <a:endParaRPr lang="nl-NL"/>
            </a:p>
          </p:txBody>
        </p:sp>
        <p:sp>
          <p:nvSpPr>
            <p:cNvPr id="142353" name="Rectangle 38"/>
            <p:cNvSpPr>
              <a:spLocks noChangeAspect="1" noChangeArrowheads="1"/>
            </p:cNvSpPr>
            <p:nvPr/>
          </p:nvSpPr>
          <p:spPr bwMode="auto">
            <a:xfrm>
              <a:off x="1551" y="853"/>
              <a:ext cx="708" cy="915"/>
            </a:xfrm>
            <a:prstGeom prst="rect">
              <a:avLst/>
            </a:prstGeom>
            <a:solidFill>
              <a:srgbClr val="BDFFFF"/>
            </a:solidFill>
            <a:ln w="3175">
              <a:solidFill>
                <a:srgbClr val="000000"/>
              </a:solidFill>
              <a:miter lim="800000"/>
              <a:headEnd/>
              <a:tailEnd/>
            </a:ln>
          </p:spPr>
          <p:txBody>
            <a:bodyPr/>
            <a:lstStyle/>
            <a:p>
              <a:endParaRPr lang="nl-NL"/>
            </a:p>
          </p:txBody>
        </p:sp>
        <p:sp>
          <p:nvSpPr>
            <p:cNvPr id="142354" name="Rectangle 39"/>
            <p:cNvSpPr>
              <a:spLocks noChangeAspect="1" noChangeArrowheads="1"/>
            </p:cNvSpPr>
            <p:nvPr/>
          </p:nvSpPr>
          <p:spPr bwMode="auto">
            <a:xfrm>
              <a:off x="1662" y="1154"/>
              <a:ext cx="534"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Component</a:t>
              </a:r>
              <a:endParaRPr lang="en-US" altLang="zh-CN" sz="3200" b="1" i="0">
                <a:ea typeface="宋体" pitchFamily="2" charset="-122"/>
              </a:endParaRPr>
            </a:p>
          </p:txBody>
        </p:sp>
        <p:sp>
          <p:nvSpPr>
            <p:cNvPr id="142355" name="Rectangle 40"/>
            <p:cNvSpPr>
              <a:spLocks noChangeAspect="1" noChangeArrowheads="1"/>
            </p:cNvSpPr>
            <p:nvPr/>
          </p:nvSpPr>
          <p:spPr bwMode="auto">
            <a:xfrm>
              <a:off x="1746" y="1256"/>
              <a:ext cx="368"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Specific</a:t>
              </a:r>
              <a:endParaRPr lang="en-US" altLang="zh-CN" sz="3200" b="1" i="0">
                <a:ea typeface="宋体" pitchFamily="2" charset="-122"/>
              </a:endParaRPr>
            </a:p>
          </p:txBody>
        </p:sp>
        <p:sp>
          <p:nvSpPr>
            <p:cNvPr id="142356" name="Rectangle 41"/>
            <p:cNvSpPr>
              <a:spLocks noChangeAspect="1" noChangeArrowheads="1"/>
            </p:cNvSpPr>
            <p:nvPr/>
          </p:nvSpPr>
          <p:spPr bwMode="auto">
            <a:xfrm>
              <a:off x="1750" y="1360"/>
              <a:ext cx="357"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Context</a:t>
              </a:r>
              <a:endParaRPr lang="en-US" altLang="zh-CN" sz="3200" b="1" i="0">
                <a:ea typeface="宋体" pitchFamily="2" charset="-122"/>
              </a:endParaRPr>
            </a:p>
          </p:txBody>
        </p:sp>
        <p:sp>
          <p:nvSpPr>
            <p:cNvPr id="142357" name="Rectangle 42"/>
            <p:cNvSpPr>
              <a:spLocks noChangeAspect="1" noChangeArrowheads="1"/>
            </p:cNvSpPr>
            <p:nvPr/>
          </p:nvSpPr>
          <p:spPr bwMode="auto">
            <a:xfrm>
              <a:off x="1551" y="1768"/>
              <a:ext cx="708" cy="306"/>
            </a:xfrm>
            <a:prstGeom prst="rect">
              <a:avLst/>
            </a:prstGeom>
            <a:solidFill>
              <a:srgbClr val="FFBFBF"/>
            </a:solidFill>
            <a:ln w="3175">
              <a:solidFill>
                <a:srgbClr val="000000"/>
              </a:solidFill>
              <a:miter lim="800000"/>
              <a:headEnd/>
              <a:tailEnd/>
            </a:ln>
          </p:spPr>
          <p:txBody>
            <a:bodyPr/>
            <a:lstStyle/>
            <a:p>
              <a:endParaRPr lang="nl-NL"/>
            </a:p>
          </p:txBody>
        </p:sp>
        <p:sp>
          <p:nvSpPr>
            <p:cNvPr id="142358" name="Rectangle 43"/>
            <p:cNvSpPr>
              <a:spLocks noChangeAspect="1" noChangeArrowheads="1"/>
            </p:cNvSpPr>
            <p:nvPr/>
          </p:nvSpPr>
          <p:spPr bwMode="auto">
            <a:xfrm>
              <a:off x="1642" y="1867"/>
              <a:ext cx="575"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CCMContext</a:t>
              </a:r>
              <a:endParaRPr lang="en-US" altLang="zh-CN" sz="3200" b="1" i="0">
                <a:ea typeface="宋体" pitchFamily="2" charset="-122"/>
              </a:endParaRPr>
            </a:p>
          </p:txBody>
        </p:sp>
        <p:sp>
          <p:nvSpPr>
            <p:cNvPr id="142359" name="Freeform 44"/>
            <p:cNvSpPr>
              <a:spLocks noChangeAspect="1"/>
            </p:cNvSpPr>
            <p:nvPr/>
          </p:nvSpPr>
          <p:spPr bwMode="auto">
            <a:xfrm>
              <a:off x="2495" y="1525"/>
              <a:ext cx="95" cy="81"/>
            </a:xfrm>
            <a:custGeom>
              <a:avLst/>
              <a:gdLst>
                <a:gd name="T0" fmla="*/ 0 w 105"/>
                <a:gd name="T1" fmla="*/ 0 h 90"/>
                <a:gd name="T2" fmla="*/ 0 w 105"/>
                <a:gd name="T3" fmla="*/ 9 h 90"/>
                <a:gd name="T4" fmla="*/ 9 w 105"/>
                <a:gd name="T5" fmla="*/ 9 h 90"/>
                <a:gd name="T6" fmla="*/ 12 w 105"/>
                <a:gd name="T7" fmla="*/ 5 h 90"/>
                <a:gd name="T8" fmla="*/ 9 w 105"/>
                <a:gd name="T9" fmla="*/ 0 h 90"/>
                <a:gd name="T10" fmla="*/ 0 w 105"/>
                <a:gd name="T11" fmla="*/ 0 h 90"/>
                <a:gd name="T12" fmla="*/ 0 60000 65536"/>
                <a:gd name="T13" fmla="*/ 0 60000 65536"/>
                <a:gd name="T14" fmla="*/ 0 60000 65536"/>
                <a:gd name="T15" fmla="*/ 0 60000 65536"/>
                <a:gd name="T16" fmla="*/ 0 60000 65536"/>
                <a:gd name="T17" fmla="*/ 0 60000 65536"/>
                <a:gd name="T18" fmla="*/ 0 w 105"/>
                <a:gd name="T19" fmla="*/ 0 h 90"/>
                <a:gd name="T20" fmla="*/ 105 w 105"/>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5" h="90">
                  <a:moveTo>
                    <a:pt x="0" y="0"/>
                  </a:moveTo>
                  <a:lnTo>
                    <a:pt x="0" y="90"/>
                  </a:lnTo>
                  <a:lnTo>
                    <a:pt x="78" y="90"/>
                  </a:lnTo>
                  <a:lnTo>
                    <a:pt x="105" y="45"/>
                  </a:lnTo>
                  <a:lnTo>
                    <a:pt x="78" y="0"/>
                  </a:lnTo>
                  <a:lnTo>
                    <a:pt x="0" y="0"/>
                  </a:lnTo>
                  <a:close/>
                </a:path>
              </a:pathLst>
            </a:custGeom>
            <a:solidFill>
              <a:srgbClr val="BFFFBF"/>
            </a:solidFill>
            <a:ln w="11113">
              <a:solidFill>
                <a:srgbClr val="000000"/>
              </a:solidFill>
              <a:round/>
              <a:headEnd/>
              <a:tailEnd/>
            </a:ln>
          </p:spPr>
          <p:txBody>
            <a:bodyPr/>
            <a:lstStyle/>
            <a:p>
              <a:endParaRPr lang="nl-NL"/>
            </a:p>
          </p:txBody>
        </p:sp>
        <p:sp>
          <p:nvSpPr>
            <p:cNvPr id="142360" name="Freeform 45"/>
            <p:cNvSpPr>
              <a:spLocks noChangeAspect="1"/>
            </p:cNvSpPr>
            <p:nvPr/>
          </p:nvSpPr>
          <p:spPr bwMode="auto">
            <a:xfrm>
              <a:off x="2495" y="1402"/>
              <a:ext cx="95" cy="82"/>
            </a:xfrm>
            <a:custGeom>
              <a:avLst/>
              <a:gdLst>
                <a:gd name="T0" fmla="*/ 0 w 105"/>
                <a:gd name="T1" fmla="*/ 0 h 91"/>
                <a:gd name="T2" fmla="*/ 0 w 105"/>
                <a:gd name="T3" fmla="*/ 10 h 91"/>
                <a:gd name="T4" fmla="*/ 9 w 105"/>
                <a:gd name="T5" fmla="*/ 10 h 91"/>
                <a:gd name="T6" fmla="*/ 12 w 105"/>
                <a:gd name="T7" fmla="*/ 5 h 91"/>
                <a:gd name="T8" fmla="*/ 9 w 105"/>
                <a:gd name="T9" fmla="*/ 0 h 91"/>
                <a:gd name="T10" fmla="*/ 0 w 105"/>
                <a:gd name="T11" fmla="*/ 0 h 91"/>
                <a:gd name="T12" fmla="*/ 0 60000 65536"/>
                <a:gd name="T13" fmla="*/ 0 60000 65536"/>
                <a:gd name="T14" fmla="*/ 0 60000 65536"/>
                <a:gd name="T15" fmla="*/ 0 60000 65536"/>
                <a:gd name="T16" fmla="*/ 0 60000 65536"/>
                <a:gd name="T17" fmla="*/ 0 60000 65536"/>
                <a:gd name="T18" fmla="*/ 0 w 105"/>
                <a:gd name="T19" fmla="*/ 0 h 91"/>
                <a:gd name="T20" fmla="*/ 105 w 105"/>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5" h="91">
                  <a:moveTo>
                    <a:pt x="0" y="0"/>
                  </a:moveTo>
                  <a:lnTo>
                    <a:pt x="0" y="91"/>
                  </a:lnTo>
                  <a:lnTo>
                    <a:pt x="78" y="91"/>
                  </a:lnTo>
                  <a:lnTo>
                    <a:pt x="105" y="45"/>
                  </a:lnTo>
                  <a:lnTo>
                    <a:pt x="78" y="0"/>
                  </a:lnTo>
                  <a:lnTo>
                    <a:pt x="0" y="0"/>
                  </a:lnTo>
                  <a:close/>
                </a:path>
              </a:pathLst>
            </a:custGeom>
            <a:solidFill>
              <a:srgbClr val="BFFFBF"/>
            </a:solidFill>
            <a:ln w="11113">
              <a:solidFill>
                <a:srgbClr val="000000"/>
              </a:solidFill>
              <a:round/>
              <a:headEnd/>
              <a:tailEnd/>
            </a:ln>
          </p:spPr>
          <p:txBody>
            <a:bodyPr/>
            <a:lstStyle/>
            <a:p>
              <a:endParaRPr lang="nl-NL"/>
            </a:p>
          </p:txBody>
        </p:sp>
        <p:sp>
          <p:nvSpPr>
            <p:cNvPr id="142361" name="Freeform 46"/>
            <p:cNvSpPr>
              <a:spLocks noChangeAspect="1"/>
            </p:cNvSpPr>
            <p:nvPr/>
          </p:nvSpPr>
          <p:spPr bwMode="auto">
            <a:xfrm>
              <a:off x="2495" y="1063"/>
              <a:ext cx="61" cy="104"/>
            </a:xfrm>
            <a:custGeom>
              <a:avLst/>
              <a:gdLst>
                <a:gd name="T0" fmla="*/ 6 w 68"/>
                <a:gd name="T1" fmla="*/ 10 h 116"/>
                <a:gd name="T2" fmla="*/ 6 w 68"/>
                <a:gd name="T3" fmla="*/ 10 h 116"/>
                <a:gd name="T4" fmla="*/ 6 w 68"/>
                <a:gd name="T5" fmla="*/ 9 h 116"/>
                <a:gd name="T6" fmla="*/ 6 w 68"/>
                <a:gd name="T7" fmla="*/ 9 h 116"/>
                <a:gd name="T8" fmla="*/ 5 w 68"/>
                <a:gd name="T9" fmla="*/ 9 h 116"/>
                <a:gd name="T10" fmla="*/ 4 w 68"/>
                <a:gd name="T11" fmla="*/ 8 h 116"/>
                <a:gd name="T12" fmla="*/ 4 w 68"/>
                <a:gd name="T13" fmla="*/ 7 h 116"/>
                <a:gd name="T14" fmla="*/ 4 w 68"/>
                <a:gd name="T15" fmla="*/ 6 h 116"/>
                <a:gd name="T16" fmla="*/ 4 w 68"/>
                <a:gd name="T17" fmla="*/ 5 h 116"/>
                <a:gd name="T18" fmla="*/ 4 w 68"/>
                <a:gd name="T19" fmla="*/ 4 h 116"/>
                <a:gd name="T20" fmla="*/ 4 w 68"/>
                <a:gd name="T21" fmla="*/ 4 h 116"/>
                <a:gd name="T22" fmla="*/ 4 w 68"/>
                <a:gd name="T23" fmla="*/ 4 h 116"/>
                <a:gd name="T24" fmla="*/ 5 w 68"/>
                <a:gd name="T25" fmla="*/ 4 h 116"/>
                <a:gd name="T26" fmla="*/ 6 w 68"/>
                <a:gd name="T27" fmla="*/ 4 h 116"/>
                <a:gd name="T28" fmla="*/ 6 w 68"/>
                <a:gd name="T29" fmla="*/ 4 h 116"/>
                <a:gd name="T30" fmla="*/ 6 w 68"/>
                <a:gd name="T31" fmla="*/ 4 h 116"/>
                <a:gd name="T32" fmla="*/ 6 w 68"/>
                <a:gd name="T33" fmla="*/ 4 h 116"/>
                <a:gd name="T34" fmla="*/ 6 w 68"/>
                <a:gd name="T35" fmla="*/ 4 h 116"/>
                <a:gd name="T36" fmla="*/ 6 w 68"/>
                <a:gd name="T37" fmla="*/ 2 h 116"/>
                <a:gd name="T38" fmla="*/ 5 w 68"/>
                <a:gd name="T39" fmla="*/ 0 h 116"/>
                <a:gd name="T40" fmla="*/ 4 w 68"/>
                <a:gd name="T41" fmla="*/ 0 h 116"/>
                <a:gd name="T42" fmla="*/ 4 w 68"/>
                <a:gd name="T43" fmla="*/ 4 h 116"/>
                <a:gd name="T44" fmla="*/ 4 w 68"/>
                <a:gd name="T45" fmla="*/ 4 h 116"/>
                <a:gd name="T46" fmla="*/ 4 w 68"/>
                <a:gd name="T47" fmla="*/ 4 h 116"/>
                <a:gd name="T48" fmla="*/ 4 w 68"/>
                <a:gd name="T49" fmla="*/ 4 h 116"/>
                <a:gd name="T50" fmla="*/ 2 w 68"/>
                <a:gd name="T51" fmla="*/ 4 h 116"/>
                <a:gd name="T52" fmla="*/ 0 w 68"/>
                <a:gd name="T53" fmla="*/ 5 h 116"/>
                <a:gd name="T54" fmla="*/ 2 w 68"/>
                <a:gd name="T55" fmla="*/ 7 h 116"/>
                <a:gd name="T56" fmla="*/ 4 w 68"/>
                <a:gd name="T57" fmla="*/ 8 h 116"/>
                <a:gd name="T58" fmla="*/ 4 w 68"/>
                <a:gd name="T59" fmla="*/ 9 h 116"/>
                <a:gd name="T60" fmla="*/ 4 w 68"/>
                <a:gd name="T61" fmla="*/ 10 h 116"/>
                <a:gd name="T62" fmla="*/ 4 w 68"/>
                <a:gd name="T63" fmla="*/ 11 h 116"/>
                <a:gd name="T64" fmla="*/ 4 w 68"/>
                <a:gd name="T65" fmla="*/ 11 h 116"/>
                <a:gd name="T66" fmla="*/ 5 w 68"/>
                <a:gd name="T67" fmla="*/ 11 h 116"/>
                <a:gd name="T68" fmla="*/ 6 w 68"/>
                <a:gd name="T69" fmla="*/ 11 h 116"/>
                <a:gd name="T70" fmla="*/ 6 w 68"/>
                <a:gd name="T71" fmla="*/ 11 h 116"/>
                <a:gd name="T72" fmla="*/ 6 w 68"/>
                <a:gd name="T73" fmla="*/ 10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6"/>
                <a:gd name="T113" fmla="*/ 68 w 68"/>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6">
                  <a:moveTo>
                    <a:pt x="68" y="105"/>
                  </a:moveTo>
                  <a:lnTo>
                    <a:pt x="68" y="99"/>
                  </a:lnTo>
                  <a:lnTo>
                    <a:pt x="67" y="94"/>
                  </a:lnTo>
                  <a:lnTo>
                    <a:pt x="64" y="90"/>
                  </a:lnTo>
                  <a:lnTo>
                    <a:pt x="58" y="88"/>
                  </a:lnTo>
                  <a:lnTo>
                    <a:pt x="48" y="83"/>
                  </a:lnTo>
                  <a:lnTo>
                    <a:pt x="39" y="77"/>
                  </a:lnTo>
                  <a:lnTo>
                    <a:pt x="34" y="68"/>
                  </a:lnTo>
                  <a:lnTo>
                    <a:pt x="33" y="58"/>
                  </a:lnTo>
                  <a:lnTo>
                    <a:pt x="34" y="48"/>
                  </a:lnTo>
                  <a:lnTo>
                    <a:pt x="39" y="39"/>
                  </a:lnTo>
                  <a:lnTo>
                    <a:pt x="48" y="32"/>
                  </a:lnTo>
                  <a:lnTo>
                    <a:pt x="58" y="28"/>
                  </a:lnTo>
                  <a:lnTo>
                    <a:pt x="64" y="26"/>
                  </a:lnTo>
                  <a:lnTo>
                    <a:pt x="67" y="22"/>
                  </a:lnTo>
                  <a:lnTo>
                    <a:pt x="68" y="17"/>
                  </a:lnTo>
                  <a:lnTo>
                    <a:pt x="68" y="12"/>
                  </a:lnTo>
                  <a:lnTo>
                    <a:pt x="67" y="6"/>
                  </a:lnTo>
                  <a:lnTo>
                    <a:pt x="64" y="2"/>
                  </a:lnTo>
                  <a:lnTo>
                    <a:pt x="58" y="0"/>
                  </a:lnTo>
                  <a:lnTo>
                    <a:pt x="53" y="0"/>
                  </a:lnTo>
                  <a:lnTo>
                    <a:pt x="38" y="5"/>
                  </a:lnTo>
                  <a:lnTo>
                    <a:pt x="25" y="12"/>
                  </a:lnTo>
                  <a:lnTo>
                    <a:pt x="14" y="21"/>
                  </a:lnTo>
                  <a:lnTo>
                    <a:pt x="6" y="33"/>
                  </a:lnTo>
                  <a:lnTo>
                    <a:pt x="2" y="45"/>
                  </a:lnTo>
                  <a:lnTo>
                    <a:pt x="0" y="58"/>
                  </a:lnTo>
                  <a:lnTo>
                    <a:pt x="2" y="71"/>
                  </a:lnTo>
                  <a:lnTo>
                    <a:pt x="6" y="83"/>
                  </a:lnTo>
                  <a:lnTo>
                    <a:pt x="14" y="95"/>
                  </a:lnTo>
                  <a:lnTo>
                    <a:pt x="25" y="105"/>
                  </a:lnTo>
                  <a:lnTo>
                    <a:pt x="38" y="111"/>
                  </a:lnTo>
                  <a:lnTo>
                    <a:pt x="53" y="116"/>
                  </a:lnTo>
                  <a:lnTo>
                    <a:pt x="58" y="116"/>
                  </a:lnTo>
                  <a:lnTo>
                    <a:pt x="64" y="113"/>
                  </a:lnTo>
                  <a:lnTo>
                    <a:pt x="67" y="109"/>
                  </a:lnTo>
                  <a:lnTo>
                    <a:pt x="68" y="105"/>
                  </a:lnTo>
                  <a:close/>
                </a:path>
              </a:pathLst>
            </a:custGeom>
            <a:solidFill>
              <a:srgbClr val="FFFF97"/>
            </a:solidFill>
            <a:ln w="11113">
              <a:solidFill>
                <a:srgbClr val="000000"/>
              </a:solidFill>
              <a:round/>
              <a:headEnd/>
              <a:tailEnd/>
            </a:ln>
          </p:spPr>
          <p:txBody>
            <a:bodyPr/>
            <a:lstStyle/>
            <a:p>
              <a:endParaRPr lang="nl-NL"/>
            </a:p>
          </p:txBody>
        </p:sp>
        <p:sp>
          <p:nvSpPr>
            <p:cNvPr id="142362" name="Freeform 47"/>
            <p:cNvSpPr>
              <a:spLocks noChangeAspect="1"/>
            </p:cNvSpPr>
            <p:nvPr/>
          </p:nvSpPr>
          <p:spPr bwMode="auto">
            <a:xfrm>
              <a:off x="2500" y="943"/>
              <a:ext cx="62" cy="105"/>
            </a:xfrm>
            <a:custGeom>
              <a:avLst/>
              <a:gdLst>
                <a:gd name="T0" fmla="*/ 6 w 69"/>
                <a:gd name="T1" fmla="*/ 12 h 116"/>
                <a:gd name="T2" fmla="*/ 6 w 69"/>
                <a:gd name="T3" fmla="*/ 11 h 116"/>
                <a:gd name="T4" fmla="*/ 6 w 69"/>
                <a:gd name="T5" fmla="*/ 11 h 116"/>
                <a:gd name="T6" fmla="*/ 6 w 69"/>
                <a:gd name="T7" fmla="*/ 10 h 116"/>
                <a:gd name="T8" fmla="*/ 5 w 69"/>
                <a:gd name="T9" fmla="*/ 10 h 116"/>
                <a:gd name="T10" fmla="*/ 4 w 69"/>
                <a:gd name="T11" fmla="*/ 10 h 116"/>
                <a:gd name="T12" fmla="*/ 4 w 69"/>
                <a:gd name="T13" fmla="*/ 9 h 116"/>
                <a:gd name="T14" fmla="*/ 4 w 69"/>
                <a:gd name="T15" fmla="*/ 8 h 116"/>
                <a:gd name="T16" fmla="*/ 4 w 69"/>
                <a:gd name="T17" fmla="*/ 6 h 116"/>
                <a:gd name="T18" fmla="*/ 4 w 69"/>
                <a:gd name="T19" fmla="*/ 5 h 116"/>
                <a:gd name="T20" fmla="*/ 4 w 69"/>
                <a:gd name="T21" fmla="*/ 5 h 116"/>
                <a:gd name="T22" fmla="*/ 4 w 69"/>
                <a:gd name="T23" fmla="*/ 5 h 116"/>
                <a:gd name="T24" fmla="*/ 5 w 69"/>
                <a:gd name="T25" fmla="*/ 5 h 116"/>
                <a:gd name="T26" fmla="*/ 6 w 69"/>
                <a:gd name="T27" fmla="*/ 5 h 116"/>
                <a:gd name="T28" fmla="*/ 6 w 69"/>
                <a:gd name="T29" fmla="*/ 5 h 116"/>
                <a:gd name="T30" fmla="*/ 6 w 69"/>
                <a:gd name="T31" fmla="*/ 5 h 116"/>
                <a:gd name="T32" fmla="*/ 6 w 69"/>
                <a:gd name="T33" fmla="*/ 5 h 116"/>
                <a:gd name="T34" fmla="*/ 6 w 69"/>
                <a:gd name="T35" fmla="*/ 5 h 116"/>
                <a:gd name="T36" fmla="*/ 6 w 69"/>
                <a:gd name="T37" fmla="*/ 2 h 116"/>
                <a:gd name="T38" fmla="*/ 5 w 69"/>
                <a:gd name="T39" fmla="*/ 0 h 116"/>
                <a:gd name="T40" fmla="*/ 4 w 69"/>
                <a:gd name="T41" fmla="*/ 0 h 116"/>
                <a:gd name="T42" fmla="*/ 4 w 69"/>
                <a:gd name="T43" fmla="*/ 5 h 116"/>
                <a:gd name="T44" fmla="*/ 4 w 69"/>
                <a:gd name="T45" fmla="*/ 5 h 116"/>
                <a:gd name="T46" fmla="*/ 4 w 69"/>
                <a:gd name="T47" fmla="*/ 5 h 116"/>
                <a:gd name="T48" fmla="*/ 4 w 69"/>
                <a:gd name="T49" fmla="*/ 5 h 116"/>
                <a:gd name="T50" fmla="*/ 1 w 69"/>
                <a:gd name="T51" fmla="*/ 5 h 116"/>
                <a:gd name="T52" fmla="*/ 0 w 69"/>
                <a:gd name="T53" fmla="*/ 6 h 116"/>
                <a:gd name="T54" fmla="*/ 1 w 69"/>
                <a:gd name="T55" fmla="*/ 8 h 116"/>
                <a:gd name="T56" fmla="*/ 4 w 69"/>
                <a:gd name="T57" fmla="*/ 10 h 116"/>
                <a:gd name="T58" fmla="*/ 4 w 69"/>
                <a:gd name="T59" fmla="*/ 11 h 116"/>
                <a:gd name="T60" fmla="*/ 4 w 69"/>
                <a:gd name="T61" fmla="*/ 12 h 116"/>
                <a:gd name="T62" fmla="*/ 4 w 69"/>
                <a:gd name="T63" fmla="*/ 12 h 116"/>
                <a:gd name="T64" fmla="*/ 4 w 69"/>
                <a:gd name="T65" fmla="*/ 13 h 116"/>
                <a:gd name="T66" fmla="*/ 5 w 69"/>
                <a:gd name="T67" fmla="*/ 13 h 116"/>
                <a:gd name="T68" fmla="*/ 6 w 69"/>
                <a:gd name="T69" fmla="*/ 13 h 116"/>
                <a:gd name="T70" fmla="*/ 6 w 69"/>
                <a:gd name="T71" fmla="*/ 12 h 116"/>
                <a:gd name="T72" fmla="*/ 6 w 69"/>
                <a:gd name="T73" fmla="*/ 12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6"/>
                <a:gd name="T113" fmla="*/ 69 w 69"/>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6">
                  <a:moveTo>
                    <a:pt x="69" y="105"/>
                  </a:moveTo>
                  <a:lnTo>
                    <a:pt x="69" y="99"/>
                  </a:lnTo>
                  <a:lnTo>
                    <a:pt x="67" y="94"/>
                  </a:lnTo>
                  <a:lnTo>
                    <a:pt x="63" y="90"/>
                  </a:lnTo>
                  <a:lnTo>
                    <a:pt x="59" y="88"/>
                  </a:lnTo>
                  <a:lnTo>
                    <a:pt x="48" y="84"/>
                  </a:lnTo>
                  <a:lnTo>
                    <a:pt x="40" y="77"/>
                  </a:lnTo>
                  <a:lnTo>
                    <a:pt x="34" y="68"/>
                  </a:lnTo>
                  <a:lnTo>
                    <a:pt x="32" y="59"/>
                  </a:lnTo>
                  <a:lnTo>
                    <a:pt x="34" y="48"/>
                  </a:lnTo>
                  <a:lnTo>
                    <a:pt x="40" y="40"/>
                  </a:lnTo>
                  <a:lnTo>
                    <a:pt x="48" y="33"/>
                  </a:lnTo>
                  <a:lnTo>
                    <a:pt x="59" y="28"/>
                  </a:lnTo>
                  <a:lnTo>
                    <a:pt x="63" y="26"/>
                  </a:lnTo>
                  <a:lnTo>
                    <a:pt x="67" y="22"/>
                  </a:lnTo>
                  <a:lnTo>
                    <a:pt x="69" y="18"/>
                  </a:lnTo>
                  <a:lnTo>
                    <a:pt x="69" y="12"/>
                  </a:lnTo>
                  <a:lnTo>
                    <a:pt x="67" y="7"/>
                  </a:lnTo>
                  <a:lnTo>
                    <a:pt x="63" y="2"/>
                  </a:lnTo>
                  <a:lnTo>
                    <a:pt x="58" y="0"/>
                  </a:lnTo>
                  <a:lnTo>
                    <a:pt x="52" y="0"/>
                  </a:lnTo>
                  <a:lnTo>
                    <a:pt x="38" y="5"/>
                  </a:lnTo>
                  <a:lnTo>
                    <a:pt x="24" y="12"/>
                  </a:lnTo>
                  <a:lnTo>
                    <a:pt x="14" y="21"/>
                  </a:lnTo>
                  <a:lnTo>
                    <a:pt x="7" y="33"/>
                  </a:lnTo>
                  <a:lnTo>
                    <a:pt x="1" y="45"/>
                  </a:lnTo>
                  <a:lnTo>
                    <a:pt x="0" y="59"/>
                  </a:lnTo>
                  <a:lnTo>
                    <a:pt x="1" y="71"/>
                  </a:lnTo>
                  <a:lnTo>
                    <a:pt x="7" y="84"/>
                  </a:lnTo>
                  <a:lnTo>
                    <a:pt x="14" y="95"/>
                  </a:lnTo>
                  <a:lnTo>
                    <a:pt x="24" y="105"/>
                  </a:lnTo>
                  <a:lnTo>
                    <a:pt x="38" y="111"/>
                  </a:lnTo>
                  <a:lnTo>
                    <a:pt x="52" y="116"/>
                  </a:lnTo>
                  <a:lnTo>
                    <a:pt x="58" y="116"/>
                  </a:lnTo>
                  <a:lnTo>
                    <a:pt x="63" y="114"/>
                  </a:lnTo>
                  <a:lnTo>
                    <a:pt x="67" y="110"/>
                  </a:lnTo>
                  <a:lnTo>
                    <a:pt x="69" y="105"/>
                  </a:lnTo>
                  <a:close/>
                </a:path>
              </a:pathLst>
            </a:custGeom>
            <a:solidFill>
              <a:srgbClr val="FFFF97"/>
            </a:solidFill>
            <a:ln w="11113">
              <a:solidFill>
                <a:srgbClr val="000000"/>
              </a:solidFill>
              <a:round/>
              <a:headEnd/>
              <a:tailEnd/>
            </a:ln>
          </p:spPr>
          <p:txBody>
            <a:bodyPr/>
            <a:lstStyle/>
            <a:p>
              <a:endParaRPr lang="nl-NL"/>
            </a:p>
          </p:txBody>
        </p:sp>
        <p:sp>
          <p:nvSpPr>
            <p:cNvPr id="142363" name="Freeform 48"/>
            <p:cNvSpPr>
              <a:spLocks noChangeAspect="1"/>
            </p:cNvSpPr>
            <p:nvPr/>
          </p:nvSpPr>
          <p:spPr bwMode="auto">
            <a:xfrm>
              <a:off x="129" y="1647"/>
              <a:ext cx="95" cy="81"/>
            </a:xfrm>
            <a:custGeom>
              <a:avLst/>
              <a:gdLst>
                <a:gd name="T0" fmla="*/ 8 w 106"/>
                <a:gd name="T1" fmla="*/ 0 h 90"/>
                <a:gd name="T2" fmla="*/ 10 w 106"/>
                <a:gd name="T3" fmla="*/ 5 h 90"/>
                <a:gd name="T4" fmla="*/ 8 w 106"/>
                <a:gd name="T5" fmla="*/ 9 h 90"/>
                <a:gd name="T6" fmla="*/ 0 w 106"/>
                <a:gd name="T7" fmla="*/ 9 h 90"/>
                <a:gd name="T8" fmla="*/ 4 w 106"/>
                <a:gd name="T9" fmla="*/ 5 h 90"/>
                <a:gd name="T10" fmla="*/ 0 w 106"/>
                <a:gd name="T11" fmla="*/ 0 h 90"/>
                <a:gd name="T12" fmla="*/ 8 w 106"/>
                <a:gd name="T13" fmla="*/ 0 h 90"/>
                <a:gd name="T14" fmla="*/ 0 60000 65536"/>
                <a:gd name="T15" fmla="*/ 0 60000 65536"/>
                <a:gd name="T16" fmla="*/ 0 60000 65536"/>
                <a:gd name="T17" fmla="*/ 0 60000 65536"/>
                <a:gd name="T18" fmla="*/ 0 60000 65536"/>
                <a:gd name="T19" fmla="*/ 0 60000 65536"/>
                <a:gd name="T20" fmla="*/ 0 60000 65536"/>
                <a:gd name="T21" fmla="*/ 0 w 106"/>
                <a:gd name="T22" fmla="*/ 0 h 90"/>
                <a:gd name="T23" fmla="*/ 106 w 10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0">
                  <a:moveTo>
                    <a:pt x="79" y="0"/>
                  </a:moveTo>
                  <a:lnTo>
                    <a:pt x="106" y="45"/>
                  </a:lnTo>
                  <a:lnTo>
                    <a:pt x="79" y="90"/>
                  </a:lnTo>
                  <a:lnTo>
                    <a:pt x="0" y="90"/>
                  </a:lnTo>
                  <a:lnTo>
                    <a:pt x="27" y="45"/>
                  </a:lnTo>
                  <a:lnTo>
                    <a:pt x="0" y="0"/>
                  </a:lnTo>
                  <a:lnTo>
                    <a:pt x="79" y="0"/>
                  </a:lnTo>
                  <a:close/>
                </a:path>
              </a:pathLst>
            </a:custGeom>
            <a:solidFill>
              <a:srgbClr val="FFBFBF"/>
            </a:solidFill>
            <a:ln w="17463">
              <a:solidFill>
                <a:srgbClr val="000000"/>
              </a:solidFill>
              <a:round/>
              <a:headEnd/>
              <a:tailEnd/>
            </a:ln>
          </p:spPr>
          <p:txBody>
            <a:bodyPr/>
            <a:lstStyle/>
            <a:p>
              <a:endParaRPr lang="nl-NL"/>
            </a:p>
          </p:txBody>
        </p:sp>
        <p:sp>
          <p:nvSpPr>
            <p:cNvPr id="142364" name="Freeform 49"/>
            <p:cNvSpPr>
              <a:spLocks noChangeAspect="1"/>
            </p:cNvSpPr>
            <p:nvPr/>
          </p:nvSpPr>
          <p:spPr bwMode="auto">
            <a:xfrm>
              <a:off x="129" y="1402"/>
              <a:ext cx="95" cy="82"/>
            </a:xfrm>
            <a:custGeom>
              <a:avLst/>
              <a:gdLst>
                <a:gd name="T0" fmla="*/ 8 w 106"/>
                <a:gd name="T1" fmla="*/ 0 h 91"/>
                <a:gd name="T2" fmla="*/ 10 w 106"/>
                <a:gd name="T3" fmla="*/ 5 h 91"/>
                <a:gd name="T4" fmla="*/ 8 w 106"/>
                <a:gd name="T5" fmla="*/ 10 h 91"/>
                <a:gd name="T6" fmla="*/ 0 w 106"/>
                <a:gd name="T7" fmla="*/ 10 h 91"/>
                <a:gd name="T8" fmla="*/ 4 w 106"/>
                <a:gd name="T9" fmla="*/ 5 h 91"/>
                <a:gd name="T10" fmla="*/ 0 w 106"/>
                <a:gd name="T11" fmla="*/ 0 h 91"/>
                <a:gd name="T12" fmla="*/ 8 w 106"/>
                <a:gd name="T13" fmla="*/ 0 h 91"/>
                <a:gd name="T14" fmla="*/ 0 60000 65536"/>
                <a:gd name="T15" fmla="*/ 0 60000 65536"/>
                <a:gd name="T16" fmla="*/ 0 60000 65536"/>
                <a:gd name="T17" fmla="*/ 0 60000 65536"/>
                <a:gd name="T18" fmla="*/ 0 60000 65536"/>
                <a:gd name="T19" fmla="*/ 0 60000 65536"/>
                <a:gd name="T20" fmla="*/ 0 60000 65536"/>
                <a:gd name="T21" fmla="*/ 0 w 106"/>
                <a:gd name="T22" fmla="*/ 0 h 91"/>
                <a:gd name="T23" fmla="*/ 106 w 106"/>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1">
                  <a:moveTo>
                    <a:pt x="79" y="0"/>
                  </a:moveTo>
                  <a:lnTo>
                    <a:pt x="106" y="45"/>
                  </a:lnTo>
                  <a:lnTo>
                    <a:pt x="79" y="91"/>
                  </a:lnTo>
                  <a:lnTo>
                    <a:pt x="0" y="91"/>
                  </a:lnTo>
                  <a:lnTo>
                    <a:pt x="27" y="45"/>
                  </a:lnTo>
                  <a:lnTo>
                    <a:pt x="0" y="0"/>
                  </a:lnTo>
                  <a:lnTo>
                    <a:pt x="79" y="0"/>
                  </a:lnTo>
                  <a:close/>
                </a:path>
              </a:pathLst>
            </a:custGeom>
            <a:solidFill>
              <a:srgbClr val="FFBFBF"/>
            </a:solidFill>
            <a:ln w="11113">
              <a:solidFill>
                <a:srgbClr val="000000"/>
              </a:solidFill>
              <a:round/>
              <a:headEnd/>
              <a:tailEnd/>
            </a:ln>
          </p:spPr>
          <p:txBody>
            <a:bodyPr/>
            <a:lstStyle/>
            <a:p>
              <a:endParaRPr lang="nl-NL"/>
            </a:p>
          </p:txBody>
        </p:sp>
        <p:sp>
          <p:nvSpPr>
            <p:cNvPr id="142365" name="Freeform 50"/>
            <p:cNvSpPr>
              <a:spLocks noChangeAspect="1"/>
            </p:cNvSpPr>
            <p:nvPr/>
          </p:nvSpPr>
          <p:spPr bwMode="auto">
            <a:xfrm>
              <a:off x="123" y="1090"/>
              <a:ext cx="59" cy="49"/>
            </a:xfrm>
            <a:custGeom>
              <a:avLst/>
              <a:gdLst>
                <a:gd name="T0" fmla="*/ 0 w 65"/>
                <a:gd name="T1" fmla="*/ 4 h 55"/>
                <a:gd name="T2" fmla="*/ 2 w 65"/>
                <a:gd name="T3" fmla="*/ 4 h 55"/>
                <a:gd name="T4" fmla="*/ 5 w 65"/>
                <a:gd name="T5" fmla="*/ 4 h 55"/>
                <a:gd name="T6" fmla="*/ 5 w 65"/>
                <a:gd name="T7" fmla="*/ 4 h 55"/>
                <a:gd name="T8" fmla="*/ 5 w 65"/>
                <a:gd name="T9" fmla="*/ 0 h 55"/>
                <a:gd name="T10" fmla="*/ 5 w 65"/>
                <a:gd name="T11" fmla="*/ 0 h 55"/>
                <a:gd name="T12" fmla="*/ 5 w 65"/>
                <a:gd name="T13" fmla="*/ 4 h 55"/>
                <a:gd name="T14" fmla="*/ 7 w 65"/>
                <a:gd name="T15" fmla="*/ 4 h 55"/>
                <a:gd name="T16" fmla="*/ 8 w 65"/>
                <a:gd name="T17" fmla="*/ 4 h 55"/>
                <a:gd name="T18" fmla="*/ 8 w 65"/>
                <a:gd name="T19" fmla="*/ 4 h 55"/>
                <a:gd name="T20" fmla="*/ 8 w 65"/>
                <a:gd name="T21" fmla="*/ 4 h 55"/>
                <a:gd name="T22" fmla="*/ 7 w 65"/>
                <a:gd name="T23" fmla="*/ 4 h 55"/>
                <a:gd name="T24" fmla="*/ 5 w 65"/>
                <a:gd name="T25" fmla="*/ 4 h 55"/>
                <a:gd name="T26" fmla="*/ 5 w 65"/>
                <a:gd name="T27" fmla="*/ 4 h 55"/>
                <a:gd name="T28" fmla="*/ 5 w 65"/>
                <a:gd name="T29" fmla="*/ 4 h 55"/>
                <a:gd name="T30" fmla="*/ 5 w 65"/>
                <a:gd name="T31" fmla="*/ 4 h 55"/>
                <a:gd name="T32" fmla="*/ 5 w 65"/>
                <a:gd name="T33" fmla="*/ 4 h 55"/>
                <a:gd name="T34" fmla="*/ 2 w 65"/>
                <a:gd name="T35" fmla="*/ 4 h 55"/>
                <a:gd name="T36" fmla="*/ 0 w 65"/>
                <a:gd name="T37" fmla="*/ 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8"/>
                  </a:moveTo>
                  <a:lnTo>
                    <a:pt x="2" y="18"/>
                  </a:lnTo>
                  <a:lnTo>
                    <a:pt x="7" y="9"/>
                  </a:lnTo>
                  <a:lnTo>
                    <a:pt x="16" y="4"/>
                  </a:lnTo>
                  <a:lnTo>
                    <a:pt x="27" y="0"/>
                  </a:lnTo>
                  <a:lnTo>
                    <a:pt x="38" y="0"/>
                  </a:lnTo>
                  <a:lnTo>
                    <a:pt x="50" y="4"/>
                  </a:lnTo>
                  <a:lnTo>
                    <a:pt x="58" y="9"/>
                  </a:lnTo>
                  <a:lnTo>
                    <a:pt x="64" y="18"/>
                  </a:lnTo>
                  <a:lnTo>
                    <a:pt x="65" y="28"/>
                  </a:lnTo>
                  <a:lnTo>
                    <a:pt x="64" y="37"/>
                  </a:lnTo>
                  <a:lnTo>
                    <a:pt x="58" y="46"/>
                  </a:lnTo>
                  <a:lnTo>
                    <a:pt x="50" y="53"/>
                  </a:lnTo>
                  <a:lnTo>
                    <a:pt x="38" y="55"/>
                  </a:lnTo>
                  <a:lnTo>
                    <a:pt x="27" y="55"/>
                  </a:lnTo>
                  <a:lnTo>
                    <a:pt x="16" y="53"/>
                  </a:lnTo>
                  <a:lnTo>
                    <a:pt x="7" y="46"/>
                  </a:lnTo>
                  <a:lnTo>
                    <a:pt x="2" y="37"/>
                  </a:lnTo>
                  <a:lnTo>
                    <a:pt x="0" y="28"/>
                  </a:lnTo>
                  <a:close/>
                </a:path>
              </a:pathLst>
            </a:custGeom>
            <a:solidFill>
              <a:srgbClr val="BDFFFF"/>
            </a:solidFill>
            <a:ln w="11113">
              <a:solidFill>
                <a:srgbClr val="000000"/>
              </a:solidFill>
              <a:round/>
              <a:headEnd/>
              <a:tailEnd/>
            </a:ln>
          </p:spPr>
          <p:txBody>
            <a:bodyPr/>
            <a:lstStyle/>
            <a:p>
              <a:endParaRPr lang="nl-NL"/>
            </a:p>
          </p:txBody>
        </p:sp>
        <p:sp>
          <p:nvSpPr>
            <p:cNvPr id="142366" name="Freeform 51"/>
            <p:cNvSpPr>
              <a:spLocks noChangeAspect="1"/>
            </p:cNvSpPr>
            <p:nvPr/>
          </p:nvSpPr>
          <p:spPr bwMode="auto">
            <a:xfrm>
              <a:off x="123" y="1215"/>
              <a:ext cx="59" cy="50"/>
            </a:xfrm>
            <a:custGeom>
              <a:avLst/>
              <a:gdLst>
                <a:gd name="T0" fmla="*/ 0 w 65"/>
                <a:gd name="T1" fmla="*/ 5 h 55"/>
                <a:gd name="T2" fmla="*/ 2 w 65"/>
                <a:gd name="T3" fmla="*/ 5 h 55"/>
                <a:gd name="T4" fmla="*/ 5 w 65"/>
                <a:gd name="T5" fmla="*/ 5 h 55"/>
                <a:gd name="T6" fmla="*/ 5 w 65"/>
                <a:gd name="T7" fmla="*/ 3 h 55"/>
                <a:gd name="T8" fmla="*/ 5 w 65"/>
                <a:gd name="T9" fmla="*/ 0 h 55"/>
                <a:gd name="T10" fmla="*/ 5 w 65"/>
                <a:gd name="T11" fmla="*/ 0 h 55"/>
                <a:gd name="T12" fmla="*/ 5 w 65"/>
                <a:gd name="T13" fmla="*/ 3 h 55"/>
                <a:gd name="T14" fmla="*/ 7 w 65"/>
                <a:gd name="T15" fmla="*/ 5 h 55"/>
                <a:gd name="T16" fmla="*/ 8 w 65"/>
                <a:gd name="T17" fmla="*/ 5 h 55"/>
                <a:gd name="T18" fmla="*/ 8 w 65"/>
                <a:gd name="T19" fmla="*/ 5 h 55"/>
                <a:gd name="T20" fmla="*/ 8 w 65"/>
                <a:gd name="T21" fmla="*/ 5 h 55"/>
                <a:gd name="T22" fmla="*/ 7 w 65"/>
                <a:gd name="T23" fmla="*/ 5 h 55"/>
                <a:gd name="T24" fmla="*/ 5 w 65"/>
                <a:gd name="T25" fmla="*/ 6 h 55"/>
                <a:gd name="T26" fmla="*/ 5 w 65"/>
                <a:gd name="T27" fmla="*/ 6 h 55"/>
                <a:gd name="T28" fmla="*/ 5 w 65"/>
                <a:gd name="T29" fmla="*/ 6 h 55"/>
                <a:gd name="T30" fmla="*/ 5 w 65"/>
                <a:gd name="T31" fmla="*/ 6 h 55"/>
                <a:gd name="T32" fmla="*/ 5 w 65"/>
                <a:gd name="T33" fmla="*/ 5 h 55"/>
                <a:gd name="T34" fmla="*/ 2 w 65"/>
                <a:gd name="T35" fmla="*/ 5 h 55"/>
                <a:gd name="T36" fmla="*/ 0 w 65"/>
                <a:gd name="T37" fmla="*/ 5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7"/>
                  </a:moveTo>
                  <a:lnTo>
                    <a:pt x="2" y="18"/>
                  </a:lnTo>
                  <a:lnTo>
                    <a:pt x="7" y="9"/>
                  </a:lnTo>
                  <a:lnTo>
                    <a:pt x="16" y="3"/>
                  </a:lnTo>
                  <a:lnTo>
                    <a:pt x="27" y="0"/>
                  </a:lnTo>
                  <a:lnTo>
                    <a:pt x="38" y="0"/>
                  </a:lnTo>
                  <a:lnTo>
                    <a:pt x="50" y="3"/>
                  </a:lnTo>
                  <a:lnTo>
                    <a:pt x="58" y="9"/>
                  </a:lnTo>
                  <a:lnTo>
                    <a:pt x="64" y="18"/>
                  </a:lnTo>
                  <a:lnTo>
                    <a:pt x="65" y="27"/>
                  </a:lnTo>
                  <a:lnTo>
                    <a:pt x="64" y="37"/>
                  </a:lnTo>
                  <a:lnTo>
                    <a:pt x="58" y="45"/>
                  </a:lnTo>
                  <a:lnTo>
                    <a:pt x="50" y="52"/>
                  </a:lnTo>
                  <a:lnTo>
                    <a:pt x="38" y="55"/>
                  </a:lnTo>
                  <a:lnTo>
                    <a:pt x="27" y="55"/>
                  </a:lnTo>
                  <a:lnTo>
                    <a:pt x="16" y="52"/>
                  </a:lnTo>
                  <a:lnTo>
                    <a:pt x="7" y="45"/>
                  </a:lnTo>
                  <a:lnTo>
                    <a:pt x="2" y="37"/>
                  </a:lnTo>
                  <a:lnTo>
                    <a:pt x="0" y="27"/>
                  </a:lnTo>
                  <a:close/>
                </a:path>
              </a:pathLst>
            </a:custGeom>
            <a:solidFill>
              <a:srgbClr val="BDFFFF"/>
            </a:solidFill>
            <a:ln w="11113">
              <a:solidFill>
                <a:srgbClr val="000000"/>
              </a:solidFill>
              <a:round/>
              <a:headEnd/>
              <a:tailEnd/>
            </a:ln>
          </p:spPr>
          <p:txBody>
            <a:bodyPr/>
            <a:lstStyle/>
            <a:p>
              <a:endParaRPr lang="nl-NL"/>
            </a:p>
          </p:txBody>
        </p:sp>
        <p:sp>
          <p:nvSpPr>
            <p:cNvPr id="142367" name="Line 52"/>
            <p:cNvSpPr>
              <a:spLocks noChangeAspect="1" noChangeShapeType="1"/>
            </p:cNvSpPr>
            <p:nvPr/>
          </p:nvSpPr>
          <p:spPr bwMode="auto">
            <a:xfrm flipH="1">
              <a:off x="2377" y="995"/>
              <a:ext cx="123" cy="1"/>
            </a:xfrm>
            <a:prstGeom prst="line">
              <a:avLst/>
            </a:prstGeom>
            <a:noFill/>
            <a:ln w="17463">
              <a:solidFill>
                <a:srgbClr val="000000"/>
              </a:solidFill>
              <a:round/>
              <a:headEnd/>
              <a:tailEnd/>
            </a:ln>
          </p:spPr>
          <p:txBody>
            <a:bodyPr/>
            <a:lstStyle/>
            <a:p>
              <a:endParaRPr lang="nl-NL"/>
            </a:p>
          </p:txBody>
        </p:sp>
        <p:sp>
          <p:nvSpPr>
            <p:cNvPr id="142368" name="Line 53"/>
            <p:cNvSpPr>
              <a:spLocks noChangeAspect="1" noChangeShapeType="1"/>
            </p:cNvSpPr>
            <p:nvPr/>
          </p:nvSpPr>
          <p:spPr bwMode="auto">
            <a:xfrm flipH="1">
              <a:off x="2377" y="1115"/>
              <a:ext cx="118" cy="1"/>
            </a:xfrm>
            <a:prstGeom prst="line">
              <a:avLst/>
            </a:prstGeom>
            <a:noFill/>
            <a:ln w="17463">
              <a:solidFill>
                <a:srgbClr val="000000"/>
              </a:solidFill>
              <a:round/>
              <a:headEnd/>
              <a:tailEnd/>
            </a:ln>
          </p:spPr>
          <p:txBody>
            <a:bodyPr/>
            <a:lstStyle/>
            <a:p>
              <a:endParaRPr lang="nl-NL"/>
            </a:p>
          </p:txBody>
        </p:sp>
        <p:sp>
          <p:nvSpPr>
            <p:cNvPr id="142369" name="Line 54"/>
            <p:cNvSpPr>
              <a:spLocks noChangeAspect="1" noChangeShapeType="1"/>
            </p:cNvSpPr>
            <p:nvPr/>
          </p:nvSpPr>
          <p:spPr bwMode="auto">
            <a:xfrm flipH="1">
              <a:off x="2377" y="1239"/>
              <a:ext cx="118" cy="1"/>
            </a:xfrm>
            <a:prstGeom prst="line">
              <a:avLst/>
            </a:prstGeom>
            <a:noFill/>
            <a:ln w="17463">
              <a:solidFill>
                <a:srgbClr val="000000"/>
              </a:solidFill>
              <a:round/>
              <a:headEnd/>
              <a:tailEnd/>
            </a:ln>
          </p:spPr>
          <p:txBody>
            <a:bodyPr/>
            <a:lstStyle/>
            <a:p>
              <a:endParaRPr lang="nl-NL"/>
            </a:p>
          </p:txBody>
        </p:sp>
        <p:sp>
          <p:nvSpPr>
            <p:cNvPr id="142370" name="Line 55"/>
            <p:cNvSpPr>
              <a:spLocks noChangeAspect="1" noChangeShapeType="1"/>
            </p:cNvSpPr>
            <p:nvPr/>
          </p:nvSpPr>
          <p:spPr bwMode="auto">
            <a:xfrm flipH="1">
              <a:off x="2377" y="1443"/>
              <a:ext cx="118" cy="1"/>
            </a:xfrm>
            <a:prstGeom prst="line">
              <a:avLst/>
            </a:prstGeom>
            <a:noFill/>
            <a:ln w="17463">
              <a:solidFill>
                <a:srgbClr val="000000"/>
              </a:solidFill>
              <a:round/>
              <a:headEnd/>
              <a:tailEnd/>
            </a:ln>
          </p:spPr>
          <p:txBody>
            <a:bodyPr/>
            <a:lstStyle/>
            <a:p>
              <a:endParaRPr lang="nl-NL"/>
            </a:p>
          </p:txBody>
        </p:sp>
        <p:sp>
          <p:nvSpPr>
            <p:cNvPr id="142371" name="Line 56"/>
            <p:cNvSpPr>
              <a:spLocks noChangeAspect="1" noChangeShapeType="1"/>
            </p:cNvSpPr>
            <p:nvPr/>
          </p:nvSpPr>
          <p:spPr bwMode="auto">
            <a:xfrm flipH="1">
              <a:off x="2377" y="1565"/>
              <a:ext cx="118" cy="1"/>
            </a:xfrm>
            <a:prstGeom prst="line">
              <a:avLst/>
            </a:prstGeom>
            <a:noFill/>
            <a:ln w="17463">
              <a:solidFill>
                <a:srgbClr val="000000"/>
              </a:solidFill>
              <a:round/>
              <a:headEnd/>
              <a:tailEnd/>
            </a:ln>
          </p:spPr>
          <p:txBody>
            <a:bodyPr/>
            <a:lstStyle/>
            <a:p>
              <a:endParaRPr lang="nl-NL"/>
            </a:p>
          </p:txBody>
        </p:sp>
        <p:sp>
          <p:nvSpPr>
            <p:cNvPr id="142372" name="Line 57"/>
            <p:cNvSpPr>
              <a:spLocks noChangeAspect="1" noChangeShapeType="1"/>
            </p:cNvSpPr>
            <p:nvPr/>
          </p:nvSpPr>
          <p:spPr bwMode="auto">
            <a:xfrm flipH="1">
              <a:off x="2377" y="1687"/>
              <a:ext cx="118" cy="1"/>
            </a:xfrm>
            <a:prstGeom prst="line">
              <a:avLst/>
            </a:prstGeom>
            <a:noFill/>
            <a:ln w="17463">
              <a:solidFill>
                <a:srgbClr val="000000"/>
              </a:solidFill>
              <a:round/>
              <a:headEnd/>
              <a:tailEnd/>
            </a:ln>
          </p:spPr>
          <p:txBody>
            <a:bodyPr/>
            <a:lstStyle/>
            <a:p>
              <a:endParaRPr lang="nl-NL"/>
            </a:p>
          </p:txBody>
        </p:sp>
        <p:sp>
          <p:nvSpPr>
            <p:cNvPr id="142373" name="Freeform 58"/>
            <p:cNvSpPr>
              <a:spLocks noChangeAspect="1"/>
            </p:cNvSpPr>
            <p:nvPr/>
          </p:nvSpPr>
          <p:spPr bwMode="auto">
            <a:xfrm>
              <a:off x="536" y="996"/>
              <a:ext cx="823" cy="894"/>
            </a:xfrm>
            <a:custGeom>
              <a:avLst/>
              <a:gdLst>
                <a:gd name="T0" fmla="*/ 77 w 914"/>
                <a:gd name="T1" fmla="*/ 99 h 993"/>
                <a:gd name="T2" fmla="*/ 80 w 914"/>
                <a:gd name="T3" fmla="*/ 99 h 993"/>
                <a:gd name="T4" fmla="*/ 83 w 914"/>
                <a:gd name="T5" fmla="*/ 99 h 993"/>
                <a:gd name="T6" fmla="*/ 85 w 914"/>
                <a:gd name="T7" fmla="*/ 96 h 993"/>
                <a:gd name="T8" fmla="*/ 86 w 914"/>
                <a:gd name="T9" fmla="*/ 96 h 993"/>
                <a:gd name="T10" fmla="*/ 88 w 914"/>
                <a:gd name="T11" fmla="*/ 94 h 993"/>
                <a:gd name="T12" fmla="*/ 89 w 914"/>
                <a:gd name="T13" fmla="*/ 94 h 993"/>
                <a:gd name="T14" fmla="*/ 90 w 914"/>
                <a:gd name="T15" fmla="*/ 92 h 993"/>
                <a:gd name="T16" fmla="*/ 90 w 914"/>
                <a:gd name="T17" fmla="*/ 89 h 993"/>
                <a:gd name="T18" fmla="*/ 92 w 914"/>
                <a:gd name="T19" fmla="*/ 87 h 993"/>
                <a:gd name="T20" fmla="*/ 92 w 914"/>
                <a:gd name="T21" fmla="*/ 12 h 993"/>
                <a:gd name="T22" fmla="*/ 90 w 914"/>
                <a:gd name="T23" fmla="*/ 10 h 993"/>
                <a:gd name="T24" fmla="*/ 90 w 914"/>
                <a:gd name="T25" fmla="*/ 8 h 993"/>
                <a:gd name="T26" fmla="*/ 89 w 914"/>
                <a:gd name="T27" fmla="*/ 5 h 993"/>
                <a:gd name="T28" fmla="*/ 88 w 914"/>
                <a:gd name="T29" fmla="*/ 5 h 993"/>
                <a:gd name="T30" fmla="*/ 86 w 914"/>
                <a:gd name="T31" fmla="*/ 5 h 993"/>
                <a:gd name="T32" fmla="*/ 85 w 914"/>
                <a:gd name="T33" fmla="*/ 5 h 993"/>
                <a:gd name="T34" fmla="*/ 83 w 914"/>
                <a:gd name="T35" fmla="*/ 5 h 993"/>
                <a:gd name="T36" fmla="*/ 80 w 914"/>
                <a:gd name="T37" fmla="*/ 1 h 993"/>
                <a:gd name="T38" fmla="*/ 77 w 914"/>
                <a:gd name="T39" fmla="*/ 0 h 993"/>
                <a:gd name="T40" fmla="*/ 13 w 914"/>
                <a:gd name="T41" fmla="*/ 0 h 993"/>
                <a:gd name="T42" fmla="*/ 12 w 914"/>
                <a:gd name="T43" fmla="*/ 1 h 993"/>
                <a:gd name="T44" fmla="*/ 9 w 914"/>
                <a:gd name="T45" fmla="*/ 5 h 993"/>
                <a:gd name="T46" fmla="*/ 7 w 914"/>
                <a:gd name="T47" fmla="*/ 5 h 993"/>
                <a:gd name="T48" fmla="*/ 5 w 914"/>
                <a:gd name="T49" fmla="*/ 5 h 993"/>
                <a:gd name="T50" fmla="*/ 5 w 914"/>
                <a:gd name="T51" fmla="*/ 5 h 993"/>
                <a:gd name="T52" fmla="*/ 5 w 914"/>
                <a:gd name="T53" fmla="*/ 5 h 993"/>
                <a:gd name="T54" fmla="*/ 5 w 914"/>
                <a:gd name="T55" fmla="*/ 8 h 993"/>
                <a:gd name="T56" fmla="*/ 2 w 914"/>
                <a:gd name="T57" fmla="*/ 10 h 993"/>
                <a:gd name="T58" fmla="*/ 0 w 914"/>
                <a:gd name="T59" fmla="*/ 12 h 993"/>
                <a:gd name="T60" fmla="*/ 0 w 914"/>
                <a:gd name="T61" fmla="*/ 87 h 993"/>
                <a:gd name="T62" fmla="*/ 2 w 914"/>
                <a:gd name="T63" fmla="*/ 89 h 993"/>
                <a:gd name="T64" fmla="*/ 5 w 914"/>
                <a:gd name="T65" fmla="*/ 92 h 993"/>
                <a:gd name="T66" fmla="*/ 5 w 914"/>
                <a:gd name="T67" fmla="*/ 94 h 993"/>
                <a:gd name="T68" fmla="*/ 5 w 914"/>
                <a:gd name="T69" fmla="*/ 94 h 993"/>
                <a:gd name="T70" fmla="*/ 5 w 914"/>
                <a:gd name="T71" fmla="*/ 96 h 993"/>
                <a:gd name="T72" fmla="*/ 7 w 914"/>
                <a:gd name="T73" fmla="*/ 96 h 993"/>
                <a:gd name="T74" fmla="*/ 9 w 914"/>
                <a:gd name="T75" fmla="*/ 99 h 993"/>
                <a:gd name="T76" fmla="*/ 12 w 914"/>
                <a:gd name="T77" fmla="*/ 99 h 993"/>
                <a:gd name="T78" fmla="*/ 13 w 914"/>
                <a:gd name="T79" fmla="*/ 99 h 993"/>
                <a:gd name="T80" fmla="*/ 77 w 914"/>
                <a:gd name="T81" fmla="*/ 99 h 9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4"/>
                <a:gd name="T124" fmla="*/ 0 h 993"/>
                <a:gd name="T125" fmla="*/ 914 w 914"/>
                <a:gd name="T126" fmla="*/ 993 h 99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4" h="993">
                  <a:moveTo>
                    <a:pt x="781" y="993"/>
                  </a:moveTo>
                  <a:lnTo>
                    <a:pt x="805" y="992"/>
                  </a:lnTo>
                  <a:lnTo>
                    <a:pt x="827" y="987"/>
                  </a:lnTo>
                  <a:lnTo>
                    <a:pt x="847" y="978"/>
                  </a:lnTo>
                  <a:lnTo>
                    <a:pt x="866" y="968"/>
                  </a:lnTo>
                  <a:lnTo>
                    <a:pt x="882" y="953"/>
                  </a:lnTo>
                  <a:lnTo>
                    <a:pt x="896" y="937"/>
                  </a:lnTo>
                  <a:lnTo>
                    <a:pt x="905" y="920"/>
                  </a:lnTo>
                  <a:lnTo>
                    <a:pt x="911" y="901"/>
                  </a:lnTo>
                  <a:lnTo>
                    <a:pt x="914" y="881"/>
                  </a:lnTo>
                  <a:lnTo>
                    <a:pt x="914" y="113"/>
                  </a:lnTo>
                  <a:lnTo>
                    <a:pt x="911" y="92"/>
                  </a:lnTo>
                  <a:lnTo>
                    <a:pt x="905" y="73"/>
                  </a:lnTo>
                  <a:lnTo>
                    <a:pt x="896" y="56"/>
                  </a:lnTo>
                  <a:lnTo>
                    <a:pt x="882" y="40"/>
                  </a:lnTo>
                  <a:lnTo>
                    <a:pt x="866" y="25"/>
                  </a:lnTo>
                  <a:lnTo>
                    <a:pt x="847" y="14"/>
                  </a:lnTo>
                  <a:lnTo>
                    <a:pt x="827" y="6"/>
                  </a:lnTo>
                  <a:lnTo>
                    <a:pt x="805" y="1"/>
                  </a:lnTo>
                  <a:lnTo>
                    <a:pt x="781" y="0"/>
                  </a:lnTo>
                  <a:lnTo>
                    <a:pt x="131" y="0"/>
                  </a:lnTo>
                  <a:lnTo>
                    <a:pt x="109" y="1"/>
                  </a:lnTo>
                  <a:lnTo>
                    <a:pt x="87" y="6"/>
                  </a:lnTo>
                  <a:lnTo>
                    <a:pt x="66" y="14"/>
                  </a:lnTo>
                  <a:lnTo>
                    <a:pt x="47" y="25"/>
                  </a:lnTo>
                  <a:lnTo>
                    <a:pt x="31" y="40"/>
                  </a:lnTo>
                  <a:lnTo>
                    <a:pt x="18" y="56"/>
                  </a:lnTo>
                  <a:lnTo>
                    <a:pt x="8" y="73"/>
                  </a:lnTo>
                  <a:lnTo>
                    <a:pt x="2" y="92"/>
                  </a:lnTo>
                  <a:lnTo>
                    <a:pt x="0" y="113"/>
                  </a:lnTo>
                  <a:lnTo>
                    <a:pt x="0" y="881"/>
                  </a:lnTo>
                  <a:lnTo>
                    <a:pt x="2" y="901"/>
                  </a:lnTo>
                  <a:lnTo>
                    <a:pt x="8" y="920"/>
                  </a:lnTo>
                  <a:lnTo>
                    <a:pt x="18" y="937"/>
                  </a:lnTo>
                  <a:lnTo>
                    <a:pt x="31" y="953"/>
                  </a:lnTo>
                  <a:lnTo>
                    <a:pt x="47" y="968"/>
                  </a:lnTo>
                  <a:lnTo>
                    <a:pt x="66" y="978"/>
                  </a:lnTo>
                  <a:lnTo>
                    <a:pt x="87" y="987"/>
                  </a:lnTo>
                  <a:lnTo>
                    <a:pt x="109" y="992"/>
                  </a:lnTo>
                  <a:lnTo>
                    <a:pt x="131" y="993"/>
                  </a:lnTo>
                  <a:lnTo>
                    <a:pt x="781" y="993"/>
                  </a:lnTo>
                  <a:close/>
                </a:path>
              </a:pathLst>
            </a:custGeom>
            <a:solidFill>
              <a:srgbClr val="EFEFEF"/>
            </a:solidFill>
            <a:ln w="3175">
              <a:solidFill>
                <a:srgbClr val="000000"/>
              </a:solidFill>
              <a:round/>
              <a:headEnd/>
              <a:tailEnd/>
            </a:ln>
          </p:spPr>
          <p:txBody>
            <a:bodyPr/>
            <a:lstStyle/>
            <a:p>
              <a:endParaRPr lang="nl-NL"/>
            </a:p>
          </p:txBody>
        </p:sp>
        <p:sp>
          <p:nvSpPr>
            <p:cNvPr id="142374" name="Rectangle 59"/>
            <p:cNvSpPr>
              <a:spLocks noChangeAspect="1" noChangeArrowheads="1"/>
            </p:cNvSpPr>
            <p:nvPr/>
          </p:nvSpPr>
          <p:spPr bwMode="auto">
            <a:xfrm>
              <a:off x="847" y="1022"/>
              <a:ext cx="25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Main</a:t>
              </a:r>
              <a:endParaRPr lang="en-US" altLang="zh-CN" sz="3200" b="1" i="0">
                <a:solidFill>
                  <a:schemeClr val="bg1"/>
                </a:solidFill>
                <a:ea typeface="宋体" pitchFamily="2" charset="-122"/>
              </a:endParaRPr>
            </a:p>
          </p:txBody>
        </p:sp>
        <p:sp>
          <p:nvSpPr>
            <p:cNvPr id="142375" name="Rectangle 60"/>
            <p:cNvSpPr>
              <a:spLocks noChangeAspect="1" noChangeArrowheads="1"/>
            </p:cNvSpPr>
            <p:nvPr/>
          </p:nvSpPr>
          <p:spPr bwMode="auto">
            <a:xfrm>
              <a:off x="665" y="1142"/>
              <a:ext cx="620"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Component</a:t>
              </a:r>
              <a:endParaRPr lang="en-US" altLang="zh-CN" sz="3200" b="1" i="0">
                <a:solidFill>
                  <a:schemeClr val="bg1"/>
                </a:solidFill>
                <a:ea typeface="宋体" pitchFamily="2" charset="-122"/>
              </a:endParaRPr>
            </a:p>
          </p:txBody>
        </p:sp>
        <p:sp>
          <p:nvSpPr>
            <p:cNvPr id="142376" name="Rectangle 61"/>
            <p:cNvSpPr>
              <a:spLocks noChangeAspect="1" noChangeArrowheads="1"/>
            </p:cNvSpPr>
            <p:nvPr/>
          </p:nvSpPr>
          <p:spPr bwMode="auto">
            <a:xfrm>
              <a:off x="736" y="1262"/>
              <a:ext cx="478"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Executor</a:t>
              </a:r>
              <a:endParaRPr lang="en-US" altLang="zh-CN" sz="3200" b="1" i="0">
                <a:solidFill>
                  <a:schemeClr val="bg1"/>
                </a:solidFill>
                <a:ea typeface="宋体" pitchFamily="2" charset="-122"/>
              </a:endParaRPr>
            </a:p>
          </p:txBody>
        </p:sp>
        <p:sp>
          <p:nvSpPr>
            <p:cNvPr id="142377" name="Freeform 62"/>
            <p:cNvSpPr>
              <a:spLocks noChangeAspect="1"/>
            </p:cNvSpPr>
            <p:nvPr/>
          </p:nvSpPr>
          <p:spPr bwMode="auto">
            <a:xfrm>
              <a:off x="1244" y="1515"/>
              <a:ext cx="59" cy="50"/>
            </a:xfrm>
            <a:custGeom>
              <a:avLst/>
              <a:gdLst>
                <a:gd name="T0" fmla="*/ 0 w 65"/>
                <a:gd name="T1" fmla="*/ 4 h 56"/>
                <a:gd name="T2" fmla="*/ 2 w 65"/>
                <a:gd name="T3" fmla="*/ 4 h 56"/>
                <a:gd name="T4" fmla="*/ 5 w 65"/>
                <a:gd name="T5" fmla="*/ 4 h 56"/>
                <a:gd name="T6" fmla="*/ 5 w 65"/>
                <a:gd name="T7" fmla="*/ 3 h 56"/>
                <a:gd name="T8" fmla="*/ 5 w 65"/>
                <a:gd name="T9" fmla="*/ 0 h 56"/>
                <a:gd name="T10" fmla="*/ 5 w 65"/>
                <a:gd name="T11" fmla="*/ 0 h 56"/>
                <a:gd name="T12" fmla="*/ 5 w 65"/>
                <a:gd name="T13" fmla="*/ 3 h 56"/>
                <a:gd name="T14" fmla="*/ 7 w 65"/>
                <a:gd name="T15" fmla="*/ 4 h 56"/>
                <a:gd name="T16" fmla="*/ 8 w 65"/>
                <a:gd name="T17" fmla="*/ 4 h 56"/>
                <a:gd name="T18" fmla="*/ 8 w 65"/>
                <a:gd name="T19" fmla="*/ 4 h 56"/>
                <a:gd name="T20" fmla="*/ 8 w 65"/>
                <a:gd name="T21" fmla="*/ 4 h 56"/>
                <a:gd name="T22" fmla="*/ 7 w 65"/>
                <a:gd name="T23" fmla="*/ 4 h 56"/>
                <a:gd name="T24" fmla="*/ 5 w 65"/>
                <a:gd name="T25" fmla="*/ 4 h 56"/>
                <a:gd name="T26" fmla="*/ 5 w 65"/>
                <a:gd name="T27" fmla="*/ 4 h 56"/>
                <a:gd name="T28" fmla="*/ 5 w 65"/>
                <a:gd name="T29" fmla="*/ 4 h 56"/>
                <a:gd name="T30" fmla="*/ 5 w 65"/>
                <a:gd name="T31" fmla="*/ 4 h 56"/>
                <a:gd name="T32" fmla="*/ 5 w 65"/>
                <a:gd name="T33" fmla="*/ 4 h 56"/>
                <a:gd name="T34" fmla="*/ 2 w 65"/>
                <a:gd name="T35" fmla="*/ 4 h 56"/>
                <a:gd name="T36" fmla="*/ 0 w 65"/>
                <a:gd name="T37" fmla="*/ 4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6"/>
                <a:gd name="T59" fmla="*/ 65 w 65"/>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6">
                  <a:moveTo>
                    <a:pt x="0" y="28"/>
                  </a:moveTo>
                  <a:lnTo>
                    <a:pt x="2" y="19"/>
                  </a:lnTo>
                  <a:lnTo>
                    <a:pt x="8" y="10"/>
                  </a:lnTo>
                  <a:lnTo>
                    <a:pt x="17" y="3"/>
                  </a:lnTo>
                  <a:lnTo>
                    <a:pt x="27" y="0"/>
                  </a:lnTo>
                  <a:lnTo>
                    <a:pt x="38" y="0"/>
                  </a:lnTo>
                  <a:lnTo>
                    <a:pt x="49" y="3"/>
                  </a:lnTo>
                  <a:lnTo>
                    <a:pt x="58" y="10"/>
                  </a:lnTo>
                  <a:lnTo>
                    <a:pt x="63" y="19"/>
                  </a:lnTo>
                  <a:lnTo>
                    <a:pt x="65" y="28"/>
                  </a:lnTo>
                  <a:lnTo>
                    <a:pt x="63" y="38"/>
                  </a:lnTo>
                  <a:lnTo>
                    <a:pt x="58" y="46"/>
                  </a:lnTo>
                  <a:lnTo>
                    <a:pt x="49" y="52"/>
                  </a:lnTo>
                  <a:lnTo>
                    <a:pt x="38" y="56"/>
                  </a:lnTo>
                  <a:lnTo>
                    <a:pt x="27" y="56"/>
                  </a:lnTo>
                  <a:lnTo>
                    <a:pt x="17" y="52"/>
                  </a:lnTo>
                  <a:lnTo>
                    <a:pt x="8" y="46"/>
                  </a:lnTo>
                  <a:lnTo>
                    <a:pt x="2" y="38"/>
                  </a:lnTo>
                  <a:lnTo>
                    <a:pt x="0" y="28"/>
                  </a:lnTo>
                  <a:close/>
                </a:path>
              </a:pathLst>
            </a:custGeom>
            <a:solidFill>
              <a:srgbClr val="FFFFFF"/>
            </a:solidFill>
            <a:ln w="11113">
              <a:solidFill>
                <a:srgbClr val="000000"/>
              </a:solidFill>
              <a:round/>
              <a:headEnd/>
              <a:tailEnd/>
            </a:ln>
          </p:spPr>
          <p:txBody>
            <a:bodyPr/>
            <a:lstStyle/>
            <a:p>
              <a:endParaRPr lang="nl-NL"/>
            </a:p>
          </p:txBody>
        </p:sp>
        <p:sp>
          <p:nvSpPr>
            <p:cNvPr id="142378" name="Rectangle 63"/>
            <p:cNvSpPr>
              <a:spLocks noChangeAspect="1" noChangeArrowheads="1"/>
            </p:cNvSpPr>
            <p:nvPr/>
          </p:nvSpPr>
          <p:spPr bwMode="auto">
            <a:xfrm>
              <a:off x="630" y="1870"/>
              <a:ext cx="95" cy="41"/>
            </a:xfrm>
            <a:prstGeom prst="rect">
              <a:avLst/>
            </a:prstGeom>
            <a:solidFill>
              <a:srgbClr val="00FFFF"/>
            </a:solidFill>
            <a:ln w="11113">
              <a:solidFill>
                <a:srgbClr val="000000"/>
              </a:solidFill>
              <a:miter lim="800000"/>
              <a:headEnd/>
              <a:tailEnd/>
            </a:ln>
          </p:spPr>
          <p:txBody>
            <a:bodyPr/>
            <a:lstStyle/>
            <a:p>
              <a:endParaRPr lang="nl-NL"/>
            </a:p>
          </p:txBody>
        </p:sp>
        <p:sp>
          <p:nvSpPr>
            <p:cNvPr id="142379" name="Freeform 64"/>
            <p:cNvSpPr>
              <a:spLocks noChangeAspect="1"/>
            </p:cNvSpPr>
            <p:nvPr/>
          </p:nvSpPr>
          <p:spPr bwMode="auto">
            <a:xfrm>
              <a:off x="1055" y="629"/>
              <a:ext cx="47" cy="42"/>
            </a:xfrm>
            <a:custGeom>
              <a:avLst/>
              <a:gdLst>
                <a:gd name="T0" fmla="*/ 0 w 52"/>
                <a:gd name="T1" fmla="*/ 5 h 46"/>
                <a:gd name="T2" fmla="*/ 2 w 52"/>
                <a:gd name="T3" fmla="*/ 5 h 46"/>
                <a:gd name="T4" fmla="*/ 5 w 52"/>
                <a:gd name="T5" fmla="*/ 5 h 46"/>
                <a:gd name="T6" fmla="*/ 5 w 52"/>
                <a:gd name="T7" fmla="*/ 2 h 46"/>
                <a:gd name="T8" fmla="*/ 5 w 52"/>
                <a:gd name="T9" fmla="*/ 0 h 46"/>
                <a:gd name="T10" fmla="*/ 5 w 52"/>
                <a:gd name="T11" fmla="*/ 2 h 46"/>
                <a:gd name="T12" fmla="*/ 5 w 52"/>
                <a:gd name="T13" fmla="*/ 5 h 46"/>
                <a:gd name="T14" fmla="*/ 5 w 52"/>
                <a:gd name="T15" fmla="*/ 5 h 46"/>
                <a:gd name="T16" fmla="*/ 5 w 52"/>
                <a:gd name="T17" fmla="*/ 5 h 46"/>
                <a:gd name="T18" fmla="*/ 5 w 52"/>
                <a:gd name="T19" fmla="*/ 5 h 46"/>
                <a:gd name="T20" fmla="*/ 5 w 52"/>
                <a:gd name="T21" fmla="*/ 5 h 46"/>
                <a:gd name="T22" fmla="*/ 5 w 52"/>
                <a:gd name="T23" fmla="*/ 5 h 46"/>
                <a:gd name="T24" fmla="*/ 5 w 52"/>
                <a:gd name="T25" fmla="*/ 5 h 46"/>
                <a:gd name="T26" fmla="*/ 5 w 52"/>
                <a:gd name="T27" fmla="*/ 5 h 46"/>
                <a:gd name="T28" fmla="*/ 5 w 52"/>
                <a:gd name="T29" fmla="*/ 5 h 46"/>
                <a:gd name="T30" fmla="*/ 2 w 52"/>
                <a:gd name="T31" fmla="*/ 5 h 46"/>
                <a:gd name="T32" fmla="*/ 0 w 52"/>
                <a:gd name="T33" fmla="*/ 5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6"/>
                <a:gd name="T53" fmla="*/ 52 w 52"/>
                <a:gd name="T54" fmla="*/ 46 h 4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6">
                  <a:moveTo>
                    <a:pt x="0" y="23"/>
                  </a:moveTo>
                  <a:lnTo>
                    <a:pt x="2" y="15"/>
                  </a:lnTo>
                  <a:lnTo>
                    <a:pt x="8" y="7"/>
                  </a:lnTo>
                  <a:lnTo>
                    <a:pt x="16" y="2"/>
                  </a:lnTo>
                  <a:lnTo>
                    <a:pt x="26" y="0"/>
                  </a:lnTo>
                  <a:lnTo>
                    <a:pt x="36" y="2"/>
                  </a:lnTo>
                  <a:lnTo>
                    <a:pt x="45" y="7"/>
                  </a:lnTo>
                  <a:lnTo>
                    <a:pt x="50" y="15"/>
                  </a:lnTo>
                  <a:lnTo>
                    <a:pt x="52" y="23"/>
                  </a:lnTo>
                  <a:lnTo>
                    <a:pt x="50" y="32"/>
                  </a:lnTo>
                  <a:lnTo>
                    <a:pt x="45" y="39"/>
                  </a:lnTo>
                  <a:lnTo>
                    <a:pt x="36" y="44"/>
                  </a:lnTo>
                  <a:lnTo>
                    <a:pt x="26" y="46"/>
                  </a:lnTo>
                  <a:lnTo>
                    <a:pt x="16" y="44"/>
                  </a:lnTo>
                  <a:lnTo>
                    <a:pt x="8" y="39"/>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42380" name="Freeform 65"/>
            <p:cNvSpPr>
              <a:spLocks noChangeAspect="1"/>
            </p:cNvSpPr>
            <p:nvPr/>
          </p:nvSpPr>
          <p:spPr bwMode="auto">
            <a:xfrm>
              <a:off x="1079" y="1972"/>
              <a:ext cx="48" cy="40"/>
            </a:xfrm>
            <a:custGeom>
              <a:avLst/>
              <a:gdLst>
                <a:gd name="T0" fmla="*/ 0 w 53"/>
                <a:gd name="T1" fmla="*/ 4 h 45"/>
                <a:gd name="T2" fmla="*/ 2 w 53"/>
                <a:gd name="T3" fmla="*/ 4 h 45"/>
                <a:gd name="T4" fmla="*/ 5 w 53"/>
                <a:gd name="T5" fmla="*/ 4 h 45"/>
                <a:gd name="T6" fmla="*/ 5 w 53"/>
                <a:gd name="T7" fmla="*/ 2 h 45"/>
                <a:gd name="T8" fmla="*/ 5 w 53"/>
                <a:gd name="T9" fmla="*/ 0 h 45"/>
                <a:gd name="T10" fmla="*/ 5 w 53"/>
                <a:gd name="T11" fmla="*/ 2 h 45"/>
                <a:gd name="T12" fmla="*/ 5 w 53"/>
                <a:gd name="T13" fmla="*/ 4 h 45"/>
                <a:gd name="T14" fmla="*/ 5 w 53"/>
                <a:gd name="T15" fmla="*/ 4 h 45"/>
                <a:gd name="T16" fmla="*/ 5 w 53"/>
                <a:gd name="T17" fmla="*/ 4 h 45"/>
                <a:gd name="T18" fmla="*/ 5 w 53"/>
                <a:gd name="T19" fmla="*/ 4 h 45"/>
                <a:gd name="T20" fmla="*/ 5 w 53"/>
                <a:gd name="T21" fmla="*/ 4 h 45"/>
                <a:gd name="T22" fmla="*/ 5 w 53"/>
                <a:gd name="T23" fmla="*/ 4 h 45"/>
                <a:gd name="T24" fmla="*/ 5 w 53"/>
                <a:gd name="T25" fmla="*/ 4 h 45"/>
                <a:gd name="T26" fmla="*/ 5 w 53"/>
                <a:gd name="T27" fmla="*/ 4 h 45"/>
                <a:gd name="T28" fmla="*/ 5 w 53"/>
                <a:gd name="T29" fmla="*/ 4 h 45"/>
                <a:gd name="T30" fmla="*/ 2 w 53"/>
                <a:gd name="T31" fmla="*/ 4 h 45"/>
                <a:gd name="T32" fmla="*/ 0 w 53"/>
                <a:gd name="T33" fmla="*/ 4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5"/>
                <a:gd name="T53" fmla="*/ 53 w 53"/>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5">
                  <a:moveTo>
                    <a:pt x="0" y="22"/>
                  </a:moveTo>
                  <a:lnTo>
                    <a:pt x="2" y="14"/>
                  </a:lnTo>
                  <a:lnTo>
                    <a:pt x="8" y="7"/>
                  </a:lnTo>
                  <a:lnTo>
                    <a:pt x="16" y="2"/>
                  </a:lnTo>
                  <a:lnTo>
                    <a:pt x="26" y="0"/>
                  </a:lnTo>
                  <a:lnTo>
                    <a:pt x="36" y="2"/>
                  </a:lnTo>
                  <a:lnTo>
                    <a:pt x="45" y="7"/>
                  </a:lnTo>
                  <a:lnTo>
                    <a:pt x="51" y="14"/>
                  </a:lnTo>
                  <a:lnTo>
                    <a:pt x="53" y="22"/>
                  </a:lnTo>
                  <a:lnTo>
                    <a:pt x="51" y="31"/>
                  </a:lnTo>
                  <a:lnTo>
                    <a:pt x="45" y="39"/>
                  </a:lnTo>
                  <a:lnTo>
                    <a:pt x="36" y="43"/>
                  </a:lnTo>
                  <a:lnTo>
                    <a:pt x="26" y="45"/>
                  </a:lnTo>
                  <a:lnTo>
                    <a:pt x="16" y="43"/>
                  </a:lnTo>
                  <a:lnTo>
                    <a:pt x="8"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42381" name="Line 66"/>
            <p:cNvSpPr>
              <a:spLocks noChangeAspect="1" noChangeShapeType="1"/>
            </p:cNvSpPr>
            <p:nvPr/>
          </p:nvSpPr>
          <p:spPr bwMode="auto">
            <a:xfrm>
              <a:off x="1079" y="671"/>
              <a:ext cx="1" cy="142"/>
            </a:xfrm>
            <a:prstGeom prst="line">
              <a:avLst/>
            </a:prstGeom>
            <a:noFill/>
            <a:ln w="17463">
              <a:solidFill>
                <a:srgbClr val="000000"/>
              </a:solidFill>
              <a:round/>
              <a:headEnd/>
              <a:tailEnd/>
            </a:ln>
          </p:spPr>
          <p:txBody>
            <a:bodyPr/>
            <a:lstStyle/>
            <a:p>
              <a:endParaRPr lang="nl-NL"/>
            </a:p>
          </p:txBody>
        </p:sp>
        <p:sp>
          <p:nvSpPr>
            <p:cNvPr id="142382" name="Line 67"/>
            <p:cNvSpPr>
              <a:spLocks noChangeAspect="1" noChangeShapeType="1"/>
            </p:cNvSpPr>
            <p:nvPr/>
          </p:nvSpPr>
          <p:spPr bwMode="auto">
            <a:xfrm>
              <a:off x="182" y="996"/>
              <a:ext cx="150" cy="1"/>
            </a:xfrm>
            <a:prstGeom prst="line">
              <a:avLst/>
            </a:prstGeom>
            <a:noFill/>
            <a:ln w="17463">
              <a:solidFill>
                <a:srgbClr val="000000"/>
              </a:solidFill>
              <a:round/>
              <a:headEnd/>
              <a:tailEnd/>
            </a:ln>
          </p:spPr>
          <p:txBody>
            <a:bodyPr/>
            <a:lstStyle/>
            <a:p>
              <a:endParaRPr lang="nl-NL"/>
            </a:p>
          </p:txBody>
        </p:sp>
        <p:sp>
          <p:nvSpPr>
            <p:cNvPr id="142383" name="Line 68"/>
            <p:cNvSpPr>
              <a:spLocks noChangeAspect="1" noChangeShapeType="1"/>
            </p:cNvSpPr>
            <p:nvPr/>
          </p:nvSpPr>
          <p:spPr bwMode="auto">
            <a:xfrm>
              <a:off x="182" y="1115"/>
              <a:ext cx="150" cy="1"/>
            </a:xfrm>
            <a:prstGeom prst="line">
              <a:avLst/>
            </a:prstGeom>
            <a:noFill/>
            <a:ln w="17463">
              <a:solidFill>
                <a:srgbClr val="000000"/>
              </a:solidFill>
              <a:round/>
              <a:headEnd/>
              <a:tailEnd/>
            </a:ln>
          </p:spPr>
          <p:txBody>
            <a:bodyPr/>
            <a:lstStyle/>
            <a:p>
              <a:endParaRPr lang="nl-NL"/>
            </a:p>
          </p:txBody>
        </p:sp>
        <p:sp>
          <p:nvSpPr>
            <p:cNvPr id="142384" name="Line 69"/>
            <p:cNvSpPr>
              <a:spLocks noChangeAspect="1" noChangeShapeType="1"/>
            </p:cNvSpPr>
            <p:nvPr/>
          </p:nvSpPr>
          <p:spPr bwMode="auto">
            <a:xfrm>
              <a:off x="182" y="1239"/>
              <a:ext cx="150" cy="1"/>
            </a:xfrm>
            <a:prstGeom prst="line">
              <a:avLst/>
            </a:prstGeom>
            <a:noFill/>
            <a:ln w="17463">
              <a:solidFill>
                <a:srgbClr val="000000"/>
              </a:solidFill>
              <a:round/>
              <a:headEnd/>
              <a:tailEnd/>
            </a:ln>
          </p:spPr>
          <p:txBody>
            <a:bodyPr/>
            <a:lstStyle/>
            <a:p>
              <a:endParaRPr lang="nl-NL"/>
            </a:p>
          </p:txBody>
        </p:sp>
        <p:sp>
          <p:nvSpPr>
            <p:cNvPr id="142385" name="Line 70"/>
            <p:cNvSpPr>
              <a:spLocks noChangeAspect="1" noChangeShapeType="1"/>
            </p:cNvSpPr>
            <p:nvPr/>
          </p:nvSpPr>
          <p:spPr bwMode="auto">
            <a:xfrm>
              <a:off x="224" y="1443"/>
              <a:ext cx="108" cy="1"/>
            </a:xfrm>
            <a:prstGeom prst="line">
              <a:avLst/>
            </a:prstGeom>
            <a:noFill/>
            <a:ln w="17463">
              <a:solidFill>
                <a:srgbClr val="000000"/>
              </a:solidFill>
              <a:round/>
              <a:headEnd/>
              <a:tailEnd/>
            </a:ln>
          </p:spPr>
          <p:txBody>
            <a:bodyPr/>
            <a:lstStyle/>
            <a:p>
              <a:endParaRPr lang="nl-NL"/>
            </a:p>
          </p:txBody>
        </p:sp>
        <p:sp>
          <p:nvSpPr>
            <p:cNvPr id="142386" name="Line 71"/>
            <p:cNvSpPr>
              <a:spLocks noChangeAspect="1" noChangeShapeType="1"/>
            </p:cNvSpPr>
            <p:nvPr/>
          </p:nvSpPr>
          <p:spPr bwMode="auto">
            <a:xfrm>
              <a:off x="224" y="1565"/>
              <a:ext cx="108" cy="1"/>
            </a:xfrm>
            <a:prstGeom prst="line">
              <a:avLst/>
            </a:prstGeom>
            <a:noFill/>
            <a:ln w="17463">
              <a:solidFill>
                <a:srgbClr val="000000"/>
              </a:solidFill>
              <a:round/>
              <a:headEnd/>
              <a:tailEnd/>
            </a:ln>
          </p:spPr>
          <p:txBody>
            <a:bodyPr/>
            <a:lstStyle/>
            <a:p>
              <a:endParaRPr lang="nl-NL"/>
            </a:p>
          </p:txBody>
        </p:sp>
        <p:sp>
          <p:nvSpPr>
            <p:cNvPr id="142387" name="Line 72"/>
            <p:cNvSpPr>
              <a:spLocks noChangeAspect="1" noChangeShapeType="1"/>
            </p:cNvSpPr>
            <p:nvPr/>
          </p:nvSpPr>
          <p:spPr bwMode="auto">
            <a:xfrm>
              <a:off x="224" y="1687"/>
              <a:ext cx="108" cy="1"/>
            </a:xfrm>
            <a:prstGeom prst="line">
              <a:avLst/>
            </a:prstGeom>
            <a:noFill/>
            <a:ln w="17463">
              <a:solidFill>
                <a:srgbClr val="000000"/>
              </a:solidFill>
              <a:round/>
              <a:headEnd/>
              <a:tailEnd/>
            </a:ln>
          </p:spPr>
          <p:txBody>
            <a:bodyPr/>
            <a:lstStyle/>
            <a:p>
              <a:endParaRPr lang="nl-NL"/>
            </a:p>
          </p:txBody>
        </p:sp>
        <p:sp>
          <p:nvSpPr>
            <p:cNvPr id="142388" name="Line 73"/>
            <p:cNvSpPr>
              <a:spLocks noChangeAspect="1" noChangeShapeType="1"/>
            </p:cNvSpPr>
            <p:nvPr/>
          </p:nvSpPr>
          <p:spPr bwMode="auto">
            <a:xfrm flipV="1">
              <a:off x="1102" y="1890"/>
              <a:ext cx="1" cy="82"/>
            </a:xfrm>
            <a:prstGeom prst="line">
              <a:avLst/>
            </a:prstGeom>
            <a:noFill/>
            <a:ln w="17463">
              <a:solidFill>
                <a:srgbClr val="000000"/>
              </a:solidFill>
              <a:round/>
              <a:headEnd/>
              <a:tailEnd/>
            </a:ln>
          </p:spPr>
          <p:txBody>
            <a:bodyPr/>
            <a:lstStyle/>
            <a:p>
              <a:endParaRPr lang="nl-NL"/>
            </a:p>
          </p:txBody>
        </p:sp>
        <p:sp>
          <p:nvSpPr>
            <p:cNvPr id="142389" name="Line 74"/>
            <p:cNvSpPr>
              <a:spLocks noChangeAspect="1" noChangeShapeType="1"/>
            </p:cNvSpPr>
            <p:nvPr/>
          </p:nvSpPr>
          <p:spPr bwMode="auto">
            <a:xfrm>
              <a:off x="1303" y="1540"/>
              <a:ext cx="248" cy="1"/>
            </a:xfrm>
            <a:prstGeom prst="line">
              <a:avLst/>
            </a:prstGeom>
            <a:noFill/>
            <a:ln w="17463">
              <a:solidFill>
                <a:srgbClr val="000000"/>
              </a:solidFill>
              <a:round/>
              <a:headEnd/>
              <a:tailEnd/>
            </a:ln>
          </p:spPr>
          <p:txBody>
            <a:bodyPr/>
            <a:lstStyle/>
            <a:p>
              <a:endParaRPr lang="nl-NL"/>
            </a:p>
          </p:txBody>
        </p:sp>
        <p:sp>
          <p:nvSpPr>
            <p:cNvPr id="142390" name="Freeform 75"/>
            <p:cNvSpPr>
              <a:spLocks noChangeAspect="1"/>
            </p:cNvSpPr>
            <p:nvPr/>
          </p:nvSpPr>
          <p:spPr bwMode="auto">
            <a:xfrm>
              <a:off x="1091" y="863"/>
              <a:ext cx="46" cy="41"/>
            </a:xfrm>
            <a:custGeom>
              <a:avLst/>
              <a:gdLst>
                <a:gd name="T0" fmla="*/ 0 w 52"/>
                <a:gd name="T1" fmla="*/ 5 h 45"/>
                <a:gd name="T2" fmla="*/ 2 w 52"/>
                <a:gd name="T3" fmla="*/ 5 h 45"/>
                <a:gd name="T4" fmla="*/ 4 w 52"/>
                <a:gd name="T5" fmla="*/ 5 h 45"/>
                <a:gd name="T6" fmla="*/ 4 w 52"/>
                <a:gd name="T7" fmla="*/ 2 h 45"/>
                <a:gd name="T8" fmla="*/ 4 w 52"/>
                <a:gd name="T9" fmla="*/ 0 h 45"/>
                <a:gd name="T10" fmla="*/ 4 w 52"/>
                <a:gd name="T11" fmla="*/ 2 h 45"/>
                <a:gd name="T12" fmla="*/ 4 w 52"/>
                <a:gd name="T13" fmla="*/ 5 h 45"/>
                <a:gd name="T14" fmla="*/ 4 w 52"/>
                <a:gd name="T15" fmla="*/ 5 h 45"/>
                <a:gd name="T16" fmla="*/ 4 w 52"/>
                <a:gd name="T17" fmla="*/ 5 h 45"/>
                <a:gd name="T18" fmla="*/ 4 w 52"/>
                <a:gd name="T19" fmla="*/ 5 h 45"/>
                <a:gd name="T20" fmla="*/ 4 w 52"/>
                <a:gd name="T21" fmla="*/ 5 h 45"/>
                <a:gd name="T22" fmla="*/ 4 w 52"/>
                <a:gd name="T23" fmla="*/ 5 h 45"/>
                <a:gd name="T24" fmla="*/ 4 w 52"/>
                <a:gd name="T25" fmla="*/ 5 h 45"/>
                <a:gd name="T26" fmla="*/ 4 w 52"/>
                <a:gd name="T27" fmla="*/ 5 h 45"/>
                <a:gd name="T28" fmla="*/ 4 w 52"/>
                <a:gd name="T29" fmla="*/ 5 h 45"/>
                <a:gd name="T30" fmla="*/ 2 w 52"/>
                <a:gd name="T31" fmla="*/ 5 h 45"/>
                <a:gd name="T32" fmla="*/ 0 w 52"/>
                <a:gd name="T33" fmla="*/ 5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5"/>
                <a:gd name="T53" fmla="*/ 52 w 52"/>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5">
                  <a:moveTo>
                    <a:pt x="0" y="23"/>
                  </a:moveTo>
                  <a:lnTo>
                    <a:pt x="2" y="15"/>
                  </a:lnTo>
                  <a:lnTo>
                    <a:pt x="8" y="7"/>
                  </a:lnTo>
                  <a:lnTo>
                    <a:pt x="17" y="2"/>
                  </a:lnTo>
                  <a:lnTo>
                    <a:pt x="27" y="0"/>
                  </a:lnTo>
                  <a:lnTo>
                    <a:pt x="37" y="2"/>
                  </a:lnTo>
                  <a:lnTo>
                    <a:pt x="46" y="7"/>
                  </a:lnTo>
                  <a:lnTo>
                    <a:pt x="51" y="15"/>
                  </a:lnTo>
                  <a:lnTo>
                    <a:pt x="52" y="23"/>
                  </a:lnTo>
                  <a:lnTo>
                    <a:pt x="51" y="32"/>
                  </a:lnTo>
                  <a:lnTo>
                    <a:pt x="46" y="39"/>
                  </a:lnTo>
                  <a:lnTo>
                    <a:pt x="37" y="43"/>
                  </a:lnTo>
                  <a:lnTo>
                    <a:pt x="27" y="45"/>
                  </a:lnTo>
                  <a:lnTo>
                    <a:pt x="17" y="43"/>
                  </a:lnTo>
                  <a:lnTo>
                    <a:pt x="8" y="39"/>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42391" name="Line 76"/>
            <p:cNvSpPr>
              <a:spLocks noChangeAspect="1" noChangeShapeType="1"/>
            </p:cNvSpPr>
            <p:nvPr/>
          </p:nvSpPr>
          <p:spPr bwMode="auto">
            <a:xfrm>
              <a:off x="1115" y="904"/>
              <a:ext cx="1" cy="92"/>
            </a:xfrm>
            <a:prstGeom prst="line">
              <a:avLst/>
            </a:prstGeom>
            <a:noFill/>
            <a:ln w="17463">
              <a:solidFill>
                <a:srgbClr val="000000"/>
              </a:solidFill>
              <a:round/>
              <a:headEnd/>
              <a:tailEnd/>
            </a:ln>
          </p:spPr>
          <p:txBody>
            <a:bodyPr/>
            <a:lstStyle/>
            <a:p>
              <a:endParaRPr lang="nl-NL"/>
            </a:p>
          </p:txBody>
        </p:sp>
        <p:sp>
          <p:nvSpPr>
            <p:cNvPr id="142392" name="Line 77"/>
            <p:cNvSpPr>
              <a:spLocks noChangeAspect="1" noChangeShapeType="1"/>
            </p:cNvSpPr>
            <p:nvPr/>
          </p:nvSpPr>
          <p:spPr bwMode="auto">
            <a:xfrm flipH="1">
              <a:off x="619" y="1890"/>
              <a:ext cx="11" cy="4"/>
            </a:xfrm>
            <a:prstGeom prst="line">
              <a:avLst/>
            </a:prstGeom>
            <a:noFill/>
            <a:ln w="11113">
              <a:solidFill>
                <a:srgbClr val="000000"/>
              </a:solidFill>
              <a:round/>
              <a:headEnd/>
              <a:tailEnd/>
            </a:ln>
          </p:spPr>
          <p:txBody>
            <a:bodyPr/>
            <a:lstStyle/>
            <a:p>
              <a:endParaRPr lang="nl-NL"/>
            </a:p>
          </p:txBody>
        </p:sp>
        <p:sp>
          <p:nvSpPr>
            <p:cNvPr id="142393" name="Line 78"/>
            <p:cNvSpPr>
              <a:spLocks noChangeAspect="1" noChangeShapeType="1"/>
            </p:cNvSpPr>
            <p:nvPr/>
          </p:nvSpPr>
          <p:spPr bwMode="auto">
            <a:xfrm flipH="1">
              <a:off x="597" y="1896"/>
              <a:ext cx="10" cy="4"/>
            </a:xfrm>
            <a:prstGeom prst="line">
              <a:avLst/>
            </a:prstGeom>
            <a:noFill/>
            <a:ln w="11113">
              <a:solidFill>
                <a:srgbClr val="000000"/>
              </a:solidFill>
              <a:round/>
              <a:headEnd/>
              <a:tailEnd/>
            </a:ln>
          </p:spPr>
          <p:txBody>
            <a:bodyPr/>
            <a:lstStyle/>
            <a:p>
              <a:endParaRPr lang="nl-NL"/>
            </a:p>
          </p:txBody>
        </p:sp>
        <p:sp>
          <p:nvSpPr>
            <p:cNvPr id="142394" name="Line 79"/>
            <p:cNvSpPr>
              <a:spLocks noChangeAspect="1" noChangeShapeType="1"/>
            </p:cNvSpPr>
            <p:nvPr/>
          </p:nvSpPr>
          <p:spPr bwMode="auto">
            <a:xfrm flipH="1">
              <a:off x="573" y="1903"/>
              <a:ext cx="13" cy="3"/>
            </a:xfrm>
            <a:prstGeom prst="line">
              <a:avLst/>
            </a:prstGeom>
            <a:noFill/>
            <a:ln w="11113">
              <a:solidFill>
                <a:srgbClr val="000000"/>
              </a:solidFill>
              <a:round/>
              <a:headEnd/>
              <a:tailEnd/>
            </a:ln>
          </p:spPr>
          <p:txBody>
            <a:bodyPr/>
            <a:lstStyle/>
            <a:p>
              <a:endParaRPr lang="nl-NL"/>
            </a:p>
          </p:txBody>
        </p:sp>
        <p:sp>
          <p:nvSpPr>
            <p:cNvPr id="142395" name="Line 80"/>
            <p:cNvSpPr>
              <a:spLocks noChangeAspect="1" noChangeShapeType="1"/>
            </p:cNvSpPr>
            <p:nvPr/>
          </p:nvSpPr>
          <p:spPr bwMode="auto">
            <a:xfrm flipH="1">
              <a:off x="552" y="1909"/>
              <a:ext cx="10" cy="3"/>
            </a:xfrm>
            <a:prstGeom prst="line">
              <a:avLst/>
            </a:prstGeom>
            <a:noFill/>
            <a:ln w="11113">
              <a:solidFill>
                <a:srgbClr val="000000"/>
              </a:solidFill>
              <a:round/>
              <a:headEnd/>
              <a:tailEnd/>
            </a:ln>
          </p:spPr>
          <p:txBody>
            <a:bodyPr/>
            <a:lstStyle/>
            <a:p>
              <a:endParaRPr lang="nl-NL"/>
            </a:p>
          </p:txBody>
        </p:sp>
        <p:sp>
          <p:nvSpPr>
            <p:cNvPr id="142396" name="Line 81"/>
            <p:cNvSpPr>
              <a:spLocks noChangeAspect="1" noChangeShapeType="1"/>
            </p:cNvSpPr>
            <p:nvPr/>
          </p:nvSpPr>
          <p:spPr bwMode="auto">
            <a:xfrm flipH="1">
              <a:off x="528" y="1915"/>
              <a:ext cx="11" cy="4"/>
            </a:xfrm>
            <a:prstGeom prst="line">
              <a:avLst/>
            </a:prstGeom>
            <a:noFill/>
            <a:ln w="11113">
              <a:solidFill>
                <a:srgbClr val="000000"/>
              </a:solidFill>
              <a:round/>
              <a:headEnd/>
              <a:tailEnd/>
            </a:ln>
          </p:spPr>
          <p:txBody>
            <a:bodyPr/>
            <a:lstStyle/>
            <a:p>
              <a:endParaRPr lang="nl-NL"/>
            </a:p>
          </p:txBody>
        </p:sp>
        <p:sp>
          <p:nvSpPr>
            <p:cNvPr id="142397" name="Line 82"/>
            <p:cNvSpPr>
              <a:spLocks noChangeAspect="1" noChangeShapeType="1"/>
            </p:cNvSpPr>
            <p:nvPr/>
          </p:nvSpPr>
          <p:spPr bwMode="auto">
            <a:xfrm flipH="1">
              <a:off x="506" y="1922"/>
              <a:ext cx="11" cy="3"/>
            </a:xfrm>
            <a:prstGeom prst="line">
              <a:avLst/>
            </a:prstGeom>
            <a:noFill/>
            <a:ln w="11113">
              <a:solidFill>
                <a:srgbClr val="000000"/>
              </a:solidFill>
              <a:round/>
              <a:headEnd/>
              <a:tailEnd/>
            </a:ln>
          </p:spPr>
          <p:txBody>
            <a:bodyPr/>
            <a:lstStyle/>
            <a:p>
              <a:endParaRPr lang="nl-NL"/>
            </a:p>
          </p:txBody>
        </p:sp>
        <p:sp>
          <p:nvSpPr>
            <p:cNvPr id="142398" name="Line 83"/>
            <p:cNvSpPr>
              <a:spLocks noChangeAspect="1" noChangeShapeType="1"/>
            </p:cNvSpPr>
            <p:nvPr/>
          </p:nvSpPr>
          <p:spPr bwMode="auto">
            <a:xfrm flipH="1">
              <a:off x="483" y="1929"/>
              <a:ext cx="12" cy="2"/>
            </a:xfrm>
            <a:prstGeom prst="line">
              <a:avLst/>
            </a:prstGeom>
            <a:noFill/>
            <a:ln w="11113">
              <a:solidFill>
                <a:srgbClr val="000000"/>
              </a:solidFill>
              <a:round/>
              <a:headEnd/>
              <a:tailEnd/>
            </a:ln>
          </p:spPr>
          <p:txBody>
            <a:bodyPr/>
            <a:lstStyle/>
            <a:p>
              <a:endParaRPr lang="nl-NL"/>
            </a:p>
          </p:txBody>
        </p:sp>
        <p:sp>
          <p:nvSpPr>
            <p:cNvPr id="142399" name="Line 84"/>
            <p:cNvSpPr>
              <a:spLocks noChangeAspect="1" noChangeShapeType="1"/>
            </p:cNvSpPr>
            <p:nvPr/>
          </p:nvSpPr>
          <p:spPr bwMode="auto">
            <a:xfrm flipH="1">
              <a:off x="461" y="1934"/>
              <a:ext cx="11" cy="4"/>
            </a:xfrm>
            <a:prstGeom prst="line">
              <a:avLst/>
            </a:prstGeom>
            <a:noFill/>
            <a:ln w="11113">
              <a:solidFill>
                <a:srgbClr val="000000"/>
              </a:solidFill>
              <a:round/>
              <a:headEnd/>
              <a:tailEnd/>
            </a:ln>
          </p:spPr>
          <p:txBody>
            <a:bodyPr/>
            <a:lstStyle/>
            <a:p>
              <a:endParaRPr lang="nl-NL"/>
            </a:p>
          </p:txBody>
        </p:sp>
        <p:sp>
          <p:nvSpPr>
            <p:cNvPr id="142400" name="Line 85"/>
            <p:cNvSpPr>
              <a:spLocks noChangeAspect="1" noChangeShapeType="1"/>
            </p:cNvSpPr>
            <p:nvPr/>
          </p:nvSpPr>
          <p:spPr bwMode="auto">
            <a:xfrm flipH="1">
              <a:off x="437" y="1941"/>
              <a:ext cx="13" cy="3"/>
            </a:xfrm>
            <a:prstGeom prst="line">
              <a:avLst/>
            </a:prstGeom>
            <a:noFill/>
            <a:ln w="11113">
              <a:solidFill>
                <a:srgbClr val="000000"/>
              </a:solidFill>
              <a:round/>
              <a:headEnd/>
              <a:tailEnd/>
            </a:ln>
          </p:spPr>
          <p:txBody>
            <a:bodyPr/>
            <a:lstStyle/>
            <a:p>
              <a:endParaRPr lang="nl-NL"/>
            </a:p>
          </p:txBody>
        </p:sp>
        <p:sp>
          <p:nvSpPr>
            <p:cNvPr id="142401" name="Line 86"/>
            <p:cNvSpPr>
              <a:spLocks noChangeAspect="1" noChangeShapeType="1"/>
            </p:cNvSpPr>
            <p:nvPr/>
          </p:nvSpPr>
          <p:spPr bwMode="auto">
            <a:xfrm flipH="1">
              <a:off x="416" y="1948"/>
              <a:ext cx="11" cy="2"/>
            </a:xfrm>
            <a:prstGeom prst="line">
              <a:avLst/>
            </a:prstGeom>
            <a:noFill/>
            <a:ln w="11113">
              <a:solidFill>
                <a:srgbClr val="000000"/>
              </a:solidFill>
              <a:round/>
              <a:headEnd/>
              <a:tailEnd/>
            </a:ln>
          </p:spPr>
          <p:txBody>
            <a:bodyPr/>
            <a:lstStyle/>
            <a:p>
              <a:endParaRPr lang="nl-NL"/>
            </a:p>
          </p:txBody>
        </p:sp>
        <p:sp>
          <p:nvSpPr>
            <p:cNvPr id="142402" name="Line 87"/>
            <p:cNvSpPr>
              <a:spLocks noChangeAspect="1" noChangeShapeType="1"/>
            </p:cNvSpPr>
            <p:nvPr/>
          </p:nvSpPr>
          <p:spPr bwMode="auto">
            <a:xfrm flipH="1">
              <a:off x="392" y="1953"/>
              <a:ext cx="12" cy="4"/>
            </a:xfrm>
            <a:prstGeom prst="line">
              <a:avLst/>
            </a:prstGeom>
            <a:noFill/>
            <a:ln w="11113">
              <a:solidFill>
                <a:srgbClr val="000000"/>
              </a:solidFill>
              <a:round/>
              <a:headEnd/>
              <a:tailEnd/>
            </a:ln>
          </p:spPr>
          <p:txBody>
            <a:bodyPr/>
            <a:lstStyle/>
            <a:p>
              <a:endParaRPr lang="nl-NL"/>
            </a:p>
          </p:txBody>
        </p:sp>
        <p:sp>
          <p:nvSpPr>
            <p:cNvPr id="142403" name="Line 88"/>
            <p:cNvSpPr>
              <a:spLocks noChangeAspect="1" noChangeShapeType="1"/>
            </p:cNvSpPr>
            <p:nvPr/>
          </p:nvSpPr>
          <p:spPr bwMode="auto">
            <a:xfrm flipH="1">
              <a:off x="371" y="1960"/>
              <a:ext cx="11" cy="3"/>
            </a:xfrm>
            <a:prstGeom prst="line">
              <a:avLst/>
            </a:prstGeom>
            <a:noFill/>
            <a:ln w="11113">
              <a:solidFill>
                <a:srgbClr val="000000"/>
              </a:solidFill>
              <a:round/>
              <a:headEnd/>
              <a:tailEnd/>
            </a:ln>
          </p:spPr>
          <p:txBody>
            <a:bodyPr/>
            <a:lstStyle/>
            <a:p>
              <a:endParaRPr lang="nl-NL"/>
            </a:p>
          </p:txBody>
        </p:sp>
        <p:sp>
          <p:nvSpPr>
            <p:cNvPr id="142404" name="Line 89"/>
            <p:cNvSpPr>
              <a:spLocks noChangeAspect="1" noChangeShapeType="1"/>
            </p:cNvSpPr>
            <p:nvPr/>
          </p:nvSpPr>
          <p:spPr bwMode="auto">
            <a:xfrm flipH="1">
              <a:off x="348" y="1966"/>
              <a:ext cx="12" cy="3"/>
            </a:xfrm>
            <a:prstGeom prst="line">
              <a:avLst/>
            </a:prstGeom>
            <a:noFill/>
            <a:ln w="11113">
              <a:solidFill>
                <a:srgbClr val="000000"/>
              </a:solidFill>
              <a:round/>
              <a:headEnd/>
              <a:tailEnd/>
            </a:ln>
          </p:spPr>
          <p:txBody>
            <a:bodyPr/>
            <a:lstStyle/>
            <a:p>
              <a:endParaRPr lang="nl-NL"/>
            </a:p>
          </p:txBody>
        </p:sp>
        <p:sp>
          <p:nvSpPr>
            <p:cNvPr id="142405" name="Line 90"/>
            <p:cNvSpPr>
              <a:spLocks noChangeAspect="1" noChangeShapeType="1"/>
            </p:cNvSpPr>
            <p:nvPr/>
          </p:nvSpPr>
          <p:spPr bwMode="auto">
            <a:xfrm>
              <a:off x="1079" y="802"/>
              <a:ext cx="9" cy="16"/>
            </a:xfrm>
            <a:prstGeom prst="line">
              <a:avLst/>
            </a:prstGeom>
            <a:noFill/>
            <a:ln w="17463">
              <a:solidFill>
                <a:srgbClr val="000000"/>
              </a:solidFill>
              <a:round/>
              <a:headEnd/>
              <a:tailEnd/>
            </a:ln>
          </p:spPr>
          <p:txBody>
            <a:bodyPr/>
            <a:lstStyle/>
            <a:p>
              <a:endParaRPr lang="nl-NL"/>
            </a:p>
          </p:txBody>
        </p:sp>
        <p:sp>
          <p:nvSpPr>
            <p:cNvPr id="142406" name="Line 91"/>
            <p:cNvSpPr>
              <a:spLocks noChangeAspect="1" noChangeShapeType="1"/>
            </p:cNvSpPr>
            <p:nvPr/>
          </p:nvSpPr>
          <p:spPr bwMode="auto">
            <a:xfrm>
              <a:off x="1097" y="833"/>
              <a:ext cx="9" cy="16"/>
            </a:xfrm>
            <a:prstGeom prst="line">
              <a:avLst/>
            </a:prstGeom>
            <a:noFill/>
            <a:ln w="17463">
              <a:solidFill>
                <a:srgbClr val="000000"/>
              </a:solidFill>
              <a:round/>
              <a:headEnd/>
              <a:tailEnd/>
            </a:ln>
          </p:spPr>
          <p:txBody>
            <a:bodyPr/>
            <a:lstStyle/>
            <a:p>
              <a:endParaRPr lang="nl-NL"/>
            </a:p>
          </p:txBody>
        </p:sp>
        <p:sp>
          <p:nvSpPr>
            <p:cNvPr id="142407" name="Line 92"/>
            <p:cNvSpPr>
              <a:spLocks noChangeAspect="1" noChangeShapeType="1"/>
            </p:cNvSpPr>
            <p:nvPr/>
          </p:nvSpPr>
          <p:spPr bwMode="auto">
            <a:xfrm>
              <a:off x="332" y="999"/>
              <a:ext cx="16" cy="9"/>
            </a:xfrm>
            <a:prstGeom prst="line">
              <a:avLst/>
            </a:prstGeom>
            <a:noFill/>
            <a:ln w="17463">
              <a:solidFill>
                <a:srgbClr val="000000"/>
              </a:solidFill>
              <a:round/>
              <a:headEnd/>
              <a:tailEnd/>
            </a:ln>
          </p:spPr>
          <p:txBody>
            <a:bodyPr/>
            <a:lstStyle/>
            <a:p>
              <a:endParaRPr lang="nl-NL"/>
            </a:p>
          </p:txBody>
        </p:sp>
        <p:sp>
          <p:nvSpPr>
            <p:cNvPr id="142408" name="Line 93"/>
            <p:cNvSpPr>
              <a:spLocks noChangeAspect="1" noChangeShapeType="1"/>
            </p:cNvSpPr>
            <p:nvPr/>
          </p:nvSpPr>
          <p:spPr bwMode="auto">
            <a:xfrm>
              <a:off x="365" y="1018"/>
              <a:ext cx="17" cy="8"/>
            </a:xfrm>
            <a:prstGeom prst="line">
              <a:avLst/>
            </a:prstGeom>
            <a:noFill/>
            <a:ln w="17463">
              <a:solidFill>
                <a:srgbClr val="000000"/>
              </a:solidFill>
              <a:round/>
              <a:headEnd/>
              <a:tailEnd/>
            </a:ln>
          </p:spPr>
          <p:txBody>
            <a:bodyPr/>
            <a:lstStyle/>
            <a:p>
              <a:endParaRPr lang="nl-NL"/>
            </a:p>
          </p:txBody>
        </p:sp>
        <p:sp>
          <p:nvSpPr>
            <p:cNvPr id="142409" name="Line 94"/>
            <p:cNvSpPr>
              <a:spLocks noChangeAspect="1" noChangeShapeType="1"/>
            </p:cNvSpPr>
            <p:nvPr/>
          </p:nvSpPr>
          <p:spPr bwMode="auto">
            <a:xfrm>
              <a:off x="400" y="1036"/>
              <a:ext cx="17" cy="8"/>
            </a:xfrm>
            <a:prstGeom prst="line">
              <a:avLst/>
            </a:prstGeom>
            <a:noFill/>
            <a:ln w="17463">
              <a:solidFill>
                <a:srgbClr val="000000"/>
              </a:solidFill>
              <a:round/>
              <a:headEnd/>
              <a:tailEnd/>
            </a:ln>
          </p:spPr>
          <p:txBody>
            <a:bodyPr/>
            <a:lstStyle/>
            <a:p>
              <a:endParaRPr lang="nl-NL"/>
            </a:p>
          </p:txBody>
        </p:sp>
        <p:sp>
          <p:nvSpPr>
            <p:cNvPr id="142410" name="Line 95"/>
            <p:cNvSpPr>
              <a:spLocks noChangeAspect="1" noChangeShapeType="1"/>
            </p:cNvSpPr>
            <p:nvPr/>
          </p:nvSpPr>
          <p:spPr bwMode="auto">
            <a:xfrm>
              <a:off x="434" y="1054"/>
              <a:ext cx="17" cy="8"/>
            </a:xfrm>
            <a:prstGeom prst="line">
              <a:avLst/>
            </a:prstGeom>
            <a:noFill/>
            <a:ln w="17463">
              <a:solidFill>
                <a:srgbClr val="000000"/>
              </a:solidFill>
              <a:round/>
              <a:headEnd/>
              <a:tailEnd/>
            </a:ln>
          </p:spPr>
          <p:txBody>
            <a:bodyPr/>
            <a:lstStyle/>
            <a:p>
              <a:endParaRPr lang="nl-NL"/>
            </a:p>
          </p:txBody>
        </p:sp>
        <p:sp>
          <p:nvSpPr>
            <p:cNvPr id="142411" name="Line 96"/>
            <p:cNvSpPr>
              <a:spLocks noChangeAspect="1" noChangeShapeType="1"/>
            </p:cNvSpPr>
            <p:nvPr/>
          </p:nvSpPr>
          <p:spPr bwMode="auto">
            <a:xfrm>
              <a:off x="468" y="1072"/>
              <a:ext cx="16" cy="8"/>
            </a:xfrm>
            <a:prstGeom prst="line">
              <a:avLst/>
            </a:prstGeom>
            <a:noFill/>
            <a:ln w="17463">
              <a:solidFill>
                <a:srgbClr val="000000"/>
              </a:solidFill>
              <a:round/>
              <a:headEnd/>
              <a:tailEnd/>
            </a:ln>
          </p:spPr>
          <p:txBody>
            <a:bodyPr/>
            <a:lstStyle/>
            <a:p>
              <a:endParaRPr lang="nl-NL"/>
            </a:p>
          </p:txBody>
        </p:sp>
        <p:sp>
          <p:nvSpPr>
            <p:cNvPr id="142412" name="Line 97"/>
            <p:cNvSpPr>
              <a:spLocks noChangeAspect="1" noChangeShapeType="1"/>
            </p:cNvSpPr>
            <p:nvPr/>
          </p:nvSpPr>
          <p:spPr bwMode="auto">
            <a:xfrm>
              <a:off x="501" y="1090"/>
              <a:ext cx="17" cy="8"/>
            </a:xfrm>
            <a:prstGeom prst="line">
              <a:avLst/>
            </a:prstGeom>
            <a:noFill/>
            <a:ln w="17463">
              <a:solidFill>
                <a:srgbClr val="000000"/>
              </a:solidFill>
              <a:round/>
              <a:headEnd/>
              <a:tailEnd/>
            </a:ln>
          </p:spPr>
          <p:txBody>
            <a:bodyPr/>
            <a:lstStyle/>
            <a:p>
              <a:endParaRPr lang="nl-NL"/>
            </a:p>
          </p:txBody>
        </p:sp>
        <p:sp>
          <p:nvSpPr>
            <p:cNvPr id="142413" name="Line 98"/>
            <p:cNvSpPr>
              <a:spLocks noChangeAspect="1" noChangeShapeType="1"/>
            </p:cNvSpPr>
            <p:nvPr/>
          </p:nvSpPr>
          <p:spPr bwMode="auto">
            <a:xfrm>
              <a:off x="535" y="1107"/>
              <a:ext cx="1" cy="1"/>
            </a:xfrm>
            <a:prstGeom prst="line">
              <a:avLst/>
            </a:prstGeom>
            <a:noFill/>
            <a:ln w="17463">
              <a:solidFill>
                <a:srgbClr val="000000"/>
              </a:solidFill>
              <a:round/>
              <a:headEnd/>
              <a:tailEnd/>
            </a:ln>
          </p:spPr>
          <p:txBody>
            <a:bodyPr/>
            <a:lstStyle/>
            <a:p>
              <a:endParaRPr lang="nl-NL"/>
            </a:p>
          </p:txBody>
        </p:sp>
        <p:sp>
          <p:nvSpPr>
            <p:cNvPr id="142414" name="Line 99"/>
            <p:cNvSpPr>
              <a:spLocks noChangeAspect="1" noChangeShapeType="1"/>
            </p:cNvSpPr>
            <p:nvPr/>
          </p:nvSpPr>
          <p:spPr bwMode="auto">
            <a:xfrm>
              <a:off x="332" y="1114"/>
              <a:ext cx="18" cy="7"/>
            </a:xfrm>
            <a:prstGeom prst="line">
              <a:avLst/>
            </a:prstGeom>
            <a:noFill/>
            <a:ln w="17463">
              <a:solidFill>
                <a:srgbClr val="000000"/>
              </a:solidFill>
              <a:round/>
              <a:headEnd/>
              <a:tailEnd/>
            </a:ln>
          </p:spPr>
          <p:txBody>
            <a:bodyPr/>
            <a:lstStyle/>
            <a:p>
              <a:endParaRPr lang="nl-NL"/>
            </a:p>
          </p:txBody>
        </p:sp>
        <p:sp>
          <p:nvSpPr>
            <p:cNvPr id="142415" name="Line 100"/>
            <p:cNvSpPr>
              <a:spLocks noChangeAspect="1" noChangeShapeType="1"/>
            </p:cNvSpPr>
            <p:nvPr/>
          </p:nvSpPr>
          <p:spPr bwMode="auto">
            <a:xfrm>
              <a:off x="369" y="1128"/>
              <a:ext cx="19" cy="7"/>
            </a:xfrm>
            <a:prstGeom prst="line">
              <a:avLst/>
            </a:prstGeom>
            <a:noFill/>
            <a:ln w="17463">
              <a:solidFill>
                <a:srgbClr val="000000"/>
              </a:solidFill>
              <a:round/>
              <a:headEnd/>
              <a:tailEnd/>
            </a:ln>
          </p:spPr>
          <p:txBody>
            <a:bodyPr/>
            <a:lstStyle/>
            <a:p>
              <a:endParaRPr lang="nl-NL"/>
            </a:p>
          </p:txBody>
        </p:sp>
        <p:sp>
          <p:nvSpPr>
            <p:cNvPr id="142416" name="Line 101"/>
            <p:cNvSpPr>
              <a:spLocks noChangeAspect="1" noChangeShapeType="1"/>
            </p:cNvSpPr>
            <p:nvPr/>
          </p:nvSpPr>
          <p:spPr bwMode="auto">
            <a:xfrm>
              <a:off x="407" y="1141"/>
              <a:ext cx="18" cy="7"/>
            </a:xfrm>
            <a:prstGeom prst="line">
              <a:avLst/>
            </a:prstGeom>
            <a:noFill/>
            <a:ln w="17463">
              <a:solidFill>
                <a:srgbClr val="000000"/>
              </a:solidFill>
              <a:round/>
              <a:headEnd/>
              <a:tailEnd/>
            </a:ln>
          </p:spPr>
          <p:txBody>
            <a:bodyPr/>
            <a:lstStyle/>
            <a:p>
              <a:endParaRPr lang="nl-NL"/>
            </a:p>
          </p:txBody>
        </p:sp>
        <p:sp>
          <p:nvSpPr>
            <p:cNvPr id="142417" name="Line 102"/>
            <p:cNvSpPr>
              <a:spLocks noChangeAspect="1" noChangeShapeType="1"/>
            </p:cNvSpPr>
            <p:nvPr/>
          </p:nvSpPr>
          <p:spPr bwMode="auto">
            <a:xfrm>
              <a:off x="444" y="1155"/>
              <a:ext cx="18" cy="6"/>
            </a:xfrm>
            <a:prstGeom prst="line">
              <a:avLst/>
            </a:prstGeom>
            <a:noFill/>
            <a:ln w="17463">
              <a:solidFill>
                <a:srgbClr val="000000"/>
              </a:solidFill>
              <a:round/>
              <a:headEnd/>
              <a:tailEnd/>
            </a:ln>
          </p:spPr>
          <p:txBody>
            <a:bodyPr/>
            <a:lstStyle/>
            <a:p>
              <a:endParaRPr lang="nl-NL"/>
            </a:p>
          </p:txBody>
        </p:sp>
        <p:sp>
          <p:nvSpPr>
            <p:cNvPr id="142418" name="Line 103"/>
            <p:cNvSpPr>
              <a:spLocks noChangeAspect="1" noChangeShapeType="1"/>
            </p:cNvSpPr>
            <p:nvPr/>
          </p:nvSpPr>
          <p:spPr bwMode="auto">
            <a:xfrm>
              <a:off x="480" y="1168"/>
              <a:ext cx="18" cy="7"/>
            </a:xfrm>
            <a:prstGeom prst="line">
              <a:avLst/>
            </a:prstGeom>
            <a:noFill/>
            <a:ln w="17463">
              <a:solidFill>
                <a:srgbClr val="000000"/>
              </a:solidFill>
              <a:round/>
              <a:headEnd/>
              <a:tailEnd/>
            </a:ln>
          </p:spPr>
          <p:txBody>
            <a:bodyPr/>
            <a:lstStyle/>
            <a:p>
              <a:endParaRPr lang="nl-NL"/>
            </a:p>
          </p:txBody>
        </p:sp>
        <p:sp>
          <p:nvSpPr>
            <p:cNvPr id="142419" name="Line 104"/>
            <p:cNvSpPr>
              <a:spLocks noChangeAspect="1" noChangeShapeType="1"/>
            </p:cNvSpPr>
            <p:nvPr/>
          </p:nvSpPr>
          <p:spPr bwMode="auto">
            <a:xfrm>
              <a:off x="517" y="1181"/>
              <a:ext cx="17" cy="7"/>
            </a:xfrm>
            <a:prstGeom prst="line">
              <a:avLst/>
            </a:prstGeom>
            <a:noFill/>
            <a:ln w="17463">
              <a:solidFill>
                <a:srgbClr val="000000"/>
              </a:solidFill>
              <a:round/>
              <a:headEnd/>
              <a:tailEnd/>
            </a:ln>
          </p:spPr>
          <p:txBody>
            <a:bodyPr/>
            <a:lstStyle/>
            <a:p>
              <a:endParaRPr lang="nl-NL"/>
            </a:p>
          </p:txBody>
        </p:sp>
        <p:sp>
          <p:nvSpPr>
            <p:cNvPr id="142420" name="Line 105"/>
            <p:cNvSpPr>
              <a:spLocks noChangeAspect="1" noChangeShapeType="1"/>
            </p:cNvSpPr>
            <p:nvPr/>
          </p:nvSpPr>
          <p:spPr bwMode="auto">
            <a:xfrm>
              <a:off x="332" y="1244"/>
              <a:ext cx="20" cy="1"/>
            </a:xfrm>
            <a:prstGeom prst="line">
              <a:avLst/>
            </a:prstGeom>
            <a:noFill/>
            <a:ln w="17463">
              <a:solidFill>
                <a:srgbClr val="000000"/>
              </a:solidFill>
              <a:round/>
              <a:headEnd/>
              <a:tailEnd/>
            </a:ln>
          </p:spPr>
          <p:txBody>
            <a:bodyPr/>
            <a:lstStyle/>
            <a:p>
              <a:endParaRPr lang="nl-NL"/>
            </a:p>
          </p:txBody>
        </p:sp>
        <p:sp>
          <p:nvSpPr>
            <p:cNvPr id="142421" name="Line 106"/>
            <p:cNvSpPr>
              <a:spLocks noChangeAspect="1" noChangeShapeType="1"/>
            </p:cNvSpPr>
            <p:nvPr/>
          </p:nvSpPr>
          <p:spPr bwMode="auto">
            <a:xfrm>
              <a:off x="372" y="1243"/>
              <a:ext cx="19" cy="1"/>
            </a:xfrm>
            <a:prstGeom prst="line">
              <a:avLst/>
            </a:prstGeom>
            <a:noFill/>
            <a:ln w="17463">
              <a:solidFill>
                <a:srgbClr val="000000"/>
              </a:solidFill>
              <a:round/>
              <a:headEnd/>
              <a:tailEnd/>
            </a:ln>
          </p:spPr>
          <p:txBody>
            <a:bodyPr/>
            <a:lstStyle/>
            <a:p>
              <a:endParaRPr lang="nl-NL"/>
            </a:p>
          </p:txBody>
        </p:sp>
        <p:sp>
          <p:nvSpPr>
            <p:cNvPr id="142422" name="Line 107"/>
            <p:cNvSpPr>
              <a:spLocks noChangeAspect="1" noChangeShapeType="1"/>
            </p:cNvSpPr>
            <p:nvPr/>
          </p:nvSpPr>
          <p:spPr bwMode="auto">
            <a:xfrm>
              <a:off x="411" y="1242"/>
              <a:ext cx="21" cy="1"/>
            </a:xfrm>
            <a:prstGeom prst="line">
              <a:avLst/>
            </a:prstGeom>
            <a:noFill/>
            <a:ln w="17463">
              <a:solidFill>
                <a:srgbClr val="000000"/>
              </a:solidFill>
              <a:round/>
              <a:headEnd/>
              <a:tailEnd/>
            </a:ln>
          </p:spPr>
          <p:txBody>
            <a:bodyPr/>
            <a:lstStyle/>
            <a:p>
              <a:endParaRPr lang="nl-NL"/>
            </a:p>
          </p:txBody>
        </p:sp>
        <p:sp>
          <p:nvSpPr>
            <p:cNvPr id="142423" name="Line 108"/>
            <p:cNvSpPr>
              <a:spLocks noChangeAspect="1" noChangeShapeType="1"/>
            </p:cNvSpPr>
            <p:nvPr/>
          </p:nvSpPr>
          <p:spPr bwMode="auto">
            <a:xfrm>
              <a:off x="452" y="1241"/>
              <a:ext cx="20" cy="1"/>
            </a:xfrm>
            <a:prstGeom prst="line">
              <a:avLst/>
            </a:prstGeom>
            <a:noFill/>
            <a:ln w="17463">
              <a:solidFill>
                <a:srgbClr val="000000"/>
              </a:solidFill>
              <a:round/>
              <a:headEnd/>
              <a:tailEnd/>
            </a:ln>
          </p:spPr>
          <p:txBody>
            <a:bodyPr/>
            <a:lstStyle/>
            <a:p>
              <a:endParaRPr lang="nl-NL"/>
            </a:p>
          </p:txBody>
        </p:sp>
        <p:sp>
          <p:nvSpPr>
            <p:cNvPr id="142424" name="Line 109"/>
            <p:cNvSpPr>
              <a:spLocks noChangeAspect="1" noChangeShapeType="1"/>
            </p:cNvSpPr>
            <p:nvPr/>
          </p:nvSpPr>
          <p:spPr bwMode="auto">
            <a:xfrm>
              <a:off x="491" y="1240"/>
              <a:ext cx="20" cy="1"/>
            </a:xfrm>
            <a:prstGeom prst="line">
              <a:avLst/>
            </a:prstGeom>
            <a:noFill/>
            <a:ln w="17463">
              <a:solidFill>
                <a:srgbClr val="000000"/>
              </a:solidFill>
              <a:round/>
              <a:headEnd/>
              <a:tailEnd/>
            </a:ln>
          </p:spPr>
          <p:txBody>
            <a:bodyPr/>
            <a:lstStyle/>
            <a:p>
              <a:endParaRPr lang="nl-NL"/>
            </a:p>
          </p:txBody>
        </p:sp>
        <p:sp>
          <p:nvSpPr>
            <p:cNvPr id="142425" name="Line 110"/>
            <p:cNvSpPr>
              <a:spLocks noChangeAspect="1" noChangeShapeType="1"/>
            </p:cNvSpPr>
            <p:nvPr/>
          </p:nvSpPr>
          <p:spPr bwMode="auto">
            <a:xfrm>
              <a:off x="532" y="1239"/>
              <a:ext cx="4" cy="1"/>
            </a:xfrm>
            <a:prstGeom prst="line">
              <a:avLst/>
            </a:prstGeom>
            <a:noFill/>
            <a:ln w="17463">
              <a:solidFill>
                <a:srgbClr val="000000"/>
              </a:solidFill>
              <a:round/>
              <a:headEnd/>
              <a:tailEnd/>
            </a:ln>
          </p:spPr>
          <p:txBody>
            <a:bodyPr/>
            <a:lstStyle/>
            <a:p>
              <a:endParaRPr lang="nl-NL"/>
            </a:p>
          </p:txBody>
        </p:sp>
        <p:sp>
          <p:nvSpPr>
            <p:cNvPr id="142426" name="Line 111"/>
            <p:cNvSpPr>
              <a:spLocks noChangeAspect="1" noChangeShapeType="1"/>
            </p:cNvSpPr>
            <p:nvPr/>
          </p:nvSpPr>
          <p:spPr bwMode="auto">
            <a:xfrm flipV="1">
              <a:off x="332" y="1435"/>
              <a:ext cx="19" cy="4"/>
            </a:xfrm>
            <a:prstGeom prst="line">
              <a:avLst/>
            </a:prstGeom>
            <a:noFill/>
            <a:ln w="17463">
              <a:solidFill>
                <a:srgbClr val="000000"/>
              </a:solidFill>
              <a:round/>
              <a:headEnd/>
              <a:tailEnd/>
            </a:ln>
          </p:spPr>
          <p:txBody>
            <a:bodyPr/>
            <a:lstStyle/>
            <a:p>
              <a:endParaRPr lang="nl-NL"/>
            </a:p>
          </p:txBody>
        </p:sp>
        <p:sp>
          <p:nvSpPr>
            <p:cNvPr id="142427" name="Line 112"/>
            <p:cNvSpPr>
              <a:spLocks noChangeAspect="1" noChangeShapeType="1"/>
            </p:cNvSpPr>
            <p:nvPr/>
          </p:nvSpPr>
          <p:spPr bwMode="auto">
            <a:xfrm flipV="1">
              <a:off x="370" y="1427"/>
              <a:ext cx="19" cy="4"/>
            </a:xfrm>
            <a:prstGeom prst="line">
              <a:avLst/>
            </a:prstGeom>
            <a:noFill/>
            <a:ln w="17463">
              <a:solidFill>
                <a:srgbClr val="000000"/>
              </a:solidFill>
              <a:round/>
              <a:headEnd/>
              <a:tailEnd/>
            </a:ln>
          </p:spPr>
          <p:txBody>
            <a:bodyPr/>
            <a:lstStyle/>
            <a:p>
              <a:endParaRPr lang="nl-NL"/>
            </a:p>
          </p:txBody>
        </p:sp>
        <p:sp>
          <p:nvSpPr>
            <p:cNvPr id="142428" name="Line 113"/>
            <p:cNvSpPr>
              <a:spLocks noChangeAspect="1" noChangeShapeType="1"/>
            </p:cNvSpPr>
            <p:nvPr/>
          </p:nvSpPr>
          <p:spPr bwMode="auto">
            <a:xfrm flipV="1">
              <a:off x="408" y="1417"/>
              <a:ext cx="19" cy="5"/>
            </a:xfrm>
            <a:prstGeom prst="line">
              <a:avLst/>
            </a:prstGeom>
            <a:noFill/>
            <a:ln w="17463">
              <a:solidFill>
                <a:srgbClr val="000000"/>
              </a:solidFill>
              <a:round/>
              <a:headEnd/>
              <a:tailEnd/>
            </a:ln>
          </p:spPr>
          <p:txBody>
            <a:bodyPr/>
            <a:lstStyle/>
            <a:p>
              <a:endParaRPr lang="nl-NL"/>
            </a:p>
          </p:txBody>
        </p:sp>
        <p:sp>
          <p:nvSpPr>
            <p:cNvPr id="142429" name="Line 114"/>
            <p:cNvSpPr>
              <a:spLocks noChangeAspect="1" noChangeShapeType="1"/>
            </p:cNvSpPr>
            <p:nvPr/>
          </p:nvSpPr>
          <p:spPr bwMode="auto">
            <a:xfrm flipV="1">
              <a:off x="445" y="1409"/>
              <a:ext cx="19" cy="4"/>
            </a:xfrm>
            <a:prstGeom prst="line">
              <a:avLst/>
            </a:prstGeom>
            <a:noFill/>
            <a:ln w="17463">
              <a:solidFill>
                <a:srgbClr val="000000"/>
              </a:solidFill>
              <a:round/>
              <a:headEnd/>
              <a:tailEnd/>
            </a:ln>
          </p:spPr>
          <p:txBody>
            <a:bodyPr/>
            <a:lstStyle/>
            <a:p>
              <a:endParaRPr lang="nl-NL"/>
            </a:p>
          </p:txBody>
        </p:sp>
        <p:sp>
          <p:nvSpPr>
            <p:cNvPr id="142430" name="Line 115"/>
            <p:cNvSpPr>
              <a:spLocks noChangeAspect="1" noChangeShapeType="1"/>
            </p:cNvSpPr>
            <p:nvPr/>
          </p:nvSpPr>
          <p:spPr bwMode="auto">
            <a:xfrm flipV="1">
              <a:off x="483" y="1400"/>
              <a:ext cx="19" cy="4"/>
            </a:xfrm>
            <a:prstGeom prst="line">
              <a:avLst/>
            </a:prstGeom>
            <a:noFill/>
            <a:ln w="17463">
              <a:solidFill>
                <a:srgbClr val="000000"/>
              </a:solidFill>
              <a:round/>
              <a:headEnd/>
              <a:tailEnd/>
            </a:ln>
          </p:spPr>
          <p:txBody>
            <a:bodyPr/>
            <a:lstStyle/>
            <a:p>
              <a:endParaRPr lang="nl-NL"/>
            </a:p>
          </p:txBody>
        </p:sp>
        <p:sp>
          <p:nvSpPr>
            <p:cNvPr id="142431" name="Line 116"/>
            <p:cNvSpPr>
              <a:spLocks noChangeAspect="1" noChangeShapeType="1"/>
            </p:cNvSpPr>
            <p:nvPr/>
          </p:nvSpPr>
          <p:spPr bwMode="auto">
            <a:xfrm flipV="1">
              <a:off x="521" y="1392"/>
              <a:ext cx="15" cy="3"/>
            </a:xfrm>
            <a:prstGeom prst="line">
              <a:avLst/>
            </a:prstGeom>
            <a:noFill/>
            <a:ln w="17463">
              <a:solidFill>
                <a:srgbClr val="000000"/>
              </a:solidFill>
              <a:round/>
              <a:headEnd/>
              <a:tailEnd/>
            </a:ln>
          </p:spPr>
          <p:txBody>
            <a:bodyPr/>
            <a:lstStyle/>
            <a:p>
              <a:endParaRPr lang="nl-NL"/>
            </a:p>
          </p:txBody>
        </p:sp>
        <p:sp>
          <p:nvSpPr>
            <p:cNvPr id="142432" name="Line 117"/>
            <p:cNvSpPr>
              <a:spLocks noChangeAspect="1" noChangeShapeType="1"/>
            </p:cNvSpPr>
            <p:nvPr/>
          </p:nvSpPr>
          <p:spPr bwMode="auto">
            <a:xfrm flipV="1">
              <a:off x="332" y="1562"/>
              <a:ext cx="18" cy="8"/>
            </a:xfrm>
            <a:prstGeom prst="line">
              <a:avLst/>
            </a:prstGeom>
            <a:noFill/>
            <a:ln w="17463">
              <a:solidFill>
                <a:srgbClr val="000000"/>
              </a:solidFill>
              <a:round/>
              <a:headEnd/>
              <a:tailEnd/>
            </a:ln>
          </p:spPr>
          <p:txBody>
            <a:bodyPr/>
            <a:lstStyle/>
            <a:p>
              <a:endParaRPr lang="nl-NL"/>
            </a:p>
          </p:txBody>
        </p:sp>
        <p:sp>
          <p:nvSpPr>
            <p:cNvPr id="142433" name="Line 118"/>
            <p:cNvSpPr>
              <a:spLocks noChangeAspect="1" noChangeShapeType="1"/>
            </p:cNvSpPr>
            <p:nvPr/>
          </p:nvSpPr>
          <p:spPr bwMode="auto">
            <a:xfrm flipV="1">
              <a:off x="368" y="1547"/>
              <a:ext cx="18" cy="7"/>
            </a:xfrm>
            <a:prstGeom prst="line">
              <a:avLst/>
            </a:prstGeom>
            <a:noFill/>
            <a:ln w="17463">
              <a:solidFill>
                <a:srgbClr val="000000"/>
              </a:solidFill>
              <a:round/>
              <a:headEnd/>
              <a:tailEnd/>
            </a:ln>
          </p:spPr>
          <p:txBody>
            <a:bodyPr/>
            <a:lstStyle/>
            <a:p>
              <a:endParaRPr lang="nl-NL"/>
            </a:p>
          </p:txBody>
        </p:sp>
        <p:sp>
          <p:nvSpPr>
            <p:cNvPr id="142434" name="Line 119"/>
            <p:cNvSpPr>
              <a:spLocks noChangeAspect="1" noChangeShapeType="1"/>
            </p:cNvSpPr>
            <p:nvPr/>
          </p:nvSpPr>
          <p:spPr bwMode="auto">
            <a:xfrm flipV="1">
              <a:off x="404" y="1532"/>
              <a:ext cx="17" cy="7"/>
            </a:xfrm>
            <a:prstGeom prst="line">
              <a:avLst/>
            </a:prstGeom>
            <a:noFill/>
            <a:ln w="17463">
              <a:solidFill>
                <a:srgbClr val="000000"/>
              </a:solidFill>
              <a:round/>
              <a:headEnd/>
              <a:tailEnd/>
            </a:ln>
          </p:spPr>
          <p:txBody>
            <a:bodyPr/>
            <a:lstStyle/>
            <a:p>
              <a:endParaRPr lang="nl-NL"/>
            </a:p>
          </p:txBody>
        </p:sp>
        <p:sp>
          <p:nvSpPr>
            <p:cNvPr id="142435" name="Line 120"/>
            <p:cNvSpPr>
              <a:spLocks noChangeAspect="1" noChangeShapeType="1"/>
            </p:cNvSpPr>
            <p:nvPr/>
          </p:nvSpPr>
          <p:spPr bwMode="auto">
            <a:xfrm flipV="1">
              <a:off x="439" y="1517"/>
              <a:ext cx="18" cy="8"/>
            </a:xfrm>
            <a:prstGeom prst="line">
              <a:avLst/>
            </a:prstGeom>
            <a:noFill/>
            <a:ln w="17463">
              <a:solidFill>
                <a:srgbClr val="000000"/>
              </a:solidFill>
              <a:round/>
              <a:headEnd/>
              <a:tailEnd/>
            </a:ln>
          </p:spPr>
          <p:txBody>
            <a:bodyPr/>
            <a:lstStyle/>
            <a:p>
              <a:endParaRPr lang="nl-NL"/>
            </a:p>
          </p:txBody>
        </p:sp>
        <p:sp>
          <p:nvSpPr>
            <p:cNvPr id="142436" name="Line 121"/>
            <p:cNvSpPr>
              <a:spLocks noChangeAspect="1" noChangeShapeType="1"/>
            </p:cNvSpPr>
            <p:nvPr/>
          </p:nvSpPr>
          <p:spPr bwMode="auto">
            <a:xfrm flipV="1">
              <a:off x="475" y="1502"/>
              <a:ext cx="18" cy="7"/>
            </a:xfrm>
            <a:prstGeom prst="line">
              <a:avLst/>
            </a:prstGeom>
            <a:noFill/>
            <a:ln w="17463">
              <a:solidFill>
                <a:srgbClr val="000000"/>
              </a:solidFill>
              <a:round/>
              <a:headEnd/>
              <a:tailEnd/>
            </a:ln>
          </p:spPr>
          <p:txBody>
            <a:bodyPr/>
            <a:lstStyle/>
            <a:p>
              <a:endParaRPr lang="nl-NL"/>
            </a:p>
          </p:txBody>
        </p:sp>
        <p:sp>
          <p:nvSpPr>
            <p:cNvPr id="142437" name="Line 122"/>
            <p:cNvSpPr>
              <a:spLocks noChangeAspect="1" noChangeShapeType="1"/>
            </p:cNvSpPr>
            <p:nvPr/>
          </p:nvSpPr>
          <p:spPr bwMode="auto">
            <a:xfrm flipV="1">
              <a:off x="511" y="1487"/>
              <a:ext cx="18" cy="7"/>
            </a:xfrm>
            <a:prstGeom prst="line">
              <a:avLst/>
            </a:prstGeom>
            <a:noFill/>
            <a:ln w="17463">
              <a:solidFill>
                <a:srgbClr val="000000"/>
              </a:solidFill>
              <a:round/>
              <a:headEnd/>
              <a:tailEnd/>
            </a:ln>
          </p:spPr>
          <p:txBody>
            <a:bodyPr/>
            <a:lstStyle/>
            <a:p>
              <a:endParaRPr lang="nl-NL"/>
            </a:p>
          </p:txBody>
        </p:sp>
        <p:sp>
          <p:nvSpPr>
            <p:cNvPr id="142438" name="Line 123"/>
            <p:cNvSpPr>
              <a:spLocks noChangeAspect="1" noChangeShapeType="1"/>
            </p:cNvSpPr>
            <p:nvPr/>
          </p:nvSpPr>
          <p:spPr bwMode="auto">
            <a:xfrm flipV="1">
              <a:off x="332" y="1674"/>
              <a:ext cx="18" cy="9"/>
            </a:xfrm>
            <a:prstGeom prst="line">
              <a:avLst/>
            </a:prstGeom>
            <a:noFill/>
            <a:ln w="17463">
              <a:solidFill>
                <a:srgbClr val="000000"/>
              </a:solidFill>
              <a:round/>
              <a:headEnd/>
              <a:tailEnd/>
            </a:ln>
          </p:spPr>
          <p:txBody>
            <a:bodyPr/>
            <a:lstStyle/>
            <a:p>
              <a:endParaRPr lang="nl-NL"/>
            </a:p>
          </p:txBody>
        </p:sp>
        <p:sp>
          <p:nvSpPr>
            <p:cNvPr id="142439" name="Line 124"/>
            <p:cNvSpPr>
              <a:spLocks noChangeAspect="1" noChangeShapeType="1"/>
            </p:cNvSpPr>
            <p:nvPr/>
          </p:nvSpPr>
          <p:spPr bwMode="auto">
            <a:xfrm flipV="1">
              <a:off x="368" y="1657"/>
              <a:ext cx="18" cy="9"/>
            </a:xfrm>
            <a:prstGeom prst="line">
              <a:avLst/>
            </a:prstGeom>
            <a:noFill/>
            <a:ln w="17463">
              <a:solidFill>
                <a:srgbClr val="000000"/>
              </a:solidFill>
              <a:round/>
              <a:headEnd/>
              <a:tailEnd/>
            </a:ln>
          </p:spPr>
          <p:txBody>
            <a:bodyPr/>
            <a:lstStyle/>
            <a:p>
              <a:endParaRPr lang="nl-NL"/>
            </a:p>
          </p:txBody>
        </p:sp>
        <p:sp>
          <p:nvSpPr>
            <p:cNvPr id="142440" name="Line 125"/>
            <p:cNvSpPr>
              <a:spLocks noChangeAspect="1" noChangeShapeType="1"/>
            </p:cNvSpPr>
            <p:nvPr/>
          </p:nvSpPr>
          <p:spPr bwMode="auto">
            <a:xfrm flipV="1">
              <a:off x="404" y="1641"/>
              <a:ext cx="16" cy="9"/>
            </a:xfrm>
            <a:prstGeom prst="line">
              <a:avLst/>
            </a:prstGeom>
            <a:noFill/>
            <a:ln w="17463">
              <a:solidFill>
                <a:srgbClr val="000000"/>
              </a:solidFill>
              <a:round/>
              <a:headEnd/>
              <a:tailEnd/>
            </a:ln>
          </p:spPr>
          <p:txBody>
            <a:bodyPr/>
            <a:lstStyle/>
            <a:p>
              <a:endParaRPr lang="nl-NL"/>
            </a:p>
          </p:txBody>
        </p:sp>
        <p:sp>
          <p:nvSpPr>
            <p:cNvPr id="142441" name="Line 126"/>
            <p:cNvSpPr>
              <a:spLocks noChangeAspect="1" noChangeShapeType="1"/>
            </p:cNvSpPr>
            <p:nvPr/>
          </p:nvSpPr>
          <p:spPr bwMode="auto">
            <a:xfrm flipV="1">
              <a:off x="437" y="1624"/>
              <a:ext cx="18" cy="8"/>
            </a:xfrm>
            <a:prstGeom prst="line">
              <a:avLst/>
            </a:prstGeom>
            <a:noFill/>
            <a:ln w="17463">
              <a:solidFill>
                <a:srgbClr val="000000"/>
              </a:solidFill>
              <a:round/>
              <a:headEnd/>
              <a:tailEnd/>
            </a:ln>
          </p:spPr>
          <p:txBody>
            <a:bodyPr/>
            <a:lstStyle/>
            <a:p>
              <a:endParaRPr lang="nl-NL"/>
            </a:p>
          </p:txBody>
        </p:sp>
        <p:sp>
          <p:nvSpPr>
            <p:cNvPr id="142442" name="Line 127"/>
            <p:cNvSpPr>
              <a:spLocks noChangeAspect="1" noChangeShapeType="1"/>
            </p:cNvSpPr>
            <p:nvPr/>
          </p:nvSpPr>
          <p:spPr bwMode="auto">
            <a:xfrm flipV="1">
              <a:off x="472" y="1608"/>
              <a:ext cx="18" cy="7"/>
            </a:xfrm>
            <a:prstGeom prst="line">
              <a:avLst/>
            </a:prstGeom>
            <a:noFill/>
            <a:ln w="17463">
              <a:solidFill>
                <a:srgbClr val="000000"/>
              </a:solidFill>
              <a:round/>
              <a:headEnd/>
              <a:tailEnd/>
            </a:ln>
          </p:spPr>
          <p:txBody>
            <a:bodyPr/>
            <a:lstStyle/>
            <a:p>
              <a:endParaRPr lang="nl-NL"/>
            </a:p>
          </p:txBody>
        </p:sp>
        <p:sp>
          <p:nvSpPr>
            <p:cNvPr id="142443" name="Line 128"/>
            <p:cNvSpPr>
              <a:spLocks noChangeAspect="1" noChangeShapeType="1"/>
            </p:cNvSpPr>
            <p:nvPr/>
          </p:nvSpPr>
          <p:spPr bwMode="auto">
            <a:xfrm flipV="1">
              <a:off x="508" y="1591"/>
              <a:ext cx="18" cy="8"/>
            </a:xfrm>
            <a:prstGeom prst="line">
              <a:avLst/>
            </a:prstGeom>
            <a:noFill/>
            <a:ln w="17463">
              <a:solidFill>
                <a:srgbClr val="000000"/>
              </a:solidFill>
              <a:round/>
              <a:headEnd/>
              <a:tailEnd/>
            </a:ln>
          </p:spPr>
          <p:txBody>
            <a:bodyPr/>
            <a:lstStyle/>
            <a:p>
              <a:endParaRPr lang="nl-NL"/>
            </a:p>
          </p:txBody>
        </p:sp>
        <p:sp>
          <p:nvSpPr>
            <p:cNvPr id="142444" name="Line 129"/>
            <p:cNvSpPr>
              <a:spLocks noChangeAspect="1" noChangeShapeType="1"/>
            </p:cNvSpPr>
            <p:nvPr/>
          </p:nvSpPr>
          <p:spPr bwMode="auto">
            <a:xfrm flipH="1">
              <a:off x="2357" y="999"/>
              <a:ext cx="20" cy="2"/>
            </a:xfrm>
            <a:prstGeom prst="line">
              <a:avLst/>
            </a:prstGeom>
            <a:noFill/>
            <a:ln w="17463">
              <a:solidFill>
                <a:srgbClr val="000000"/>
              </a:solidFill>
              <a:round/>
              <a:headEnd/>
              <a:tailEnd/>
            </a:ln>
          </p:spPr>
          <p:txBody>
            <a:bodyPr/>
            <a:lstStyle/>
            <a:p>
              <a:endParaRPr lang="nl-NL"/>
            </a:p>
          </p:txBody>
        </p:sp>
        <p:sp>
          <p:nvSpPr>
            <p:cNvPr id="142445" name="Line 130"/>
            <p:cNvSpPr>
              <a:spLocks noChangeAspect="1" noChangeShapeType="1"/>
            </p:cNvSpPr>
            <p:nvPr/>
          </p:nvSpPr>
          <p:spPr bwMode="auto">
            <a:xfrm flipH="1">
              <a:off x="2317" y="1003"/>
              <a:ext cx="20" cy="2"/>
            </a:xfrm>
            <a:prstGeom prst="line">
              <a:avLst/>
            </a:prstGeom>
            <a:noFill/>
            <a:ln w="17463">
              <a:solidFill>
                <a:srgbClr val="000000"/>
              </a:solidFill>
              <a:round/>
              <a:headEnd/>
              <a:tailEnd/>
            </a:ln>
          </p:spPr>
          <p:txBody>
            <a:bodyPr/>
            <a:lstStyle/>
            <a:p>
              <a:endParaRPr lang="nl-NL"/>
            </a:p>
          </p:txBody>
        </p:sp>
        <p:sp>
          <p:nvSpPr>
            <p:cNvPr id="142446" name="Line 131"/>
            <p:cNvSpPr>
              <a:spLocks noChangeAspect="1" noChangeShapeType="1"/>
            </p:cNvSpPr>
            <p:nvPr/>
          </p:nvSpPr>
          <p:spPr bwMode="auto">
            <a:xfrm flipH="1">
              <a:off x="2277" y="1007"/>
              <a:ext cx="20" cy="2"/>
            </a:xfrm>
            <a:prstGeom prst="line">
              <a:avLst/>
            </a:prstGeom>
            <a:noFill/>
            <a:ln w="17463">
              <a:solidFill>
                <a:srgbClr val="000000"/>
              </a:solidFill>
              <a:round/>
              <a:headEnd/>
              <a:tailEnd/>
            </a:ln>
          </p:spPr>
          <p:txBody>
            <a:bodyPr/>
            <a:lstStyle/>
            <a:p>
              <a:endParaRPr lang="nl-NL"/>
            </a:p>
          </p:txBody>
        </p:sp>
        <p:sp>
          <p:nvSpPr>
            <p:cNvPr id="142447" name="Line 132"/>
            <p:cNvSpPr>
              <a:spLocks noChangeAspect="1" noChangeShapeType="1"/>
            </p:cNvSpPr>
            <p:nvPr/>
          </p:nvSpPr>
          <p:spPr bwMode="auto">
            <a:xfrm flipH="1">
              <a:off x="2357" y="1114"/>
              <a:ext cx="20" cy="3"/>
            </a:xfrm>
            <a:prstGeom prst="line">
              <a:avLst/>
            </a:prstGeom>
            <a:noFill/>
            <a:ln w="17463">
              <a:solidFill>
                <a:srgbClr val="000000"/>
              </a:solidFill>
              <a:round/>
              <a:headEnd/>
              <a:tailEnd/>
            </a:ln>
          </p:spPr>
          <p:txBody>
            <a:bodyPr/>
            <a:lstStyle/>
            <a:p>
              <a:endParaRPr lang="nl-NL"/>
            </a:p>
          </p:txBody>
        </p:sp>
        <p:sp>
          <p:nvSpPr>
            <p:cNvPr id="142448" name="Line 133"/>
            <p:cNvSpPr>
              <a:spLocks noChangeAspect="1" noChangeShapeType="1"/>
            </p:cNvSpPr>
            <p:nvPr/>
          </p:nvSpPr>
          <p:spPr bwMode="auto">
            <a:xfrm flipH="1">
              <a:off x="2317" y="1118"/>
              <a:ext cx="20" cy="3"/>
            </a:xfrm>
            <a:prstGeom prst="line">
              <a:avLst/>
            </a:prstGeom>
            <a:noFill/>
            <a:ln w="17463">
              <a:solidFill>
                <a:srgbClr val="000000"/>
              </a:solidFill>
              <a:round/>
              <a:headEnd/>
              <a:tailEnd/>
            </a:ln>
          </p:spPr>
          <p:txBody>
            <a:bodyPr/>
            <a:lstStyle/>
            <a:p>
              <a:endParaRPr lang="nl-NL"/>
            </a:p>
          </p:txBody>
        </p:sp>
        <p:sp>
          <p:nvSpPr>
            <p:cNvPr id="142449" name="Line 134"/>
            <p:cNvSpPr>
              <a:spLocks noChangeAspect="1" noChangeShapeType="1"/>
            </p:cNvSpPr>
            <p:nvPr/>
          </p:nvSpPr>
          <p:spPr bwMode="auto">
            <a:xfrm flipH="1">
              <a:off x="2277" y="1123"/>
              <a:ext cx="20" cy="3"/>
            </a:xfrm>
            <a:prstGeom prst="line">
              <a:avLst/>
            </a:prstGeom>
            <a:noFill/>
            <a:ln w="17463">
              <a:solidFill>
                <a:srgbClr val="000000"/>
              </a:solidFill>
              <a:round/>
              <a:headEnd/>
              <a:tailEnd/>
            </a:ln>
          </p:spPr>
          <p:txBody>
            <a:bodyPr/>
            <a:lstStyle/>
            <a:p>
              <a:endParaRPr lang="nl-NL"/>
            </a:p>
          </p:txBody>
        </p:sp>
        <p:sp>
          <p:nvSpPr>
            <p:cNvPr id="142450" name="Line 135"/>
            <p:cNvSpPr>
              <a:spLocks noChangeAspect="1" noChangeShapeType="1"/>
            </p:cNvSpPr>
            <p:nvPr/>
          </p:nvSpPr>
          <p:spPr bwMode="auto">
            <a:xfrm flipH="1">
              <a:off x="2357" y="1239"/>
              <a:ext cx="20" cy="1"/>
            </a:xfrm>
            <a:prstGeom prst="line">
              <a:avLst/>
            </a:prstGeom>
            <a:noFill/>
            <a:ln w="17463">
              <a:solidFill>
                <a:srgbClr val="000000"/>
              </a:solidFill>
              <a:round/>
              <a:headEnd/>
              <a:tailEnd/>
            </a:ln>
          </p:spPr>
          <p:txBody>
            <a:bodyPr/>
            <a:lstStyle/>
            <a:p>
              <a:endParaRPr lang="nl-NL"/>
            </a:p>
          </p:txBody>
        </p:sp>
        <p:sp>
          <p:nvSpPr>
            <p:cNvPr id="142451" name="Line 136"/>
            <p:cNvSpPr>
              <a:spLocks noChangeAspect="1" noChangeShapeType="1"/>
            </p:cNvSpPr>
            <p:nvPr/>
          </p:nvSpPr>
          <p:spPr bwMode="auto">
            <a:xfrm flipH="1">
              <a:off x="2317" y="1239"/>
              <a:ext cx="20" cy="1"/>
            </a:xfrm>
            <a:prstGeom prst="line">
              <a:avLst/>
            </a:prstGeom>
            <a:noFill/>
            <a:ln w="17463">
              <a:solidFill>
                <a:srgbClr val="000000"/>
              </a:solidFill>
              <a:round/>
              <a:headEnd/>
              <a:tailEnd/>
            </a:ln>
          </p:spPr>
          <p:txBody>
            <a:bodyPr/>
            <a:lstStyle/>
            <a:p>
              <a:endParaRPr lang="nl-NL"/>
            </a:p>
          </p:txBody>
        </p:sp>
        <p:sp>
          <p:nvSpPr>
            <p:cNvPr id="142452" name="Line 137"/>
            <p:cNvSpPr>
              <a:spLocks noChangeAspect="1" noChangeShapeType="1"/>
            </p:cNvSpPr>
            <p:nvPr/>
          </p:nvSpPr>
          <p:spPr bwMode="auto">
            <a:xfrm flipH="1">
              <a:off x="2277" y="1239"/>
              <a:ext cx="20" cy="1"/>
            </a:xfrm>
            <a:prstGeom prst="line">
              <a:avLst/>
            </a:prstGeom>
            <a:noFill/>
            <a:ln w="17463">
              <a:solidFill>
                <a:srgbClr val="000000"/>
              </a:solidFill>
              <a:round/>
              <a:headEnd/>
              <a:tailEnd/>
            </a:ln>
          </p:spPr>
          <p:txBody>
            <a:bodyPr/>
            <a:lstStyle/>
            <a:p>
              <a:endParaRPr lang="nl-NL"/>
            </a:p>
          </p:txBody>
        </p:sp>
        <p:sp>
          <p:nvSpPr>
            <p:cNvPr id="142453" name="Line 138"/>
            <p:cNvSpPr>
              <a:spLocks noChangeAspect="1" noChangeShapeType="1"/>
            </p:cNvSpPr>
            <p:nvPr/>
          </p:nvSpPr>
          <p:spPr bwMode="auto">
            <a:xfrm flipH="1" flipV="1">
              <a:off x="2357" y="1441"/>
              <a:ext cx="20" cy="2"/>
            </a:xfrm>
            <a:prstGeom prst="line">
              <a:avLst/>
            </a:prstGeom>
            <a:noFill/>
            <a:ln w="17463">
              <a:solidFill>
                <a:srgbClr val="000000"/>
              </a:solidFill>
              <a:round/>
              <a:headEnd/>
              <a:tailEnd/>
            </a:ln>
          </p:spPr>
          <p:txBody>
            <a:bodyPr/>
            <a:lstStyle/>
            <a:p>
              <a:endParaRPr lang="nl-NL"/>
            </a:p>
          </p:txBody>
        </p:sp>
        <p:sp>
          <p:nvSpPr>
            <p:cNvPr id="142454" name="Line 139"/>
            <p:cNvSpPr>
              <a:spLocks noChangeAspect="1" noChangeShapeType="1"/>
            </p:cNvSpPr>
            <p:nvPr/>
          </p:nvSpPr>
          <p:spPr bwMode="auto">
            <a:xfrm flipH="1" flipV="1">
              <a:off x="2317" y="1437"/>
              <a:ext cx="20" cy="2"/>
            </a:xfrm>
            <a:prstGeom prst="line">
              <a:avLst/>
            </a:prstGeom>
            <a:noFill/>
            <a:ln w="17463">
              <a:solidFill>
                <a:srgbClr val="000000"/>
              </a:solidFill>
              <a:round/>
              <a:headEnd/>
              <a:tailEnd/>
            </a:ln>
          </p:spPr>
          <p:txBody>
            <a:bodyPr/>
            <a:lstStyle/>
            <a:p>
              <a:endParaRPr lang="nl-NL"/>
            </a:p>
          </p:txBody>
        </p:sp>
        <p:sp>
          <p:nvSpPr>
            <p:cNvPr id="142455" name="Line 140"/>
            <p:cNvSpPr>
              <a:spLocks noChangeAspect="1" noChangeShapeType="1"/>
            </p:cNvSpPr>
            <p:nvPr/>
          </p:nvSpPr>
          <p:spPr bwMode="auto">
            <a:xfrm flipH="1" flipV="1">
              <a:off x="2277" y="1435"/>
              <a:ext cx="20" cy="1"/>
            </a:xfrm>
            <a:prstGeom prst="line">
              <a:avLst/>
            </a:prstGeom>
            <a:noFill/>
            <a:ln w="17463">
              <a:solidFill>
                <a:srgbClr val="000000"/>
              </a:solidFill>
              <a:round/>
              <a:headEnd/>
              <a:tailEnd/>
            </a:ln>
          </p:spPr>
          <p:txBody>
            <a:bodyPr/>
            <a:lstStyle/>
            <a:p>
              <a:endParaRPr lang="nl-NL"/>
            </a:p>
          </p:txBody>
        </p:sp>
        <p:sp>
          <p:nvSpPr>
            <p:cNvPr id="142456" name="Line 141"/>
            <p:cNvSpPr>
              <a:spLocks noChangeAspect="1" noChangeShapeType="1"/>
            </p:cNvSpPr>
            <p:nvPr/>
          </p:nvSpPr>
          <p:spPr bwMode="auto">
            <a:xfrm flipH="1" flipV="1">
              <a:off x="2359" y="1557"/>
              <a:ext cx="18" cy="8"/>
            </a:xfrm>
            <a:prstGeom prst="line">
              <a:avLst/>
            </a:prstGeom>
            <a:noFill/>
            <a:ln w="17463">
              <a:solidFill>
                <a:srgbClr val="000000"/>
              </a:solidFill>
              <a:round/>
              <a:headEnd/>
              <a:tailEnd/>
            </a:ln>
          </p:spPr>
          <p:txBody>
            <a:bodyPr/>
            <a:lstStyle/>
            <a:p>
              <a:endParaRPr lang="nl-NL"/>
            </a:p>
          </p:txBody>
        </p:sp>
        <p:sp>
          <p:nvSpPr>
            <p:cNvPr id="142457" name="Line 142"/>
            <p:cNvSpPr>
              <a:spLocks noChangeAspect="1" noChangeShapeType="1"/>
            </p:cNvSpPr>
            <p:nvPr/>
          </p:nvSpPr>
          <p:spPr bwMode="auto">
            <a:xfrm flipH="1" flipV="1">
              <a:off x="2323" y="1542"/>
              <a:ext cx="18" cy="8"/>
            </a:xfrm>
            <a:prstGeom prst="line">
              <a:avLst/>
            </a:prstGeom>
            <a:noFill/>
            <a:ln w="17463">
              <a:solidFill>
                <a:srgbClr val="000000"/>
              </a:solidFill>
              <a:round/>
              <a:headEnd/>
              <a:tailEnd/>
            </a:ln>
          </p:spPr>
          <p:txBody>
            <a:bodyPr/>
            <a:lstStyle/>
            <a:p>
              <a:endParaRPr lang="nl-NL"/>
            </a:p>
          </p:txBody>
        </p:sp>
        <p:sp>
          <p:nvSpPr>
            <p:cNvPr id="142458" name="Line 143"/>
            <p:cNvSpPr>
              <a:spLocks noChangeAspect="1" noChangeShapeType="1"/>
            </p:cNvSpPr>
            <p:nvPr/>
          </p:nvSpPr>
          <p:spPr bwMode="auto">
            <a:xfrm flipH="1" flipV="1">
              <a:off x="2287" y="1526"/>
              <a:ext cx="18" cy="8"/>
            </a:xfrm>
            <a:prstGeom prst="line">
              <a:avLst/>
            </a:prstGeom>
            <a:noFill/>
            <a:ln w="17463">
              <a:solidFill>
                <a:srgbClr val="000000"/>
              </a:solidFill>
              <a:round/>
              <a:headEnd/>
              <a:tailEnd/>
            </a:ln>
          </p:spPr>
          <p:txBody>
            <a:bodyPr/>
            <a:lstStyle/>
            <a:p>
              <a:endParaRPr lang="nl-NL"/>
            </a:p>
          </p:txBody>
        </p:sp>
        <p:sp>
          <p:nvSpPr>
            <p:cNvPr id="142459" name="Line 144"/>
            <p:cNvSpPr>
              <a:spLocks noChangeAspect="1" noChangeShapeType="1"/>
            </p:cNvSpPr>
            <p:nvPr/>
          </p:nvSpPr>
          <p:spPr bwMode="auto">
            <a:xfrm flipH="1" flipV="1">
              <a:off x="2259" y="1514"/>
              <a:ext cx="10" cy="4"/>
            </a:xfrm>
            <a:prstGeom prst="line">
              <a:avLst/>
            </a:prstGeom>
            <a:noFill/>
            <a:ln w="17463">
              <a:solidFill>
                <a:srgbClr val="000000"/>
              </a:solidFill>
              <a:round/>
              <a:headEnd/>
              <a:tailEnd/>
            </a:ln>
          </p:spPr>
          <p:txBody>
            <a:bodyPr/>
            <a:lstStyle/>
            <a:p>
              <a:endParaRPr lang="nl-NL"/>
            </a:p>
          </p:txBody>
        </p:sp>
        <p:sp>
          <p:nvSpPr>
            <p:cNvPr id="142460" name="Line 145"/>
            <p:cNvSpPr>
              <a:spLocks noChangeAspect="1" noChangeShapeType="1"/>
            </p:cNvSpPr>
            <p:nvPr/>
          </p:nvSpPr>
          <p:spPr bwMode="auto">
            <a:xfrm flipH="1" flipV="1">
              <a:off x="2361" y="1677"/>
              <a:ext cx="16" cy="10"/>
            </a:xfrm>
            <a:prstGeom prst="line">
              <a:avLst/>
            </a:prstGeom>
            <a:noFill/>
            <a:ln w="17463">
              <a:solidFill>
                <a:srgbClr val="000000"/>
              </a:solidFill>
              <a:round/>
              <a:headEnd/>
              <a:tailEnd/>
            </a:ln>
          </p:spPr>
          <p:txBody>
            <a:bodyPr/>
            <a:lstStyle/>
            <a:p>
              <a:endParaRPr lang="nl-NL"/>
            </a:p>
          </p:txBody>
        </p:sp>
        <p:sp>
          <p:nvSpPr>
            <p:cNvPr id="142461" name="Line 146"/>
            <p:cNvSpPr>
              <a:spLocks noChangeAspect="1" noChangeShapeType="1"/>
            </p:cNvSpPr>
            <p:nvPr/>
          </p:nvSpPr>
          <p:spPr bwMode="auto">
            <a:xfrm flipH="1" flipV="1">
              <a:off x="2328" y="1657"/>
              <a:ext cx="16" cy="11"/>
            </a:xfrm>
            <a:prstGeom prst="line">
              <a:avLst/>
            </a:prstGeom>
            <a:noFill/>
            <a:ln w="17463">
              <a:solidFill>
                <a:srgbClr val="000000"/>
              </a:solidFill>
              <a:round/>
              <a:headEnd/>
              <a:tailEnd/>
            </a:ln>
          </p:spPr>
          <p:txBody>
            <a:bodyPr/>
            <a:lstStyle/>
            <a:p>
              <a:endParaRPr lang="nl-NL"/>
            </a:p>
          </p:txBody>
        </p:sp>
        <p:sp>
          <p:nvSpPr>
            <p:cNvPr id="142462" name="Line 147"/>
            <p:cNvSpPr>
              <a:spLocks noChangeAspect="1" noChangeShapeType="1"/>
            </p:cNvSpPr>
            <p:nvPr/>
          </p:nvSpPr>
          <p:spPr bwMode="auto">
            <a:xfrm flipH="1" flipV="1">
              <a:off x="2295" y="1637"/>
              <a:ext cx="16" cy="11"/>
            </a:xfrm>
            <a:prstGeom prst="line">
              <a:avLst/>
            </a:prstGeom>
            <a:noFill/>
            <a:ln w="17463">
              <a:solidFill>
                <a:srgbClr val="000000"/>
              </a:solidFill>
              <a:round/>
              <a:headEnd/>
              <a:tailEnd/>
            </a:ln>
          </p:spPr>
          <p:txBody>
            <a:bodyPr/>
            <a:lstStyle/>
            <a:p>
              <a:endParaRPr lang="nl-NL"/>
            </a:p>
          </p:txBody>
        </p:sp>
        <p:sp>
          <p:nvSpPr>
            <p:cNvPr id="142463" name="Line 148"/>
            <p:cNvSpPr>
              <a:spLocks noChangeAspect="1" noChangeShapeType="1"/>
            </p:cNvSpPr>
            <p:nvPr/>
          </p:nvSpPr>
          <p:spPr bwMode="auto">
            <a:xfrm flipH="1" flipV="1">
              <a:off x="2262" y="1617"/>
              <a:ext cx="16" cy="11"/>
            </a:xfrm>
            <a:prstGeom prst="line">
              <a:avLst/>
            </a:prstGeom>
            <a:noFill/>
            <a:ln w="17463">
              <a:solidFill>
                <a:srgbClr val="000000"/>
              </a:solidFill>
              <a:round/>
              <a:headEnd/>
              <a:tailEnd/>
            </a:ln>
          </p:spPr>
          <p:txBody>
            <a:bodyPr/>
            <a:lstStyle/>
            <a:p>
              <a:endParaRPr lang="nl-NL"/>
            </a:p>
          </p:txBody>
        </p:sp>
        <p:sp>
          <p:nvSpPr>
            <p:cNvPr id="142464" name="Freeform 149"/>
            <p:cNvSpPr>
              <a:spLocks noChangeAspect="1"/>
            </p:cNvSpPr>
            <p:nvPr/>
          </p:nvSpPr>
          <p:spPr bwMode="auto">
            <a:xfrm>
              <a:off x="619" y="1667"/>
              <a:ext cx="518" cy="111"/>
            </a:xfrm>
            <a:custGeom>
              <a:avLst/>
              <a:gdLst>
                <a:gd name="T0" fmla="*/ 49 w 576"/>
                <a:gd name="T1" fmla="*/ 11 h 124"/>
                <a:gd name="T2" fmla="*/ 50 w 576"/>
                <a:gd name="T3" fmla="*/ 11 h 124"/>
                <a:gd name="T4" fmla="*/ 52 w 576"/>
                <a:gd name="T5" fmla="*/ 11 h 124"/>
                <a:gd name="T6" fmla="*/ 54 w 576"/>
                <a:gd name="T7" fmla="*/ 10 h 124"/>
                <a:gd name="T8" fmla="*/ 54 w 576"/>
                <a:gd name="T9" fmla="*/ 9 h 124"/>
                <a:gd name="T10" fmla="*/ 55 w 576"/>
                <a:gd name="T11" fmla="*/ 8 h 124"/>
                <a:gd name="T12" fmla="*/ 55 w 576"/>
                <a:gd name="T13" fmla="*/ 7 h 124"/>
                <a:gd name="T14" fmla="*/ 55 w 576"/>
                <a:gd name="T15" fmla="*/ 5 h 124"/>
                <a:gd name="T16" fmla="*/ 55 w 576"/>
                <a:gd name="T17" fmla="*/ 4 h 124"/>
                <a:gd name="T18" fmla="*/ 55 w 576"/>
                <a:gd name="T19" fmla="*/ 4 h 124"/>
                <a:gd name="T20" fmla="*/ 54 w 576"/>
                <a:gd name="T21" fmla="*/ 4 h 124"/>
                <a:gd name="T22" fmla="*/ 54 w 576"/>
                <a:gd name="T23" fmla="*/ 4 h 124"/>
                <a:gd name="T24" fmla="*/ 52 w 576"/>
                <a:gd name="T25" fmla="*/ 4 h 124"/>
                <a:gd name="T26" fmla="*/ 50 w 576"/>
                <a:gd name="T27" fmla="*/ 2 h 124"/>
                <a:gd name="T28" fmla="*/ 49 w 576"/>
                <a:gd name="T29" fmla="*/ 0 h 124"/>
                <a:gd name="T30" fmla="*/ 7 w 576"/>
                <a:gd name="T31" fmla="*/ 0 h 124"/>
                <a:gd name="T32" fmla="*/ 4 w 576"/>
                <a:gd name="T33" fmla="*/ 2 h 124"/>
                <a:gd name="T34" fmla="*/ 4 w 576"/>
                <a:gd name="T35" fmla="*/ 4 h 124"/>
                <a:gd name="T36" fmla="*/ 4 w 576"/>
                <a:gd name="T37" fmla="*/ 4 h 124"/>
                <a:gd name="T38" fmla="*/ 4 w 576"/>
                <a:gd name="T39" fmla="*/ 4 h 124"/>
                <a:gd name="T40" fmla="*/ 4 w 576"/>
                <a:gd name="T41" fmla="*/ 4 h 124"/>
                <a:gd name="T42" fmla="*/ 1 w 576"/>
                <a:gd name="T43" fmla="*/ 4 h 124"/>
                <a:gd name="T44" fmla="*/ 0 w 576"/>
                <a:gd name="T45" fmla="*/ 5 h 124"/>
                <a:gd name="T46" fmla="*/ 1 w 576"/>
                <a:gd name="T47" fmla="*/ 7 h 124"/>
                <a:gd name="T48" fmla="*/ 4 w 576"/>
                <a:gd name="T49" fmla="*/ 8 h 124"/>
                <a:gd name="T50" fmla="*/ 4 w 576"/>
                <a:gd name="T51" fmla="*/ 9 h 124"/>
                <a:gd name="T52" fmla="*/ 4 w 576"/>
                <a:gd name="T53" fmla="*/ 10 h 124"/>
                <a:gd name="T54" fmla="*/ 4 w 576"/>
                <a:gd name="T55" fmla="*/ 11 h 124"/>
                <a:gd name="T56" fmla="*/ 4 w 576"/>
                <a:gd name="T57" fmla="*/ 11 h 124"/>
                <a:gd name="T58" fmla="*/ 7 w 576"/>
                <a:gd name="T59" fmla="*/ 11 h 124"/>
                <a:gd name="T60" fmla="*/ 49 w 576"/>
                <a:gd name="T61" fmla="*/ 11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6"/>
                <a:gd name="T94" fmla="*/ 0 h 124"/>
                <a:gd name="T95" fmla="*/ 576 w 576"/>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6" h="124">
                  <a:moveTo>
                    <a:pt x="504" y="124"/>
                  </a:moveTo>
                  <a:lnTo>
                    <a:pt x="521" y="123"/>
                  </a:lnTo>
                  <a:lnTo>
                    <a:pt x="536" y="118"/>
                  </a:lnTo>
                  <a:lnTo>
                    <a:pt x="550" y="111"/>
                  </a:lnTo>
                  <a:lnTo>
                    <a:pt x="561" y="101"/>
                  </a:lnTo>
                  <a:lnTo>
                    <a:pt x="570" y="90"/>
                  </a:lnTo>
                  <a:lnTo>
                    <a:pt x="575" y="76"/>
                  </a:lnTo>
                  <a:lnTo>
                    <a:pt x="576" y="62"/>
                  </a:lnTo>
                  <a:lnTo>
                    <a:pt x="575" y="49"/>
                  </a:lnTo>
                  <a:lnTo>
                    <a:pt x="570" y="35"/>
                  </a:lnTo>
                  <a:lnTo>
                    <a:pt x="561" y="24"/>
                  </a:lnTo>
                  <a:lnTo>
                    <a:pt x="550" y="14"/>
                  </a:lnTo>
                  <a:lnTo>
                    <a:pt x="536" y="6"/>
                  </a:lnTo>
                  <a:lnTo>
                    <a:pt x="521" y="2"/>
                  </a:lnTo>
                  <a:lnTo>
                    <a:pt x="504" y="0"/>
                  </a:lnTo>
                  <a:lnTo>
                    <a:pt x="72" y="0"/>
                  </a:lnTo>
                  <a:lnTo>
                    <a:pt x="56" y="2"/>
                  </a:lnTo>
                  <a:lnTo>
                    <a:pt x="40" y="6"/>
                  </a:lnTo>
                  <a:lnTo>
                    <a:pt x="27" y="14"/>
                  </a:lnTo>
                  <a:lnTo>
                    <a:pt x="16" y="24"/>
                  </a:lnTo>
                  <a:lnTo>
                    <a:pt x="7" y="35"/>
                  </a:lnTo>
                  <a:lnTo>
                    <a:pt x="1" y="49"/>
                  </a:lnTo>
                  <a:lnTo>
                    <a:pt x="0" y="62"/>
                  </a:lnTo>
                  <a:lnTo>
                    <a:pt x="1" y="76"/>
                  </a:lnTo>
                  <a:lnTo>
                    <a:pt x="7" y="90"/>
                  </a:lnTo>
                  <a:lnTo>
                    <a:pt x="16" y="101"/>
                  </a:lnTo>
                  <a:lnTo>
                    <a:pt x="27" y="111"/>
                  </a:lnTo>
                  <a:lnTo>
                    <a:pt x="40" y="118"/>
                  </a:lnTo>
                  <a:lnTo>
                    <a:pt x="56" y="123"/>
                  </a:lnTo>
                  <a:lnTo>
                    <a:pt x="72" y="124"/>
                  </a:lnTo>
                  <a:lnTo>
                    <a:pt x="504" y="124"/>
                  </a:lnTo>
                  <a:close/>
                </a:path>
              </a:pathLst>
            </a:custGeom>
            <a:solidFill>
              <a:srgbClr val="FFFF97"/>
            </a:solidFill>
            <a:ln w="3175">
              <a:solidFill>
                <a:srgbClr val="000000"/>
              </a:solidFill>
              <a:round/>
              <a:headEnd/>
              <a:tailEnd/>
            </a:ln>
          </p:spPr>
          <p:txBody>
            <a:bodyPr/>
            <a:lstStyle/>
            <a:p>
              <a:endParaRPr lang="nl-NL"/>
            </a:p>
          </p:txBody>
        </p:sp>
        <p:sp>
          <p:nvSpPr>
            <p:cNvPr id="142465" name="Rectangle 150"/>
            <p:cNvSpPr>
              <a:spLocks noChangeAspect="1" noChangeArrowheads="1"/>
            </p:cNvSpPr>
            <p:nvPr/>
          </p:nvSpPr>
          <p:spPr bwMode="auto">
            <a:xfrm>
              <a:off x="750" y="1687"/>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42466" name="Freeform 151"/>
            <p:cNvSpPr>
              <a:spLocks noChangeAspect="1"/>
            </p:cNvSpPr>
            <p:nvPr/>
          </p:nvSpPr>
          <p:spPr bwMode="auto">
            <a:xfrm>
              <a:off x="642" y="1642"/>
              <a:ext cx="520" cy="111"/>
            </a:xfrm>
            <a:custGeom>
              <a:avLst/>
              <a:gdLst>
                <a:gd name="T0" fmla="*/ 51 w 577"/>
                <a:gd name="T1" fmla="*/ 11 h 124"/>
                <a:gd name="T2" fmla="*/ 53 w 577"/>
                <a:gd name="T3" fmla="*/ 11 h 124"/>
                <a:gd name="T4" fmla="*/ 54 w 577"/>
                <a:gd name="T5" fmla="*/ 11 h 124"/>
                <a:gd name="T6" fmla="*/ 57 w 577"/>
                <a:gd name="T7" fmla="*/ 10 h 124"/>
                <a:gd name="T8" fmla="*/ 57 w 577"/>
                <a:gd name="T9" fmla="*/ 9 h 124"/>
                <a:gd name="T10" fmla="*/ 57 w 577"/>
                <a:gd name="T11" fmla="*/ 8 h 124"/>
                <a:gd name="T12" fmla="*/ 59 w 577"/>
                <a:gd name="T13" fmla="*/ 7 h 124"/>
                <a:gd name="T14" fmla="*/ 59 w 577"/>
                <a:gd name="T15" fmla="*/ 5 h 124"/>
                <a:gd name="T16" fmla="*/ 59 w 577"/>
                <a:gd name="T17" fmla="*/ 4 h 124"/>
                <a:gd name="T18" fmla="*/ 57 w 577"/>
                <a:gd name="T19" fmla="*/ 4 h 124"/>
                <a:gd name="T20" fmla="*/ 57 w 577"/>
                <a:gd name="T21" fmla="*/ 4 h 124"/>
                <a:gd name="T22" fmla="*/ 57 w 577"/>
                <a:gd name="T23" fmla="*/ 4 h 124"/>
                <a:gd name="T24" fmla="*/ 54 w 577"/>
                <a:gd name="T25" fmla="*/ 4 h 124"/>
                <a:gd name="T26" fmla="*/ 53 w 577"/>
                <a:gd name="T27" fmla="*/ 1 h 124"/>
                <a:gd name="T28" fmla="*/ 51 w 577"/>
                <a:gd name="T29" fmla="*/ 0 h 124"/>
                <a:gd name="T30" fmla="*/ 8 w 577"/>
                <a:gd name="T31" fmla="*/ 0 h 124"/>
                <a:gd name="T32" fmla="*/ 5 w 577"/>
                <a:gd name="T33" fmla="*/ 1 h 124"/>
                <a:gd name="T34" fmla="*/ 5 w 577"/>
                <a:gd name="T35" fmla="*/ 4 h 124"/>
                <a:gd name="T36" fmla="*/ 5 w 577"/>
                <a:gd name="T37" fmla="*/ 4 h 124"/>
                <a:gd name="T38" fmla="*/ 5 w 577"/>
                <a:gd name="T39" fmla="*/ 4 h 124"/>
                <a:gd name="T40" fmla="*/ 5 w 577"/>
                <a:gd name="T41" fmla="*/ 4 h 124"/>
                <a:gd name="T42" fmla="*/ 2 w 577"/>
                <a:gd name="T43" fmla="*/ 4 h 124"/>
                <a:gd name="T44" fmla="*/ 0 w 577"/>
                <a:gd name="T45" fmla="*/ 5 h 124"/>
                <a:gd name="T46" fmla="*/ 2 w 577"/>
                <a:gd name="T47" fmla="*/ 7 h 124"/>
                <a:gd name="T48" fmla="*/ 5 w 577"/>
                <a:gd name="T49" fmla="*/ 8 h 124"/>
                <a:gd name="T50" fmla="*/ 5 w 577"/>
                <a:gd name="T51" fmla="*/ 9 h 124"/>
                <a:gd name="T52" fmla="*/ 5 w 577"/>
                <a:gd name="T53" fmla="*/ 10 h 124"/>
                <a:gd name="T54" fmla="*/ 5 w 577"/>
                <a:gd name="T55" fmla="*/ 11 h 124"/>
                <a:gd name="T56" fmla="*/ 5 w 577"/>
                <a:gd name="T57" fmla="*/ 11 h 124"/>
                <a:gd name="T58" fmla="*/ 8 w 577"/>
                <a:gd name="T59" fmla="*/ 11 h 124"/>
                <a:gd name="T60" fmla="*/ 51 w 577"/>
                <a:gd name="T61" fmla="*/ 11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1" y="122"/>
                  </a:lnTo>
                  <a:lnTo>
                    <a:pt x="536" y="118"/>
                  </a:lnTo>
                  <a:lnTo>
                    <a:pt x="550" y="111"/>
                  </a:lnTo>
                  <a:lnTo>
                    <a:pt x="561" y="100"/>
                  </a:lnTo>
                  <a:lnTo>
                    <a:pt x="570" y="89"/>
                  </a:lnTo>
                  <a:lnTo>
                    <a:pt x="575" y="76"/>
                  </a:lnTo>
                  <a:lnTo>
                    <a:pt x="577" y="62"/>
                  </a:lnTo>
                  <a:lnTo>
                    <a:pt x="575" y="48"/>
                  </a:lnTo>
                  <a:lnTo>
                    <a:pt x="570" y="35"/>
                  </a:lnTo>
                  <a:lnTo>
                    <a:pt x="561" y="23"/>
                  </a:lnTo>
                  <a:lnTo>
                    <a:pt x="550" y="13"/>
                  </a:lnTo>
                  <a:lnTo>
                    <a:pt x="536" y="6"/>
                  </a:lnTo>
                  <a:lnTo>
                    <a:pt x="521" y="1"/>
                  </a:lnTo>
                  <a:lnTo>
                    <a:pt x="505" y="0"/>
                  </a:lnTo>
                  <a:lnTo>
                    <a:pt x="72" y="0"/>
                  </a:lnTo>
                  <a:lnTo>
                    <a:pt x="56" y="1"/>
                  </a:lnTo>
                  <a:lnTo>
                    <a:pt x="41" y="6"/>
                  </a:lnTo>
                  <a:lnTo>
                    <a:pt x="28" y="13"/>
                  </a:lnTo>
                  <a:lnTo>
                    <a:pt x="15" y="23"/>
                  </a:lnTo>
                  <a:lnTo>
                    <a:pt x="8" y="35"/>
                  </a:lnTo>
                  <a:lnTo>
                    <a:pt x="2" y="48"/>
                  </a:lnTo>
                  <a:lnTo>
                    <a:pt x="0" y="62"/>
                  </a:lnTo>
                  <a:lnTo>
                    <a:pt x="2" y="76"/>
                  </a:lnTo>
                  <a:lnTo>
                    <a:pt x="8" y="89"/>
                  </a:lnTo>
                  <a:lnTo>
                    <a:pt x="15" y="100"/>
                  </a:lnTo>
                  <a:lnTo>
                    <a:pt x="28" y="111"/>
                  </a:lnTo>
                  <a:lnTo>
                    <a:pt x="41" y="118"/>
                  </a:lnTo>
                  <a:lnTo>
                    <a:pt x="56" y="122"/>
                  </a:lnTo>
                  <a:lnTo>
                    <a:pt x="72" y="124"/>
                  </a:lnTo>
                  <a:lnTo>
                    <a:pt x="505" y="124"/>
                  </a:lnTo>
                  <a:close/>
                </a:path>
              </a:pathLst>
            </a:custGeom>
            <a:solidFill>
              <a:srgbClr val="FFFF97"/>
            </a:solidFill>
            <a:ln w="3175">
              <a:solidFill>
                <a:srgbClr val="000000"/>
              </a:solidFill>
              <a:round/>
              <a:headEnd/>
              <a:tailEnd/>
            </a:ln>
          </p:spPr>
          <p:txBody>
            <a:bodyPr/>
            <a:lstStyle/>
            <a:p>
              <a:endParaRPr lang="nl-NL"/>
            </a:p>
          </p:txBody>
        </p:sp>
        <p:sp>
          <p:nvSpPr>
            <p:cNvPr id="142467" name="Rectangle 152"/>
            <p:cNvSpPr>
              <a:spLocks noChangeAspect="1" noChangeArrowheads="1"/>
            </p:cNvSpPr>
            <p:nvPr/>
          </p:nvSpPr>
          <p:spPr bwMode="auto">
            <a:xfrm>
              <a:off x="773" y="1662"/>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42468" name="Freeform 153"/>
            <p:cNvSpPr>
              <a:spLocks noChangeAspect="1"/>
            </p:cNvSpPr>
            <p:nvPr/>
          </p:nvSpPr>
          <p:spPr bwMode="auto">
            <a:xfrm>
              <a:off x="666" y="1615"/>
              <a:ext cx="520" cy="113"/>
            </a:xfrm>
            <a:custGeom>
              <a:avLst/>
              <a:gdLst>
                <a:gd name="T0" fmla="*/ 49 w 578"/>
                <a:gd name="T1" fmla="*/ 13 h 125"/>
                <a:gd name="T2" fmla="*/ 51 w 578"/>
                <a:gd name="T3" fmla="*/ 13 h 125"/>
                <a:gd name="T4" fmla="*/ 52 w 578"/>
                <a:gd name="T5" fmla="*/ 13 h 125"/>
                <a:gd name="T6" fmla="*/ 54 w 578"/>
                <a:gd name="T7" fmla="*/ 12 h 125"/>
                <a:gd name="T8" fmla="*/ 55 w 578"/>
                <a:gd name="T9" fmla="*/ 11 h 125"/>
                <a:gd name="T10" fmla="*/ 55 w 578"/>
                <a:gd name="T11" fmla="*/ 10 h 125"/>
                <a:gd name="T12" fmla="*/ 55 w 578"/>
                <a:gd name="T13" fmla="*/ 9 h 125"/>
                <a:gd name="T14" fmla="*/ 56 w 578"/>
                <a:gd name="T15" fmla="*/ 7 h 125"/>
                <a:gd name="T16" fmla="*/ 55 w 578"/>
                <a:gd name="T17" fmla="*/ 5 h 125"/>
                <a:gd name="T18" fmla="*/ 55 w 578"/>
                <a:gd name="T19" fmla="*/ 5 h 125"/>
                <a:gd name="T20" fmla="*/ 55 w 578"/>
                <a:gd name="T21" fmla="*/ 5 h 125"/>
                <a:gd name="T22" fmla="*/ 54 w 578"/>
                <a:gd name="T23" fmla="*/ 5 h 125"/>
                <a:gd name="T24" fmla="*/ 52 w 578"/>
                <a:gd name="T25" fmla="*/ 5 h 125"/>
                <a:gd name="T26" fmla="*/ 51 w 578"/>
                <a:gd name="T27" fmla="*/ 2 h 125"/>
                <a:gd name="T28" fmla="*/ 49 w 578"/>
                <a:gd name="T29" fmla="*/ 0 h 125"/>
                <a:gd name="T30" fmla="*/ 7 w 578"/>
                <a:gd name="T31" fmla="*/ 0 h 125"/>
                <a:gd name="T32" fmla="*/ 4 w 578"/>
                <a:gd name="T33" fmla="*/ 2 h 125"/>
                <a:gd name="T34" fmla="*/ 4 w 578"/>
                <a:gd name="T35" fmla="*/ 5 h 125"/>
                <a:gd name="T36" fmla="*/ 4 w 578"/>
                <a:gd name="T37" fmla="*/ 5 h 125"/>
                <a:gd name="T38" fmla="*/ 4 w 578"/>
                <a:gd name="T39" fmla="*/ 5 h 125"/>
                <a:gd name="T40" fmla="*/ 4 w 578"/>
                <a:gd name="T41" fmla="*/ 5 h 125"/>
                <a:gd name="T42" fmla="*/ 2 w 578"/>
                <a:gd name="T43" fmla="*/ 5 h 125"/>
                <a:gd name="T44" fmla="*/ 0 w 578"/>
                <a:gd name="T45" fmla="*/ 7 h 125"/>
                <a:gd name="T46" fmla="*/ 2 w 578"/>
                <a:gd name="T47" fmla="*/ 9 h 125"/>
                <a:gd name="T48" fmla="*/ 4 w 578"/>
                <a:gd name="T49" fmla="*/ 10 h 125"/>
                <a:gd name="T50" fmla="*/ 4 w 578"/>
                <a:gd name="T51" fmla="*/ 11 h 125"/>
                <a:gd name="T52" fmla="*/ 4 w 578"/>
                <a:gd name="T53" fmla="*/ 12 h 125"/>
                <a:gd name="T54" fmla="*/ 4 w 578"/>
                <a:gd name="T55" fmla="*/ 13 h 125"/>
                <a:gd name="T56" fmla="*/ 4 w 578"/>
                <a:gd name="T57" fmla="*/ 13 h 125"/>
                <a:gd name="T58" fmla="*/ 7 w 578"/>
                <a:gd name="T59" fmla="*/ 13 h 125"/>
                <a:gd name="T60" fmla="*/ 49 w 578"/>
                <a:gd name="T61" fmla="*/ 13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8"/>
                <a:gd name="T94" fmla="*/ 0 h 125"/>
                <a:gd name="T95" fmla="*/ 578 w 578"/>
                <a:gd name="T96" fmla="*/ 125 h 1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8" h="125">
                  <a:moveTo>
                    <a:pt x="505" y="125"/>
                  </a:moveTo>
                  <a:lnTo>
                    <a:pt x="521" y="124"/>
                  </a:lnTo>
                  <a:lnTo>
                    <a:pt x="536" y="119"/>
                  </a:lnTo>
                  <a:lnTo>
                    <a:pt x="550" y="111"/>
                  </a:lnTo>
                  <a:lnTo>
                    <a:pt x="562" y="102"/>
                  </a:lnTo>
                  <a:lnTo>
                    <a:pt x="570" y="89"/>
                  </a:lnTo>
                  <a:lnTo>
                    <a:pt x="575" y="77"/>
                  </a:lnTo>
                  <a:lnTo>
                    <a:pt x="578" y="62"/>
                  </a:lnTo>
                  <a:lnTo>
                    <a:pt x="575" y="49"/>
                  </a:lnTo>
                  <a:lnTo>
                    <a:pt x="570" y="36"/>
                  </a:lnTo>
                  <a:lnTo>
                    <a:pt x="562" y="24"/>
                  </a:lnTo>
                  <a:lnTo>
                    <a:pt x="550" y="14"/>
                  </a:lnTo>
                  <a:lnTo>
                    <a:pt x="536" y="7"/>
                  </a:lnTo>
                  <a:lnTo>
                    <a:pt x="521" y="2"/>
                  </a:lnTo>
                  <a:lnTo>
                    <a:pt x="505" y="0"/>
                  </a:lnTo>
                  <a:lnTo>
                    <a:pt x="73" y="0"/>
                  </a:lnTo>
                  <a:lnTo>
                    <a:pt x="56" y="2"/>
                  </a:lnTo>
                  <a:lnTo>
                    <a:pt x="41" y="7"/>
                  </a:lnTo>
                  <a:lnTo>
                    <a:pt x="27" y="14"/>
                  </a:lnTo>
                  <a:lnTo>
                    <a:pt x="16" y="24"/>
                  </a:lnTo>
                  <a:lnTo>
                    <a:pt x="7" y="36"/>
                  </a:lnTo>
                  <a:lnTo>
                    <a:pt x="2" y="49"/>
                  </a:lnTo>
                  <a:lnTo>
                    <a:pt x="0" y="62"/>
                  </a:lnTo>
                  <a:lnTo>
                    <a:pt x="2" y="77"/>
                  </a:lnTo>
                  <a:lnTo>
                    <a:pt x="7" y="89"/>
                  </a:lnTo>
                  <a:lnTo>
                    <a:pt x="16" y="102"/>
                  </a:lnTo>
                  <a:lnTo>
                    <a:pt x="27" y="111"/>
                  </a:lnTo>
                  <a:lnTo>
                    <a:pt x="41" y="119"/>
                  </a:lnTo>
                  <a:lnTo>
                    <a:pt x="56" y="124"/>
                  </a:lnTo>
                  <a:lnTo>
                    <a:pt x="73" y="125"/>
                  </a:lnTo>
                  <a:lnTo>
                    <a:pt x="505" y="125"/>
                  </a:lnTo>
                  <a:close/>
                </a:path>
              </a:pathLst>
            </a:custGeom>
            <a:solidFill>
              <a:srgbClr val="FFFF97"/>
            </a:solidFill>
            <a:ln w="3175">
              <a:solidFill>
                <a:srgbClr val="000000"/>
              </a:solidFill>
              <a:round/>
              <a:headEnd/>
              <a:tailEnd/>
            </a:ln>
          </p:spPr>
          <p:txBody>
            <a:bodyPr/>
            <a:lstStyle/>
            <a:p>
              <a:endParaRPr lang="nl-NL"/>
            </a:p>
          </p:txBody>
        </p:sp>
        <p:sp>
          <p:nvSpPr>
            <p:cNvPr id="142469" name="Rectangle 154"/>
            <p:cNvSpPr>
              <a:spLocks noChangeAspect="1" noChangeArrowheads="1"/>
            </p:cNvSpPr>
            <p:nvPr/>
          </p:nvSpPr>
          <p:spPr bwMode="auto">
            <a:xfrm>
              <a:off x="735" y="1620"/>
              <a:ext cx="426"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i="0">
                  <a:solidFill>
                    <a:srgbClr val="000000"/>
                  </a:solidFill>
                  <a:ea typeface="宋体" pitchFamily="2" charset="-122"/>
                </a:rPr>
                <a:t>Executors</a:t>
              </a:r>
              <a:endParaRPr lang="en-US" altLang="zh-CN" sz="3200" b="1" i="0">
                <a:ea typeface="宋体" pitchFamily="2" charset="-122"/>
              </a:endParaRPr>
            </a:p>
          </p:txBody>
        </p:sp>
        <p:sp>
          <p:nvSpPr>
            <p:cNvPr id="142470" name="Line 155"/>
            <p:cNvSpPr>
              <a:spLocks noChangeAspect="1" noChangeShapeType="1"/>
            </p:cNvSpPr>
            <p:nvPr/>
          </p:nvSpPr>
          <p:spPr bwMode="auto">
            <a:xfrm>
              <a:off x="229" y="1972"/>
              <a:ext cx="108" cy="1"/>
            </a:xfrm>
            <a:prstGeom prst="line">
              <a:avLst/>
            </a:prstGeom>
            <a:noFill/>
            <a:ln w="17463">
              <a:solidFill>
                <a:srgbClr val="000000"/>
              </a:solidFill>
              <a:round/>
              <a:headEnd/>
              <a:tailEnd/>
            </a:ln>
          </p:spPr>
          <p:txBody>
            <a:bodyPr/>
            <a:lstStyle/>
            <a:p>
              <a:endParaRPr lang="nl-NL"/>
            </a:p>
          </p:txBody>
        </p:sp>
        <p:sp>
          <p:nvSpPr>
            <p:cNvPr id="142471" name="Freeform 156"/>
            <p:cNvSpPr>
              <a:spLocks noChangeAspect="1"/>
            </p:cNvSpPr>
            <p:nvPr/>
          </p:nvSpPr>
          <p:spPr bwMode="auto">
            <a:xfrm>
              <a:off x="1303" y="2277"/>
              <a:ext cx="1039" cy="203"/>
            </a:xfrm>
            <a:custGeom>
              <a:avLst/>
              <a:gdLst>
                <a:gd name="T0" fmla="*/ 100 w 1155"/>
                <a:gd name="T1" fmla="*/ 21 h 226"/>
                <a:gd name="T2" fmla="*/ 102 w 1155"/>
                <a:gd name="T3" fmla="*/ 21 h 226"/>
                <a:gd name="T4" fmla="*/ 104 w 1155"/>
                <a:gd name="T5" fmla="*/ 21 h 226"/>
                <a:gd name="T6" fmla="*/ 106 w 1155"/>
                <a:gd name="T7" fmla="*/ 20 h 226"/>
                <a:gd name="T8" fmla="*/ 108 w 1155"/>
                <a:gd name="T9" fmla="*/ 19 h 226"/>
                <a:gd name="T10" fmla="*/ 109 w 1155"/>
                <a:gd name="T11" fmla="*/ 18 h 226"/>
                <a:gd name="T12" fmla="*/ 111 w 1155"/>
                <a:gd name="T13" fmla="*/ 16 h 226"/>
                <a:gd name="T14" fmla="*/ 112 w 1155"/>
                <a:gd name="T15" fmla="*/ 14 h 226"/>
                <a:gd name="T16" fmla="*/ 112 w 1155"/>
                <a:gd name="T17" fmla="*/ 12 h 226"/>
                <a:gd name="T18" fmla="*/ 113 w 1155"/>
                <a:gd name="T19" fmla="*/ 11 h 226"/>
                <a:gd name="T20" fmla="*/ 113 w 1155"/>
                <a:gd name="T21" fmla="*/ 11 h 226"/>
                <a:gd name="T22" fmla="*/ 112 w 1155"/>
                <a:gd name="T23" fmla="*/ 9 h 226"/>
                <a:gd name="T24" fmla="*/ 112 w 1155"/>
                <a:gd name="T25" fmla="*/ 7 h 226"/>
                <a:gd name="T26" fmla="*/ 111 w 1155"/>
                <a:gd name="T27" fmla="*/ 4 h 226"/>
                <a:gd name="T28" fmla="*/ 109 w 1155"/>
                <a:gd name="T29" fmla="*/ 4 h 226"/>
                <a:gd name="T30" fmla="*/ 108 w 1155"/>
                <a:gd name="T31" fmla="*/ 4 h 226"/>
                <a:gd name="T32" fmla="*/ 106 w 1155"/>
                <a:gd name="T33" fmla="*/ 4 h 226"/>
                <a:gd name="T34" fmla="*/ 104 w 1155"/>
                <a:gd name="T35" fmla="*/ 4 h 226"/>
                <a:gd name="T36" fmla="*/ 102 w 1155"/>
                <a:gd name="T37" fmla="*/ 2 h 226"/>
                <a:gd name="T38" fmla="*/ 100 w 1155"/>
                <a:gd name="T39" fmla="*/ 0 h 226"/>
                <a:gd name="T40" fmla="*/ 12 w 1155"/>
                <a:gd name="T41" fmla="*/ 0 h 226"/>
                <a:gd name="T42" fmla="*/ 11 w 1155"/>
                <a:gd name="T43" fmla="*/ 2 h 226"/>
                <a:gd name="T44" fmla="*/ 9 w 1155"/>
                <a:gd name="T45" fmla="*/ 4 h 226"/>
                <a:gd name="T46" fmla="*/ 6 w 1155"/>
                <a:gd name="T47" fmla="*/ 4 h 226"/>
                <a:gd name="T48" fmla="*/ 4 w 1155"/>
                <a:gd name="T49" fmla="*/ 4 h 226"/>
                <a:gd name="T50" fmla="*/ 4 w 1155"/>
                <a:gd name="T51" fmla="*/ 4 h 226"/>
                <a:gd name="T52" fmla="*/ 4 w 1155"/>
                <a:gd name="T53" fmla="*/ 4 h 226"/>
                <a:gd name="T54" fmla="*/ 4 w 1155"/>
                <a:gd name="T55" fmla="*/ 7 h 226"/>
                <a:gd name="T56" fmla="*/ 3 w 1155"/>
                <a:gd name="T57" fmla="*/ 9 h 226"/>
                <a:gd name="T58" fmla="*/ 0 w 1155"/>
                <a:gd name="T59" fmla="*/ 11 h 226"/>
                <a:gd name="T60" fmla="*/ 0 w 1155"/>
                <a:gd name="T61" fmla="*/ 11 h 226"/>
                <a:gd name="T62" fmla="*/ 3 w 1155"/>
                <a:gd name="T63" fmla="*/ 12 h 226"/>
                <a:gd name="T64" fmla="*/ 4 w 1155"/>
                <a:gd name="T65" fmla="*/ 14 h 226"/>
                <a:gd name="T66" fmla="*/ 4 w 1155"/>
                <a:gd name="T67" fmla="*/ 16 h 226"/>
                <a:gd name="T68" fmla="*/ 4 w 1155"/>
                <a:gd name="T69" fmla="*/ 18 h 226"/>
                <a:gd name="T70" fmla="*/ 4 w 1155"/>
                <a:gd name="T71" fmla="*/ 19 h 226"/>
                <a:gd name="T72" fmla="*/ 6 w 1155"/>
                <a:gd name="T73" fmla="*/ 20 h 226"/>
                <a:gd name="T74" fmla="*/ 9 w 1155"/>
                <a:gd name="T75" fmla="*/ 21 h 226"/>
                <a:gd name="T76" fmla="*/ 11 w 1155"/>
                <a:gd name="T77" fmla="*/ 21 h 226"/>
                <a:gd name="T78" fmla="*/ 12 w 1155"/>
                <a:gd name="T79" fmla="*/ 21 h 226"/>
                <a:gd name="T80" fmla="*/ 100 w 1155"/>
                <a:gd name="T81" fmla="*/ 21 h 2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5"/>
                <a:gd name="T124" fmla="*/ 0 h 226"/>
                <a:gd name="T125" fmla="*/ 1155 w 1155"/>
                <a:gd name="T126" fmla="*/ 226 h 2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5" h="226">
                  <a:moveTo>
                    <a:pt x="1023" y="226"/>
                  </a:moveTo>
                  <a:lnTo>
                    <a:pt x="1046" y="225"/>
                  </a:lnTo>
                  <a:lnTo>
                    <a:pt x="1068" y="219"/>
                  </a:lnTo>
                  <a:lnTo>
                    <a:pt x="1088" y="211"/>
                  </a:lnTo>
                  <a:lnTo>
                    <a:pt x="1107" y="200"/>
                  </a:lnTo>
                  <a:lnTo>
                    <a:pt x="1124" y="185"/>
                  </a:lnTo>
                  <a:lnTo>
                    <a:pt x="1137" y="169"/>
                  </a:lnTo>
                  <a:lnTo>
                    <a:pt x="1146" y="152"/>
                  </a:lnTo>
                  <a:lnTo>
                    <a:pt x="1152" y="133"/>
                  </a:lnTo>
                  <a:lnTo>
                    <a:pt x="1155" y="113"/>
                  </a:lnTo>
                  <a:lnTo>
                    <a:pt x="1152" y="94"/>
                  </a:lnTo>
                  <a:lnTo>
                    <a:pt x="1146" y="74"/>
                  </a:lnTo>
                  <a:lnTo>
                    <a:pt x="1137" y="56"/>
                  </a:lnTo>
                  <a:lnTo>
                    <a:pt x="1124" y="40"/>
                  </a:lnTo>
                  <a:lnTo>
                    <a:pt x="1107" y="27"/>
                  </a:lnTo>
                  <a:lnTo>
                    <a:pt x="1088" y="15"/>
                  </a:lnTo>
                  <a:lnTo>
                    <a:pt x="1068" y="7"/>
                  </a:lnTo>
                  <a:lnTo>
                    <a:pt x="1046" y="2"/>
                  </a:lnTo>
                  <a:lnTo>
                    <a:pt x="1023" y="0"/>
                  </a:lnTo>
                  <a:lnTo>
                    <a:pt x="131" y="0"/>
                  </a:lnTo>
                  <a:lnTo>
                    <a:pt x="108" y="2"/>
                  </a:lnTo>
                  <a:lnTo>
                    <a:pt x="87" y="7"/>
                  </a:lnTo>
                  <a:lnTo>
                    <a:pt x="66" y="15"/>
                  </a:lnTo>
                  <a:lnTo>
                    <a:pt x="47" y="27"/>
                  </a:lnTo>
                  <a:lnTo>
                    <a:pt x="30" y="40"/>
                  </a:lnTo>
                  <a:lnTo>
                    <a:pt x="18" y="56"/>
                  </a:lnTo>
                  <a:lnTo>
                    <a:pt x="8" y="74"/>
                  </a:lnTo>
                  <a:lnTo>
                    <a:pt x="3" y="94"/>
                  </a:lnTo>
                  <a:lnTo>
                    <a:pt x="0" y="113"/>
                  </a:lnTo>
                  <a:lnTo>
                    <a:pt x="3" y="133"/>
                  </a:lnTo>
                  <a:lnTo>
                    <a:pt x="8" y="152"/>
                  </a:lnTo>
                  <a:lnTo>
                    <a:pt x="18" y="169"/>
                  </a:lnTo>
                  <a:lnTo>
                    <a:pt x="30" y="185"/>
                  </a:lnTo>
                  <a:lnTo>
                    <a:pt x="47" y="200"/>
                  </a:lnTo>
                  <a:lnTo>
                    <a:pt x="66" y="211"/>
                  </a:lnTo>
                  <a:lnTo>
                    <a:pt x="87" y="219"/>
                  </a:lnTo>
                  <a:lnTo>
                    <a:pt x="108" y="225"/>
                  </a:lnTo>
                  <a:lnTo>
                    <a:pt x="131" y="226"/>
                  </a:lnTo>
                  <a:lnTo>
                    <a:pt x="1023" y="226"/>
                  </a:lnTo>
                  <a:close/>
                </a:path>
              </a:pathLst>
            </a:custGeom>
            <a:solidFill>
              <a:srgbClr val="FFFF97"/>
            </a:solidFill>
            <a:ln w="3175">
              <a:solidFill>
                <a:srgbClr val="000000"/>
              </a:solidFill>
              <a:round/>
              <a:headEnd/>
              <a:tailEnd/>
            </a:ln>
          </p:spPr>
          <p:txBody>
            <a:bodyPr/>
            <a:lstStyle/>
            <a:p>
              <a:endParaRPr lang="nl-NL"/>
            </a:p>
          </p:txBody>
        </p:sp>
        <p:sp>
          <p:nvSpPr>
            <p:cNvPr id="142472" name="Rectangle 157"/>
            <p:cNvSpPr>
              <a:spLocks noChangeAspect="1" noChangeArrowheads="1"/>
            </p:cNvSpPr>
            <p:nvPr/>
          </p:nvSpPr>
          <p:spPr bwMode="auto">
            <a:xfrm>
              <a:off x="1703" y="2301"/>
              <a:ext cx="304" cy="173"/>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i="0">
                  <a:solidFill>
                    <a:srgbClr val="000000"/>
                  </a:solidFill>
                  <a:ea typeface="宋体" pitchFamily="2" charset="-122"/>
                </a:rPr>
                <a:t>POA</a:t>
              </a:r>
              <a:endParaRPr lang="en-US" altLang="zh-CN" sz="3200" b="1" i="0">
                <a:ea typeface="宋体" pitchFamily="2" charset="-122"/>
              </a:endParaRPr>
            </a:p>
          </p:txBody>
        </p:sp>
        <p:sp>
          <p:nvSpPr>
            <p:cNvPr id="142473" name="Rectangle 158"/>
            <p:cNvSpPr>
              <a:spLocks noChangeAspect="1" noChangeArrowheads="1"/>
            </p:cNvSpPr>
            <p:nvPr/>
          </p:nvSpPr>
          <p:spPr bwMode="auto">
            <a:xfrm>
              <a:off x="715" y="2021"/>
              <a:ext cx="77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i="0">
                  <a:solidFill>
                    <a:srgbClr val="000000"/>
                  </a:solidFill>
                  <a:ea typeface="宋体" pitchFamily="2" charset="-122"/>
                </a:rPr>
                <a:t>EnterpriseComponent</a:t>
              </a:r>
              <a:endParaRPr lang="en-US" altLang="zh-CN" sz="3200" b="1" i="0">
                <a:ea typeface="宋体" pitchFamily="2" charset="-122"/>
              </a:endParaRPr>
            </a:p>
          </p:txBody>
        </p:sp>
        <p:sp>
          <p:nvSpPr>
            <p:cNvPr id="142474" name="Rectangle 159"/>
            <p:cNvSpPr>
              <a:spLocks noChangeAspect="1" noChangeArrowheads="1"/>
            </p:cNvSpPr>
            <p:nvPr/>
          </p:nvSpPr>
          <p:spPr bwMode="auto">
            <a:xfrm>
              <a:off x="1621" y="1510"/>
              <a:ext cx="367"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CCMContext</a:t>
              </a:r>
              <a:endParaRPr lang="en-US" altLang="zh-CN" sz="3200" b="1" i="0">
                <a:ea typeface="宋体" pitchFamily="2" charset="-122"/>
              </a:endParaRPr>
            </a:p>
          </p:txBody>
        </p:sp>
        <p:sp>
          <p:nvSpPr>
            <p:cNvPr id="142475" name="Rectangle 160"/>
            <p:cNvSpPr>
              <a:spLocks noChangeAspect="1" noChangeArrowheads="1"/>
            </p:cNvSpPr>
            <p:nvPr/>
          </p:nvSpPr>
          <p:spPr bwMode="auto">
            <a:xfrm>
              <a:off x="284" y="750"/>
              <a:ext cx="2125" cy="1769"/>
            </a:xfrm>
            <a:prstGeom prst="rect">
              <a:avLst/>
            </a:prstGeom>
            <a:solidFill>
              <a:srgbClr val="FFCC66"/>
            </a:solidFill>
            <a:ln w="3175">
              <a:solidFill>
                <a:srgbClr val="000000"/>
              </a:solidFill>
              <a:miter lim="800000"/>
              <a:headEnd/>
              <a:tailEnd/>
            </a:ln>
          </p:spPr>
          <p:txBody>
            <a:bodyPr/>
            <a:lstStyle/>
            <a:p>
              <a:endParaRPr lang="nl-NL"/>
            </a:p>
          </p:txBody>
        </p:sp>
        <p:sp>
          <p:nvSpPr>
            <p:cNvPr id="142476" name="Rectangle 161"/>
            <p:cNvSpPr>
              <a:spLocks noChangeAspect="1" noChangeArrowheads="1"/>
            </p:cNvSpPr>
            <p:nvPr/>
          </p:nvSpPr>
          <p:spPr bwMode="auto">
            <a:xfrm>
              <a:off x="336" y="2371"/>
              <a:ext cx="521"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rgbClr val="000000"/>
                  </a:solidFill>
                  <a:ea typeface="宋体" pitchFamily="2" charset="-122"/>
                </a:rPr>
                <a:t>Container</a:t>
              </a:r>
              <a:endParaRPr lang="en-US" altLang="zh-CN" sz="3200" b="1" i="0">
                <a:ea typeface="宋体" pitchFamily="2" charset="-122"/>
              </a:endParaRPr>
            </a:p>
          </p:txBody>
        </p:sp>
        <p:sp>
          <p:nvSpPr>
            <p:cNvPr id="142477" name="Rectangle 162"/>
            <p:cNvSpPr>
              <a:spLocks noChangeAspect="1" noChangeArrowheads="1"/>
            </p:cNvSpPr>
            <p:nvPr/>
          </p:nvSpPr>
          <p:spPr bwMode="auto">
            <a:xfrm>
              <a:off x="328" y="810"/>
              <a:ext cx="2045" cy="1455"/>
            </a:xfrm>
            <a:prstGeom prst="rect">
              <a:avLst/>
            </a:prstGeom>
            <a:solidFill>
              <a:srgbClr val="EAEAEA"/>
            </a:solidFill>
            <a:ln w="3175">
              <a:solidFill>
                <a:srgbClr val="000000"/>
              </a:solidFill>
              <a:miter lim="800000"/>
              <a:headEnd/>
              <a:tailEnd/>
            </a:ln>
          </p:spPr>
          <p:txBody>
            <a:bodyPr/>
            <a:lstStyle/>
            <a:p>
              <a:endParaRPr lang="nl-NL"/>
            </a:p>
          </p:txBody>
        </p:sp>
        <p:sp>
          <p:nvSpPr>
            <p:cNvPr id="142478" name="Rectangle 163"/>
            <p:cNvSpPr>
              <a:spLocks noChangeAspect="1" noChangeArrowheads="1"/>
            </p:cNvSpPr>
            <p:nvPr/>
          </p:nvSpPr>
          <p:spPr bwMode="auto">
            <a:xfrm>
              <a:off x="1173" y="2124"/>
              <a:ext cx="410"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rgbClr val="000000"/>
                  </a:solidFill>
                  <a:ea typeface="宋体" pitchFamily="2" charset="-122"/>
                </a:rPr>
                <a:t>Servant</a:t>
              </a:r>
              <a:endParaRPr lang="en-US" altLang="zh-CN" sz="3200" b="1" i="0">
                <a:ea typeface="宋体" pitchFamily="2" charset="-122"/>
              </a:endParaRPr>
            </a:p>
          </p:txBody>
        </p:sp>
        <p:sp>
          <p:nvSpPr>
            <p:cNvPr id="142479" name="Freeform 164"/>
            <p:cNvSpPr>
              <a:spLocks noChangeAspect="1"/>
            </p:cNvSpPr>
            <p:nvPr/>
          </p:nvSpPr>
          <p:spPr bwMode="auto">
            <a:xfrm>
              <a:off x="2491" y="1185"/>
              <a:ext cx="62" cy="105"/>
            </a:xfrm>
            <a:custGeom>
              <a:avLst/>
              <a:gdLst>
                <a:gd name="T0" fmla="*/ 6 w 69"/>
                <a:gd name="T1" fmla="*/ 12 h 116"/>
                <a:gd name="T2" fmla="*/ 6 w 69"/>
                <a:gd name="T3" fmla="*/ 11 h 116"/>
                <a:gd name="T4" fmla="*/ 6 w 69"/>
                <a:gd name="T5" fmla="*/ 11 h 116"/>
                <a:gd name="T6" fmla="*/ 6 w 69"/>
                <a:gd name="T7" fmla="*/ 10 h 116"/>
                <a:gd name="T8" fmla="*/ 5 w 69"/>
                <a:gd name="T9" fmla="*/ 10 h 116"/>
                <a:gd name="T10" fmla="*/ 4 w 69"/>
                <a:gd name="T11" fmla="*/ 10 h 116"/>
                <a:gd name="T12" fmla="*/ 4 w 69"/>
                <a:gd name="T13" fmla="*/ 9 h 116"/>
                <a:gd name="T14" fmla="*/ 4 w 69"/>
                <a:gd name="T15" fmla="*/ 8 h 116"/>
                <a:gd name="T16" fmla="*/ 4 w 69"/>
                <a:gd name="T17" fmla="*/ 6 h 116"/>
                <a:gd name="T18" fmla="*/ 4 w 69"/>
                <a:gd name="T19" fmla="*/ 5 h 116"/>
                <a:gd name="T20" fmla="*/ 4 w 69"/>
                <a:gd name="T21" fmla="*/ 5 h 116"/>
                <a:gd name="T22" fmla="*/ 4 w 69"/>
                <a:gd name="T23" fmla="*/ 5 h 116"/>
                <a:gd name="T24" fmla="*/ 5 w 69"/>
                <a:gd name="T25" fmla="*/ 5 h 116"/>
                <a:gd name="T26" fmla="*/ 6 w 69"/>
                <a:gd name="T27" fmla="*/ 5 h 116"/>
                <a:gd name="T28" fmla="*/ 6 w 69"/>
                <a:gd name="T29" fmla="*/ 5 h 116"/>
                <a:gd name="T30" fmla="*/ 6 w 69"/>
                <a:gd name="T31" fmla="*/ 5 h 116"/>
                <a:gd name="T32" fmla="*/ 6 w 69"/>
                <a:gd name="T33" fmla="*/ 5 h 116"/>
                <a:gd name="T34" fmla="*/ 6 w 69"/>
                <a:gd name="T35" fmla="*/ 5 h 116"/>
                <a:gd name="T36" fmla="*/ 6 w 69"/>
                <a:gd name="T37" fmla="*/ 3 h 116"/>
                <a:gd name="T38" fmla="*/ 5 w 69"/>
                <a:gd name="T39" fmla="*/ 0 h 116"/>
                <a:gd name="T40" fmla="*/ 4 w 69"/>
                <a:gd name="T41" fmla="*/ 0 h 116"/>
                <a:gd name="T42" fmla="*/ 4 w 69"/>
                <a:gd name="T43" fmla="*/ 5 h 116"/>
                <a:gd name="T44" fmla="*/ 4 w 69"/>
                <a:gd name="T45" fmla="*/ 5 h 116"/>
                <a:gd name="T46" fmla="*/ 4 w 69"/>
                <a:gd name="T47" fmla="*/ 5 h 116"/>
                <a:gd name="T48" fmla="*/ 4 w 69"/>
                <a:gd name="T49" fmla="*/ 5 h 116"/>
                <a:gd name="T50" fmla="*/ 2 w 69"/>
                <a:gd name="T51" fmla="*/ 5 h 116"/>
                <a:gd name="T52" fmla="*/ 0 w 69"/>
                <a:gd name="T53" fmla="*/ 6 h 116"/>
                <a:gd name="T54" fmla="*/ 2 w 69"/>
                <a:gd name="T55" fmla="*/ 8 h 116"/>
                <a:gd name="T56" fmla="*/ 4 w 69"/>
                <a:gd name="T57" fmla="*/ 10 h 116"/>
                <a:gd name="T58" fmla="*/ 4 w 69"/>
                <a:gd name="T59" fmla="*/ 11 h 116"/>
                <a:gd name="T60" fmla="*/ 4 w 69"/>
                <a:gd name="T61" fmla="*/ 12 h 116"/>
                <a:gd name="T62" fmla="*/ 4 w 69"/>
                <a:gd name="T63" fmla="*/ 12 h 116"/>
                <a:gd name="T64" fmla="*/ 4 w 69"/>
                <a:gd name="T65" fmla="*/ 13 h 116"/>
                <a:gd name="T66" fmla="*/ 5 w 69"/>
                <a:gd name="T67" fmla="*/ 13 h 116"/>
                <a:gd name="T68" fmla="*/ 6 w 69"/>
                <a:gd name="T69" fmla="*/ 13 h 116"/>
                <a:gd name="T70" fmla="*/ 6 w 69"/>
                <a:gd name="T71" fmla="*/ 12 h 116"/>
                <a:gd name="T72" fmla="*/ 6 w 69"/>
                <a:gd name="T73" fmla="*/ 12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6"/>
                <a:gd name="T113" fmla="*/ 69 w 69"/>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6">
                  <a:moveTo>
                    <a:pt x="69" y="104"/>
                  </a:moveTo>
                  <a:lnTo>
                    <a:pt x="69" y="99"/>
                  </a:lnTo>
                  <a:lnTo>
                    <a:pt x="68" y="94"/>
                  </a:lnTo>
                  <a:lnTo>
                    <a:pt x="64" y="90"/>
                  </a:lnTo>
                  <a:lnTo>
                    <a:pt x="60" y="88"/>
                  </a:lnTo>
                  <a:lnTo>
                    <a:pt x="49" y="84"/>
                  </a:lnTo>
                  <a:lnTo>
                    <a:pt x="40" y="77"/>
                  </a:lnTo>
                  <a:lnTo>
                    <a:pt x="36" y="68"/>
                  </a:lnTo>
                  <a:lnTo>
                    <a:pt x="33" y="58"/>
                  </a:lnTo>
                  <a:lnTo>
                    <a:pt x="36" y="48"/>
                  </a:lnTo>
                  <a:lnTo>
                    <a:pt x="40" y="39"/>
                  </a:lnTo>
                  <a:lnTo>
                    <a:pt x="49" y="33"/>
                  </a:lnTo>
                  <a:lnTo>
                    <a:pt x="60" y="28"/>
                  </a:lnTo>
                  <a:lnTo>
                    <a:pt x="64" y="26"/>
                  </a:lnTo>
                  <a:lnTo>
                    <a:pt x="68" y="22"/>
                  </a:lnTo>
                  <a:lnTo>
                    <a:pt x="69" y="17"/>
                  </a:lnTo>
                  <a:lnTo>
                    <a:pt x="69" y="12"/>
                  </a:lnTo>
                  <a:lnTo>
                    <a:pt x="68" y="7"/>
                  </a:lnTo>
                  <a:lnTo>
                    <a:pt x="64" y="3"/>
                  </a:lnTo>
                  <a:lnTo>
                    <a:pt x="59" y="0"/>
                  </a:lnTo>
                  <a:lnTo>
                    <a:pt x="53" y="0"/>
                  </a:lnTo>
                  <a:lnTo>
                    <a:pt x="39" y="5"/>
                  </a:lnTo>
                  <a:lnTo>
                    <a:pt x="26" y="12"/>
                  </a:lnTo>
                  <a:lnTo>
                    <a:pt x="16" y="21"/>
                  </a:lnTo>
                  <a:lnTo>
                    <a:pt x="7" y="33"/>
                  </a:lnTo>
                  <a:lnTo>
                    <a:pt x="2" y="45"/>
                  </a:lnTo>
                  <a:lnTo>
                    <a:pt x="0" y="58"/>
                  </a:lnTo>
                  <a:lnTo>
                    <a:pt x="2" y="71"/>
                  </a:lnTo>
                  <a:lnTo>
                    <a:pt x="7" y="83"/>
                  </a:lnTo>
                  <a:lnTo>
                    <a:pt x="16" y="95"/>
                  </a:lnTo>
                  <a:lnTo>
                    <a:pt x="26" y="104"/>
                  </a:lnTo>
                  <a:lnTo>
                    <a:pt x="39" y="111"/>
                  </a:lnTo>
                  <a:lnTo>
                    <a:pt x="53" y="116"/>
                  </a:lnTo>
                  <a:lnTo>
                    <a:pt x="59" y="116"/>
                  </a:lnTo>
                  <a:lnTo>
                    <a:pt x="64" y="114"/>
                  </a:lnTo>
                  <a:lnTo>
                    <a:pt x="68" y="110"/>
                  </a:lnTo>
                  <a:lnTo>
                    <a:pt x="69" y="104"/>
                  </a:lnTo>
                  <a:close/>
                </a:path>
              </a:pathLst>
            </a:custGeom>
            <a:solidFill>
              <a:srgbClr val="FFFF97"/>
            </a:solidFill>
            <a:ln w="11113">
              <a:solidFill>
                <a:srgbClr val="000000"/>
              </a:solidFill>
              <a:round/>
              <a:headEnd/>
              <a:tailEnd/>
            </a:ln>
          </p:spPr>
          <p:txBody>
            <a:bodyPr/>
            <a:lstStyle/>
            <a:p>
              <a:endParaRPr lang="nl-NL"/>
            </a:p>
          </p:txBody>
        </p:sp>
        <p:sp>
          <p:nvSpPr>
            <p:cNvPr id="142480" name="Freeform 165"/>
            <p:cNvSpPr>
              <a:spLocks noChangeAspect="1"/>
            </p:cNvSpPr>
            <p:nvPr/>
          </p:nvSpPr>
          <p:spPr bwMode="auto">
            <a:xfrm>
              <a:off x="120" y="968"/>
              <a:ext cx="59" cy="51"/>
            </a:xfrm>
            <a:custGeom>
              <a:avLst/>
              <a:gdLst>
                <a:gd name="T0" fmla="*/ 0 w 66"/>
                <a:gd name="T1" fmla="*/ 5 h 56"/>
                <a:gd name="T2" fmla="*/ 1 w 66"/>
                <a:gd name="T3" fmla="*/ 5 h 56"/>
                <a:gd name="T4" fmla="*/ 4 w 66"/>
                <a:gd name="T5" fmla="*/ 5 h 56"/>
                <a:gd name="T6" fmla="*/ 4 w 66"/>
                <a:gd name="T7" fmla="*/ 4 h 56"/>
                <a:gd name="T8" fmla="*/ 4 w 66"/>
                <a:gd name="T9" fmla="*/ 0 h 56"/>
                <a:gd name="T10" fmla="*/ 4 w 66"/>
                <a:gd name="T11" fmla="*/ 0 h 56"/>
                <a:gd name="T12" fmla="*/ 4 w 66"/>
                <a:gd name="T13" fmla="*/ 4 h 56"/>
                <a:gd name="T14" fmla="*/ 4 w 66"/>
                <a:gd name="T15" fmla="*/ 5 h 56"/>
                <a:gd name="T16" fmla="*/ 5 w 66"/>
                <a:gd name="T17" fmla="*/ 5 h 56"/>
                <a:gd name="T18" fmla="*/ 5 w 66"/>
                <a:gd name="T19" fmla="*/ 5 h 56"/>
                <a:gd name="T20" fmla="*/ 5 w 66"/>
                <a:gd name="T21" fmla="*/ 5 h 56"/>
                <a:gd name="T22" fmla="*/ 4 w 66"/>
                <a:gd name="T23" fmla="*/ 5 h 56"/>
                <a:gd name="T24" fmla="*/ 4 w 66"/>
                <a:gd name="T25" fmla="*/ 6 h 56"/>
                <a:gd name="T26" fmla="*/ 4 w 66"/>
                <a:gd name="T27" fmla="*/ 7 h 56"/>
                <a:gd name="T28" fmla="*/ 4 w 66"/>
                <a:gd name="T29" fmla="*/ 7 h 56"/>
                <a:gd name="T30" fmla="*/ 4 w 66"/>
                <a:gd name="T31" fmla="*/ 6 h 56"/>
                <a:gd name="T32" fmla="*/ 4 w 66"/>
                <a:gd name="T33" fmla="*/ 5 h 56"/>
                <a:gd name="T34" fmla="*/ 1 w 66"/>
                <a:gd name="T35" fmla="*/ 5 h 56"/>
                <a:gd name="T36" fmla="*/ 0 w 66"/>
                <a:gd name="T37" fmla="*/ 5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6"/>
                <a:gd name="T59" fmla="*/ 66 w 6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6">
                  <a:moveTo>
                    <a:pt x="0" y="28"/>
                  </a:moveTo>
                  <a:lnTo>
                    <a:pt x="1" y="18"/>
                  </a:lnTo>
                  <a:lnTo>
                    <a:pt x="8" y="10"/>
                  </a:lnTo>
                  <a:lnTo>
                    <a:pt x="16" y="4"/>
                  </a:lnTo>
                  <a:lnTo>
                    <a:pt x="27" y="0"/>
                  </a:lnTo>
                  <a:lnTo>
                    <a:pt x="38" y="0"/>
                  </a:lnTo>
                  <a:lnTo>
                    <a:pt x="49" y="4"/>
                  </a:lnTo>
                  <a:lnTo>
                    <a:pt x="58" y="10"/>
                  </a:lnTo>
                  <a:lnTo>
                    <a:pt x="64" y="18"/>
                  </a:lnTo>
                  <a:lnTo>
                    <a:pt x="66" y="28"/>
                  </a:lnTo>
                  <a:lnTo>
                    <a:pt x="64" y="37"/>
                  </a:lnTo>
                  <a:lnTo>
                    <a:pt x="58" y="46"/>
                  </a:lnTo>
                  <a:lnTo>
                    <a:pt x="49" y="53"/>
                  </a:lnTo>
                  <a:lnTo>
                    <a:pt x="38" y="56"/>
                  </a:lnTo>
                  <a:lnTo>
                    <a:pt x="27" y="56"/>
                  </a:lnTo>
                  <a:lnTo>
                    <a:pt x="16" y="53"/>
                  </a:lnTo>
                  <a:lnTo>
                    <a:pt x="8" y="46"/>
                  </a:lnTo>
                  <a:lnTo>
                    <a:pt x="1" y="37"/>
                  </a:lnTo>
                  <a:lnTo>
                    <a:pt x="0" y="28"/>
                  </a:lnTo>
                  <a:close/>
                </a:path>
              </a:pathLst>
            </a:custGeom>
            <a:solidFill>
              <a:srgbClr val="FFFF97"/>
            </a:solidFill>
            <a:ln w="11113">
              <a:solidFill>
                <a:srgbClr val="000000"/>
              </a:solidFill>
              <a:round/>
              <a:headEnd/>
              <a:tailEnd/>
            </a:ln>
          </p:spPr>
          <p:txBody>
            <a:bodyPr/>
            <a:lstStyle/>
            <a:p>
              <a:endParaRPr lang="nl-NL"/>
            </a:p>
          </p:txBody>
        </p:sp>
        <p:sp>
          <p:nvSpPr>
            <p:cNvPr id="142481" name="Freeform 166"/>
            <p:cNvSpPr>
              <a:spLocks noChangeAspect="1"/>
            </p:cNvSpPr>
            <p:nvPr/>
          </p:nvSpPr>
          <p:spPr bwMode="auto">
            <a:xfrm>
              <a:off x="126" y="1522"/>
              <a:ext cx="94" cy="82"/>
            </a:xfrm>
            <a:custGeom>
              <a:avLst/>
              <a:gdLst>
                <a:gd name="T0" fmla="*/ 9 w 104"/>
                <a:gd name="T1" fmla="*/ 0 h 91"/>
                <a:gd name="T2" fmla="*/ 12 w 104"/>
                <a:gd name="T3" fmla="*/ 5 h 91"/>
                <a:gd name="T4" fmla="*/ 9 w 104"/>
                <a:gd name="T5" fmla="*/ 10 h 91"/>
                <a:gd name="T6" fmla="*/ 0 w 104"/>
                <a:gd name="T7" fmla="*/ 10 h 91"/>
                <a:gd name="T8" fmla="*/ 5 w 104"/>
                <a:gd name="T9" fmla="*/ 5 h 91"/>
                <a:gd name="T10" fmla="*/ 0 w 104"/>
                <a:gd name="T11" fmla="*/ 0 h 91"/>
                <a:gd name="T12" fmla="*/ 9 w 104"/>
                <a:gd name="T13" fmla="*/ 0 h 91"/>
                <a:gd name="T14" fmla="*/ 0 60000 65536"/>
                <a:gd name="T15" fmla="*/ 0 60000 65536"/>
                <a:gd name="T16" fmla="*/ 0 60000 65536"/>
                <a:gd name="T17" fmla="*/ 0 60000 65536"/>
                <a:gd name="T18" fmla="*/ 0 60000 65536"/>
                <a:gd name="T19" fmla="*/ 0 60000 65536"/>
                <a:gd name="T20" fmla="*/ 0 60000 65536"/>
                <a:gd name="T21" fmla="*/ 0 w 104"/>
                <a:gd name="T22" fmla="*/ 0 h 91"/>
                <a:gd name="T23" fmla="*/ 104 w 104"/>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1">
                  <a:moveTo>
                    <a:pt x="78" y="0"/>
                  </a:moveTo>
                  <a:lnTo>
                    <a:pt x="104" y="46"/>
                  </a:lnTo>
                  <a:lnTo>
                    <a:pt x="78" y="91"/>
                  </a:lnTo>
                  <a:lnTo>
                    <a:pt x="0" y="91"/>
                  </a:lnTo>
                  <a:lnTo>
                    <a:pt x="26" y="46"/>
                  </a:lnTo>
                  <a:lnTo>
                    <a:pt x="0" y="0"/>
                  </a:lnTo>
                  <a:lnTo>
                    <a:pt x="78" y="0"/>
                  </a:lnTo>
                  <a:close/>
                </a:path>
              </a:pathLst>
            </a:custGeom>
            <a:solidFill>
              <a:srgbClr val="FFBFBF"/>
            </a:solidFill>
            <a:ln w="11113">
              <a:solidFill>
                <a:srgbClr val="000000"/>
              </a:solidFill>
              <a:round/>
              <a:headEnd/>
              <a:tailEnd/>
            </a:ln>
          </p:spPr>
          <p:txBody>
            <a:bodyPr/>
            <a:lstStyle/>
            <a:p>
              <a:endParaRPr lang="nl-NL"/>
            </a:p>
          </p:txBody>
        </p:sp>
        <p:sp>
          <p:nvSpPr>
            <p:cNvPr id="142482" name="Freeform 167"/>
            <p:cNvSpPr>
              <a:spLocks noChangeAspect="1"/>
            </p:cNvSpPr>
            <p:nvPr/>
          </p:nvSpPr>
          <p:spPr bwMode="auto">
            <a:xfrm>
              <a:off x="2491" y="1644"/>
              <a:ext cx="95" cy="82"/>
            </a:xfrm>
            <a:custGeom>
              <a:avLst/>
              <a:gdLst>
                <a:gd name="T0" fmla="*/ 0 w 106"/>
                <a:gd name="T1" fmla="*/ 0 h 91"/>
                <a:gd name="T2" fmla="*/ 0 w 106"/>
                <a:gd name="T3" fmla="*/ 10 h 91"/>
                <a:gd name="T4" fmla="*/ 8 w 106"/>
                <a:gd name="T5" fmla="*/ 10 h 91"/>
                <a:gd name="T6" fmla="*/ 10 w 106"/>
                <a:gd name="T7" fmla="*/ 5 h 91"/>
                <a:gd name="T8" fmla="*/ 8 w 106"/>
                <a:gd name="T9" fmla="*/ 0 h 91"/>
                <a:gd name="T10" fmla="*/ 0 w 106"/>
                <a:gd name="T11" fmla="*/ 0 h 91"/>
                <a:gd name="T12" fmla="*/ 0 60000 65536"/>
                <a:gd name="T13" fmla="*/ 0 60000 65536"/>
                <a:gd name="T14" fmla="*/ 0 60000 65536"/>
                <a:gd name="T15" fmla="*/ 0 60000 65536"/>
                <a:gd name="T16" fmla="*/ 0 60000 65536"/>
                <a:gd name="T17" fmla="*/ 0 60000 65536"/>
                <a:gd name="T18" fmla="*/ 0 w 106"/>
                <a:gd name="T19" fmla="*/ 0 h 91"/>
                <a:gd name="T20" fmla="*/ 106 w 106"/>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6" h="91">
                  <a:moveTo>
                    <a:pt x="0" y="0"/>
                  </a:moveTo>
                  <a:lnTo>
                    <a:pt x="0" y="91"/>
                  </a:lnTo>
                  <a:lnTo>
                    <a:pt x="79" y="91"/>
                  </a:lnTo>
                  <a:lnTo>
                    <a:pt x="106" y="46"/>
                  </a:lnTo>
                  <a:lnTo>
                    <a:pt x="79" y="0"/>
                  </a:lnTo>
                  <a:lnTo>
                    <a:pt x="0" y="0"/>
                  </a:lnTo>
                  <a:close/>
                </a:path>
              </a:pathLst>
            </a:custGeom>
            <a:solidFill>
              <a:srgbClr val="BFFFBF"/>
            </a:solidFill>
            <a:ln w="17463">
              <a:solidFill>
                <a:srgbClr val="000000"/>
              </a:solidFill>
              <a:round/>
              <a:headEnd/>
              <a:tailEnd/>
            </a:ln>
          </p:spPr>
          <p:txBody>
            <a:bodyPr/>
            <a:lstStyle/>
            <a:p>
              <a:endParaRPr lang="nl-NL"/>
            </a:p>
          </p:txBody>
        </p:sp>
        <p:sp>
          <p:nvSpPr>
            <p:cNvPr id="142483" name="Rectangle 168"/>
            <p:cNvSpPr>
              <a:spLocks noChangeAspect="1" noChangeArrowheads="1"/>
            </p:cNvSpPr>
            <p:nvPr/>
          </p:nvSpPr>
          <p:spPr bwMode="auto">
            <a:xfrm>
              <a:off x="131" y="1949"/>
              <a:ext cx="95" cy="41"/>
            </a:xfrm>
            <a:prstGeom prst="rect">
              <a:avLst/>
            </a:prstGeom>
            <a:solidFill>
              <a:srgbClr val="00FFFF"/>
            </a:solidFill>
            <a:ln w="11113">
              <a:solidFill>
                <a:srgbClr val="000000"/>
              </a:solidFill>
              <a:miter lim="800000"/>
              <a:headEnd/>
              <a:tailEnd/>
            </a:ln>
          </p:spPr>
          <p:txBody>
            <a:bodyPr/>
            <a:lstStyle/>
            <a:p>
              <a:endParaRPr lang="nl-NL"/>
            </a:p>
          </p:txBody>
        </p:sp>
        <p:sp>
          <p:nvSpPr>
            <p:cNvPr id="142484" name="Rectangle 169"/>
            <p:cNvSpPr>
              <a:spLocks noChangeAspect="1" noChangeArrowheads="1"/>
            </p:cNvSpPr>
            <p:nvPr/>
          </p:nvSpPr>
          <p:spPr bwMode="auto">
            <a:xfrm>
              <a:off x="1547" y="851"/>
              <a:ext cx="708" cy="916"/>
            </a:xfrm>
            <a:prstGeom prst="rect">
              <a:avLst/>
            </a:prstGeom>
            <a:solidFill>
              <a:srgbClr val="FFFF66"/>
            </a:solidFill>
            <a:ln w="3175">
              <a:solidFill>
                <a:srgbClr val="000000"/>
              </a:solidFill>
              <a:miter lim="800000"/>
              <a:headEnd/>
              <a:tailEnd/>
            </a:ln>
          </p:spPr>
          <p:txBody>
            <a:bodyPr/>
            <a:lstStyle/>
            <a:p>
              <a:endParaRPr lang="nl-NL"/>
            </a:p>
          </p:txBody>
        </p:sp>
        <p:sp>
          <p:nvSpPr>
            <p:cNvPr id="142485" name="Rectangle 170"/>
            <p:cNvSpPr>
              <a:spLocks noChangeAspect="1" noChangeArrowheads="1"/>
            </p:cNvSpPr>
            <p:nvPr/>
          </p:nvSpPr>
          <p:spPr bwMode="auto">
            <a:xfrm>
              <a:off x="1659" y="1151"/>
              <a:ext cx="534"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Component</a:t>
              </a:r>
              <a:endParaRPr lang="en-US" altLang="zh-CN" sz="3200" b="1" i="0">
                <a:ea typeface="宋体" pitchFamily="2" charset="-122"/>
              </a:endParaRPr>
            </a:p>
          </p:txBody>
        </p:sp>
        <p:sp>
          <p:nvSpPr>
            <p:cNvPr id="142486" name="Rectangle 171"/>
            <p:cNvSpPr>
              <a:spLocks noChangeAspect="1" noChangeArrowheads="1"/>
            </p:cNvSpPr>
            <p:nvPr/>
          </p:nvSpPr>
          <p:spPr bwMode="auto">
            <a:xfrm>
              <a:off x="1741" y="1255"/>
              <a:ext cx="368"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Specific</a:t>
              </a:r>
              <a:endParaRPr lang="en-US" altLang="zh-CN" sz="3200" b="1" i="0">
                <a:ea typeface="宋体" pitchFamily="2" charset="-122"/>
              </a:endParaRPr>
            </a:p>
          </p:txBody>
        </p:sp>
        <p:sp>
          <p:nvSpPr>
            <p:cNvPr id="142487" name="Rectangle 172"/>
            <p:cNvSpPr>
              <a:spLocks noChangeAspect="1" noChangeArrowheads="1"/>
            </p:cNvSpPr>
            <p:nvPr/>
          </p:nvSpPr>
          <p:spPr bwMode="auto">
            <a:xfrm>
              <a:off x="1747" y="1357"/>
              <a:ext cx="357"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Context</a:t>
              </a:r>
              <a:endParaRPr lang="en-US" altLang="zh-CN" sz="3200" b="1" i="0">
                <a:ea typeface="宋体" pitchFamily="2" charset="-122"/>
              </a:endParaRPr>
            </a:p>
          </p:txBody>
        </p:sp>
        <p:sp>
          <p:nvSpPr>
            <p:cNvPr id="142488" name="Rectangle 173"/>
            <p:cNvSpPr>
              <a:spLocks noChangeAspect="1" noChangeArrowheads="1"/>
            </p:cNvSpPr>
            <p:nvPr/>
          </p:nvSpPr>
          <p:spPr bwMode="auto">
            <a:xfrm>
              <a:off x="1547" y="1767"/>
              <a:ext cx="708" cy="304"/>
            </a:xfrm>
            <a:prstGeom prst="rect">
              <a:avLst/>
            </a:prstGeom>
            <a:solidFill>
              <a:srgbClr val="FFFF99"/>
            </a:solidFill>
            <a:ln w="3175">
              <a:solidFill>
                <a:srgbClr val="000000"/>
              </a:solidFill>
              <a:miter lim="800000"/>
              <a:headEnd/>
              <a:tailEnd/>
            </a:ln>
          </p:spPr>
          <p:txBody>
            <a:bodyPr/>
            <a:lstStyle/>
            <a:p>
              <a:endParaRPr lang="nl-NL"/>
            </a:p>
          </p:txBody>
        </p:sp>
        <p:sp>
          <p:nvSpPr>
            <p:cNvPr id="142489" name="Rectangle 174"/>
            <p:cNvSpPr>
              <a:spLocks noChangeAspect="1" noChangeArrowheads="1"/>
            </p:cNvSpPr>
            <p:nvPr/>
          </p:nvSpPr>
          <p:spPr bwMode="auto">
            <a:xfrm>
              <a:off x="1638" y="1865"/>
              <a:ext cx="575"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CCMContext</a:t>
              </a:r>
              <a:endParaRPr lang="en-US" altLang="zh-CN" sz="3200" b="1" i="0">
                <a:ea typeface="宋体" pitchFamily="2" charset="-122"/>
              </a:endParaRPr>
            </a:p>
          </p:txBody>
        </p:sp>
        <p:sp>
          <p:nvSpPr>
            <p:cNvPr id="142490" name="Freeform 175"/>
            <p:cNvSpPr>
              <a:spLocks noChangeAspect="1"/>
            </p:cNvSpPr>
            <p:nvPr/>
          </p:nvSpPr>
          <p:spPr bwMode="auto">
            <a:xfrm>
              <a:off x="2491" y="1522"/>
              <a:ext cx="95" cy="82"/>
            </a:xfrm>
            <a:custGeom>
              <a:avLst/>
              <a:gdLst>
                <a:gd name="T0" fmla="*/ 0 w 106"/>
                <a:gd name="T1" fmla="*/ 0 h 91"/>
                <a:gd name="T2" fmla="*/ 0 w 106"/>
                <a:gd name="T3" fmla="*/ 10 h 91"/>
                <a:gd name="T4" fmla="*/ 8 w 106"/>
                <a:gd name="T5" fmla="*/ 10 h 91"/>
                <a:gd name="T6" fmla="*/ 10 w 106"/>
                <a:gd name="T7" fmla="*/ 5 h 91"/>
                <a:gd name="T8" fmla="*/ 8 w 106"/>
                <a:gd name="T9" fmla="*/ 0 h 91"/>
                <a:gd name="T10" fmla="*/ 0 w 106"/>
                <a:gd name="T11" fmla="*/ 0 h 91"/>
                <a:gd name="T12" fmla="*/ 0 60000 65536"/>
                <a:gd name="T13" fmla="*/ 0 60000 65536"/>
                <a:gd name="T14" fmla="*/ 0 60000 65536"/>
                <a:gd name="T15" fmla="*/ 0 60000 65536"/>
                <a:gd name="T16" fmla="*/ 0 60000 65536"/>
                <a:gd name="T17" fmla="*/ 0 60000 65536"/>
                <a:gd name="T18" fmla="*/ 0 w 106"/>
                <a:gd name="T19" fmla="*/ 0 h 91"/>
                <a:gd name="T20" fmla="*/ 106 w 106"/>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6" h="91">
                  <a:moveTo>
                    <a:pt x="0" y="0"/>
                  </a:moveTo>
                  <a:lnTo>
                    <a:pt x="0" y="91"/>
                  </a:lnTo>
                  <a:lnTo>
                    <a:pt x="79" y="91"/>
                  </a:lnTo>
                  <a:lnTo>
                    <a:pt x="106" y="46"/>
                  </a:lnTo>
                  <a:lnTo>
                    <a:pt x="79" y="0"/>
                  </a:lnTo>
                  <a:lnTo>
                    <a:pt x="0" y="0"/>
                  </a:lnTo>
                  <a:close/>
                </a:path>
              </a:pathLst>
            </a:custGeom>
            <a:solidFill>
              <a:srgbClr val="BFFFBF"/>
            </a:solidFill>
            <a:ln w="11113">
              <a:solidFill>
                <a:srgbClr val="000000"/>
              </a:solidFill>
              <a:round/>
              <a:headEnd/>
              <a:tailEnd/>
            </a:ln>
          </p:spPr>
          <p:txBody>
            <a:bodyPr/>
            <a:lstStyle/>
            <a:p>
              <a:endParaRPr lang="nl-NL"/>
            </a:p>
          </p:txBody>
        </p:sp>
        <p:sp>
          <p:nvSpPr>
            <p:cNvPr id="142491" name="Freeform 176"/>
            <p:cNvSpPr>
              <a:spLocks noChangeAspect="1"/>
            </p:cNvSpPr>
            <p:nvPr/>
          </p:nvSpPr>
          <p:spPr bwMode="auto">
            <a:xfrm>
              <a:off x="2491" y="1400"/>
              <a:ext cx="95" cy="81"/>
            </a:xfrm>
            <a:custGeom>
              <a:avLst/>
              <a:gdLst>
                <a:gd name="T0" fmla="*/ 0 w 106"/>
                <a:gd name="T1" fmla="*/ 0 h 90"/>
                <a:gd name="T2" fmla="*/ 0 w 106"/>
                <a:gd name="T3" fmla="*/ 9 h 90"/>
                <a:gd name="T4" fmla="*/ 8 w 106"/>
                <a:gd name="T5" fmla="*/ 9 h 90"/>
                <a:gd name="T6" fmla="*/ 10 w 106"/>
                <a:gd name="T7" fmla="*/ 5 h 90"/>
                <a:gd name="T8" fmla="*/ 8 w 106"/>
                <a:gd name="T9" fmla="*/ 0 h 90"/>
                <a:gd name="T10" fmla="*/ 0 w 106"/>
                <a:gd name="T11" fmla="*/ 0 h 90"/>
                <a:gd name="T12" fmla="*/ 0 60000 65536"/>
                <a:gd name="T13" fmla="*/ 0 60000 65536"/>
                <a:gd name="T14" fmla="*/ 0 60000 65536"/>
                <a:gd name="T15" fmla="*/ 0 60000 65536"/>
                <a:gd name="T16" fmla="*/ 0 60000 65536"/>
                <a:gd name="T17" fmla="*/ 0 60000 65536"/>
                <a:gd name="T18" fmla="*/ 0 w 106"/>
                <a:gd name="T19" fmla="*/ 0 h 90"/>
                <a:gd name="T20" fmla="*/ 106 w 106"/>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6" h="90">
                  <a:moveTo>
                    <a:pt x="0" y="0"/>
                  </a:moveTo>
                  <a:lnTo>
                    <a:pt x="0" y="90"/>
                  </a:lnTo>
                  <a:lnTo>
                    <a:pt x="79" y="90"/>
                  </a:lnTo>
                  <a:lnTo>
                    <a:pt x="106" y="45"/>
                  </a:lnTo>
                  <a:lnTo>
                    <a:pt x="79" y="0"/>
                  </a:lnTo>
                  <a:lnTo>
                    <a:pt x="0" y="0"/>
                  </a:lnTo>
                  <a:close/>
                </a:path>
              </a:pathLst>
            </a:custGeom>
            <a:solidFill>
              <a:srgbClr val="BFFFBF"/>
            </a:solidFill>
            <a:ln w="11113">
              <a:solidFill>
                <a:srgbClr val="000000"/>
              </a:solidFill>
              <a:round/>
              <a:headEnd/>
              <a:tailEnd/>
            </a:ln>
          </p:spPr>
          <p:txBody>
            <a:bodyPr/>
            <a:lstStyle/>
            <a:p>
              <a:endParaRPr lang="nl-NL"/>
            </a:p>
          </p:txBody>
        </p:sp>
        <p:sp>
          <p:nvSpPr>
            <p:cNvPr id="142492" name="Freeform 177"/>
            <p:cNvSpPr>
              <a:spLocks noChangeAspect="1"/>
            </p:cNvSpPr>
            <p:nvPr/>
          </p:nvSpPr>
          <p:spPr bwMode="auto">
            <a:xfrm>
              <a:off x="2491" y="1061"/>
              <a:ext cx="62" cy="104"/>
            </a:xfrm>
            <a:custGeom>
              <a:avLst/>
              <a:gdLst>
                <a:gd name="T0" fmla="*/ 6 w 69"/>
                <a:gd name="T1" fmla="*/ 12 h 115"/>
                <a:gd name="T2" fmla="*/ 6 w 69"/>
                <a:gd name="T3" fmla="*/ 11 h 115"/>
                <a:gd name="T4" fmla="*/ 6 w 69"/>
                <a:gd name="T5" fmla="*/ 11 h 115"/>
                <a:gd name="T6" fmla="*/ 6 w 69"/>
                <a:gd name="T7" fmla="*/ 10 h 115"/>
                <a:gd name="T8" fmla="*/ 5 w 69"/>
                <a:gd name="T9" fmla="*/ 10 h 115"/>
                <a:gd name="T10" fmla="*/ 4 w 69"/>
                <a:gd name="T11" fmla="*/ 10 h 115"/>
                <a:gd name="T12" fmla="*/ 4 w 69"/>
                <a:gd name="T13" fmla="*/ 9 h 115"/>
                <a:gd name="T14" fmla="*/ 4 w 69"/>
                <a:gd name="T15" fmla="*/ 7 h 115"/>
                <a:gd name="T16" fmla="*/ 4 w 69"/>
                <a:gd name="T17" fmla="*/ 6 h 115"/>
                <a:gd name="T18" fmla="*/ 4 w 69"/>
                <a:gd name="T19" fmla="*/ 5 h 115"/>
                <a:gd name="T20" fmla="*/ 4 w 69"/>
                <a:gd name="T21" fmla="*/ 5 h 115"/>
                <a:gd name="T22" fmla="*/ 4 w 69"/>
                <a:gd name="T23" fmla="*/ 5 h 115"/>
                <a:gd name="T24" fmla="*/ 5 w 69"/>
                <a:gd name="T25" fmla="*/ 5 h 115"/>
                <a:gd name="T26" fmla="*/ 6 w 69"/>
                <a:gd name="T27" fmla="*/ 5 h 115"/>
                <a:gd name="T28" fmla="*/ 6 w 69"/>
                <a:gd name="T29" fmla="*/ 5 h 115"/>
                <a:gd name="T30" fmla="*/ 6 w 69"/>
                <a:gd name="T31" fmla="*/ 5 h 115"/>
                <a:gd name="T32" fmla="*/ 6 w 69"/>
                <a:gd name="T33" fmla="*/ 5 h 115"/>
                <a:gd name="T34" fmla="*/ 6 w 69"/>
                <a:gd name="T35" fmla="*/ 5 h 115"/>
                <a:gd name="T36" fmla="*/ 6 w 69"/>
                <a:gd name="T37" fmla="*/ 2 h 115"/>
                <a:gd name="T38" fmla="*/ 5 w 69"/>
                <a:gd name="T39" fmla="*/ 0 h 115"/>
                <a:gd name="T40" fmla="*/ 4 w 69"/>
                <a:gd name="T41" fmla="*/ 0 h 115"/>
                <a:gd name="T42" fmla="*/ 4 w 69"/>
                <a:gd name="T43" fmla="*/ 4 h 115"/>
                <a:gd name="T44" fmla="*/ 4 w 69"/>
                <a:gd name="T45" fmla="*/ 5 h 115"/>
                <a:gd name="T46" fmla="*/ 4 w 69"/>
                <a:gd name="T47" fmla="*/ 5 h 115"/>
                <a:gd name="T48" fmla="*/ 4 w 69"/>
                <a:gd name="T49" fmla="*/ 5 h 115"/>
                <a:gd name="T50" fmla="*/ 2 w 69"/>
                <a:gd name="T51" fmla="*/ 5 h 115"/>
                <a:gd name="T52" fmla="*/ 0 w 69"/>
                <a:gd name="T53" fmla="*/ 6 h 115"/>
                <a:gd name="T54" fmla="*/ 2 w 69"/>
                <a:gd name="T55" fmla="*/ 8 h 115"/>
                <a:gd name="T56" fmla="*/ 4 w 69"/>
                <a:gd name="T57" fmla="*/ 10 h 115"/>
                <a:gd name="T58" fmla="*/ 4 w 69"/>
                <a:gd name="T59" fmla="*/ 11 h 115"/>
                <a:gd name="T60" fmla="*/ 4 w 69"/>
                <a:gd name="T61" fmla="*/ 12 h 115"/>
                <a:gd name="T62" fmla="*/ 4 w 69"/>
                <a:gd name="T63" fmla="*/ 12 h 115"/>
                <a:gd name="T64" fmla="*/ 4 w 69"/>
                <a:gd name="T65" fmla="*/ 13 h 115"/>
                <a:gd name="T66" fmla="*/ 5 w 69"/>
                <a:gd name="T67" fmla="*/ 13 h 115"/>
                <a:gd name="T68" fmla="*/ 6 w 69"/>
                <a:gd name="T69" fmla="*/ 12 h 115"/>
                <a:gd name="T70" fmla="*/ 6 w 69"/>
                <a:gd name="T71" fmla="*/ 12 h 115"/>
                <a:gd name="T72" fmla="*/ 6 w 69"/>
                <a:gd name="T73" fmla="*/ 12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5"/>
                <a:gd name="T113" fmla="*/ 69 w 69"/>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5">
                  <a:moveTo>
                    <a:pt x="69" y="105"/>
                  </a:moveTo>
                  <a:lnTo>
                    <a:pt x="69" y="99"/>
                  </a:lnTo>
                  <a:lnTo>
                    <a:pt x="68" y="94"/>
                  </a:lnTo>
                  <a:lnTo>
                    <a:pt x="64" y="90"/>
                  </a:lnTo>
                  <a:lnTo>
                    <a:pt x="60" y="87"/>
                  </a:lnTo>
                  <a:lnTo>
                    <a:pt x="49" y="84"/>
                  </a:lnTo>
                  <a:lnTo>
                    <a:pt x="40" y="77"/>
                  </a:lnTo>
                  <a:lnTo>
                    <a:pt x="36" y="67"/>
                  </a:lnTo>
                  <a:lnTo>
                    <a:pt x="33" y="58"/>
                  </a:lnTo>
                  <a:lnTo>
                    <a:pt x="36" y="48"/>
                  </a:lnTo>
                  <a:lnTo>
                    <a:pt x="40" y="39"/>
                  </a:lnTo>
                  <a:lnTo>
                    <a:pt x="49" y="32"/>
                  </a:lnTo>
                  <a:lnTo>
                    <a:pt x="60" y="28"/>
                  </a:lnTo>
                  <a:lnTo>
                    <a:pt x="64" y="25"/>
                  </a:lnTo>
                  <a:lnTo>
                    <a:pt x="68" y="21"/>
                  </a:lnTo>
                  <a:lnTo>
                    <a:pt x="69" y="17"/>
                  </a:lnTo>
                  <a:lnTo>
                    <a:pt x="69" y="11"/>
                  </a:lnTo>
                  <a:lnTo>
                    <a:pt x="68" y="6"/>
                  </a:lnTo>
                  <a:lnTo>
                    <a:pt x="64" y="2"/>
                  </a:lnTo>
                  <a:lnTo>
                    <a:pt x="59" y="0"/>
                  </a:lnTo>
                  <a:lnTo>
                    <a:pt x="53" y="0"/>
                  </a:lnTo>
                  <a:lnTo>
                    <a:pt x="39" y="4"/>
                  </a:lnTo>
                  <a:lnTo>
                    <a:pt x="26" y="12"/>
                  </a:lnTo>
                  <a:lnTo>
                    <a:pt x="16" y="21"/>
                  </a:lnTo>
                  <a:lnTo>
                    <a:pt x="7" y="32"/>
                  </a:lnTo>
                  <a:lnTo>
                    <a:pt x="2" y="44"/>
                  </a:lnTo>
                  <a:lnTo>
                    <a:pt x="0" y="58"/>
                  </a:lnTo>
                  <a:lnTo>
                    <a:pt x="2" y="71"/>
                  </a:lnTo>
                  <a:lnTo>
                    <a:pt x="7" y="84"/>
                  </a:lnTo>
                  <a:lnTo>
                    <a:pt x="16" y="94"/>
                  </a:lnTo>
                  <a:lnTo>
                    <a:pt x="26" y="104"/>
                  </a:lnTo>
                  <a:lnTo>
                    <a:pt x="39" y="111"/>
                  </a:lnTo>
                  <a:lnTo>
                    <a:pt x="53" y="115"/>
                  </a:lnTo>
                  <a:lnTo>
                    <a:pt x="59" y="115"/>
                  </a:lnTo>
                  <a:lnTo>
                    <a:pt x="64" y="113"/>
                  </a:lnTo>
                  <a:lnTo>
                    <a:pt x="68" y="109"/>
                  </a:lnTo>
                  <a:lnTo>
                    <a:pt x="69" y="105"/>
                  </a:lnTo>
                  <a:close/>
                </a:path>
              </a:pathLst>
            </a:custGeom>
            <a:solidFill>
              <a:srgbClr val="FFFF97"/>
            </a:solidFill>
            <a:ln w="11113">
              <a:solidFill>
                <a:srgbClr val="000000"/>
              </a:solidFill>
              <a:round/>
              <a:headEnd/>
              <a:tailEnd/>
            </a:ln>
          </p:spPr>
          <p:txBody>
            <a:bodyPr/>
            <a:lstStyle/>
            <a:p>
              <a:endParaRPr lang="nl-NL"/>
            </a:p>
          </p:txBody>
        </p:sp>
        <p:sp>
          <p:nvSpPr>
            <p:cNvPr id="142493" name="Freeform 178"/>
            <p:cNvSpPr>
              <a:spLocks noChangeAspect="1"/>
            </p:cNvSpPr>
            <p:nvPr/>
          </p:nvSpPr>
          <p:spPr bwMode="auto">
            <a:xfrm>
              <a:off x="2496" y="941"/>
              <a:ext cx="61" cy="104"/>
            </a:xfrm>
            <a:custGeom>
              <a:avLst/>
              <a:gdLst>
                <a:gd name="T0" fmla="*/ 6 w 68"/>
                <a:gd name="T1" fmla="*/ 12 h 115"/>
                <a:gd name="T2" fmla="*/ 6 w 68"/>
                <a:gd name="T3" fmla="*/ 11 h 115"/>
                <a:gd name="T4" fmla="*/ 6 w 68"/>
                <a:gd name="T5" fmla="*/ 11 h 115"/>
                <a:gd name="T6" fmla="*/ 6 w 68"/>
                <a:gd name="T7" fmla="*/ 10 h 115"/>
                <a:gd name="T8" fmla="*/ 5 w 68"/>
                <a:gd name="T9" fmla="*/ 10 h 115"/>
                <a:gd name="T10" fmla="*/ 4 w 68"/>
                <a:gd name="T11" fmla="*/ 10 h 115"/>
                <a:gd name="T12" fmla="*/ 4 w 68"/>
                <a:gd name="T13" fmla="*/ 9 h 115"/>
                <a:gd name="T14" fmla="*/ 4 w 68"/>
                <a:gd name="T15" fmla="*/ 7 h 115"/>
                <a:gd name="T16" fmla="*/ 4 w 68"/>
                <a:gd name="T17" fmla="*/ 6 h 115"/>
                <a:gd name="T18" fmla="*/ 4 w 68"/>
                <a:gd name="T19" fmla="*/ 5 h 115"/>
                <a:gd name="T20" fmla="*/ 4 w 68"/>
                <a:gd name="T21" fmla="*/ 5 h 115"/>
                <a:gd name="T22" fmla="*/ 4 w 68"/>
                <a:gd name="T23" fmla="*/ 5 h 115"/>
                <a:gd name="T24" fmla="*/ 5 w 68"/>
                <a:gd name="T25" fmla="*/ 5 h 115"/>
                <a:gd name="T26" fmla="*/ 6 w 68"/>
                <a:gd name="T27" fmla="*/ 5 h 115"/>
                <a:gd name="T28" fmla="*/ 6 w 68"/>
                <a:gd name="T29" fmla="*/ 5 h 115"/>
                <a:gd name="T30" fmla="*/ 6 w 68"/>
                <a:gd name="T31" fmla="*/ 5 h 115"/>
                <a:gd name="T32" fmla="*/ 6 w 68"/>
                <a:gd name="T33" fmla="*/ 5 h 115"/>
                <a:gd name="T34" fmla="*/ 6 w 68"/>
                <a:gd name="T35" fmla="*/ 5 h 115"/>
                <a:gd name="T36" fmla="*/ 6 w 68"/>
                <a:gd name="T37" fmla="*/ 2 h 115"/>
                <a:gd name="T38" fmla="*/ 5 w 68"/>
                <a:gd name="T39" fmla="*/ 0 h 115"/>
                <a:gd name="T40" fmla="*/ 4 w 68"/>
                <a:gd name="T41" fmla="*/ 0 h 115"/>
                <a:gd name="T42" fmla="*/ 4 w 68"/>
                <a:gd name="T43" fmla="*/ 5 h 115"/>
                <a:gd name="T44" fmla="*/ 4 w 68"/>
                <a:gd name="T45" fmla="*/ 5 h 115"/>
                <a:gd name="T46" fmla="*/ 4 w 68"/>
                <a:gd name="T47" fmla="*/ 5 h 115"/>
                <a:gd name="T48" fmla="*/ 4 w 68"/>
                <a:gd name="T49" fmla="*/ 5 h 115"/>
                <a:gd name="T50" fmla="*/ 1 w 68"/>
                <a:gd name="T51" fmla="*/ 5 h 115"/>
                <a:gd name="T52" fmla="*/ 0 w 68"/>
                <a:gd name="T53" fmla="*/ 6 h 115"/>
                <a:gd name="T54" fmla="*/ 1 w 68"/>
                <a:gd name="T55" fmla="*/ 8 h 115"/>
                <a:gd name="T56" fmla="*/ 4 w 68"/>
                <a:gd name="T57" fmla="*/ 10 h 115"/>
                <a:gd name="T58" fmla="*/ 4 w 68"/>
                <a:gd name="T59" fmla="*/ 11 h 115"/>
                <a:gd name="T60" fmla="*/ 4 w 68"/>
                <a:gd name="T61" fmla="*/ 12 h 115"/>
                <a:gd name="T62" fmla="*/ 4 w 68"/>
                <a:gd name="T63" fmla="*/ 12 h 115"/>
                <a:gd name="T64" fmla="*/ 4 w 68"/>
                <a:gd name="T65" fmla="*/ 13 h 115"/>
                <a:gd name="T66" fmla="*/ 5 w 68"/>
                <a:gd name="T67" fmla="*/ 13 h 115"/>
                <a:gd name="T68" fmla="*/ 6 w 68"/>
                <a:gd name="T69" fmla="*/ 12 h 115"/>
                <a:gd name="T70" fmla="*/ 6 w 68"/>
                <a:gd name="T71" fmla="*/ 12 h 115"/>
                <a:gd name="T72" fmla="*/ 6 w 68"/>
                <a:gd name="T73" fmla="*/ 12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5"/>
                <a:gd name="T113" fmla="*/ 68 w 68"/>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5">
                  <a:moveTo>
                    <a:pt x="68" y="105"/>
                  </a:moveTo>
                  <a:lnTo>
                    <a:pt x="68" y="99"/>
                  </a:lnTo>
                  <a:lnTo>
                    <a:pt x="67" y="94"/>
                  </a:lnTo>
                  <a:lnTo>
                    <a:pt x="64" y="90"/>
                  </a:lnTo>
                  <a:lnTo>
                    <a:pt x="58" y="87"/>
                  </a:lnTo>
                  <a:lnTo>
                    <a:pt x="48" y="84"/>
                  </a:lnTo>
                  <a:lnTo>
                    <a:pt x="40" y="77"/>
                  </a:lnTo>
                  <a:lnTo>
                    <a:pt x="34" y="68"/>
                  </a:lnTo>
                  <a:lnTo>
                    <a:pt x="32" y="58"/>
                  </a:lnTo>
                  <a:lnTo>
                    <a:pt x="34" y="48"/>
                  </a:lnTo>
                  <a:lnTo>
                    <a:pt x="40" y="39"/>
                  </a:lnTo>
                  <a:lnTo>
                    <a:pt x="48" y="32"/>
                  </a:lnTo>
                  <a:lnTo>
                    <a:pt x="58" y="28"/>
                  </a:lnTo>
                  <a:lnTo>
                    <a:pt x="64" y="25"/>
                  </a:lnTo>
                  <a:lnTo>
                    <a:pt x="67" y="21"/>
                  </a:lnTo>
                  <a:lnTo>
                    <a:pt x="68" y="17"/>
                  </a:lnTo>
                  <a:lnTo>
                    <a:pt x="68" y="11"/>
                  </a:lnTo>
                  <a:lnTo>
                    <a:pt x="67" y="6"/>
                  </a:lnTo>
                  <a:lnTo>
                    <a:pt x="63" y="2"/>
                  </a:lnTo>
                  <a:lnTo>
                    <a:pt x="57" y="0"/>
                  </a:lnTo>
                  <a:lnTo>
                    <a:pt x="52" y="0"/>
                  </a:lnTo>
                  <a:lnTo>
                    <a:pt x="37" y="5"/>
                  </a:lnTo>
                  <a:lnTo>
                    <a:pt x="25" y="12"/>
                  </a:lnTo>
                  <a:lnTo>
                    <a:pt x="14" y="21"/>
                  </a:lnTo>
                  <a:lnTo>
                    <a:pt x="6" y="32"/>
                  </a:lnTo>
                  <a:lnTo>
                    <a:pt x="1" y="44"/>
                  </a:lnTo>
                  <a:lnTo>
                    <a:pt x="0" y="58"/>
                  </a:lnTo>
                  <a:lnTo>
                    <a:pt x="1" y="71"/>
                  </a:lnTo>
                  <a:lnTo>
                    <a:pt x="6" y="84"/>
                  </a:lnTo>
                  <a:lnTo>
                    <a:pt x="14" y="94"/>
                  </a:lnTo>
                  <a:lnTo>
                    <a:pt x="25" y="104"/>
                  </a:lnTo>
                  <a:lnTo>
                    <a:pt x="37" y="111"/>
                  </a:lnTo>
                  <a:lnTo>
                    <a:pt x="52" y="115"/>
                  </a:lnTo>
                  <a:lnTo>
                    <a:pt x="57" y="115"/>
                  </a:lnTo>
                  <a:lnTo>
                    <a:pt x="63" y="113"/>
                  </a:lnTo>
                  <a:lnTo>
                    <a:pt x="67" y="109"/>
                  </a:lnTo>
                  <a:lnTo>
                    <a:pt x="68" y="105"/>
                  </a:lnTo>
                  <a:close/>
                </a:path>
              </a:pathLst>
            </a:custGeom>
            <a:solidFill>
              <a:srgbClr val="FFFF97"/>
            </a:solidFill>
            <a:ln w="11113">
              <a:solidFill>
                <a:srgbClr val="000000"/>
              </a:solidFill>
              <a:round/>
              <a:headEnd/>
              <a:tailEnd/>
            </a:ln>
          </p:spPr>
          <p:txBody>
            <a:bodyPr/>
            <a:lstStyle/>
            <a:p>
              <a:endParaRPr lang="nl-NL"/>
            </a:p>
          </p:txBody>
        </p:sp>
        <p:sp>
          <p:nvSpPr>
            <p:cNvPr id="142494" name="Freeform 179"/>
            <p:cNvSpPr>
              <a:spLocks noChangeAspect="1"/>
            </p:cNvSpPr>
            <p:nvPr/>
          </p:nvSpPr>
          <p:spPr bwMode="auto">
            <a:xfrm>
              <a:off x="126" y="1644"/>
              <a:ext cx="94" cy="82"/>
            </a:xfrm>
            <a:custGeom>
              <a:avLst/>
              <a:gdLst>
                <a:gd name="T0" fmla="*/ 9 w 104"/>
                <a:gd name="T1" fmla="*/ 0 h 91"/>
                <a:gd name="T2" fmla="*/ 12 w 104"/>
                <a:gd name="T3" fmla="*/ 5 h 91"/>
                <a:gd name="T4" fmla="*/ 9 w 104"/>
                <a:gd name="T5" fmla="*/ 10 h 91"/>
                <a:gd name="T6" fmla="*/ 0 w 104"/>
                <a:gd name="T7" fmla="*/ 10 h 91"/>
                <a:gd name="T8" fmla="*/ 5 w 104"/>
                <a:gd name="T9" fmla="*/ 5 h 91"/>
                <a:gd name="T10" fmla="*/ 0 w 104"/>
                <a:gd name="T11" fmla="*/ 0 h 91"/>
                <a:gd name="T12" fmla="*/ 9 w 104"/>
                <a:gd name="T13" fmla="*/ 0 h 91"/>
                <a:gd name="T14" fmla="*/ 0 60000 65536"/>
                <a:gd name="T15" fmla="*/ 0 60000 65536"/>
                <a:gd name="T16" fmla="*/ 0 60000 65536"/>
                <a:gd name="T17" fmla="*/ 0 60000 65536"/>
                <a:gd name="T18" fmla="*/ 0 60000 65536"/>
                <a:gd name="T19" fmla="*/ 0 60000 65536"/>
                <a:gd name="T20" fmla="*/ 0 60000 65536"/>
                <a:gd name="T21" fmla="*/ 0 w 104"/>
                <a:gd name="T22" fmla="*/ 0 h 91"/>
                <a:gd name="T23" fmla="*/ 104 w 104"/>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1">
                  <a:moveTo>
                    <a:pt x="78" y="0"/>
                  </a:moveTo>
                  <a:lnTo>
                    <a:pt x="104" y="46"/>
                  </a:lnTo>
                  <a:lnTo>
                    <a:pt x="78" y="91"/>
                  </a:lnTo>
                  <a:lnTo>
                    <a:pt x="0" y="91"/>
                  </a:lnTo>
                  <a:lnTo>
                    <a:pt x="26" y="46"/>
                  </a:lnTo>
                  <a:lnTo>
                    <a:pt x="0" y="0"/>
                  </a:lnTo>
                  <a:lnTo>
                    <a:pt x="78" y="0"/>
                  </a:lnTo>
                  <a:close/>
                </a:path>
              </a:pathLst>
            </a:custGeom>
            <a:solidFill>
              <a:srgbClr val="FFBFBF"/>
            </a:solidFill>
            <a:ln w="17463">
              <a:solidFill>
                <a:srgbClr val="000000"/>
              </a:solidFill>
              <a:round/>
              <a:headEnd/>
              <a:tailEnd/>
            </a:ln>
          </p:spPr>
          <p:txBody>
            <a:bodyPr/>
            <a:lstStyle/>
            <a:p>
              <a:endParaRPr lang="nl-NL"/>
            </a:p>
          </p:txBody>
        </p:sp>
        <p:sp>
          <p:nvSpPr>
            <p:cNvPr id="142495" name="Freeform 180"/>
            <p:cNvSpPr>
              <a:spLocks noChangeAspect="1"/>
            </p:cNvSpPr>
            <p:nvPr/>
          </p:nvSpPr>
          <p:spPr bwMode="auto">
            <a:xfrm>
              <a:off x="126" y="1400"/>
              <a:ext cx="94" cy="81"/>
            </a:xfrm>
            <a:custGeom>
              <a:avLst/>
              <a:gdLst>
                <a:gd name="T0" fmla="*/ 9 w 104"/>
                <a:gd name="T1" fmla="*/ 0 h 90"/>
                <a:gd name="T2" fmla="*/ 12 w 104"/>
                <a:gd name="T3" fmla="*/ 5 h 90"/>
                <a:gd name="T4" fmla="*/ 9 w 104"/>
                <a:gd name="T5" fmla="*/ 9 h 90"/>
                <a:gd name="T6" fmla="*/ 0 w 104"/>
                <a:gd name="T7" fmla="*/ 9 h 90"/>
                <a:gd name="T8" fmla="*/ 5 w 104"/>
                <a:gd name="T9" fmla="*/ 5 h 90"/>
                <a:gd name="T10" fmla="*/ 0 w 104"/>
                <a:gd name="T11" fmla="*/ 0 h 90"/>
                <a:gd name="T12" fmla="*/ 9 w 104"/>
                <a:gd name="T13" fmla="*/ 0 h 90"/>
                <a:gd name="T14" fmla="*/ 0 60000 65536"/>
                <a:gd name="T15" fmla="*/ 0 60000 65536"/>
                <a:gd name="T16" fmla="*/ 0 60000 65536"/>
                <a:gd name="T17" fmla="*/ 0 60000 65536"/>
                <a:gd name="T18" fmla="*/ 0 60000 65536"/>
                <a:gd name="T19" fmla="*/ 0 60000 65536"/>
                <a:gd name="T20" fmla="*/ 0 60000 65536"/>
                <a:gd name="T21" fmla="*/ 0 w 104"/>
                <a:gd name="T22" fmla="*/ 0 h 90"/>
                <a:gd name="T23" fmla="*/ 104 w 104"/>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0">
                  <a:moveTo>
                    <a:pt x="78" y="0"/>
                  </a:moveTo>
                  <a:lnTo>
                    <a:pt x="104" y="45"/>
                  </a:lnTo>
                  <a:lnTo>
                    <a:pt x="78" y="90"/>
                  </a:lnTo>
                  <a:lnTo>
                    <a:pt x="0" y="90"/>
                  </a:lnTo>
                  <a:lnTo>
                    <a:pt x="26" y="45"/>
                  </a:lnTo>
                  <a:lnTo>
                    <a:pt x="0" y="0"/>
                  </a:lnTo>
                  <a:lnTo>
                    <a:pt x="78" y="0"/>
                  </a:lnTo>
                  <a:close/>
                </a:path>
              </a:pathLst>
            </a:custGeom>
            <a:solidFill>
              <a:srgbClr val="FFBFBF"/>
            </a:solidFill>
            <a:ln w="11113">
              <a:solidFill>
                <a:srgbClr val="000000"/>
              </a:solidFill>
              <a:round/>
              <a:headEnd/>
              <a:tailEnd/>
            </a:ln>
          </p:spPr>
          <p:txBody>
            <a:bodyPr/>
            <a:lstStyle/>
            <a:p>
              <a:endParaRPr lang="nl-NL"/>
            </a:p>
          </p:txBody>
        </p:sp>
        <p:sp>
          <p:nvSpPr>
            <p:cNvPr id="142496" name="Freeform 181"/>
            <p:cNvSpPr>
              <a:spLocks noChangeAspect="1"/>
            </p:cNvSpPr>
            <p:nvPr/>
          </p:nvSpPr>
          <p:spPr bwMode="auto">
            <a:xfrm>
              <a:off x="120" y="1088"/>
              <a:ext cx="59" cy="50"/>
            </a:xfrm>
            <a:custGeom>
              <a:avLst/>
              <a:gdLst>
                <a:gd name="T0" fmla="*/ 0 w 66"/>
                <a:gd name="T1" fmla="*/ 5 h 55"/>
                <a:gd name="T2" fmla="*/ 1 w 66"/>
                <a:gd name="T3" fmla="*/ 5 h 55"/>
                <a:gd name="T4" fmla="*/ 4 w 66"/>
                <a:gd name="T5" fmla="*/ 5 h 55"/>
                <a:gd name="T6" fmla="*/ 4 w 66"/>
                <a:gd name="T7" fmla="*/ 3 h 55"/>
                <a:gd name="T8" fmla="*/ 4 w 66"/>
                <a:gd name="T9" fmla="*/ 0 h 55"/>
                <a:gd name="T10" fmla="*/ 4 w 66"/>
                <a:gd name="T11" fmla="*/ 0 h 55"/>
                <a:gd name="T12" fmla="*/ 4 w 66"/>
                <a:gd name="T13" fmla="*/ 3 h 55"/>
                <a:gd name="T14" fmla="*/ 4 w 66"/>
                <a:gd name="T15" fmla="*/ 5 h 55"/>
                <a:gd name="T16" fmla="*/ 5 w 66"/>
                <a:gd name="T17" fmla="*/ 5 h 55"/>
                <a:gd name="T18" fmla="*/ 5 w 66"/>
                <a:gd name="T19" fmla="*/ 5 h 55"/>
                <a:gd name="T20" fmla="*/ 5 w 66"/>
                <a:gd name="T21" fmla="*/ 5 h 55"/>
                <a:gd name="T22" fmla="*/ 4 w 66"/>
                <a:gd name="T23" fmla="*/ 5 h 55"/>
                <a:gd name="T24" fmla="*/ 4 w 66"/>
                <a:gd name="T25" fmla="*/ 6 h 55"/>
                <a:gd name="T26" fmla="*/ 4 w 66"/>
                <a:gd name="T27" fmla="*/ 6 h 55"/>
                <a:gd name="T28" fmla="*/ 4 w 66"/>
                <a:gd name="T29" fmla="*/ 6 h 55"/>
                <a:gd name="T30" fmla="*/ 4 w 66"/>
                <a:gd name="T31" fmla="*/ 6 h 55"/>
                <a:gd name="T32" fmla="*/ 4 w 66"/>
                <a:gd name="T33" fmla="*/ 5 h 55"/>
                <a:gd name="T34" fmla="*/ 1 w 66"/>
                <a:gd name="T35" fmla="*/ 5 h 55"/>
                <a:gd name="T36" fmla="*/ 0 w 66"/>
                <a:gd name="T37" fmla="*/ 5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5"/>
                <a:gd name="T59" fmla="*/ 66 w 66"/>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5">
                  <a:moveTo>
                    <a:pt x="0" y="28"/>
                  </a:moveTo>
                  <a:lnTo>
                    <a:pt x="1" y="18"/>
                  </a:lnTo>
                  <a:lnTo>
                    <a:pt x="8" y="10"/>
                  </a:lnTo>
                  <a:lnTo>
                    <a:pt x="16" y="3"/>
                  </a:lnTo>
                  <a:lnTo>
                    <a:pt x="27" y="0"/>
                  </a:lnTo>
                  <a:lnTo>
                    <a:pt x="38" y="0"/>
                  </a:lnTo>
                  <a:lnTo>
                    <a:pt x="49" y="3"/>
                  </a:lnTo>
                  <a:lnTo>
                    <a:pt x="58" y="10"/>
                  </a:lnTo>
                  <a:lnTo>
                    <a:pt x="64" y="18"/>
                  </a:lnTo>
                  <a:lnTo>
                    <a:pt x="66" y="28"/>
                  </a:lnTo>
                  <a:lnTo>
                    <a:pt x="64" y="37"/>
                  </a:lnTo>
                  <a:lnTo>
                    <a:pt x="58" y="46"/>
                  </a:lnTo>
                  <a:lnTo>
                    <a:pt x="49" y="53"/>
                  </a:lnTo>
                  <a:lnTo>
                    <a:pt x="38" y="55"/>
                  </a:lnTo>
                  <a:lnTo>
                    <a:pt x="27" y="55"/>
                  </a:lnTo>
                  <a:lnTo>
                    <a:pt x="16" y="53"/>
                  </a:lnTo>
                  <a:lnTo>
                    <a:pt x="8" y="46"/>
                  </a:lnTo>
                  <a:lnTo>
                    <a:pt x="1" y="37"/>
                  </a:lnTo>
                  <a:lnTo>
                    <a:pt x="0" y="28"/>
                  </a:lnTo>
                  <a:close/>
                </a:path>
              </a:pathLst>
            </a:custGeom>
            <a:solidFill>
              <a:srgbClr val="FFFF97"/>
            </a:solidFill>
            <a:ln w="11113">
              <a:solidFill>
                <a:srgbClr val="000000"/>
              </a:solidFill>
              <a:round/>
              <a:headEnd/>
              <a:tailEnd/>
            </a:ln>
          </p:spPr>
          <p:txBody>
            <a:bodyPr/>
            <a:lstStyle/>
            <a:p>
              <a:endParaRPr lang="nl-NL"/>
            </a:p>
          </p:txBody>
        </p:sp>
        <p:sp>
          <p:nvSpPr>
            <p:cNvPr id="142497" name="Freeform 182"/>
            <p:cNvSpPr>
              <a:spLocks noChangeAspect="1"/>
            </p:cNvSpPr>
            <p:nvPr/>
          </p:nvSpPr>
          <p:spPr bwMode="auto">
            <a:xfrm>
              <a:off x="120" y="1213"/>
              <a:ext cx="59" cy="50"/>
            </a:xfrm>
            <a:custGeom>
              <a:avLst/>
              <a:gdLst>
                <a:gd name="T0" fmla="*/ 0 w 66"/>
                <a:gd name="T1" fmla="*/ 5 h 55"/>
                <a:gd name="T2" fmla="*/ 1 w 66"/>
                <a:gd name="T3" fmla="*/ 5 h 55"/>
                <a:gd name="T4" fmla="*/ 4 w 66"/>
                <a:gd name="T5" fmla="*/ 5 h 55"/>
                <a:gd name="T6" fmla="*/ 4 w 66"/>
                <a:gd name="T7" fmla="*/ 3 h 55"/>
                <a:gd name="T8" fmla="*/ 4 w 66"/>
                <a:gd name="T9" fmla="*/ 0 h 55"/>
                <a:gd name="T10" fmla="*/ 4 w 66"/>
                <a:gd name="T11" fmla="*/ 0 h 55"/>
                <a:gd name="T12" fmla="*/ 4 w 66"/>
                <a:gd name="T13" fmla="*/ 3 h 55"/>
                <a:gd name="T14" fmla="*/ 4 w 66"/>
                <a:gd name="T15" fmla="*/ 5 h 55"/>
                <a:gd name="T16" fmla="*/ 5 w 66"/>
                <a:gd name="T17" fmla="*/ 5 h 55"/>
                <a:gd name="T18" fmla="*/ 5 w 66"/>
                <a:gd name="T19" fmla="*/ 5 h 55"/>
                <a:gd name="T20" fmla="*/ 5 w 66"/>
                <a:gd name="T21" fmla="*/ 5 h 55"/>
                <a:gd name="T22" fmla="*/ 4 w 66"/>
                <a:gd name="T23" fmla="*/ 5 h 55"/>
                <a:gd name="T24" fmla="*/ 4 w 66"/>
                <a:gd name="T25" fmla="*/ 6 h 55"/>
                <a:gd name="T26" fmla="*/ 4 w 66"/>
                <a:gd name="T27" fmla="*/ 6 h 55"/>
                <a:gd name="T28" fmla="*/ 4 w 66"/>
                <a:gd name="T29" fmla="*/ 6 h 55"/>
                <a:gd name="T30" fmla="*/ 4 w 66"/>
                <a:gd name="T31" fmla="*/ 6 h 55"/>
                <a:gd name="T32" fmla="*/ 4 w 66"/>
                <a:gd name="T33" fmla="*/ 5 h 55"/>
                <a:gd name="T34" fmla="*/ 1 w 66"/>
                <a:gd name="T35" fmla="*/ 5 h 55"/>
                <a:gd name="T36" fmla="*/ 0 w 66"/>
                <a:gd name="T37" fmla="*/ 5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5"/>
                <a:gd name="T59" fmla="*/ 66 w 66"/>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5">
                  <a:moveTo>
                    <a:pt x="0" y="27"/>
                  </a:moveTo>
                  <a:lnTo>
                    <a:pt x="1" y="18"/>
                  </a:lnTo>
                  <a:lnTo>
                    <a:pt x="8" y="9"/>
                  </a:lnTo>
                  <a:lnTo>
                    <a:pt x="16" y="3"/>
                  </a:lnTo>
                  <a:lnTo>
                    <a:pt x="27" y="0"/>
                  </a:lnTo>
                  <a:lnTo>
                    <a:pt x="38" y="0"/>
                  </a:lnTo>
                  <a:lnTo>
                    <a:pt x="49" y="3"/>
                  </a:lnTo>
                  <a:lnTo>
                    <a:pt x="58" y="9"/>
                  </a:lnTo>
                  <a:lnTo>
                    <a:pt x="64" y="18"/>
                  </a:lnTo>
                  <a:lnTo>
                    <a:pt x="66" y="27"/>
                  </a:lnTo>
                  <a:lnTo>
                    <a:pt x="64" y="37"/>
                  </a:lnTo>
                  <a:lnTo>
                    <a:pt x="58" y="46"/>
                  </a:lnTo>
                  <a:lnTo>
                    <a:pt x="49" y="51"/>
                  </a:lnTo>
                  <a:lnTo>
                    <a:pt x="38" y="55"/>
                  </a:lnTo>
                  <a:lnTo>
                    <a:pt x="27" y="55"/>
                  </a:lnTo>
                  <a:lnTo>
                    <a:pt x="16" y="51"/>
                  </a:lnTo>
                  <a:lnTo>
                    <a:pt x="8" y="46"/>
                  </a:lnTo>
                  <a:lnTo>
                    <a:pt x="1" y="37"/>
                  </a:lnTo>
                  <a:lnTo>
                    <a:pt x="0" y="27"/>
                  </a:lnTo>
                  <a:close/>
                </a:path>
              </a:pathLst>
            </a:custGeom>
            <a:solidFill>
              <a:srgbClr val="FFFF97"/>
            </a:solidFill>
            <a:ln w="11113">
              <a:solidFill>
                <a:srgbClr val="000000"/>
              </a:solidFill>
              <a:round/>
              <a:headEnd/>
              <a:tailEnd/>
            </a:ln>
          </p:spPr>
          <p:txBody>
            <a:bodyPr/>
            <a:lstStyle/>
            <a:p>
              <a:endParaRPr lang="nl-NL"/>
            </a:p>
          </p:txBody>
        </p:sp>
        <p:sp>
          <p:nvSpPr>
            <p:cNvPr id="142498" name="Line 183"/>
            <p:cNvSpPr>
              <a:spLocks noChangeAspect="1" noChangeShapeType="1"/>
            </p:cNvSpPr>
            <p:nvPr/>
          </p:nvSpPr>
          <p:spPr bwMode="auto">
            <a:xfrm flipH="1">
              <a:off x="2373" y="994"/>
              <a:ext cx="123" cy="1"/>
            </a:xfrm>
            <a:prstGeom prst="line">
              <a:avLst/>
            </a:prstGeom>
            <a:noFill/>
            <a:ln w="17463">
              <a:solidFill>
                <a:srgbClr val="000000"/>
              </a:solidFill>
              <a:round/>
              <a:headEnd/>
              <a:tailEnd/>
            </a:ln>
          </p:spPr>
          <p:txBody>
            <a:bodyPr/>
            <a:lstStyle/>
            <a:p>
              <a:endParaRPr lang="nl-NL"/>
            </a:p>
          </p:txBody>
        </p:sp>
        <p:sp>
          <p:nvSpPr>
            <p:cNvPr id="142499" name="Line 184"/>
            <p:cNvSpPr>
              <a:spLocks noChangeAspect="1" noChangeShapeType="1"/>
            </p:cNvSpPr>
            <p:nvPr/>
          </p:nvSpPr>
          <p:spPr bwMode="auto">
            <a:xfrm flipH="1">
              <a:off x="2373" y="1113"/>
              <a:ext cx="118" cy="1"/>
            </a:xfrm>
            <a:prstGeom prst="line">
              <a:avLst/>
            </a:prstGeom>
            <a:noFill/>
            <a:ln w="17463">
              <a:solidFill>
                <a:srgbClr val="000000"/>
              </a:solidFill>
              <a:round/>
              <a:headEnd/>
              <a:tailEnd/>
            </a:ln>
          </p:spPr>
          <p:txBody>
            <a:bodyPr/>
            <a:lstStyle/>
            <a:p>
              <a:endParaRPr lang="nl-NL"/>
            </a:p>
          </p:txBody>
        </p:sp>
        <p:sp>
          <p:nvSpPr>
            <p:cNvPr id="142500" name="Line 185"/>
            <p:cNvSpPr>
              <a:spLocks noChangeAspect="1" noChangeShapeType="1"/>
            </p:cNvSpPr>
            <p:nvPr/>
          </p:nvSpPr>
          <p:spPr bwMode="auto">
            <a:xfrm flipH="1">
              <a:off x="2373" y="1237"/>
              <a:ext cx="118" cy="1"/>
            </a:xfrm>
            <a:prstGeom prst="line">
              <a:avLst/>
            </a:prstGeom>
            <a:noFill/>
            <a:ln w="17463">
              <a:solidFill>
                <a:srgbClr val="000000"/>
              </a:solidFill>
              <a:round/>
              <a:headEnd/>
              <a:tailEnd/>
            </a:ln>
          </p:spPr>
          <p:txBody>
            <a:bodyPr/>
            <a:lstStyle/>
            <a:p>
              <a:endParaRPr lang="nl-NL"/>
            </a:p>
          </p:txBody>
        </p:sp>
        <p:sp>
          <p:nvSpPr>
            <p:cNvPr id="142501" name="Line 186"/>
            <p:cNvSpPr>
              <a:spLocks noChangeAspect="1" noChangeShapeType="1"/>
            </p:cNvSpPr>
            <p:nvPr/>
          </p:nvSpPr>
          <p:spPr bwMode="auto">
            <a:xfrm flipH="1">
              <a:off x="2373" y="1441"/>
              <a:ext cx="118" cy="1"/>
            </a:xfrm>
            <a:prstGeom prst="line">
              <a:avLst/>
            </a:prstGeom>
            <a:noFill/>
            <a:ln w="17463">
              <a:solidFill>
                <a:srgbClr val="000000"/>
              </a:solidFill>
              <a:round/>
              <a:headEnd/>
              <a:tailEnd/>
            </a:ln>
          </p:spPr>
          <p:txBody>
            <a:bodyPr/>
            <a:lstStyle/>
            <a:p>
              <a:endParaRPr lang="nl-NL"/>
            </a:p>
          </p:txBody>
        </p:sp>
        <p:sp>
          <p:nvSpPr>
            <p:cNvPr id="142502" name="Line 187"/>
            <p:cNvSpPr>
              <a:spLocks noChangeAspect="1" noChangeShapeType="1"/>
            </p:cNvSpPr>
            <p:nvPr/>
          </p:nvSpPr>
          <p:spPr bwMode="auto">
            <a:xfrm flipH="1">
              <a:off x="2373" y="1563"/>
              <a:ext cx="118" cy="1"/>
            </a:xfrm>
            <a:prstGeom prst="line">
              <a:avLst/>
            </a:prstGeom>
            <a:noFill/>
            <a:ln w="17463">
              <a:solidFill>
                <a:srgbClr val="000000"/>
              </a:solidFill>
              <a:round/>
              <a:headEnd/>
              <a:tailEnd/>
            </a:ln>
          </p:spPr>
          <p:txBody>
            <a:bodyPr/>
            <a:lstStyle/>
            <a:p>
              <a:endParaRPr lang="nl-NL"/>
            </a:p>
          </p:txBody>
        </p:sp>
        <p:sp>
          <p:nvSpPr>
            <p:cNvPr id="142503" name="Line 188"/>
            <p:cNvSpPr>
              <a:spLocks noChangeAspect="1" noChangeShapeType="1"/>
            </p:cNvSpPr>
            <p:nvPr/>
          </p:nvSpPr>
          <p:spPr bwMode="auto">
            <a:xfrm flipH="1">
              <a:off x="2373" y="1686"/>
              <a:ext cx="118" cy="1"/>
            </a:xfrm>
            <a:prstGeom prst="line">
              <a:avLst/>
            </a:prstGeom>
            <a:noFill/>
            <a:ln w="17463">
              <a:solidFill>
                <a:srgbClr val="000000"/>
              </a:solidFill>
              <a:round/>
              <a:headEnd/>
              <a:tailEnd/>
            </a:ln>
          </p:spPr>
          <p:txBody>
            <a:bodyPr/>
            <a:lstStyle/>
            <a:p>
              <a:endParaRPr lang="nl-NL"/>
            </a:p>
          </p:txBody>
        </p:sp>
        <p:sp>
          <p:nvSpPr>
            <p:cNvPr id="142504" name="Freeform 189"/>
            <p:cNvSpPr>
              <a:spLocks noChangeAspect="1"/>
            </p:cNvSpPr>
            <p:nvPr/>
          </p:nvSpPr>
          <p:spPr bwMode="auto">
            <a:xfrm>
              <a:off x="533" y="994"/>
              <a:ext cx="821" cy="895"/>
            </a:xfrm>
            <a:custGeom>
              <a:avLst/>
              <a:gdLst>
                <a:gd name="T0" fmla="*/ 76 w 913"/>
                <a:gd name="T1" fmla="*/ 97 h 995"/>
                <a:gd name="T2" fmla="*/ 77 w 913"/>
                <a:gd name="T3" fmla="*/ 97 h 995"/>
                <a:gd name="T4" fmla="*/ 79 w 913"/>
                <a:gd name="T5" fmla="*/ 97 h 995"/>
                <a:gd name="T6" fmla="*/ 82 w 913"/>
                <a:gd name="T7" fmla="*/ 94 h 995"/>
                <a:gd name="T8" fmla="*/ 85 w 913"/>
                <a:gd name="T9" fmla="*/ 94 h 995"/>
                <a:gd name="T10" fmla="*/ 85 w 913"/>
                <a:gd name="T11" fmla="*/ 93 h 995"/>
                <a:gd name="T12" fmla="*/ 86 w 913"/>
                <a:gd name="T13" fmla="*/ 92 h 995"/>
                <a:gd name="T14" fmla="*/ 87 w 913"/>
                <a:gd name="T15" fmla="*/ 90 h 995"/>
                <a:gd name="T16" fmla="*/ 87 w 913"/>
                <a:gd name="T17" fmla="*/ 88 h 995"/>
                <a:gd name="T18" fmla="*/ 87 w 913"/>
                <a:gd name="T19" fmla="*/ 85 h 995"/>
                <a:gd name="T20" fmla="*/ 87 w 913"/>
                <a:gd name="T21" fmla="*/ 11 h 995"/>
                <a:gd name="T22" fmla="*/ 87 w 913"/>
                <a:gd name="T23" fmla="*/ 9 h 995"/>
                <a:gd name="T24" fmla="*/ 87 w 913"/>
                <a:gd name="T25" fmla="*/ 7 h 995"/>
                <a:gd name="T26" fmla="*/ 86 w 913"/>
                <a:gd name="T27" fmla="*/ 4 h 995"/>
                <a:gd name="T28" fmla="*/ 85 w 913"/>
                <a:gd name="T29" fmla="*/ 4 h 995"/>
                <a:gd name="T30" fmla="*/ 85 w 913"/>
                <a:gd name="T31" fmla="*/ 4 h 995"/>
                <a:gd name="T32" fmla="*/ 82 w 913"/>
                <a:gd name="T33" fmla="*/ 4 h 995"/>
                <a:gd name="T34" fmla="*/ 79 w 913"/>
                <a:gd name="T35" fmla="*/ 4 h 995"/>
                <a:gd name="T36" fmla="*/ 77 w 913"/>
                <a:gd name="T37" fmla="*/ 2 h 995"/>
                <a:gd name="T38" fmla="*/ 76 w 913"/>
                <a:gd name="T39" fmla="*/ 0 h 995"/>
                <a:gd name="T40" fmla="*/ 12 w 913"/>
                <a:gd name="T41" fmla="*/ 0 h 995"/>
                <a:gd name="T42" fmla="*/ 11 w 913"/>
                <a:gd name="T43" fmla="*/ 2 h 995"/>
                <a:gd name="T44" fmla="*/ 8 w 913"/>
                <a:gd name="T45" fmla="*/ 4 h 995"/>
                <a:gd name="T46" fmla="*/ 6 w 913"/>
                <a:gd name="T47" fmla="*/ 4 h 995"/>
                <a:gd name="T48" fmla="*/ 4 w 913"/>
                <a:gd name="T49" fmla="*/ 4 h 995"/>
                <a:gd name="T50" fmla="*/ 4 w 913"/>
                <a:gd name="T51" fmla="*/ 4 h 995"/>
                <a:gd name="T52" fmla="*/ 4 w 913"/>
                <a:gd name="T53" fmla="*/ 4 h 995"/>
                <a:gd name="T54" fmla="*/ 4 w 913"/>
                <a:gd name="T55" fmla="*/ 7 h 995"/>
                <a:gd name="T56" fmla="*/ 2 w 913"/>
                <a:gd name="T57" fmla="*/ 9 h 995"/>
                <a:gd name="T58" fmla="*/ 0 w 913"/>
                <a:gd name="T59" fmla="*/ 11 h 995"/>
                <a:gd name="T60" fmla="*/ 0 w 913"/>
                <a:gd name="T61" fmla="*/ 85 h 995"/>
                <a:gd name="T62" fmla="*/ 2 w 913"/>
                <a:gd name="T63" fmla="*/ 88 h 995"/>
                <a:gd name="T64" fmla="*/ 4 w 913"/>
                <a:gd name="T65" fmla="*/ 90 h 995"/>
                <a:gd name="T66" fmla="*/ 4 w 913"/>
                <a:gd name="T67" fmla="*/ 92 h 995"/>
                <a:gd name="T68" fmla="*/ 4 w 913"/>
                <a:gd name="T69" fmla="*/ 93 h 995"/>
                <a:gd name="T70" fmla="*/ 4 w 913"/>
                <a:gd name="T71" fmla="*/ 94 h 995"/>
                <a:gd name="T72" fmla="*/ 6 w 913"/>
                <a:gd name="T73" fmla="*/ 94 h 995"/>
                <a:gd name="T74" fmla="*/ 8 w 913"/>
                <a:gd name="T75" fmla="*/ 97 h 995"/>
                <a:gd name="T76" fmla="*/ 11 w 913"/>
                <a:gd name="T77" fmla="*/ 97 h 995"/>
                <a:gd name="T78" fmla="*/ 12 w 913"/>
                <a:gd name="T79" fmla="*/ 97 h 995"/>
                <a:gd name="T80" fmla="*/ 76 w 913"/>
                <a:gd name="T81" fmla="*/ 97 h 99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3"/>
                <a:gd name="T124" fmla="*/ 0 h 995"/>
                <a:gd name="T125" fmla="*/ 913 w 913"/>
                <a:gd name="T126" fmla="*/ 995 h 99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3" h="995">
                  <a:moveTo>
                    <a:pt x="782" y="995"/>
                  </a:moveTo>
                  <a:lnTo>
                    <a:pt x="804" y="993"/>
                  </a:lnTo>
                  <a:lnTo>
                    <a:pt x="827" y="988"/>
                  </a:lnTo>
                  <a:lnTo>
                    <a:pt x="848" y="979"/>
                  </a:lnTo>
                  <a:lnTo>
                    <a:pt x="866" y="968"/>
                  </a:lnTo>
                  <a:lnTo>
                    <a:pt x="882" y="954"/>
                  </a:lnTo>
                  <a:lnTo>
                    <a:pt x="895" y="938"/>
                  </a:lnTo>
                  <a:lnTo>
                    <a:pt x="905" y="920"/>
                  </a:lnTo>
                  <a:lnTo>
                    <a:pt x="911" y="901"/>
                  </a:lnTo>
                  <a:lnTo>
                    <a:pt x="913" y="882"/>
                  </a:lnTo>
                  <a:lnTo>
                    <a:pt x="913" y="113"/>
                  </a:lnTo>
                  <a:lnTo>
                    <a:pt x="911" y="94"/>
                  </a:lnTo>
                  <a:lnTo>
                    <a:pt x="905" y="74"/>
                  </a:lnTo>
                  <a:lnTo>
                    <a:pt x="895" y="56"/>
                  </a:lnTo>
                  <a:lnTo>
                    <a:pt x="882" y="40"/>
                  </a:lnTo>
                  <a:lnTo>
                    <a:pt x="866" y="27"/>
                  </a:lnTo>
                  <a:lnTo>
                    <a:pt x="848" y="15"/>
                  </a:lnTo>
                  <a:lnTo>
                    <a:pt x="827" y="6"/>
                  </a:lnTo>
                  <a:lnTo>
                    <a:pt x="804" y="2"/>
                  </a:lnTo>
                  <a:lnTo>
                    <a:pt x="782" y="0"/>
                  </a:lnTo>
                  <a:lnTo>
                    <a:pt x="131" y="0"/>
                  </a:lnTo>
                  <a:lnTo>
                    <a:pt x="108" y="2"/>
                  </a:lnTo>
                  <a:lnTo>
                    <a:pt x="86" y="6"/>
                  </a:lnTo>
                  <a:lnTo>
                    <a:pt x="65" y="15"/>
                  </a:lnTo>
                  <a:lnTo>
                    <a:pt x="46" y="27"/>
                  </a:lnTo>
                  <a:lnTo>
                    <a:pt x="31" y="40"/>
                  </a:lnTo>
                  <a:lnTo>
                    <a:pt x="17" y="56"/>
                  </a:lnTo>
                  <a:lnTo>
                    <a:pt x="7" y="74"/>
                  </a:lnTo>
                  <a:lnTo>
                    <a:pt x="2" y="94"/>
                  </a:lnTo>
                  <a:lnTo>
                    <a:pt x="0" y="113"/>
                  </a:lnTo>
                  <a:lnTo>
                    <a:pt x="0" y="882"/>
                  </a:lnTo>
                  <a:lnTo>
                    <a:pt x="2" y="901"/>
                  </a:lnTo>
                  <a:lnTo>
                    <a:pt x="7" y="920"/>
                  </a:lnTo>
                  <a:lnTo>
                    <a:pt x="17" y="938"/>
                  </a:lnTo>
                  <a:lnTo>
                    <a:pt x="31" y="954"/>
                  </a:lnTo>
                  <a:lnTo>
                    <a:pt x="46" y="968"/>
                  </a:lnTo>
                  <a:lnTo>
                    <a:pt x="65" y="979"/>
                  </a:lnTo>
                  <a:lnTo>
                    <a:pt x="86" y="988"/>
                  </a:lnTo>
                  <a:lnTo>
                    <a:pt x="108" y="993"/>
                  </a:lnTo>
                  <a:lnTo>
                    <a:pt x="131" y="995"/>
                  </a:lnTo>
                  <a:lnTo>
                    <a:pt x="782" y="995"/>
                  </a:lnTo>
                  <a:close/>
                </a:path>
              </a:pathLst>
            </a:custGeom>
            <a:solidFill>
              <a:srgbClr val="969696"/>
            </a:solidFill>
            <a:ln w="3175">
              <a:solidFill>
                <a:srgbClr val="000000"/>
              </a:solidFill>
              <a:round/>
              <a:headEnd/>
              <a:tailEnd/>
            </a:ln>
          </p:spPr>
          <p:txBody>
            <a:bodyPr/>
            <a:lstStyle/>
            <a:p>
              <a:endParaRPr lang="nl-NL"/>
            </a:p>
          </p:txBody>
        </p:sp>
        <p:sp>
          <p:nvSpPr>
            <p:cNvPr id="142505" name="Rectangle 190"/>
            <p:cNvSpPr>
              <a:spLocks noChangeAspect="1" noChangeArrowheads="1"/>
            </p:cNvSpPr>
            <p:nvPr/>
          </p:nvSpPr>
          <p:spPr bwMode="auto">
            <a:xfrm>
              <a:off x="842" y="1020"/>
              <a:ext cx="25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Main</a:t>
              </a:r>
              <a:endParaRPr lang="en-US" altLang="zh-CN" sz="3200" b="1" i="0">
                <a:solidFill>
                  <a:schemeClr val="bg1"/>
                </a:solidFill>
                <a:ea typeface="宋体" pitchFamily="2" charset="-122"/>
              </a:endParaRPr>
            </a:p>
          </p:txBody>
        </p:sp>
        <p:sp>
          <p:nvSpPr>
            <p:cNvPr id="142506" name="Rectangle 191"/>
            <p:cNvSpPr>
              <a:spLocks noChangeAspect="1" noChangeArrowheads="1"/>
            </p:cNvSpPr>
            <p:nvPr/>
          </p:nvSpPr>
          <p:spPr bwMode="auto">
            <a:xfrm>
              <a:off x="662" y="1140"/>
              <a:ext cx="620"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Component</a:t>
              </a:r>
              <a:endParaRPr lang="en-US" altLang="zh-CN" sz="3200" b="1" i="0">
                <a:solidFill>
                  <a:schemeClr val="bg1"/>
                </a:solidFill>
                <a:ea typeface="宋体" pitchFamily="2" charset="-122"/>
              </a:endParaRPr>
            </a:p>
          </p:txBody>
        </p:sp>
        <p:sp>
          <p:nvSpPr>
            <p:cNvPr id="142507" name="Rectangle 192"/>
            <p:cNvSpPr>
              <a:spLocks noChangeAspect="1" noChangeArrowheads="1"/>
            </p:cNvSpPr>
            <p:nvPr/>
          </p:nvSpPr>
          <p:spPr bwMode="auto">
            <a:xfrm>
              <a:off x="731" y="1261"/>
              <a:ext cx="478"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Executor</a:t>
              </a:r>
              <a:endParaRPr lang="en-US" altLang="zh-CN" sz="3200" b="1" i="0">
                <a:solidFill>
                  <a:schemeClr val="bg1"/>
                </a:solidFill>
                <a:ea typeface="宋体" pitchFamily="2" charset="-122"/>
              </a:endParaRPr>
            </a:p>
          </p:txBody>
        </p:sp>
        <p:sp>
          <p:nvSpPr>
            <p:cNvPr id="142508" name="Freeform 193"/>
            <p:cNvSpPr>
              <a:spLocks noChangeAspect="1"/>
            </p:cNvSpPr>
            <p:nvPr/>
          </p:nvSpPr>
          <p:spPr bwMode="auto">
            <a:xfrm>
              <a:off x="1241" y="1513"/>
              <a:ext cx="58" cy="49"/>
            </a:xfrm>
            <a:custGeom>
              <a:avLst/>
              <a:gdLst>
                <a:gd name="T0" fmla="*/ 0 w 65"/>
                <a:gd name="T1" fmla="*/ 4 h 55"/>
                <a:gd name="T2" fmla="*/ 2 w 65"/>
                <a:gd name="T3" fmla="*/ 4 h 55"/>
                <a:gd name="T4" fmla="*/ 4 w 65"/>
                <a:gd name="T5" fmla="*/ 4 h 55"/>
                <a:gd name="T6" fmla="*/ 4 w 65"/>
                <a:gd name="T7" fmla="*/ 3 h 55"/>
                <a:gd name="T8" fmla="*/ 4 w 65"/>
                <a:gd name="T9" fmla="*/ 0 h 55"/>
                <a:gd name="T10" fmla="*/ 4 w 65"/>
                <a:gd name="T11" fmla="*/ 0 h 55"/>
                <a:gd name="T12" fmla="*/ 4 w 65"/>
                <a:gd name="T13" fmla="*/ 3 h 55"/>
                <a:gd name="T14" fmla="*/ 4 w 65"/>
                <a:gd name="T15" fmla="*/ 4 h 55"/>
                <a:gd name="T16" fmla="*/ 5 w 65"/>
                <a:gd name="T17" fmla="*/ 4 h 55"/>
                <a:gd name="T18" fmla="*/ 5 w 65"/>
                <a:gd name="T19" fmla="*/ 4 h 55"/>
                <a:gd name="T20" fmla="*/ 5 w 65"/>
                <a:gd name="T21" fmla="*/ 4 h 55"/>
                <a:gd name="T22" fmla="*/ 4 w 65"/>
                <a:gd name="T23" fmla="*/ 4 h 55"/>
                <a:gd name="T24" fmla="*/ 4 w 65"/>
                <a:gd name="T25" fmla="*/ 4 h 55"/>
                <a:gd name="T26" fmla="*/ 4 w 65"/>
                <a:gd name="T27" fmla="*/ 4 h 55"/>
                <a:gd name="T28" fmla="*/ 4 w 65"/>
                <a:gd name="T29" fmla="*/ 4 h 55"/>
                <a:gd name="T30" fmla="*/ 4 w 65"/>
                <a:gd name="T31" fmla="*/ 4 h 55"/>
                <a:gd name="T32" fmla="*/ 4 w 65"/>
                <a:gd name="T33" fmla="*/ 4 h 55"/>
                <a:gd name="T34" fmla="*/ 2 w 65"/>
                <a:gd name="T35" fmla="*/ 4 h 55"/>
                <a:gd name="T36" fmla="*/ 0 w 65"/>
                <a:gd name="T37" fmla="*/ 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7"/>
                  </a:moveTo>
                  <a:lnTo>
                    <a:pt x="2" y="18"/>
                  </a:lnTo>
                  <a:lnTo>
                    <a:pt x="7" y="9"/>
                  </a:lnTo>
                  <a:lnTo>
                    <a:pt x="16" y="3"/>
                  </a:lnTo>
                  <a:lnTo>
                    <a:pt x="26" y="0"/>
                  </a:lnTo>
                  <a:lnTo>
                    <a:pt x="38" y="0"/>
                  </a:lnTo>
                  <a:lnTo>
                    <a:pt x="48" y="3"/>
                  </a:lnTo>
                  <a:lnTo>
                    <a:pt x="57" y="9"/>
                  </a:lnTo>
                  <a:lnTo>
                    <a:pt x="63" y="18"/>
                  </a:lnTo>
                  <a:lnTo>
                    <a:pt x="65" y="27"/>
                  </a:lnTo>
                  <a:lnTo>
                    <a:pt x="63" y="37"/>
                  </a:lnTo>
                  <a:lnTo>
                    <a:pt x="57" y="45"/>
                  </a:lnTo>
                  <a:lnTo>
                    <a:pt x="48" y="52"/>
                  </a:lnTo>
                  <a:lnTo>
                    <a:pt x="38" y="55"/>
                  </a:lnTo>
                  <a:lnTo>
                    <a:pt x="26" y="55"/>
                  </a:lnTo>
                  <a:lnTo>
                    <a:pt x="16" y="52"/>
                  </a:lnTo>
                  <a:lnTo>
                    <a:pt x="7" y="45"/>
                  </a:lnTo>
                  <a:lnTo>
                    <a:pt x="2" y="37"/>
                  </a:lnTo>
                  <a:lnTo>
                    <a:pt x="0" y="27"/>
                  </a:lnTo>
                  <a:close/>
                </a:path>
              </a:pathLst>
            </a:custGeom>
            <a:solidFill>
              <a:srgbClr val="FFFFFF"/>
            </a:solidFill>
            <a:ln w="11113">
              <a:solidFill>
                <a:srgbClr val="000000"/>
              </a:solidFill>
              <a:round/>
              <a:headEnd/>
              <a:tailEnd/>
            </a:ln>
          </p:spPr>
          <p:txBody>
            <a:bodyPr/>
            <a:lstStyle/>
            <a:p>
              <a:endParaRPr lang="nl-NL"/>
            </a:p>
          </p:txBody>
        </p:sp>
        <p:sp>
          <p:nvSpPr>
            <p:cNvPr id="142509" name="Rectangle 194"/>
            <p:cNvSpPr>
              <a:spLocks noChangeAspect="1" noChangeArrowheads="1"/>
            </p:cNvSpPr>
            <p:nvPr/>
          </p:nvSpPr>
          <p:spPr bwMode="auto">
            <a:xfrm>
              <a:off x="627" y="1868"/>
              <a:ext cx="94" cy="41"/>
            </a:xfrm>
            <a:prstGeom prst="rect">
              <a:avLst/>
            </a:prstGeom>
            <a:solidFill>
              <a:srgbClr val="00FFFF"/>
            </a:solidFill>
            <a:ln w="11113">
              <a:solidFill>
                <a:srgbClr val="000000"/>
              </a:solidFill>
              <a:miter lim="800000"/>
              <a:headEnd/>
              <a:tailEnd/>
            </a:ln>
          </p:spPr>
          <p:txBody>
            <a:bodyPr/>
            <a:lstStyle/>
            <a:p>
              <a:endParaRPr lang="nl-NL"/>
            </a:p>
          </p:txBody>
        </p:sp>
        <p:sp>
          <p:nvSpPr>
            <p:cNvPr id="142510" name="Freeform 195"/>
            <p:cNvSpPr>
              <a:spLocks noChangeAspect="1"/>
            </p:cNvSpPr>
            <p:nvPr/>
          </p:nvSpPr>
          <p:spPr bwMode="auto">
            <a:xfrm>
              <a:off x="1052" y="627"/>
              <a:ext cx="47" cy="41"/>
            </a:xfrm>
            <a:custGeom>
              <a:avLst/>
              <a:gdLst>
                <a:gd name="T0" fmla="*/ 0 w 52"/>
                <a:gd name="T1" fmla="*/ 5 h 45"/>
                <a:gd name="T2" fmla="*/ 2 w 52"/>
                <a:gd name="T3" fmla="*/ 5 h 45"/>
                <a:gd name="T4" fmla="*/ 5 w 52"/>
                <a:gd name="T5" fmla="*/ 5 h 45"/>
                <a:gd name="T6" fmla="*/ 5 w 52"/>
                <a:gd name="T7" fmla="*/ 2 h 45"/>
                <a:gd name="T8" fmla="*/ 5 w 52"/>
                <a:gd name="T9" fmla="*/ 0 h 45"/>
                <a:gd name="T10" fmla="*/ 5 w 52"/>
                <a:gd name="T11" fmla="*/ 2 h 45"/>
                <a:gd name="T12" fmla="*/ 5 w 52"/>
                <a:gd name="T13" fmla="*/ 5 h 45"/>
                <a:gd name="T14" fmla="*/ 5 w 52"/>
                <a:gd name="T15" fmla="*/ 5 h 45"/>
                <a:gd name="T16" fmla="*/ 5 w 52"/>
                <a:gd name="T17" fmla="*/ 5 h 45"/>
                <a:gd name="T18" fmla="*/ 5 w 52"/>
                <a:gd name="T19" fmla="*/ 5 h 45"/>
                <a:gd name="T20" fmla="*/ 5 w 52"/>
                <a:gd name="T21" fmla="*/ 5 h 45"/>
                <a:gd name="T22" fmla="*/ 5 w 52"/>
                <a:gd name="T23" fmla="*/ 5 h 45"/>
                <a:gd name="T24" fmla="*/ 5 w 52"/>
                <a:gd name="T25" fmla="*/ 5 h 45"/>
                <a:gd name="T26" fmla="*/ 5 w 52"/>
                <a:gd name="T27" fmla="*/ 5 h 45"/>
                <a:gd name="T28" fmla="*/ 5 w 52"/>
                <a:gd name="T29" fmla="*/ 5 h 45"/>
                <a:gd name="T30" fmla="*/ 2 w 52"/>
                <a:gd name="T31" fmla="*/ 5 h 45"/>
                <a:gd name="T32" fmla="*/ 0 w 52"/>
                <a:gd name="T33" fmla="*/ 5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5"/>
                <a:gd name="T53" fmla="*/ 52 w 52"/>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5">
                  <a:moveTo>
                    <a:pt x="0" y="22"/>
                  </a:moveTo>
                  <a:lnTo>
                    <a:pt x="2" y="14"/>
                  </a:lnTo>
                  <a:lnTo>
                    <a:pt x="8" y="7"/>
                  </a:lnTo>
                  <a:lnTo>
                    <a:pt x="16" y="2"/>
                  </a:lnTo>
                  <a:lnTo>
                    <a:pt x="26" y="0"/>
                  </a:lnTo>
                  <a:lnTo>
                    <a:pt x="36" y="2"/>
                  </a:lnTo>
                  <a:lnTo>
                    <a:pt x="44" y="7"/>
                  </a:lnTo>
                  <a:lnTo>
                    <a:pt x="50" y="14"/>
                  </a:lnTo>
                  <a:lnTo>
                    <a:pt x="52" y="22"/>
                  </a:lnTo>
                  <a:lnTo>
                    <a:pt x="50" y="31"/>
                  </a:lnTo>
                  <a:lnTo>
                    <a:pt x="44" y="39"/>
                  </a:lnTo>
                  <a:lnTo>
                    <a:pt x="36" y="43"/>
                  </a:lnTo>
                  <a:lnTo>
                    <a:pt x="26" y="45"/>
                  </a:lnTo>
                  <a:lnTo>
                    <a:pt x="16" y="43"/>
                  </a:lnTo>
                  <a:lnTo>
                    <a:pt x="8"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42511" name="Freeform 196"/>
            <p:cNvSpPr>
              <a:spLocks noChangeAspect="1"/>
            </p:cNvSpPr>
            <p:nvPr/>
          </p:nvSpPr>
          <p:spPr bwMode="auto">
            <a:xfrm>
              <a:off x="1075" y="1969"/>
              <a:ext cx="48" cy="42"/>
            </a:xfrm>
            <a:custGeom>
              <a:avLst/>
              <a:gdLst>
                <a:gd name="T0" fmla="*/ 0 w 53"/>
                <a:gd name="T1" fmla="*/ 5 h 46"/>
                <a:gd name="T2" fmla="*/ 2 w 53"/>
                <a:gd name="T3" fmla="*/ 5 h 46"/>
                <a:gd name="T4" fmla="*/ 5 w 53"/>
                <a:gd name="T5" fmla="*/ 5 h 46"/>
                <a:gd name="T6" fmla="*/ 5 w 53"/>
                <a:gd name="T7" fmla="*/ 2 h 46"/>
                <a:gd name="T8" fmla="*/ 5 w 53"/>
                <a:gd name="T9" fmla="*/ 0 h 46"/>
                <a:gd name="T10" fmla="*/ 5 w 53"/>
                <a:gd name="T11" fmla="*/ 2 h 46"/>
                <a:gd name="T12" fmla="*/ 5 w 53"/>
                <a:gd name="T13" fmla="*/ 5 h 46"/>
                <a:gd name="T14" fmla="*/ 5 w 53"/>
                <a:gd name="T15" fmla="*/ 5 h 46"/>
                <a:gd name="T16" fmla="*/ 5 w 53"/>
                <a:gd name="T17" fmla="*/ 5 h 46"/>
                <a:gd name="T18" fmla="*/ 5 w 53"/>
                <a:gd name="T19" fmla="*/ 5 h 46"/>
                <a:gd name="T20" fmla="*/ 5 w 53"/>
                <a:gd name="T21" fmla="*/ 5 h 46"/>
                <a:gd name="T22" fmla="*/ 5 w 53"/>
                <a:gd name="T23" fmla="*/ 5 h 46"/>
                <a:gd name="T24" fmla="*/ 5 w 53"/>
                <a:gd name="T25" fmla="*/ 5 h 46"/>
                <a:gd name="T26" fmla="*/ 5 w 53"/>
                <a:gd name="T27" fmla="*/ 5 h 46"/>
                <a:gd name="T28" fmla="*/ 5 w 53"/>
                <a:gd name="T29" fmla="*/ 5 h 46"/>
                <a:gd name="T30" fmla="*/ 2 w 53"/>
                <a:gd name="T31" fmla="*/ 5 h 46"/>
                <a:gd name="T32" fmla="*/ 0 w 53"/>
                <a:gd name="T33" fmla="*/ 5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6"/>
                <a:gd name="T53" fmla="*/ 53 w 53"/>
                <a:gd name="T54" fmla="*/ 46 h 4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6">
                  <a:moveTo>
                    <a:pt x="0" y="23"/>
                  </a:moveTo>
                  <a:lnTo>
                    <a:pt x="2" y="15"/>
                  </a:lnTo>
                  <a:lnTo>
                    <a:pt x="7" y="7"/>
                  </a:lnTo>
                  <a:lnTo>
                    <a:pt x="16" y="2"/>
                  </a:lnTo>
                  <a:lnTo>
                    <a:pt x="26" y="0"/>
                  </a:lnTo>
                  <a:lnTo>
                    <a:pt x="36" y="2"/>
                  </a:lnTo>
                  <a:lnTo>
                    <a:pt x="45" y="7"/>
                  </a:lnTo>
                  <a:lnTo>
                    <a:pt x="50" y="15"/>
                  </a:lnTo>
                  <a:lnTo>
                    <a:pt x="53" y="23"/>
                  </a:lnTo>
                  <a:lnTo>
                    <a:pt x="50" y="32"/>
                  </a:lnTo>
                  <a:lnTo>
                    <a:pt x="45" y="40"/>
                  </a:lnTo>
                  <a:lnTo>
                    <a:pt x="36" y="44"/>
                  </a:lnTo>
                  <a:lnTo>
                    <a:pt x="26" y="46"/>
                  </a:lnTo>
                  <a:lnTo>
                    <a:pt x="16" y="44"/>
                  </a:lnTo>
                  <a:lnTo>
                    <a:pt x="7" y="40"/>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42512" name="Line 197"/>
            <p:cNvSpPr>
              <a:spLocks noChangeAspect="1" noChangeShapeType="1"/>
            </p:cNvSpPr>
            <p:nvPr/>
          </p:nvSpPr>
          <p:spPr bwMode="auto">
            <a:xfrm>
              <a:off x="1075" y="668"/>
              <a:ext cx="1" cy="142"/>
            </a:xfrm>
            <a:prstGeom prst="line">
              <a:avLst/>
            </a:prstGeom>
            <a:noFill/>
            <a:ln w="17463">
              <a:solidFill>
                <a:srgbClr val="000000"/>
              </a:solidFill>
              <a:round/>
              <a:headEnd/>
              <a:tailEnd/>
            </a:ln>
          </p:spPr>
          <p:txBody>
            <a:bodyPr/>
            <a:lstStyle/>
            <a:p>
              <a:endParaRPr lang="nl-NL"/>
            </a:p>
          </p:txBody>
        </p:sp>
        <p:sp>
          <p:nvSpPr>
            <p:cNvPr id="142513" name="Line 198"/>
            <p:cNvSpPr>
              <a:spLocks noChangeAspect="1" noChangeShapeType="1"/>
            </p:cNvSpPr>
            <p:nvPr/>
          </p:nvSpPr>
          <p:spPr bwMode="auto">
            <a:xfrm>
              <a:off x="179" y="994"/>
              <a:ext cx="149" cy="1"/>
            </a:xfrm>
            <a:prstGeom prst="line">
              <a:avLst/>
            </a:prstGeom>
            <a:noFill/>
            <a:ln w="17463">
              <a:solidFill>
                <a:srgbClr val="000000"/>
              </a:solidFill>
              <a:round/>
              <a:headEnd/>
              <a:tailEnd/>
            </a:ln>
          </p:spPr>
          <p:txBody>
            <a:bodyPr/>
            <a:lstStyle/>
            <a:p>
              <a:endParaRPr lang="nl-NL"/>
            </a:p>
          </p:txBody>
        </p:sp>
        <p:sp>
          <p:nvSpPr>
            <p:cNvPr id="142514" name="Line 199"/>
            <p:cNvSpPr>
              <a:spLocks noChangeAspect="1" noChangeShapeType="1"/>
            </p:cNvSpPr>
            <p:nvPr/>
          </p:nvSpPr>
          <p:spPr bwMode="auto">
            <a:xfrm>
              <a:off x="179" y="1113"/>
              <a:ext cx="149" cy="1"/>
            </a:xfrm>
            <a:prstGeom prst="line">
              <a:avLst/>
            </a:prstGeom>
            <a:noFill/>
            <a:ln w="17463">
              <a:solidFill>
                <a:srgbClr val="000000"/>
              </a:solidFill>
              <a:round/>
              <a:headEnd/>
              <a:tailEnd/>
            </a:ln>
          </p:spPr>
          <p:txBody>
            <a:bodyPr/>
            <a:lstStyle/>
            <a:p>
              <a:endParaRPr lang="nl-NL"/>
            </a:p>
          </p:txBody>
        </p:sp>
        <p:sp>
          <p:nvSpPr>
            <p:cNvPr id="142515" name="Line 200"/>
            <p:cNvSpPr>
              <a:spLocks noChangeAspect="1" noChangeShapeType="1"/>
            </p:cNvSpPr>
            <p:nvPr/>
          </p:nvSpPr>
          <p:spPr bwMode="auto">
            <a:xfrm>
              <a:off x="179" y="1238"/>
              <a:ext cx="149" cy="0"/>
            </a:xfrm>
            <a:prstGeom prst="line">
              <a:avLst/>
            </a:prstGeom>
            <a:noFill/>
            <a:ln w="17463">
              <a:solidFill>
                <a:srgbClr val="000000"/>
              </a:solidFill>
              <a:round/>
              <a:headEnd/>
              <a:tailEnd/>
            </a:ln>
          </p:spPr>
          <p:txBody>
            <a:bodyPr/>
            <a:lstStyle/>
            <a:p>
              <a:endParaRPr lang="nl-NL"/>
            </a:p>
          </p:txBody>
        </p:sp>
        <p:sp>
          <p:nvSpPr>
            <p:cNvPr id="142516" name="Line 201"/>
            <p:cNvSpPr>
              <a:spLocks noChangeAspect="1" noChangeShapeType="1"/>
            </p:cNvSpPr>
            <p:nvPr/>
          </p:nvSpPr>
          <p:spPr bwMode="auto">
            <a:xfrm>
              <a:off x="220" y="1441"/>
              <a:ext cx="108" cy="1"/>
            </a:xfrm>
            <a:prstGeom prst="line">
              <a:avLst/>
            </a:prstGeom>
            <a:noFill/>
            <a:ln w="17463">
              <a:solidFill>
                <a:srgbClr val="000000"/>
              </a:solidFill>
              <a:round/>
              <a:headEnd/>
              <a:tailEnd/>
            </a:ln>
          </p:spPr>
          <p:txBody>
            <a:bodyPr/>
            <a:lstStyle/>
            <a:p>
              <a:endParaRPr lang="nl-NL"/>
            </a:p>
          </p:txBody>
        </p:sp>
        <p:sp>
          <p:nvSpPr>
            <p:cNvPr id="142517" name="Line 202"/>
            <p:cNvSpPr>
              <a:spLocks noChangeAspect="1" noChangeShapeType="1"/>
            </p:cNvSpPr>
            <p:nvPr/>
          </p:nvSpPr>
          <p:spPr bwMode="auto">
            <a:xfrm>
              <a:off x="220" y="1563"/>
              <a:ext cx="108" cy="1"/>
            </a:xfrm>
            <a:prstGeom prst="line">
              <a:avLst/>
            </a:prstGeom>
            <a:noFill/>
            <a:ln w="17463">
              <a:solidFill>
                <a:srgbClr val="000000"/>
              </a:solidFill>
              <a:round/>
              <a:headEnd/>
              <a:tailEnd/>
            </a:ln>
          </p:spPr>
          <p:txBody>
            <a:bodyPr/>
            <a:lstStyle/>
            <a:p>
              <a:endParaRPr lang="nl-NL"/>
            </a:p>
          </p:txBody>
        </p:sp>
        <p:sp>
          <p:nvSpPr>
            <p:cNvPr id="142518" name="Line 203"/>
            <p:cNvSpPr>
              <a:spLocks noChangeAspect="1" noChangeShapeType="1"/>
            </p:cNvSpPr>
            <p:nvPr/>
          </p:nvSpPr>
          <p:spPr bwMode="auto">
            <a:xfrm>
              <a:off x="220" y="1686"/>
              <a:ext cx="108" cy="1"/>
            </a:xfrm>
            <a:prstGeom prst="line">
              <a:avLst/>
            </a:prstGeom>
            <a:noFill/>
            <a:ln w="17463">
              <a:solidFill>
                <a:srgbClr val="000000"/>
              </a:solidFill>
              <a:round/>
              <a:headEnd/>
              <a:tailEnd/>
            </a:ln>
          </p:spPr>
          <p:txBody>
            <a:bodyPr/>
            <a:lstStyle/>
            <a:p>
              <a:endParaRPr lang="nl-NL"/>
            </a:p>
          </p:txBody>
        </p:sp>
        <p:sp>
          <p:nvSpPr>
            <p:cNvPr id="142519" name="Line 204"/>
            <p:cNvSpPr>
              <a:spLocks noChangeAspect="1" noChangeShapeType="1"/>
            </p:cNvSpPr>
            <p:nvPr/>
          </p:nvSpPr>
          <p:spPr bwMode="auto">
            <a:xfrm flipV="1">
              <a:off x="1099" y="1889"/>
              <a:ext cx="1" cy="80"/>
            </a:xfrm>
            <a:prstGeom prst="line">
              <a:avLst/>
            </a:prstGeom>
            <a:noFill/>
            <a:ln w="17463">
              <a:solidFill>
                <a:srgbClr val="000000"/>
              </a:solidFill>
              <a:round/>
              <a:headEnd/>
              <a:tailEnd/>
            </a:ln>
          </p:spPr>
          <p:txBody>
            <a:bodyPr/>
            <a:lstStyle/>
            <a:p>
              <a:endParaRPr lang="nl-NL"/>
            </a:p>
          </p:txBody>
        </p:sp>
        <p:sp>
          <p:nvSpPr>
            <p:cNvPr id="142520" name="Line 205"/>
            <p:cNvSpPr>
              <a:spLocks noChangeAspect="1" noChangeShapeType="1"/>
            </p:cNvSpPr>
            <p:nvPr/>
          </p:nvSpPr>
          <p:spPr bwMode="auto">
            <a:xfrm>
              <a:off x="1299" y="1537"/>
              <a:ext cx="248" cy="1"/>
            </a:xfrm>
            <a:prstGeom prst="line">
              <a:avLst/>
            </a:prstGeom>
            <a:noFill/>
            <a:ln w="17463">
              <a:solidFill>
                <a:srgbClr val="000000"/>
              </a:solidFill>
              <a:round/>
              <a:headEnd/>
              <a:tailEnd/>
            </a:ln>
          </p:spPr>
          <p:txBody>
            <a:bodyPr/>
            <a:lstStyle/>
            <a:p>
              <a:endParaRPr lang="nl-NL"/>
            </a:p>
          </p:txBody>
        </p:sp>
        <p:sp>
          <p:nvSpPr>
            <p:cNvPr id="142521" name="Freeform 206"/>
            <p:cNvSpPr>
              <a:spLocks noChangeAspect="1"/>
            </p:cNvSpPr>
            <p:nvPr/>
          </p:nvSpPr>
          <p:spPr bwMode="auto">
            <a:xfrm>
              <a:off x="1087" y="861"/>
              <a:ext cx="48" cy="41"/>
            </a:xfrm>
            <a:custGeom>
              <a:avLst/>
              <a:gdLst>
                <a:gd name="T0" fmla="*/ 0 w 53"/>
                <a:gd name="T1" fmla="*/ 5 h 45"/>
                <a:gd name="T2" fmla="*/ 2 w 53"/>
                <a:gd name="T3" fmla="*/ 5 h 45"/>
                <a:gd name="T4" fmla="*/ 5 w 53"/>
                <a:gd name="T5" fmla="*/ 5 h 45"/>
                <a:gd name="T6" fmla="*/ 5 w 53"/>
                <a:gd name="T7" fmla="*/ 1 h 45"/>
                <a:gd name="T8" fmla="*/ 5 w 53"/>
                <a:gd name="T9" fmla="*/ 0 h 45"/>
                <a:gd name="T10" fmla="*/ 5 w 53"/>
                <a:gd name="T11" fmla="*/ 1 h 45"/>
                <a:gd name="T12" fmla="*/ 5 w 53"/>
                <a:gd name="T13" fmla="*/ 5 h 45"/>
                <a:gd name="T14" fmla="*/ 5 w 53"/>
                <a:gd name="T15" fmla="*/ 5 h 45"/>
                <a:gd name="T16" fmla="*/ 5 w 53"/>
                <a:gd name="T17" fmla="*/ 5 h 45"/>
                <a:gd name="T18" fmla="*/ 5 w 53"/>
                <a:gd name="T19" fmla="*/ 5 h 45"/>
                <a:gd name="T20" fmla="*/ 5 w 53"/>
                <a:gd name="T21" fmla="*/ 5 h 45"/>
                <a:gd name="T22" fmla="*/ 5 w 53"/>
                <a:gd name="T23" fmla="*/ 5 h 45"/>
                <a:gd name="T24" fmla="*/ 5 w 53"/>
                <a:gd name="T25" fmla="*/ 5 h 45"/>
                <a:gd name="T26" fmla="*/ 5 w 53"/>
                <a:gd name="T27" fmla="*/ 5 h 45"/>
                <a:gd name="T28" fmla="*/ 5 w 53"/>
                <a:gd name="T29" fmla="*/ 5 h 45"/>
                <a:gd name="T30" fmla="*/ 2 w 53"/>
                <a:gd name="T31" fmla="*/ 5 h 45"/>
                <a:gd name="T32" fmla="*/ 0 w 53"/>
                <a:gd name="T33" fmla="*/ 5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5"/>
                <a:gd name="T53" fmla="*/ 53 w 53"/>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5">
                  <a:moveTo>
                    <a:pt x="0" y="22"/>
                  </a:moveTo>
                  <a:lnTo>
                    <a:pt x="2" y="14"/>
                  </a:lnTo>
                  <a:lnTo>
                    <a:pt x="7" y="6"/>
                  </a:lnTo>
                  <a:lnTo>
                    <a:pt x="16" y="1"/>
                  </a:lnTo>
                  <a:lnTo>
                    <a:pt x="26" y="0"/>
                  </a:lnTo>
                  <a:lnTo>
                    <a:pt x="36" y="1"/>
                  </a:lnTo>
                  <a:lnTo>
                    <a:pt x="45" y="6"/>
                  </a:lnTo>
                  <a:lnTo>
                    <a:pt x="51" y="14"/>
                  </a:lnTo>
                  <a:lnTo>
                    <a:pt x="53" y="22"/>
                  </a:lnTo>
                  <a:lnTo>
                    <a:pt x="51" y="31"/>
                  </a:lnTo>
                  <a:lnTo>
                    <a:pt x="45" y="39"/>
                  </a:lnTo>
                  <a:lnTo>
                    <a:pt x="36" y="43"/>
                  </a:lnTo>
                  <a:lnTo>
                    <a:pt x="26" y="45"/>
                  </a:lnTo>
                  <a:lnTo>
                    <a:pt x="16" y="43"/>
                  </a:lnTo>
                  <a:lnTo>
                    <a:pt x="7"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42522" name="Line 207"/>
            <p:cNvSpPr>
              <a:spLocks noChangeAspect="1" noChangeShapeType="1"/>
            </p:cNvSpPr>
            <p:nvPr/>
          </p:nvSpPr>
          <p:spPr bwMode="auto">
            <a:xfrm>
              <a:off x="1110" y="902"/>
              <a:ext cx="1" cy="92"/>
            </a:xfrm>
            <a:prstGeom prst="line">
              <a:avLst/>
            </a:prstGeom>
            <a:noFill/>
            <a:ln w="17463">
              <a:solidFill>
                <a:srgbClr val="000000"/>
              </a:solidFill>
              <a:round/>
              <a:headEnd/>
              <a:tailEnd/>
            </a:ln>
          </p:spPr>
          <p:txBody>
            <a:bodyPr/>
            <a:lstStyle/>
            <a:p>
              <a:endParaRPr lang="nl-NL"/>
            </a:p>
          </p:txBody>
        </p:sp>
        <p:sp>
          <p:nvSpPr>
            <p:cNvPr id="142523" name="Line 208"/>
            <p:cNvSpPr>
              <a:spLocks noChangeAspect="1" noChangeShapeType="1"/>
            </p:cNvSpPr>
            <p:nvPr/>
          </p:nvSpPr>
          <p:spPr bwMode="auto">
            <a:xfrm flipH="1">
              <a:off x="616" y="1889"/>
              <a:ext cx="11" cy="3"/>
            </a:xfrm>
            <a:prstGeom prst="line">
              <a:avLst/>
            </a:prstGeom>
            <a:noFill/>
            <a:ln w="11113">
              <a:solidFill>
                <a:srgbClr val="000000"/>
              </a:solidFill>
              <a:round/>
              <a:headEnd/>
              <a:tailEnd/>
            </a:ln>
          </p:spPr>
          <p:txBody>
            <a:bodyPr/>
            <a:lstStyle/>
            <a:p>
              <a:endParaRPr lang="nl-NL"/>
            </a:p>
          </p:txBody>
        </p:sp>
        <p:sp>
          <p:nvSpPr>
            <p:cNvPr id="142524" name="Line 209"/>
            <p:cNvSpPr>
              <a:spLocks noChangeAspect="1" noChangeShapeType="1"/>
            </p:cNvSpPr>
            <p:nvPr/>
          </p:nvSpPr>
          <p:spPr bwMode="auto">
            <a:xfrm flipH="1">
              <a:off x="593" y="1894"/>
              <a:ext cx="12" cy="4"/>
            </a:xfrm>
            <a:prstGeom prst="line">
              <a:avLst/>
            </a:prstGeom>
            <a:noFill/>
            <a:ln w="11113">
              <a:solidFill>
                <a:srgbClr val="000000"/>
              </a:solidFill>
              <a:round/>
              <a:headEnd/>
              <a:tailEnd/>
            </a:ln>
          </p:spPr>
          <p:txBody>
            <a:bodyPr/>
            <a:lstStyle/>
            <a:p>
              <a:endParaRPr lang="nl-NL"/>
            </a:p>
          </p:txBody>
        </p:sp>
        <p:sp>
          <p:nvSpPr>
            <p:cNvPr id="142525" name="Line 210"/>
            <p:cNvSpPr>
              <a:spLocks noChangeAspect="1" noChangeShapeType="1"/>
            </p:cNvSpPr>
            <p:nvPr/>
          </p:nvSpPr>
          <p:spPr bwMode="auto">
            <a:xfrm flipH="1">
              <a:off x="570" y="1902"/>
              <a:ext cx="12" cy="2"/>
            </a:xfrm>
            <a:prstGeom prst="line">
              <a:avLst/>
            </a:prstGeom>
            <a:noFill/>
            <a:ln w="11113">
              <a:solidFill>
                <a:srgbClr val="000000"/>
              </a:solidFill>
              <a:round/>
              <a:headEnd/>
              <a:tailEnd/>
            </a:ln>
          </p:spPr>
          <p:txBody>
            <a:bodyPr/>
            <a:lstStyle/>
            <a:p>
              <a:endParaRPr lang="nl-NL"/>
            </a:p>
          </p:txBody>
        </p:sp>
        <p:sp>
          <p:nvSpPr>
            <p:cNvPr id="142526" name="Line 211"/>
            <p:cNvSpPr>
              <a:spLocks noChangeAspect="1" noChangeShapeType="1"/>
            </p:cNvSpPr>
            <p:nvPr/>
          </p:nvSpPr>
          <p:spPr bwMode="auto">
            <a:xfrm flipH="1">
              <a:off x="547" y="1908"/>
              <a:ext cx="13" cy="2"/>
            </a:xfrm>
            <a:prstGeom prst="line">
              <a:avLst/>
            </a:prstGeom>
            <a:noFill/>
            <a:ln w="11113">
              <a:solidFill>
                <a:srgbClr val="000000"/>
              </a:solidFill>
              <a:round/>
              <a:headEnd/>
              <a:tailEnd/>
            </a:ln>
          </p:spPr>
          <p:txBody>
            <a:bodyPr/>
            <a:lstStyle/>
            <a:p>
              <a:endParaRPr lang="nl-NL"/>
            </a:p>
          </p:txBody>
        </p:sp>
        <p:sp>
          <p:nvSpPr>
            <p:cNvPr id="142527" name="Line 212"/>
            <p:cNvSpPr>
              <a:spLocks noChangeAspect="1" noChangeShapeType="1"/>
            </p:cNvSpPr>
            <p:nvPr/>
          </p:nvSpPr>
          <p:spPr bwMode="auto">
            <a:xfrm flipH="1">
              <a:off x="526" y="1913"/>
              <a:ext cx="10" cy="4"/>
            </a:xfrm>
            <a:prstGeom prst="line">
              <a:avLst/>
            </a:prstGeom>
            <a:noFill/>
            <a:ln w="11113">
              <a:solidFill>
                <a:srgbClr val="000000"/>
              </a:solidFill>
              <a:round/>
              <a:headEnd/>
              <a:tailEnd/>
            </a:ln>
          </p:spPr>
          <p:txBody>
            <a:bodyPr/>
            <a:lstStyle/>
            <a:p>
              <a:endParaRPr lang="nl-NL"/>
            </a:p>
          </p:txBody>
        </p:sp>
        <p:sp>
          <p:nvSpPr>
            <p:cNvPr id="142528" name="Line 213"/>
            <p:cNvSpPr>
              <a:spLocks noChangeAspect="1" noChangeShapeType="1"/>
            </p:cNvSpPr>
            <p:nvPr/>
          </p:nvSpPr>
          <p:spPr bwMode="auto">
            <a:xfrm flipH="1">
              <a:off x="502" y="1920"/>
              <a:ext cx="12" cy="3"/>
            </a:xfrm>
            <a:prstGeom prst="line">
              <a:avLst/>
            </a:prstGeom>
            <a:noFill/>
            <a:ln w="11113">
              <a:solidFill>
                <a:srgbClr val="000000"/>
              </a:solidFill>
              <a:round/>
              <a:headEnd/>
              <a:tailEnd/>
            </a:ln>
          </p:spPr>
          <p:txBody>
            <a:bodyPr/>
            <a:lstStyle/>
            <a:p>
              <a:endParaRPr lang="nl-NL"/>
            </a:p>
          </p:txBody>
        </p:sp>
        <p:sp>
          <p:nvSpPr>
            <p:cNvPr id="142529" name="Line 214"/>
            <p:cNvSpPr>
              <a:spLocks noChangeAspect="1" noChangeShapeType="1"/>
            </p:cNvSpPr>
            <p:nvPr/>
          </p:nvSpPr>
          <p:spPr bwMode="auto">
            <a:xfrm flipH="1">
              <a:off x="480" y="1927"/>
              <a:ext cx="11" cy="2"/>
            </a:xfrm>
            <a:prstGeom prst="line">
              <a:avLst/>
            </a:prstGeom>
            <a:noFill/>
            <a:ln w="11113">
              <a:solidFill>
                <a:srgbClr val="000000"/>
              </a:solidFill>
              <a:round/>
              <a:headEnd/>
              <a:tailEnd/>
            </a:ln>
          </p:spPr>
          <p:txBody>
            <a:bodyPr/>
            <a:lstStyle/>
            <a:p>
              <a:endParaRPr lang="nl-NL"/>
            </a:p>
          </p:txBody>
        </p:sp>
        <p:sp>
          <p:nvSpPr>
            <p:cNvPr id="142530" name="Line 215"/>
            <p:cNvSpPr>
              <a:spLocks noChangeAspect="1" noChangeShapeType="1"/>
            </p:cNvSpPr>
            <p:nvPr/>
          </p:nvSpPr>
          <p:spPr bwMode="auto">
            <a:xfrm flipH="1">
              <a:off x="457" y="1932"/>
              <a:ext cx="12" cy="4"/>
            </a:xfrm>
            <a:prstGeom prst="line">
              <a:avLst/>
            </a:prstGeom>
            <a:noFill/>
            <a:ln w="11113">
              <a:solidFill>
                <a:srgbClr val="000000"/>
              </a:solidFill>
              <a:round/>
              <a:headEnd/>
              <a:tailEnd/>
            </a:ln>
          </p:spPr>
          <p:txBody>
            <a:bodyPr/>
            <a:lstStyle/>
            <a:p>
              <a:endParaRPr lang="nl-NL"/>
            </a:p>
          </p:txBody>
        </p:sp>
        <p:sp>
          <p:nvSpPr>
            <p:cNvPr id="142531" name="Line 216"/>
            <p:cNvSpPr>
              <a:spLocks noChangeAspect="1" noChangeShapeType="1"/>
            </p:cNvSpPr>
            <p:nvPr/>
          </p:nvSpPr>
          <p:spPr bwMode="auto">
            <a:xfrm flipH="1">
              <a:off x="435" y="1939"/>
              <a:ext cx="10" cy="3"/>
            </a:xfrm>
            <a:prstGeom prst="line">
              <a:avLst/>
            </a:prstGeom>
            <a:noFill/>
            <a:ln w="11113">
              <a:solidFill>
                <a:srgbClr val="000000"/>
              </a:solidFill>
              <a:round/>
              <a:headEnd/>
              <a:tailEnd/>
            </a:ln>
          </p:spPr>
          <p:txBody>
            <a:bodyPr/>
            <a:lstStyle/>
            <a:p>
              <a:endParaRPr lang="nl-NL"/>
            </a:p>
          </p:txBody>
        </p:sp>
        <p:sp>
          <p:nvSpPr>
            <p:cNvPr id="142532" name="Line 217"/>
            <p:cNvSpPr>
              <a:spLocks noChangeAspect="1" noChangeShapeType="1"/>
            </p:cNvSpPr>
            <p:nvPr/>
          </p:nvSpPr>
          <p:spPr bwMode="auto">
            <a:xfrm flipH="1">
              <a:off x="411" y="1945"/>
              <a:ext cx="12" cy="3"/>
            </a:xfrm>
            <a:prstGeom prst="line">
              <a:avLst/>
            </a:prstGeom>
            <a:noFill/>
            <a:ln w="11113">
              <a:solidFill>
                <a:srgbClr val="000000"/>
              </a:solidFill>
              <a:round/>
              <a:headEnd/>
              <a:tailEnd/>
            </a:ln>
          </p:spPr>
          <p:txBody>
            <a:bodyPr/>
            <a:lstStyle/>
            <a:p>
              <a:endParaRPr lang="nl-NL"/>
            </a:p>
          </p:txBody>
        </p:sp>
        <p:sp>
          <p:nvSpPr>
            <p:cNvPr id="142533" name="Line 218"/>
            <p:cNvSpPr>
              <a:spLocks noChangeAspect="1" noChangeShapeType="1"/>
            </p:cNvSpPr>
            <p:nvPr/>
          </p:nvSpPr>
          <p:spPr bwMode="auto">
            <a:xfrm flipH="1">
              <a:off x="389" y="1951"/>
              <a:ext cx="11" cy="3"/>
            </a:xfrm>
            <a:prstGeom prst="line">
              <a:avLst/>
            </a:prstGeom>
            <a:noFill/>
            <a:ln w="11113">
              <a:solidFill>
                <a:srgbClr val="000000"/>
              </a:solidFill>
              <a:round/>
              <a:headEnd/>
              <a:tailEnd/>
            </a:ln>
          </p:spPr>
          <p:txBody>
            <a:bodyPr/>
            <a:lstStyle/>
            <a:p>
              <a:endParaRPr lang="nl-NL"/>
            </a:p>
          </p:txBody>
        </p:sp>
        <p:sp>
          <p:nvSpPr>
            <p:cNvPr id="142534" name="Line 219"/>
            <p:cNvSpPr>
              <a:spLocks noChangeAspect="1" noChangeShapeType="1"/>
            </p:cNvSpPr>
            <p:nvPr/>
          </p:nvSpPr>
          <p:spPr bwMode="auto">
            <a:xfrm flipH="1">
              <a:off x="366" y="1957"/>
              <a:ext cx="12" cy="4"/>
            </a:xfrm>
            <a:prstGeom prst="line">
              <a:avLst/>
            </a:prstGeom>
            <a:noFill/>
            <a:ln w="11113">
              <a:solidFill>
                <a:srgbClr val="000000"/>
              </a:solidFill>
              <a:round/>
              <a:headEnd/>
              <a:tailEnd/>
            </a:ln>
          </p:spPr>
          <p:txBody>
            <a:bodyPr/>
            <a:lstStyle/>
            <a:p>
              <a:endParaRPr lang="nl-NL"/>
            </a:p>
          </p:txBody>
        </p:sp>
        <p:sp>
          <p:nvSpPr>
            <p:cNvPr id="142535" name="Line 220"/>
            <p:cNvSpPr>
              <a:spLocks noChangeAspect="1" noChangeShapeType="1"/>
            </p:cNvSpPr>
            <p:nvPr/>
          </p:nvSpPr>
          <p:spPr bwMode="auto">
            <a:xfrm flipH="1">
              <a:off x="344" y="1964"/>
              <a:ext cx="11" cy="3"/>
            </a:xfrm>
            <a:prstGeom prst="line">
              <a:avLst/>
            </a:prstGeom>
            <a:noFill/>
            <a:ln w="11113">
              <a:solidFill>
                <a:srgbClr val="000000"/>
              </a:solidFill>
              <a:round/>
              <a:headEnd/>
              <a:tailEnd/>
            </a:ln>
          </p:spPr>
          <p:txBody>
            <a:bodyPr/>
            <a:lstStyle/>
            <a:p>
              <a:endParaRPr lang="nl-NL"/>
            </a:p>
          </p:txBody>
        </p:sp>
        <p:sp>
          <p:nvSpPr>
            <p:cNvPr id="142536" name="Line 221"/>
            <p:cNvSpPr>
              <a:spLocks noChangeAspect="1" noChangeShapeType="1"/>
            </p:cNvSpPr>
            <p:nvPr/>
          </p:nvSpPr>
          <p:spPr bwMode="auto">
            <a:xfrm>
              <a:off x="1075" y="801"/>
              <a:ext cx="9" cy="15"/>
            </a:xfrm>
            <a:prstGeom prst="line">
              <a:avLst/>
            </a:prstGeom>
            <a:noFill/>
            <a:ln w="17463">
              <a:solidFill>
                <a:srgbClr val="000000"/>
              </a:solidFill>
              <a:round/>
              <a:headEnd/>
              <a:tailEnd/>
            </a:ln>
          </p:spPr>
          <p:txBody>
            <a:bodyPr/>
            <a:lstStyle/>
            <a:p>
              <a:endParaRPr lang="nl-NL"/>
            </a:p>
          </p:txBody>
        </p:sp>
        <p:sp>
          <p:nvSpPr>
            <p:cNvPr id="142537" name="Line 222"/>
            <p:cNvSpPr>
              <a:spLocks noChangeAspect="1" noChangeShapeType="1"/>
            </p:cNvSpPr>
            <p:nvPr/>
          </p:nvSpPr>
          <p:spPr bwMode="auto">
            <a:xfrm>
              <a:off x="1093" y="832"/>
              <a:ext cx="9" cy="15"/>
            </a:xfrm>
            <a:prstGeom prst="line">
              <a:avLst/>
            </a:prstGeom>
            <a:noFill/>
            <a:ln w="17463">
              <a:solidFill>
                <a:srgbClr val="000000"/>
              </a:solidFill>
              <a:round/>
              <a:headEnd/>
              <a:tailEnd/>
            </a:ln>
          </p:spPr>
          <p:txBody>
            <a:bodyPr/>
            <a:lstStyle/>
            <a:p>
              <a:endParaRPr lang="nl-NL"/>
            </a:p>
          </p:txBody>
        </p:sp>
        <p:sp>
          <p:nvSpPr>
            <p:cNvPr id="142538" name="Line 223"/>
            <p:cNvSpPr>
              <a:spLocks noChangeAspect="1" noChangeShapeType="1"/>
            </p:cNvSpPr>
            <p:nvPr/>
          </p:nvSpPr>
          <p:spPr bwMode="auto">
            <a:xfrm>
              <a:off x="328" y="998"/>
              <a:ext cx="17" cy="8"/>
            </a:xfrm>
            <a:prstGeom prst="line">
              <a:avLst/>
            </a:prstGeom>
            <a:noFill/>
            <a:ln w="17463">
              <a:solidFill>
                <a:srgbClr val="000000"/>
              </a:solidFill>
              <a:round/>
              <a:headEnd/>
              <a:tailEnd/>
            </a:ln>
          </p:spPr>
          <p:txBody>
            <a:bodyPr/>
            <a:lstStyle/>
            <a:p>
              <a:endParaRPr lang="nl-NL"/>
            </a:p>
          </p:txBody>
        </p:sp>
        <p:sp>
          <p:nvSpPr>
            <p:cNvPr id="142539" name="Line 224"/>
            <p:cNvSpPr>
              <a:spLocks noChangeAspect="1" noChangeShapeType="1"/>
            </p:cNvSpPr>
            <p:nvPr/>
          </p:nvSpPr>
          <p:spPr bwMode="auto">
            <a:xfrm>
              <a:off x="362" y="1016"/>
              <a:ext cx="17" cy="8"/>
            </a:xfrm>
            <a:prstGeom prst="line">
              <a:avLst/>
            </a:prstGeom>
            <a:noFill/>
            <a:ln w="17463">
              <a:solidFill>
                <a:srgbClr val="000000"/>
              </a:solidFill>
              <a:round/>
              <a:headEnd/>
              <a:tailEnd/>
            </a:ln>
          </p:spPr>
          <p:txBody>
            <a:bodyPr/>
            <a:lstStyle/>
            <a:p>
              <a:endParaRPr lang="nl-NL"/>
            </a:p>
          </p:txBody>
        </p:sp>
        <p:sp>
          <p:nvSpPr>
            <p:cNvPr id="142540" name="Line 225"/>
            <p:cNvSpPr>
              <a:spLocks noChangeAspect="1" noChangeShapeType="1"/>
            </p:cNvSpPr>
            <p:nvPr/>
          </p:nvSpPr>
          <p:spPr bwMode="auto">
            <a:xfrm>
              <a:off x="396" y="1033"/>
              <a:ext cx="17" cy="9"/>
            </a:xfrm>
            <a:prstGeom prst="line">
              <a:avLst/>
            </a:prstGeom>
            <a:noFill/>
            <a:ln w="17463">
              <a:solidFill>
                <a:srgbClr val="000000"/>
              </a:solidFill>
              <a:round/>
              <a:headEnd/>
              <a:tailEnd/>
            </a:ln>
          </p:spPr>
          <p:txBody>
            <a:bodyPr/>
            <a:lstStyle/>
            <a:p>
              <a:endParaRPr lang="nl-NL"/>
            </a:p>
          </p:txBody>
        </p:sp>
        <p:sp>
          <p:nvSpPr>
            <p:cNvPr id="142541" name="Line 226"/>
            <p:cNvSpPr>
              <a:spLocks noChangeAspect="1" noChangeShapeType="1"/>
            </p:cNvSpPr>
            <p:nvPr/>
          </p:nvSpPr>
          <p:spPr bwMode="auto">
            <a:xfrm>
              <a:off x="429" y="1051"/>
              <a:ext cx="17" cy="9"/>
            </a:xfrm>
            <a:prstGeom prst="line">
              <a:avLst/>
            </a:prstGeom>
            <a:noFill/>
            <a:ln w="17463">
              <a:solidFill>
                <a:srgbClr val="000000"/>
              </a:solidFill>
              <a:round/>
              <a:headEnd/>
              <a:tailEnd/>
            </a:ln>
          </p:spPr>
          <p:txBody>
            <a:bodyPr/>
            <a:lstStyle/>
            <a:p>
              <a:endParaRPr lang="nl-NL"/>
            </a:p>
          </p:txBody>
        </p:sp>
        <p:sp>
          <p:nvSpPr>
            <p:cNvPr id="142542" name="Line 227"/>
            <p:cNvSpPr>
              <a:spLocks noChangeAspect="1" noChangeShapeType="1"/>
            </p:cNvSpPr>
            <p:nvPr/>
          </p:nvSpPr>
          <p:spPr bwMode="auto">
            <a:xfrm>
              <a:off x="463" y="1069"/>
              <a:ext cx="18" cy="9"/>
            </a:xfrm>
            <a:prstGeom prst="line">
              <a:avLst/>
            </a:prstGeom>
            <a:noFill/>
            <a:ln w="17463">
              <a:solidFill>
                <a:srgbClr val="000000"/>
              </a:solidFill>
              <a:round/>
              <a:headEnd/>
              <a:tailEnd/>
            </a:ln>
          </p:spPr>
          <p:txBody>
            <a:bodyPr/>
            <a:lstStyle/>
            <a:p>
              <a:endParaRPr lang="nl-NL"/>
            </a:p>
          </p:txBody>
        </p:sp>
        <p:sp>
          <p:nvSpPr>
            <p:cNvPr id="142543" name="Line 228"/>
            <p:cNvSpPr>
              <a:spLocks noChangeAspect="1" noChangeShapeType="1"/>
            </p:cNvSpPr>
            <p:nvPr/>
          </p:nvSpPr>
          <p:spPr bwMode="auto">
            <a:xfrm>
              <a:off x="498" y="1087"/>
              <a:ext cx="17" cy="9"/>
            </a:xfrm>
            <a:prstGeom prst="line">
              <a:avLst/>
            </a:prstGeom>
            <a:noFill/>
            <a:ln w="17463">
              <a:solidFill>
                <a:srgbClr val="000000"/>
              </a:solidFill>
              <a:round/>
              <a:headEnd/>
              <a:tailEnd/>
            </a:ln>
          </p:spPr>
          <p:txBody>
            <a:bodyPr/>
            <a:lstStyle/>
            <a:p>
              <a:endParaRPr lang="nl-NL"/>
            </a:p>
          </p:txBody>
        </p:sp>
        <p:sp>
          <p:nvSpPr>
            <p:cNvPr id="142544" name="Line 229"/>
            <p:cNvSpPr>
              <a:spLocks noChangeAspect="1" noChangeShapeType="1"/>
            </p:cNvSpPr>
            <p:nvPr/>
          </p:nvSpPr>
          <p:spPr bwMode="auto">
            <a:xfrm>
              <a:off x="532" y="1104"/>
              <a:ext cx="1" cy="1"/>
            </a:xfrm>
            <a:prstGeom prst="line">
              <a:avLst/>
            </a:prstGeom>
            <a:noFill/>
            <a:ln w="17463">
              <a:solidFill>
                <a:srgbClr val="000000"/>
              </a:solidFill>
              <a:round/>
              <a:headEnd/>
              <a:tailEnd/>
            </a:ln>
          </p:spPr>
          <p:txBody>
            <a:bodyPr/>
            <a:lstStyle/>
            <a:p>
              <a:endParaRPr lang="nl-NL"/>
            </a:p>
          </p:txBody>
        </p:sp>
        <p:sp>
          <p:nvSpPr>
            <p:cNvPr id="142545" name="Line 230"/>
            <p:cNvSpPr>
              <a:spLocks noChangeAspect="1" noChangeShapeType="1"/>
            </p:cNvSpPr>
            <p:nvPr/>
          </p:nvSpPr>
          <p:spPr bwMode="auto">
            <a:xfrm>
              <a:off x="328" y="1112"/>
              <a:ext cx="18" cy="6"/>
            </a:xfrm>
            <a:prstGeom prst="line">
              <a:avLst/>
            </a:prstGeom>
            <a:noFill/>
            <a:ln w="17463">
              <a:solidFill>
                <a:srgbClr val="000000"/>
              </a:solidFill>
              <a:round/>
              <a:headEnd/>
              <a:tailEnd/>
            </a:ln>
          </p:spPr>
          <p:txBody>
            <a:bodyPr/>
            <a:lstStyle/>
            <a:p>
              <a:endParaRPr lang="nl-NL"/>
            </a:p>
          </p:txBody>
        </p:sp>
        <p:sp>
          <p:nvSpPr>
            <p:cNvPr id="142546" name="Line 231"/>
            <p:cNvSpPr>
              <a:spLocks noChangeAspect="1" noChangeShapeType="1"/>
            </p:cNvSpPr>
            <p:nvPr/>
          </p:nvSpPr>
          <p:spPr bwMode="auto">
            <a:xfrm>
              <a:off x="364" y="1125"/>
              <a:ext cx="18" cy="6"/>
            </a:xfrm>
            <a:prstGeom prst="line">
              <a:avLst/>
            </a:prstGeom>
            <a:noFill/>
            <a:ln w="17463">
              <a:solidFill>
                <a:srgbClr val="000000"/>
              </a:solidFill>
              <a:round/>
              <a:headEnd/>
              <a:tailEnd/>
            </a:ln>
          </p:spPr>
          <p:txBody>
            <a:bodyPr/>
            <a:lstStyle/>
            <a:p>
              <a:endParaRPr lang="nl-NL"/>
            </a:p>
          </p:txBody>
        </p:sp>
        <p:sp>
          <p:nvSpPr>
            <p:cNvPr id="142547" name="Line 232"/>
            <p:cNvSpPr>
              <a:spLocks noChangeAspect="1" noChangeShapeType="1"/>
            </p:cNvSpPr>
            <p:nvPr/>
          </p:nvSpPr>
          <p:spPr bwMode="auto">
            <a:xfrm>
              <a:off x="400" y="1138"/>
              <a:ext cx="18" cy="7"/>
            </a:xfrm>
            <a:prstGeom prst="line">
              <a:avLst/>
            </a:prstGeom>
            <a:noFill/>
            <a:ln w="17463">
              <a:solidFill>
                <a:srgbClr val="000000"/>
              </a:solidFill>
              <a:round/>
              <a:headEnd/>
              <a:tailEnd/>
            </a:ln>
          </p:spPr>
          <p:txBody>
            <a:bodyPr/>
            <a:lstStyle/>
            <a:p>
              <a:endParaRPr lang="nl-NL"/>
            </a:p>
          </p:txBody>
        </p:sp>
        <p:sp>
          <p:nvSpPr>
            <p:cNvPr id="142548" name="Line 233"/>
            <p:cNvSpPr>
              <a:spLocks noChangeAspect="1" noChangeShapeType="1"/>
            </p:cNvSpPr>
            <p:nvPr/>
          </p:nvSpPr>
          <p:spPr bwMode="auto">
            <a:xfrm>
              <a:off x="436" y="1152"/>
              <a:ext cx="18" cy="6"/>
            </a:xfrm>
            <a:prstGeom prst="line">
              <a:avLst/>
            </a:prstGeom>
            <a:noFill/>
            <a:ln w="17463">
              <a:solidFill>
                <a:srgbClr val="000000"/>
              </a:solidFill>
              <a:round/>
              <a:headEnd/>
              <a:tailEnd/>
            </a:ln>
          </p:spPr>
          <p:txBody>
            <a:bodyPr/>
            <a:lstStyle/>
            <a:p>
              <a:endParaRPr lang="nl-NL"/>
            </a:p>
          </p:txBody>
        </p:sp>
        <p:sp>
          <p:nvSpPr>
            <p:cNvPr id="142549" name="Line 234"/>
            <p:cNvSpPr>
              <a:spLocks noChangeAspect="1" noChangeShapeType="1"/>
            </p:cNvSpPr>
            <p:nvPr/>
          </p:nvSpPr>
          <p:spPr bwMode="auto">
            <a:xfrm>
              <a:off x="473" y="1165"/>
              <a:ext cx="18" cy="7"/>
            </a:xfrm>
            <a:prstGeom prst="line">
              <a:avLst/>
            </a:prstGeom>
            <a:noFill/>
            <a:ln w="17463">
              <a:solidFill>
                <a:srgbClr val="000000"/>
              </a:solidFill>
              <a:round/>
              <a:headEnd/>
              <a:tailEnd/>
            </a:ln>
          </p:spPr>
          <p:txBody>
            <a:bodyPr/>
            <a:lstStyle/>
            <a:p>
              <a:endParaRPr lang="nl-NL"/>
            </a:p>
          </p:txBody>
        </p:sp>
        <p:sp>
          <p:nvSpPr>
            <p:cNvPr id="142550" name="Line 235"/>
            <p:cNvSpPr>
              <a:spLocks noChangeAspect="1" noChangeShapeType="1"/>
            </p:cNvSpPr>
            <p:nvPr/>
          </p:nvSpPr>
          <p:spPr bwMode="auto">
            <a:xfrm>
              <a:off x="509" y="1178"/>
              <a:ext cx="18" cy="7"/>
            </a:xfrm>
            <a:prstGeom prst="line">
              <a:avLst/>
            </a:prstGeom>
            <a:noFill/>
            <a:ln w="17463">
              <a:solidFill>
                <a:srgbClr val="000000"/>
              </a:solidFill>
              <a:round/>
              <a:headEnd/>
              <a:tailEnd/>
            </a:ln>
          </p:spPr>
          <p:txBody>
            <a:bodyPr/>
            <a:lstStyle/>
            <a:p>
              <a:endParaRPr lang="nl-NL"/>
            </a:p>
          </p:txBody>
        </p:sp>
        <p:sp>
          <p:nvSpPr>
            <p:cNvPr id="142551" name="Line 236"/>
            <p:cNvSpPr>
              <a:spLocks noChangeAspect="1" noChangeShapeType="1"/>
            </p:cNvSpPr>
            <p:nvPr/>
          </p:nvSpPr>
          <p:spPr bwMode="auto">
            <a:xfrm>
              <a:off x="328" y="1241"/>
              <a:ext cx="19" cy="1"/>
            </a:xfrm>
            <a:prstGeom prst="line">
              <a:avLst/>
            </a:prstGeom>
            <a:noFill/>
            <a:ln w="17463">
              <a:solidFill>
                <a:srgbClr val="000000"/>
              </a:solidFill>
              <a:round/>
              <a:headEnd/>
              <a:tailEnd/>
            </a:ln>
          </p:spPr>
          <p:txBody>
            <a:bodyPr/>
            <a:lstStyle/>
            <a:p>
              <a:endParaRPr lang="nl-NL"/>
            </a:p>
          </p:txBody>
        </p:sp>
        <p:sp>
          <p:nvSpPr>
            <p:cNvPr id="142552" name="Line 237"/>
            <p:cNvSpPr>
              <a:spLocks noChangeAspect="1" noChangeShapeType="1"/>
            </p:cNvSpPr>
            <p:nvPr/>
          </p:nvSpPr>
          <p:spPr bwMode="auto">
            <a:xfrm>
              <a:off x="368" y="1240"/>
              <a:ext cx="20" cy="1"/>
            </a:xfrm>
            <a:prstGeom prst="line">
              <a:avLst/>
            </a:prstGeom>
            <a:noFill/>
            <a:ln w="17463">
              <a:solidFill>
                <a:srgbClr val="000000"/>
              </a:solidFill>
              <a:round/>
              <a:headEnd/>
              <a:tailEnd/>
            </a:ln>
          </p:spPr>
          <p:txBody>
            <a:bodyPr/>
            <a:lstStyle/>
            <a:p>
              <a:endParaRPr lang="nl-NL"/>
            </a:p>
          </p:txBody>
        </p:sp>
        <p:sp>
          <p:nvSpPr>
            <p:cNvPr id="142553" name="Line 238"/>
            <p:cNvSpPr>
              <a:spLocks noChangeAspect="1" noChangeShapeType="1"/>
            </p:cNvSpPr>
            <p:nvPr/>
          </p:nvSpPr>
          <p:spPr bwMode="auto">
            <a:xfrm>
              <a:off x="408" y="1239"/>
              <a:ext cx="19" cy="1"/>
            </a:xfrm>
            <a:prstGeom prst="line">
              <a:avLst/>
            </a:prstGeom>
            <a:noFill/>
            <a:ln w="17463">
              <a:solidFill>
                <a:srgbClr val="000000"/>
              </a:solidFill>
              <a:round/>
              <a:headEnd/>
              <a:tailEnd/>
            </a:ln>
          </p:spPr>
          <p:txBody>
            <a:bodyPr/>
            <a:lstStyle/>
            <a:p>
              <a:endParaRPr lang="nl-NL"/>
            </a:p>
          </p:txBody>
        </p:sp>
        <p:sp>
          <p:nvSpPr>
            <p:cNvPr id="142554" name="Line 239"/>
            <p:cNvSpPr>
              <a:spLocks noChangeAspect="1" noChangeShapeType="1"/>
            </p:cNvSpPr>
            <p:nvPr/>
          </p:nvSpPr>
          <p:spPr bwMode="auto">
            <a:xfrm flipV="1">
              <a:off x="447" y="1238"/>
              <a:ext cx="21" cy="1"/>
            </a:xfrm>
            <a:prstGeom prst="line">
              <a:avLst/>
            </a:prstGeom>
            <a:noFill/>
            <a:ln w="17463">
              <a:solidFill>
                <a:srgbClr val="000000"/>
              </a:solidFill>
              <a:round/>
              <a:headEnd/>
              <a:tailEnd/>
            </a:ln>
          </p:spPr>
          <p:txBody>
            <a:bodyPr/>
            <a:lstStyle/>
            <a:p>
              <a:endParaRPr lang="nl-NL"/>
            </a:p>
          </p:txBody>
        </p:sp>
        <p:sp>
          <p:nvSpPr>
            <p:cNvPr id="142555" name="Line 240"/>
            <p:cNvSpPr>
              <a:spLocks noChangeAspect="1" noChangeShapeType="1"/>
            </p:cNvSpPr>
            <p:nvPr/>
          </p:nvSpPr>
          <p:spPr bwMode="auto">
            <a:xfrm flipV="1">
              <a:off x="488" y="1238"/>
              <a:ext cx="20" cy="0"/>
            </a:xfrm>
            <a:prstGeom prst="line">
              <a:avLst/>
            </a:prstGeom>
            <a:noFill/>
            <a:ln w="17463">
              <a:solidFill>
                <a:srgbClr val="000000"/>
              </a:solidFill>
              <a:round/>
              <a:headEnd/>
              <a:tailEnd/>
            </a:ln>
          </p:spPr>
          <p:txBody>
            <a:bodyPr/>
            <a:lstStyle/>
            <a:p>
              <a:endParaRPr lang="nl-NL"/>
            </a:p>
          </p:txBody>
        </p:sp>
        <p:sp>
          <p:nvSpPr>
            <p:cNvPr id="142556" name="Line 241"/>
            <p:cNvSpPr>
              <a:spLocks noChangeAspect="1" noChangeShapeType="1"/>
            </p:cNvSpPr>
            <p:nvPr/>
          </p:nvSpPr>
          <p:spPr bwMode="auto">
            <a:xfrm>
              <a:off x="527" y="1238"/>
              <a:ext cx="6" cy="0"/>
            </a:xfrm>
            <a:prstGeom prst="line">
              <a:avLst/>
            </a:prstGeom>
            <a:noFill/>
            <a:ln w="17463">
              <a:solidFill>
                <a:srgbClr val="000000"/>
              </a:solidFill>
              <a:round/>
              <a:headEnd/>
              <a:tailEnd/>
            </a:ln>
          </p:spPr>
          <p:txBody>
            <a:bodyPr/>
            <a:lstStyle/>
            <a:p>
              <a:endParaRPr lang="nl-NL"/>
            </a:p>
          </p:txBody>
        </p:sp>
        <p:sp>
          <p:nvSpPr>
            <p:cNvPr id="142557" name="Line 242"/>
            <p:cNvSpPr>
              <a:spLocks noChangeAspect="1" noChangeShapeType="1"/>
            </p:cNvSpPr>
            <p:nvPr/>
          </p:nvSpPr>
          <p:spPr bwMode="auto">
            <a:xfrm flipV="1">
              <a:off x="328" y="1433"/>
              <a:ext cx="18" cy="3"/>
            </a:xfrm>
            <a:prstGeom prst="line">
              <a:avLst/>
            </a:prstGeom>
            <a:noFill/>
            <a:ln w="17463">
              <a:solidFill>
                <a:srgbClr val="000000"/>
              </a:solidFill>
              <a:round/>
              <a:headEnd/>
              <a:tailEnd/>
            </a:ln>
          </p:spPr>
          <p:txBody>
            <a:bodyPr/>
            <a:lstStyle/>
            <a:p>
              <a:endParaRPr lang="nl-NL"/>
            </a:p>
          </p:txBody>
        </p:sp>
        <p:sp>
          <p:nvSpPr>
            <p:cNvPr id="142558" name="Line 243"/>
            <p:cNvSpPr>
              <a:spLocks noChangeAspect="1" noChangeShapeType="1"/>
            </p:cNvSpPr>
            <p:nvPr/>
          </p:nvSpPr>
          <p:spPr bwMode="auto">
            <a:xfrm flipV="1">
              <a:off x="365" y="1424"/>
              <a:ext cx="19" cy="4"/>
            </a:xfrm>
            <a:prstGeom prst="line">
              <a:avLst/>
            </a:prstGeom>
            <a:noFill/>
            <a:ln w="17463">
              <a:solidFill>
                <a:srgbClr val="000000"/>
              </a:solidFill>
              <a:round/>
              <a:headEnd/>
              <a:tailEnd/>
            </a:ln>
          </p:spPr>
          <p:txBody>
            <a:bodyPr/>
            <a:lstStyle/>
            <a:p>
              <a:endParaRPr lang="nl-NL"/>
            </a:p>
          </p:txBody>
        </p:sp>
        <p:sp>
          <p:nvSpPr>
            <p:cNvPr id="142559" name="Line 244"/>
            <p:cNvSpPr>
              <a:spLocks noChangeAspect="1" noChangeShapeType="1"/>
            </p:cNvSpPr>
            <p:nvPr/>
          </p:nvSpPr>
          <p:spPr bwMode="auto">
            <a:xfrm flipV="1">
              <a:off x="404" y="1415"/>
              <a:ext cx="19" cy="4"/>
            </a:xfrm>
            <a:prstGeom prst="line">
              <a:avLst/>
            </a:prstGeom>
            <a:noFill/>
            <a:ln w="17463">
              <a:solidFill>
                <a:srgbClr val="000000"/>
              </a:solidFill>
              <a:round/>
              <a:headEnd/>
              <a:tailEnd/>
            </a:ln>
          </p:spPr>
          <p:txBody>
            <a:bodyPr/>
            <a:lstStyle/>
            <a:p>
              <a:endParaRPr lang="nl-NL"/>
            </a:p>
          </p:txBody>
        </p:sp>
        <p:sp>
          <p:nvSpPr>
            <p:cNvPr id="142560" name="Line 245"/>
            <p:cNvSpPr>
              <a:spLocks noChangeAspect="1" noChangeShapeType="1"/>
            </p:cNvSpPr>
            <p:nvPr/>
          </p:nvSpPr>
          <p:spPr bwMode="auto">
            <a:xfrm flipV="1">
              <a:off x="442" y="1407"/>
              <a:ext cx="19" cy="4"/>
            </a:xfrm>
            <a:prstGeom prst="line">
              <a:avLst/>
            </a:prstGeom>
            <a:noFill/>
            <a:ln w="17463">
              <a:solidFill>
                <a:srgbClr val="000000"/>
              </a:solidFill>
              <a:round/>
              <a:headEnd/>
              <a:tailEnd/>
            </a:ln>
          </p:spPr>
          <p:txBody>
            <a:bodyPr/>
            <a:lstStyle/>
            <a:p>
              <a:endParaRPr lang="nl-NL"/>
            </a:p>
          </p:txBody>
        </p:sp>
        <p:sp>
          <p:nvSpPr>
            <p:cNvPr id="142561" name="Line 246"/>
            <p:cNvSpPr>
              <a:spLocks noChangeAspect="1" noChangeShapeType="1"/>
            </p:cNvSpPr>
            <p:nvPr/>
          </p:nvSpPr>
          <p:spPr bwMode="auto">
            <a:xfrm flipV="1">
              <a:off x="480" y="1398"/>
              <a:ext cx="19" cy="4"/>
            </a:xfrm>
            <a:prstGeom prst="line">
              <a:avLst/>
            </a:prstGeom>
            <a:noFill/>
            <a:ln w="17463">
              <a:solidFill>
                <a:srgbClr val="000000"/>
              </a:solidFill>
              <a:round/>
              <a:headEnd/>
              <a:tailEnd/>
            </a:ln>
          </p:spPr>
          <p:txBody>
            <a:bodyPr/>
            <a:lstStyle/>
            <a:p>
              <a:endParaRPr lang="nl-NL"/>
            </a:p>
          </p:txBody>
        </p:sp>
        <p:sp>
          <p:nvSpPr>
            <p:cNvPr id="142562" name="Line 247"/>
            <p:cNvSpPr>
              <a:spLocks noChangeAspect="1" noChangeShapeType="1"/>
            </p:cNvSpPr>
            <p:nvPr/>
          </p:nvSpPr>
          <p:spPr bwMode="auto">
            <a:xfrm flipV="1">
              <a:off x="517" y="1391"/>
              <a:ext cx="16" cy="3"/>
            </a:xfrm>
            <a:prstGeom prst="line">
              <a:avLst/>
            </a:prstGeom>
            <a:noFill/>
            <a:ln w="17463">
              <a:solidFill>
                <a:srgbClr val="000000"/>
              </a:solidFill>
              <a:round/>
              <a:headEnd/>
              <a:tailEnd/>
            </a:ln>
          </p:spPr>
          <p:txBody>
            <a:bodyPr/>
            <a:lstStyle/>
            <a:p>
              <a:endParaRPr lang="nl-NL"/>
            </a:p>
          </p:txBody>
        </p:sp>
        <p:sp>
          <p:nvSpPr>
            <p:cNvPr id="142563" name="Line 248"/>
            <p:cNvSpPr>
              <a:spLocks noChangeAspect="1" noChangeShapeType="1"/>
            </p:cNvSpPr>
            <p:nvPr/>
          </p:nvSpPr>
          <p:spPr bwMode="auto">
            <a:xfrm flipV="1">
              <a:off x="328" y="1559"/>
              <a:ext cx="18" cy="8"/>
            </a:xfrm>
            <a:prstGeom prst="line">
              <a:avLst/>
            </a:prstGeom>
            <a:noFill/>
            <a:ln w="17463">
              <a:solidFill>
                <a:srgbClr val="000000"/>
              </a:solidFill>
              <a:round/>
              <a:headEnd/>
              <a:tailEnd/>
            </a:ln>
          </p:spPr>
          <p:txBody>
            <a:bodyPr/>
            <a:lstStyle/>
            <a:p>
              <a:endParaRPr lang="nl-NL"/>
            </a:p>
          </p:txBody>
        </p:sp>
        <p:sp>
          <p:nvSpPr>
            <p:cNvPr id="142564" name="Line 249"/>
            <p:cNvSpPr>
              <a:spLocks noChangeAspect="1" noChangeShapeType="1"/>
            </p:cNvSpPr>
            <p:nvPr/>
          </p:nvSpPr>
          <p:spPr bwMode="auto">
            <a:xfrm flipV="1">
              <a:off x="364" y="1544"/>
              <a:ext cx="18" cy="9"/>
            </a:xfrm>
            <a:prstGeom prst="line">
              <a:avLst/>
            </a:prstGeom>
            <a:noFill/>
            <a:ln w="17463">
              <a:solidFill>
                <a:srgbClr val="000000"/>
              </a:solidFill>
              <a:round/>
              <a:headEnd/>
              <a:tailEnd/>
            </a:ln>
          </p:spPr>
          <p:txBody>
            <a:bodyPr/>
            <a:lstStyle/>
            <a:p>
              <a:endParaRPr lang="nl-NL"/>
            </a:p>
          </p:txBody>
        </p:sp>
        <p:sp>
          <p:nvSpPr>
            <p:cNvPr id="142565" name="Line 250"/>
            <p:cNvSpPr>
              <a:spLocks noChangeAspect="1" noChangeShapeType="1"/>
            </p:cNvSpPr>
            <p:nvPr/>
          </p:nvSpPr>
          <p:spPr bwMode="auto">
            <a:xfrm flipV="1">
              <a:off x="400" y="1529"/>
              <a:ext cx="18" cy="7"/>
            </a:xfrm>
            <a:prstGeom prst="line">
              <a:avLst/>
            </a:prstGeom>
            <a:noFill/>
            <a:ln w="17463">
              <a:solidFill>
                <a:srgbClr val="000000"/>
              </a:solidFill>
              <a:round/>
              <a:headEnd/>
              <a:tailEnd/>
            </a:ln>
          </p:spPr>
          <p:txBody>
            <a:bodyPr/>
            <a:lstStyle/>
            <a:p>
              <a:endParaRPr lang="nl-NL"/>
            </a:p>
          </p:txBody>
        </p:sp>
        <p:sp>
          <p:nvSpPr>
            <p:cNvPr id="142566" name="Line 251"/>
            <p:cNvSpPr>
              <a:spLocks noChangeAspect="1" noChangeShapeType="1"/>
            </p:cNvSpPr>
            <p:nvPr/>
          </p:nvSpPr>
          <p:spPr bwMode="auto">
            <a:xfrm flipV="1">
              <a:off x="436" y="1514"/>
              <a:ext cx="18" cy="8"/>
            </a:xfrm>
            <a:prstGeom prst="line">
              <a:avLst/>
            </a:prstGeom>
            <a:noFill/>
            <a:ln w="17463">
              <a:solidFill>
                <a:srgbClr val="000000"/>
              </a:solidFill>
              <a:round/>
              <a:headEnd/>
              <a:tailEnd/>
            </a:ln>
          </p:spPr>
          <p:txBody>
            <a:bodyPr/>
            <a:lstStyle/>
            <a:p>
              <a:endParaRPr lang="nl-NL"/>
            </a:p>
          </p:txBody>
        </p:sp>
        <p:sp>
          <p:nvSpPr>
            <p:cNvPr id="142567" name="Line 252"/>
            <p:cNvSpPr>
              <a:spLocks noChangeAspect="1" noChangeShapeType="1"/>
            </p:cNvSpPr>
            <p:nvPr/>
          </p:nvSpPr>
          <p:spPr bwMode="auto">
            <a:xfrm flipV="1">
              <a:off x="472" y="1499"/>
              <a:ext cx="18" cy="8"/>
            </a:xfrm>
            <a:prstGeom prst="line">
              <a:avLst/>
            </a:prstGeom>
            <a:noFill/>
            <a:ln w="17463">
              <a:solidFill>
                <a:srgbClr val="000000"/>
              </a:solidFill>
              <a:round/>
              <a:headEnd/>
              <a:tailEnd/>
            </a:ln>
          </p:spPr>
          <p:txBody>
            <a:bodyPr/>
            <a:lstStyle/>
            <a:p>
              <a:endParaRPr lang="nl-NL"/>
            </a:p>
          </p:txBody>
        </p:sp>
        <p:sp>
          <p:nvSpPr>
            <p:cNvPr id="142568" name="Line 253"/>
            <p:cNvSpPr>
              <a:spLocks noChangeAspect="1" noChangeShapeType="1"/>
            </p:cNvSpPr>
            <p:nvPr/>
          </p:nvSpPr>
          <p:spPr bwMode="auto">
            <a:xfrm flipV="1">
              <a:off x="508" y="1484"/>
              <a:ext cx="18" cy="8"/>
            </a:xfrm>
            <a:prstGeom prst="line">
              <a:avLst/>
            </a:prstGeom>
            <a:noFill/>
            <a:ln w="17463">
              <a:solidFill>
                <a:srgbClr val="000000"/>
              </a:solidFill>
              <a:round/>
              <a:headEnd/>
              <a:tailEnd/>
            </a:ln>
          </p:spPr>
          <p:txBody>
            <a:bodyPr/>
            <a:lstStyle/>
            <a:p>
              <a:endParaRPr lang="nl-NL"/>
            </a:p>
          </p:txBody>
        </p:sp>
        <p:sp>
          <p:nvSpPr>
            <p:cNvPr id="142569" name="Line 254"/>
            <p:cNvSpPr>
              <a:spLocks noChangeAspect="1" noChangeShapeType="1"/>
            </p:cNvSpPr>
            <p:nvPr/>
          </p:nvSpPr>
          <p:spPr bwMode="auto">
            <a:xfrm flipV="1">
              <a:off x="328" y="1672"/>
              <a:ext cx="17" cy="9"/>
            </a:xfrm>
            <a:prstGeom prst="line">
              <a:avLst/>
            </a:prstGeom>
            <a:noFill/>
            <a:ln w="17463">
              <a:solidFill>
                <a:srgbClr val="000000"/>
              </a:solidFill>
              <a:round/>
              <a:headEnd/>
              <a:tailEnd/>
            </a:ln>
          </p:spPr>
          <p:txBody>
            <a:bodyPr/>
            <a:lstStyle/>
            <a:p>
              <a:endParaRPr lang="nl-NL"/>
            </a:p>
          </p:txBody>
        </p:sp>
        <p:sp>
          <p:nvSpPr>
            <p:cNvPr id="142570" name="Line 255"/>
            <p:cNvSpPr>
              <a:spLocks noChangeAspect="1" noChangeShapeType="1"/>
            </p:cNvSpPr>
            <p:nvPr/>
          </p:nvSpPr>
          <p:spPr bwMode="auto">
            <a:xfrm flipV="1">
              <a:off x="363" y="1656"/>
              <a:ext cx="17" cy="9"/>
            </a:xfrm>
            <a:prstGeom prst="line">
              <a:avLst/>
            </a:prstGeom>
            <a:noFill/>
            <a:ln w="17463">
              <a:solidFill>
                <a:srgbClr val="000000"/>
              </a:solidFill>
              <a:round/>
              <a:headEnd/>
              <a:tailEnd/>
            </a:ln>
          </p:spPr>
          <p:txBody>
            <a:bodyPr/>
            <a:lstStyle/>
            <a:p>
              <a:endParaRPr lang="nl-NL"/>
            </a:p>
          </p:txBody>
        </p:sp>
        <p:sp>
          <p:nvSpPr>
            <p:cNvPr id="142571" name="Line 256"/>
            <p:cNvSpPr>
              <a:spLocks noChangeAspect="1" noChangeShapeType="1"/>
            </p:cNvSpPr>
            <p:nvPr/>
          </p:nvSpPr>
          <p:spPr bwMode="auto">
            <a:xfrm flipV="1">
              <a:off x="398" y="1639"/>
              <a:ext cx="18" cy="9"/>
            </a:xfrm>
            <a:prstGeom prst="line">
              <a:avLst/>
            </a:prstGeom>
            <a:noFill/>
            <a:ln w="17463">
              <a:solidFill>
                <a:srgbClr val="000000"/>
              </a:solidFill>
              <a:round/>
              <a:headEnd/>
              <a:tailEnd/>
            </a:ln>
          </p:spPr>
          <p:txBody>
            <a:bodyPr/>
            <a:lstStyle/>
            <a:p>
              <a:endParaRPr lang="nl-NL"/>
            </a:p>
          </p:txBody>
        </p:sp>
        <p:sp>
          <p:nvSpPr>
            <p:cNvPr id="142572" name="Line 257"/>
            <p:cNvSpPr>
              <a:spLocks noChangeAspect="1" noChangeShapeType="1"/>
            </p:cNvSpPr>
            <p:nvPr/>
          </p:nvSpPr>
          <p:spPr bwMode="auto">
            <a:xfrm flipV="1">
              <a:off x="434" y="1622"/>
              <a:ext cx="18" cy="9"/>
            </a:xfrm>
            <a:prstGeom prst="line">
              <a:avLst/>
            </a:prstGeom>
            <a:noFill/>
            <a:ln w="17463">
              <a:solidFill>
                <a:srgbClr val="000000"/>
              </a:solidFill>
              <a:round/>
              <a:headEnd/>
              <a:tailEnd/>
            </a:ln>
          </p:spPr>
          <p:txBody>
            <a:bodyPr/>
            <a:lstStyle/>
            <a:p>
              <a:endParaRPr lang="nl-NL"/>
            </a:p>
          </p:txBody>
        </p:sp>
        <p:sp>
          <p:nvSpPr>
            <p:cNvPr id="142573" name="Line 258"/>
            <p:cNvSpPr>
              <a:spLocks noChangeAspect="1" noChangeShapeType="1"/>
            </p:cNvSpPr>
            <p:nvPr/>
          </p:nvSpPr>
          <p:spPr bwMode="auto">
            <a:xfrm flipV="1">
              <a:off x="470" y="1605"/>
              <a:ext cx="17" cy="8"/>
            </a:xfrm>
            <a:prstGeom prst="line">
              <a:avLst/>
            </a:prstGeom>
            <a:noFill/>
            <a:ln w="17463">
              <a:solidFill>
                <a:srgbClr val="000000"/>
              </a:solidFill>
              <a:round/>
              <a:headEnd/>
              <a:tailEnd/>
            </a:ln>
          </p:spPr>
          <p:txBody>
            <a:bodyPr/>
            <a:lstStyle/>
            <a:p>
              <a:endParaRPr lang="nl-NL"/>
            </a:p>
          </p:txBody>
        </p:sp>
        <p:sp>
          <p:nvSpPr>
            <p:cNvPr id="142574" name="Line 259"/>
            <p:cNvSpPr>
              <a:spLocks noChangeAspect="1" noChangeShapeType="1"/>
            </p:cNvSpPr>
            <p:nvPr/>
          </p:nvSpPr>
          <p:spPr bwMode="auto">
            <a:xfrm flipV="1">
              <a:off x="505" y="1588"/>
              <a:ext cx="16" cy="9"/>
            </a:xfrm>
            <a:prstGeom prst="line">
              <a:avLst/>
            </a:prstGeom>
            <a:noFill/>
            <a:ln w="17463">
              <a:solidFill>
                <a:srgbClr val="000000"/>
              </a:solidFill>
              <a:round/>
              <a:headEnd/>
              <a:tailEnd/>
            </a:ln>
          </p:spPr>
          <p:txBody>
            <a:bodyPr/>
            <a:lstStyle/>
            <a:p>
              <a:endParaRPr lang="nl-NL"/>
            </a:p>
          </p:txBody>
        </p:sp>
        <p:sp>
          <p:nvSpPr>
            <p:cNvPr id="142575" name="Line 260"/>
            <p:cNvSpPr>
              <a:spLocks noChangeAspect="1" noChangeShapeType="1"/>
            </p:cNvSpPr>
            <p:nvPr/>
          </p:nvSpPr>
          <p:spPr bwMode="auto">
            <a:xfrm flipH="1">
              <a:off x="2353" y="998"/>
              <a:ext cx="20" cy="1"/>
            </a:xfrm>
            <a:prstGeom prst="line">
              <a:avLst/>
            </a:prstGeom>
            <a:noFill/>
            <a:ln w="17463">
              <a:solidFill>
                <a:srgbClr val="000000"/>
              </a:solidFill>
              <a:round/>
              <a:headEnd/>
              <a:tailEnd/>
            </a:ln>
          </p:spPr>
          <p:txBody>
            <a:bodyPr/>
            <a:lstStyle/>
            <a:p>
              <a:endParaRPr lang="nl-NL"/>
            </a:p>
          </p:txBody>
        </p:sp>
        <p:sp>
          <p:nvSpPr>
            <p:cNvPr id="142576" name="Line 261"/>
            <p:cNvSpPr>
              <a:spLocks noChangeAspect="1" noChangeShapeType="1"/>
            </p:cNvSpPr>
            <p:nvPr/>
          </p:nvSpPr>
          <p:spPr bwMode="auto">
            <a:xfrm flipH="1">
              <a:off x="2313" y="1001"/>
              <a:ext cx="20" cy="3"/>
            </a:xfrm>
            <a:prstGeom prst="line">
              <a:avLst/>
            </a:prstGeom>
            <a:noFill/>
            <a:ln w="17463">
              <a:solidFill>
                <a:srgbClr val="000000"/>
              </a:solidFill>
              <a:round/>
              <a:headEnd/>
              <a:tailEnd/>
            </a:ln>
          </p:spPr>
          <p:txBody>
            <a:bodyPr/>
            <a:lstStyle/>
            <a:p>
              <a:endParaRPr lang="nl-NL"/>
            </a:p>
          </p:txBody>
        </p:sp>
        <p:sp>
          <p:nvSpPr>
            <p:cNvPr id="142577" name="Line 262"/>
            <p:cNvSpPr>
              <a:spLocks noChangeAspect="1" noChangeShapeType="1"/>
            </p:cNvSpPr>
            <p:nvPr/>
          </p:nvSpPr>
          <p:spPr bwMode="auto">
            <a:xfrm flipH="1">
              <a:off x="2273" y="1005"/>
              <a:ext cx="20" cy="2"/>
            </a:xfrm>
            <a:prstGeom prst="line">
              <a:avLst/>
            </a:prstGeom>
            <a:noFill/>
            <a:ln w="17463">
              <a:solidFill>
                <a:srgbClr val="000000"/>
              </a:solidFill>
              <a:round/>
              <a:headEnd/>
              <a:tailEnd/>
            </a:ln>
          </p:spPr>
          <p:txBody>
            <a:bodyPr/>
            <a:lstStyle/>
            <a:p>
              <a:endParaRPr lang="nl-NL"/>
            </a:p>
          </p:txBody>
        </p:sp>
        <p:sp>
          <p:nvSpPr>
            <p:cNvPr id="142578" name="Line 263"/>
            <p:cNvSpPr>
              <a:spLocks noChangeAspect="1" noChangeShapeType="1"/>
            </p:cNvSpPr>
            <p:nvPr/>
          </p:nvSpPr>
          <p:spPr bwMode="auto">
            <a:xfrm flipH="1">
              <a:off x="2353" y="1112"/>
              <a:ext cx="20" cy="2"/>
            </a:xfrm>
            <a:prstGeom prst="line">
              <a:avLst/>
            </a:prstGeom>
            <a:noFill/>
            <a:ln w="17463">
              <a:solidFill>
                <a:srgbClr val="000000"/>
              </a:solidFill>
              <a:round/>
              <a:headEnd/>
              <a:tailEnd/>
            </a:ln>
          </p:spPr>
          <p:txBody>
            <a:bodyPr/>
            <a:lstStyle/>
            <a:p>
              <a:endParaRPr lang="nl-NL"/>
            </a:p>
          </p:txBody>
        </p:sp>
        <p:sp>
          <p:nvSpPr>
            <p:cNvPr id="142579" name="Line 264"/>
            <p:cNvSpPr>
              <a:spLocks noChangeAspect="1" noChangeShapeType="1"/>
            </p:cNvSpPr>
            <p:nvPr/>
          </p:nvSpPr>
          <p:spPr bwMode="auto">
            <a:xfrm flipH="1">
              <a:off x="2313" y="1117"/>
              <a:ext cx="20" cy="2"/>
            </a:xfrm>
            <a:prstGeom prst="line">
              <a:avLst/>
            </a:prstGeom>
            <a:noFill/>
            <a:ln w="17463">
              <a:solidFill>
                <a:srgbClr val="000000"/>
              </a:solidFill>
              <a:round/>
              <a:headEnd/>
              <a:tailEnd/>
            </a:ln>
          </p:spPr>
          <p:txBody>
            <a:bodyPr/>
            <a:lstStyle/>
            <a:p>
              <a:endParaRPr lang="nl-NL"/>
            </a:p>
          </p:txBody>
        </p:sp>
        <p:sp>
          <p:nvSpPr>
            <p:cNvPr id="142580" name="Line 265"/>
            <p:cNvSpPr>
              <a:spLocks noChangeAspect="1" noChangeShapeType="1"/>
            </p:cNvSpPr>
            <p:nvPr/>
          </p:nvSpPr>
          <p:spPr bwMode="auto">
            <a:xfrm flipH="1">
              <a:off x="2273" y="1121"/>
              <a:ext cx="20" cy="2"/>
            </a:xfrm>
            <a:prstGeom prst="line">
              <a:avLst/>
            </a:prstGeom>
            <a:noFill/>
            <a:ln w="17463">
              <a:solidFill>
                <a:srgbClr val="000000"/>
              </a:solidFill>
              <a:round/>
              <a:headEnd/>
              <a:tailEnd/>
            </a:ln>
          </p:spPr>
          <p:txBody>
            <a:bodyPr/>
            <a:lstStyle/>
            <a:p>
              <a:endParaRPr lang="nl-NL"/>
            </a:p>
          </p:txBody>
        </p:sp>
        <p:sp>
          <p:nvSpPr>
            <p:cNvPr id="142581" name="Line 266"/>
            <p:cNvSpPr>
              <a:spLocks noChangeAspect="1" noChangeShapeType="1"/>
            </p:cNvSpPr>
            <p:nvPr/>
          </p:nvSpPr>
          <p:spPr bwMode="auto">
            <a:xfrm flipH="1">
              <a:off x="2353" y="1238"/>
              <a:ext cx="20" cy="0"/>
            </a:xfrm>
            <a:prstGeom prst="line">
              <a:avLst/>
            </a:prstGeom>
            <a:noFill/>
            <a:ln w="17463">
              <a:solidFill>
                <a:srgbClr val="000000"/>
              </a:solidFill>
              <a:round/>
              <a:headEnd/>
              <a:tailEnd/>
            </a:ln>
          </p:spPr>
          <p:txBody>
            <a:bodyPr/>
            <a:lstStyle/>
            <a:p>
              <a:endParaRPr lang="nl-NL"/>
            </a:p>
          </p:txBody>
        </p:sp>
        <p:sp>
          <p:nvSpPr>
            <p:cNvPr id="142582" name="Line 267"/>
            <p:cNvSpPr>
              <a:spLocks noChangeAspect="1" noChangeShapeType="1"/>
            </p:cNvSpPr>
            <p:nvPr/>
          </p:nvSpPr>
          <p:spPr bwMode="auto">
            <a:xfrm flipH="1">
              <a:off x="2313" y="1238"/>
              <a:ext cx="20" cy="0"/>
            </a:xfrm>
            <a:prstGeom prst="line">
              <a:avLst/>
            </a:prstGeom>
            <a:noFill/>
            <a:ln w="17463">
              <a:solidFill>
                <a:srgbClr val="000000"/>
              </a:solidFill>
              <a:round/>
              <a:headEnd/>
              <a:tailEnd/>
            </a:ln>
          </p:spPr>
          <p:txBody>
            <a:bodyPr/>
            <a:lstStyle/>
            <a:p>
              <a:endParaRPr lang="nl-NL"/>
            </a:p>
          </p:txBody>
        </p:sp>
        <p:sp>
          <p:nvSpPr>
            <p:cNvPr id="142583" name="Line 268"/>
            <p:cNvSpPr>
              <a:spLocks noChangeAspect="1" noChangeShapeType="1"/>
            </p:cNvSpPr>
            <p:nvPr/>
          </p:nvSpPr>
          <p:spPr bwMode="auto">
            <a:xfrm flipH="1">
              <a:off x="2273" y="1238"/>
              <a:ext cx="20" cy="0"/>
            </a:xfrm>
            <a:prstGeom prst="line">
              <a:avLst/>
            </a:prstGeom>
            <a:noFill/>
            <a:ln w="17463">
              <a:solidFill>
                <a:srgbClr val="000000"/>
              </a:solidFill>
              <a:round/>
              <a:headEnd/>
              <a:tailEnd/>
            </a:ln>
          </p:spPr>
          <p:txBody>
            <a:bodyPr/>
            <a:lstStyle/>
            <a:p>
              <a:endParaRPr lang="nl-NL"/>
            </a:p>
          </p:txBody>
        </p:sp>
        <p:sp>
          <p:nvSpPr>
            <p:cNvPr id="142584" name="Line 269"/>
            <p:cNvSpPr>
              <a:spLocks noChangeAspect="1" noChangeShapeType="1"/>
            </p:cNvSpPr>
            <p:nvPr/>
          </p:nvSpPr>
          <p:spPr bwMode="auto">
            <a:xfrm flipH="1" flipV="1">
              <a:off x="2353" y="1439"/>
              <a:ext cx="20" cy="2"/>
            </a:xfrm>
            <a:prstGeom prst="line">
              <a:avLst/>
            </a:prstGeom>
            <a:noFill/>
            <a:ln w="17463">
              <a:solidFill>
                <a:srgbClr val="000000"/>
              </a:solidFill>
              <a:round/>
              <a:headEnd/>
              <a:tailEnd/>
            </a:ln>
          </p:spPr>
          <p:txBody>
            <a:bodyPr/>
            <a:lstStyle/>
            <a:p>
              <a:endParaRPr lang="nl-NL"/>
            </a:p>
          </p:txBody>
        </p:sp>
        <p:sp>
          <p:nvSpPr>
            <p:cNvPr id="142585" name="Line 270"/>
            <p:cNvSpPr>
              <a:spLocks noChangeAspect="1" noChangeShapeType="1"/>
            </p:cNvSpPr>
            <p:nvPr/>
          </p:nvSpPr>
          <p:spPr bwMode="auto">
            <a:xfrm flipH="1" flipV="1">
              <a:off x="2313" y="1436"/>
              <a:ext cx="20" cy="1"/>
            </a:xfrm>
            <a:prstGeom prst="line">
              <a:avLst/>
            </a:prstGeom>
            <a:noFill/>
            <a:ln w="17463">
              <a:solidFill>
                <a:srgbClr val="000000"/>
              </a:solidFill>
              <a:round/>
              <a:headEnd/>
              <a:tailEnd/>
            </a:ln>
          </p:spPr>
          <p:txBody>
            <a:bodyPr/>
            <a:lstStyle/>
            <a:p>
              <a:endParaRPr lang="nl-NL"/>
            </a:p>
          </p:txBody>
        </p:sp>
        <p:sp>
          <p:nvSpPr>
            <p:cNvPr id="142586" name="Line 271"/>
            <p:cNvSpPr>
              <a:spLocks noChangeAspect="1" noChangeShapeType="1"/>
            </p:cNvSpPr>
            <p:nvPr/>
          </p:nvSpPr>
          <p:spPr bwMode="auto">
            <a:xfrm flipH="1" flipV="1">
              <a:off x="2273" y="1433"/>
              <a:ext cx="20" cy="1"/>
            </a:xfrm>
            <a:prstGeom prst="line">
              <a:avLst/>
            </a:prstGeom>
            <a:noFill/>
            <a:ln w="17463">
              <a:solidFill>
                <a:srgbClr val="000000"/>
              </a:solidFill>
              <a:round/>
              <a:headEnd/>
              <a:tailEnd/>
            </a:ln>
          </p:spPr>
          <p:txBody>
            <a:bodyPr/>
            <a:lstStyle/>
            <a:p>
              <a:endParaRPr lang="nl-NL"/>
            </a:p>
          </p:txBody>
        </p:sp>
        <p:sp>
          <p:nvSpPr>
            <p:cNvPr id="142587" name="Line 272"/>
            <p:cNvSpPr>
              <a:spLocks noChangeAspect="1" noChangeShapeType="1"/>
            </p:cNvSpPr>
            <p:nvPr/>
          </p:nvSpPr>
          <p:spPr bwMode="auto">
            <a:xfrm flipH="1" flipV="1">
              <a:off x="2355" y="1555"/>
              <a:ext cx="18" cy="8"/>
            </a:xfrm>
            <a:prstGeom prst="line">
              <a:avLst/>
            </a:prstGeom>
            <a:noFill/>
            <a:ln w="17463">
              <a:solidFill>
                <a:srgbClr val="000000"/>
              </a:solidFill>
              <a:round/>
              <a:headEnd/>
              <a:tailEnd/>
            </a:ln>
          </p:spPr>
          <p:txBody>
            <a:bodyPr/>
            <a:lstStyle/>
            <a:p>
              <a:endParaRPr lang="nl-NL"/>
            </a:p>
          </p:txBody>
        </p:sp>
        <p:sp>
          <p:nvSpPr>
            <p:cNvPr id="142588" name="Line 273"/>
            <p:cNvSpPr>
              <a:spLocks noChangeAspect="1" noChangeShapeType="1"/>
            </p:cNvSpPr>
            <p:nvPr/>
          </p:nvSpPr>
          <p:spPr bwMode="auto">
            <a:xfrm flipH="1" flipV="1">
              <a:off x="2319" y="1540"/>
              <a:ext cx="18" cy="8"/>
            </a:xfrm>
            <a:prstGeom prst="line">
              <a:avLst/>
            </a:prstGeom>
            <a:noFill/>
            <a:ln w="17463">
              <a:solidFill>
                <a:srgbClr val="000000"/>
              </a:solidFill>
              <a:round/>
              <a:headEnd/>
              <a:tailEnd/>
            </a:ln>
          </p:spPr>
          <p:txBody>
            <a:bodyPr/>
            <a:lstStyle/>
            <a:p>
              <a:endParaRPr lang="nl-NL"/>
            </a:p>
          </p:txBody>
        </p:sp>
        <p:sp>
          <p:nvSpPr>
            <p:cNvPr id="142589" name="Line 274"/>
            <p:cNvSpPr>
              <a:spLocks noChangeAspect="1" noChangeShapeType="1"/>
            </p:cNvSpPr>
            <p:nvPr/>
          </p:nvSpPr>
          <p:spPr bwMode="auto">
            <a:xfrm flipH="1" flipV="1">
              <a:off x="2283" y="1525"/>
              <a:ext cx="18" cy="8"/>
            </a:xfrm>
            <a:prstGeom prst="line">
              <a:avLst/>
            </a:prstGeom>
            <a:noFill/>
            <a:ln w="17463">
              <a:solidFill>
                <a:srgbClr val="000000"/>
              </a:solidFill>
              <a:round/>
              <a:headEnd/>
              <a:tailEnd/>
            </a:ln>
          </p:spPr>
          <p:txBody>
            <a:bodyPr/>
            <a:lstStyle/>
            <a:p>
              <a:endParaRPr lang="nl-NL"/>
            </a:p>
          </p:txBody>
        </p:sp>
        <p:sp>
          <p:nvSpPr>
            <p:cNvPr id="142590" name="Line 275"/>
            <p:cNvSpPr>
              <a:spLocks noChangeAspect="1" noChangeShapeType="1"/>
            </p:cNvSpPr>
            <p:nvPr/>
          </p:nvSpPr>
          <p:spPr bwMode="auto">
            <a:xfrm flipH="1" flipV="1">
              <a:off x="2255" y="1513"/>
              <a:ext cx="10" cy="4"/>
            </a:xfrm>
            <a:prstGeom prst="line">
              <a:avLst/>
            </a:prstGeom>
            <a:noFill/>
            <a:ln w="17463">
              <a:solidFill>
                <a:srgbClr val="000000"/>
              </a:solidFill>
              <a:round/>
              <a:headEnd/>
              <a:tailEnd/>
            </a:ln>
          </p:spPr>
          <p:txBody>
            <a:bodyPr/>
            <a:lstStyle/>
            <a:p>
              <a:endParaRPr lang="nl-NL"/>
            </a:p>
          </p:txBody>
        </p:sp>
        <p:sp>
          <p:nvSpPr>
            <p:cNvPr id="142591" name="Line 276"/>
            <p:cNvSpPr>
              <a:spLocks noChangeAspect="1" noChangeShapeType="1"/>
            </p:cNvSpPr>
            <p:nvPr/>
          </p:nvSpPr>
          <p:spPr bwMode="auto">
            <a:xfrm flipH="1" flipV="1">
              <a:off x="2357" y="1675"/>
              <a:ext cx="16" cy="11"/>
            </a:xfrm>
            <a:prstGeom prst="line">
              <a:avLst/>
            </a:prstGeom>
            <a:noFill/>
            <a:ln w="17463">
              <a:solidFill>
                <a:srgbClr val="000000"/>
              </a:solidFill>
              <a:round/>
              <a:headEnd/>
              <a:tailEnd/>
            </a:ln>
          </p:spPr>
          <p:txBody>
            <a:bodyPr/>
            <a:lstStyle/>
            <a:p>
              <a:endParaRPr lang="nl-NL"/>
            </a:p>
          </p:txBody>
        </p:sp>
        <p:sp>
          <p:nvSpPr>
            <p:cNvPr id="142592" name="Line 277"/>
            <p:cNvSpPr>
              <a:spLocks noChangeAspect="1" noChangeShapeType="1"/>
            </p:cNvSpPr>
            <p:nvPr/>
          </p:nvSpPr>
          <p:spPr bwMode="auto">
            <a:xfrm flipH="1" flipV="1">
              <a:off x="2324" y="1655"/>
              <a:ext cx="15" cy="11"/>
            </a:xfrm>
            <a:prstGeom prst="line">
              <a:avLst/>
            </a:prstGeom>
            <a:noFill/>
            <a:ln w="17463">
              <a:solidFill>
                <a:srgbClr val="000000"/>
              </a:solidFill>
              <a:round/>
              <a:headEnd/>
              <a:tailEnd/>
            </a:ln>
          </p:spPr>
          <p:txBody>
            <a:bodyPr/>
            <a:lstStyle/>
            <a:p>
              <a:endParaRPr lang="nl-NL"/>
            </a:p>
          </p:txBody>
        </p:sp>
        <p:sp>
          <p:nvSpPr>
            <p:cNvPr id="142593" name="Line 278"/>
            <p:cNvSpPr>
              <a:spLocks noChangeAspect="1" noChangeShapeType="1"/>
            </p:cNvSpPr>
            <p:nvPr/>
          </p:nvSpPr>
          <p:spPr bwMode="auto">
            <a:xfrm flipH="1" flipV="1">
              <a:off x="2291" y="1635"/>
              <a:ext cx="16" cy="11"/>
            </a:xfrm>
            <a:prstGeom prst="line">
              <a:avLst/>
            </a:prstGeom>
            <a:noFill/>
            <a:ln w="17463">
              <a:solidFill>
                <a:srgbClr val="000000"/>
              </a:solidFill>
              <a:round/>
              <a:headEnd/>
              <a:tailEnd/>
            </a:ln>
          </p:spPr>
          <p:txBody>
            <a:bodyPr/>
            <a:lstStyle/>
            <a:p>
              <a:endParaRPr lang="nl-NL"/>
            </a:p>
          </p:txBody>
        </p:sp>
        <p:sp>
          <p:nvSpPr>
            <p:cNvPr id="142594" name="Line 279"/>
            <p:cNvSpPr>
              <a:spLocks noChangeAspect="1" noChangeShapeType="1"/>
            </p:cNvSpPr>
            <p:nvPr/>
          </p:nvSpPr>
          <p:spPr bwMode="auto">
            <a:xfrm flipH="1" flipV="1">
              <a:off x="2258" y="1615"/>
              <a:ext cx="16" cy="11"/>
            </a:xfrm>
            <a:prstGeom prst="line">
              <a:avLst/>
            </a:prstGeom>
            <a:noFill/>
            <a:ln w="17463">
              <a:solidFill>
                <a:srgbClr val="000000"/>
              </a:solidFill>
              <a:round/>
              <a:headEnd/>
              <a:tailEnd/>
            </a:ln>
          </p:spPr>
          <p:txBody>
            <a:bodyPr/>
            <a:lstStyle/>
            <a:p>
              <a:endParaRPr lang="nl-NL"/>
            </a:p>
          </p:txBody>
        </p:sp>
        <p:sp>
          <p:nvSpPr>
            <p:cNvPr id="142595" name="Freeform 280"/>
            <p:cNvSpPr>
              <a:spLocks noChangeAspect="1"/>
            </p:cNvSpPr>
            <p:nvPr/>
          </p:nvSpPr>
          <p:spPr bwMode="auto">
            <a:xfrm>
              <a:off x="615" y="1665"/>
              <a:ext cx="520" cy="112"/>
            </a:xfrm>
            <a:custGeom>
              <a:avLst/>
              <a:gdLst>
                <a:gd name="T0" fmla="*/ 51 w 577"/>
                <a:gd name="T1" fmla="*/ 13 h 124"/>
                <a:gd name="T2" fmla="*/ 53 w 577"/>
                <a:gd name="T3" fmla="*/ 13 h 124"/>
                <a:gd name="T4" fmla="*/ 54 w 577"/>
                <a:gd name="T5" fmla="*/ 13 h 124"/>
                <a:gd name="T6" fmla="*/ 56 w 577"/>
                <a:gd name="T7" fmla="*/ 12 h 124"/>
                <a:gd name="T8" fmla="*/ 57 w 577"/>
                <a:gd name="T9" fmla="*/ 11 h 124"/>
                <a:gd name="T10" fmla="*/ 57 w 577"/>
                <a:gd name="T11" fmla="*/ 10 h 124"/>
                <a:gd name="T12" fmla="*/ 59 w 577"/>
                <a:gd name="T13" fmla="*/ 8 h 124"/>
                <a:gd name="T14" fmla="*/ 59 w 577"/>
                <a:gd name="T15" fmla="*/ 7 h 124"/>
                <a:gd name="T16" fmla="*/ 59 w 577"/>
                <a:gd name="T17" fmla="*/ 5 h 124"/>
                <a:gd name="T18" fmla="*/ 57 w 577"/>
                <a:gd name="T19" fmla="*/ 5 h 124"/>
                <a:gd name="T20" fmla="*/ 57 w 577"/>
                <a:gd name="T21" fmla="*/ 5 h 124"/>
                <a:gd name="T22" fmla="*/ 56 w 577"/>
                <a:gd name="T23" fmla="*/ 5 h 124"/>
                <a:gd name="T24" fmla="*/ 54 w 577"/>
                <a:gd name="T25" fmla="*/ 5 h 124"/>
                <a:gd name="T26" fmla="*/ 53 w 577"/>
                <a:gd name="T27" fmla="*/ 2 h 124"/>
                <a:gd name="T28" fmla="*/ 51 w 577"/>
                <a:gd name="T29" fmla="*/ 0 h 124"/>
                <a:gd name="T30" fmla="*/ 8 w 577"/>
                <a:gd name="T31" fmla="*/ 0 h 124"/>
                <a:gd name="T32" fmla="*/ 5 w 577"/>
                <a:gd name="T33" fmla="*/ 2 h 124"/>
                <a:gd name="T34" fmla="*/ 5 w 577"/>
                <a:gd name="T35" fmla="*/ 5 h 124"/>
                <a:gd name="T36" fmla="*/ 5 w 577"/>
                <a:gd name="T37" fmla="*/ 5 h 124"/>
                <a:gd name="T38" fmla="*/ 5 w 577"/>
                <a:gd name="T39" fmla="*/ 5 h 124"/>
                <a:gd name="T40" fmla="*/ 5 w 577"/>
                <a:gd name="T41" fmla="*/ 5 h 124"/>
                <a:gd name="T42" fmla="*/ 1 w 577"/>
                <a:gd name="T43" fmla="*/ 5 h 124"/>
                <a:gd name="T44" fmla="*/ 0 w 577"/>
                <a:gd name="T45" fmla="*/ 7 h 124"/>
                <a:gd name="T46" fmla="*/ 1 w 577"/>
                <a:gd name="T47" fmla="*/ 8 h 124"/>
                <a:gd name="T48" fmla="*/ 5 w 577"/>
                <a:gd name="T49" fmla="*/ 10 h 124"/>
                <a:gd name="T50" fmla="*/ 5 w 577"/>
                <a:gd name="T51" fmla="*/ 11 h 124"/>
                <a:gd name="T52" fmla="*/ 5 w 577"/>
                <a:gd name="T53" fmla="*/ 12 h 124"/>
                <a:gd name="T54" fmla="*/ 5 w 577"/>
                <a:gd name="T55" fmla="*/ 13 h 124"/>
                <a:gd name="T56" fmla="*/ 5 w 577"/>
                <a:gd name="T57" fmla="*/ 13 h 124"/>
                <a:gd name="T58" fmla="*/ 8 w 577"/>
                <a:gd name="T59" fmla="*/ 13 h 124"/>
                <a:gd name="T60" fmla="*/ 51 w 577"/>
                <a:gd name="T61" fmla="*/ 13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0" y="122"/>
                  </a:lnTo>
                  <a:lnTo>
                    <a:pt x="536" y="117"/>
                  </a:lnTo>
                  <a:lnTo>
                    <a:pt x="549" y="111"/>
                  </a:lnTo>
                  <a:lnTo>
                    <a:pt x="560" y="100"/>
                  </a:lnTo>
                  <a:lnTo>
                    <a:pt x="569" y="89"/>
                  </a:lnTo>
                  <a:lnTo>
                    <a:pt x="575" y="75"/>
                  </a:lnTo>
                  <a:lnTo>
                    <a:pt x="577" y="62"/>
                  </a:lnTo>
                  <a:lnTo>
                    <a:pt x="575" y="48"/>
                  </a:lnTo>
                  <a:lnTo>
                    <a:pt x="569" y="35"/>
                  </a:lnTo>
                  <a:lnTo>
                    <a:pt x="560" y="23"/>
                  </a:lnTo>
                  <a:lnTo>
                    <a:pt x="549" y="13"/>
                  </a:lnTo>
                  <a:lnTo>
                    <a:pt x="536" y="6"/>
                  </a:lnTo>
                  <a:lnTo>
                    <a:pt x="520" y="2"/>
                  </a:lnTo>
                  <a:lnTo>
                    <a:pt x="505" y="0"/>
                  </a:lnTo>
                  <a:lnTo>
                    <a:pt x="72" y="0"/>
                  </a:lnTo>
                  <a:lnTo>
                    <a:pt x="55" y="2"/>
                  </a:lnTo>
                  <a:lnTo>
                    <a:pt x="41" y="6"/>
                  </a:lnTo>
                  <a:lnTo>
                    <a:pt x="26" y="13"/>
                  </a:lnTo>
                  <a:lnTo>
                    <a:pt x="15" y="23"/>
                  </a:lnTo>
                  <a:lnTo>
                    <a:pt x="6" y="35"/>
                  </a:lnTo>
                  <a:lnTo>
                    <a:pt x="1" y="48"/>
                  </a:lnTo>
                  <a:lnTo>
                    <a:pt x="0" y="62"/>
                  </a:lnTo>
                  <a:lnTo>
                    <a:pt x="1" y="75"/>
                  </a:lnTo>
                  <a:lnTo>
                    <a:pt x="6" y="89"/>
                  </a:lnTo>
                  <a:lnTo>
                    <a:pt x="15" y="100"/>
                  </a:lnTo>
                  <a:lnTo>
                    <a:pt x="26" y="111"/>
                  </a:lnTo>
                  <a:lnTo>
                    <a:pt x="41" y="117"/>
                  </a:lnTo>
                  <a:lnTo>
                    <a:pt x="55" y="122"/>
                  </a:lnTo>
                  <a:lnTo>
                    <a:pt x="72" y="124"/>
                  </a:lnTo>
                  <a:lnTo>
                    <a:pt x="505" y="124"/>
                  </a:lnTo>
                  <a:close/>
                </a:path>
              </a:pathLst>
            </a:custGeom>
            <a:solidFill>
              <a:srgbClr val="FFBFBF"/>
            </a:solidFill>
            <a:ln w="3175">
              <a:solidFill>
                <a:srgbClr val="000000"/>
              </a:solidFill>
              <a:round/>
              <a:headEnd/>
              <a:tailEnd/>
            </a:ln>
          </p:spPr>
          <p:txBody>
            <a:bodyPr/>
            <a:lstStyle/>
            <a:p>
              <a:endParaRPr lang="nl-NL"/>
            </a:p>
          </p:txBody>
        </p:sp>
        <p:sp>
          <p:nvSpPr>
            <p:cNvPr id="142596" name="Rectangle 281"/>
            <p:cNvSpPr>
              <a:spLocks noChangeAspect="1" noChangeArrowheads="1"/>
            </p:cNvSpPr>
            <p:nvPr/>
          </p:nvSpPr>
          <p:spPr bwMode="auto">
            <a:xfrm>
              <a:off x="746" y="1686"/>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42597" name="Freeform 282"/>
            <p:cNvSpPr>
              <a:spLocks noChangeAspect="1"/>
            </p:cNvSpPr>
            <p:nvPr/>
          </p:nvSpPr>
          <p:spPr bwMode="auto">
            <a:xfrm>
              <a:off x="638" y="1639"/>
              <a:ext cx="519" cy="111"/>
            </a:xfrm>
            <a:custGeom>
              <a:avLst/>
              <a:gdLst>
                <a:gd name="T0" fmla="*/ 49 w 577"/>
                <a:gd name="T1" fmla="*/ 11 h 124"/>
                <a:gd name="T2" fmla="*/ 50 w 577"/>
                <a:gd name="T3" fmla="*/ 11 h 124"/>
                <a:gd name="T4" fmla="*/ 52 w 577"/>
                <a:gd name="T5" fmla="*/ 11 h 124"/>
                <a:gd name="T6" fmla="*/ 54 w 577"/>
                <a:gd name="T7" fmla="*/ 10 h 124"/>
                <a:gd name="T8" fmla="*/ 55 w 577"/>
                <a:gd name="T9" fmla="*/ 9 h 124"/>
                <a:gd name="T10" fmla="*/ 55 w 577"/>
                <a:gd name="T11" fmla="*/ 8 h 124"/>
                <a:gd name="T12" fmla="*/ 55 w 577"/>
                <a:gd name="T13" fmla="*/ 7 h 124"/>
                <a:gd name="T14" fmla="*/ 55 w 577"/>
                <a:gd name="T15" fmla="*/ 5 h 124"/>
                <a:gd name="T16" fmla="*/ 55 w 577"/>
                <a:gd name="T17" fmla="*/ 4 h 124"/>
                <a:gd name="T18" fmla="*/ 55 w 577"/>
                <a:gd name="T19" fmla="*/ 4 h 124"/>
                <a:gd name="T20" fmla="*/ 55 w 577"/>
                <a:gd name="T21" fmla="*/ 4 h 124"/>
                <a:gd name="T22" fmla="*/ 54 w 577"/>
                <a:gd name="T23" fmla="*/ 4 h 124"/>
                <a:gd name="T24" fmla="*/ 52 w 577"/>
                <a:gd name="T25" fmla="*/ 4 h 124"/>
                <a:gd name="T26" fmla="*/ 50 w 577"/>
                <a:gd name="T27" fmla="*/ 2 h 124"/>
                <a:gd name="T28" fmla="*/ 49 w 577"/>
                <a:gd name="T29" fmla="*/ 0 h 124"/>
                <a:gd name="T30" fmla="*/ 7 w 577"/>
                <a:gd name="T31" fmla="*/ 0 h 124"/>
                <a:gd name="T32" fmla="*/ 5 w 577"/>
                <a:gd name="T33" fmla="*/ 2 h 124"/>
                <a:gd name="T34" fmla="*/ 4 w 577"/>
                <a:gd name="T35" fmla="*/ 4 h 124"/>
                <a:gd name="T36" fmla="*/ 4 w 577"/>
                <a:gd name="T37" fmla="*/ 4 h 124"/>
                <a:gd name="T38" fmla="*/ 4 w 577"/>
                <a:gd name="T39" fmla="*/ 4 h 124"/>
                <a:gd name="T40" fmla="*/ 4 w 577"/>
                <a:gd name="T41" fmla="*/ 4 h 124"/>
                <a:gd name="T42" fmla="*/ 3 w 577"/>
                <a:gd name="T43" fmla="*/ 4 h 124"/>
                <a:gd name="T44" fmla="*/ 0 w 577"/>
                <a:gd name="T45" fmla="*/ 5 h 124"/>
                <a:gd name="T46" fmla="*/ 3 w 577"/>
                <a:gd name="T47" fmla="*/ 7 h 124"/>
                <a:gd name="T48" fmla="*/ 4 w 577"/>
                <a:gd name="T49" fmla="*/ 8 h 124"/>
                <a:gd name="T50" fmla="*/ 4 w 577"/>
                <a:gd name="T51" fmla="*/ 9 h 124"/>
                <a:gd name="T52" fmla="*/ 4 w 577"/>
                <a:gd name="T53" fmla="*/ 10 h 124"/>
                <a:gd name="T54" fmla="*/ 4 w 577"/>
                <a:gd name="T55" fmla="*/ 11 h 124"/>
                <a:gd name="T56" fmla="*/ 5 w 577"/>
                <a:gd name="T57" fmla="*/ 11 h 124"/>
                <a:gd name="T58" fmla="*/ 7 w 577"/>
                <a:gd name="T59" fmla="*/ 11 h 124"/>
                <a:gd name="T60" fmla="*/ 49 w 577"/>
                <a:gd name="T61" fmla="*/ 11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2" y="124"/>
                  </a:lnTo>
                  <a:lnTo>
                    <a:pt x="536" y="119"/>
                  </a:lnTo>
                  <a:lnTo>
                    <a:pt x="551" y="111"/>
                  </a:lnTo>
                  <a:lnTo>
                    <a:pt x="562" y="102"/>
                  </a:lnTo>
                  <a:lnTo>
                    <a:pt x="571" y="90"/>
                  </a:lnTo>
                  <a:lnTo>
                    <a:pt x="576" y="77"/>
                  </a:lnTo>
                  <a:lnTo>
                    <a:pt x="577" y="62"/>
                  </a:lnTo>
                  <a:lnTo>
                    <a:pt x="576" y="49"/>
                  </a:lnTo>
                  <a:lnTo>
                    <a:pt x="571" y="36"/>
                  </a:lnTo>
                  <a:lnTo>
                    <a:pt x="562" y="24"/>
                  </a:lnTo>
                  <a:lnTo>
                    <a:pt x="551" y="14"/>
                  </a:lnTo>
                  <a:lnTo>
                    <a:pt x="536" y="7"/>
                  </a:lnTo>
                  <a:lnTo>
                    <a:pt x="522" y="2"/>
                  </a:lnTo>
                  <a:lnTo>
                    <a:pt x="505" y="0"/>
                  </a:lnTo>
                  <a:lnTo>
                    <a:pt x="72" y="0"/>
                  </a:lnTo>
                  <a:lnTo>
                    <a:pt x="57" y="2"/>
                  </a:lnTo>
                  <a:lnTo>
                    <a:pt x="41" y="7"/>
                  </a:lnTo>
                  <a:lnTo>
                    <a:pt x="28" y="14"/>
                  </a:lnTo>
                  <a:lnTo>
                    <a:pt x="17" y="24"/>
                  </a:lnTo>
                  <a:lnTo>
                    <a:pt x="8" y="36"/>
                  </a:lnTo>
                  <a:lnTo>
                    <a:pt x="3" y="49"/>
                  </a:lnTo>
                  <a:lnTo>
                    <a:pt x="0" y="62"/>
                  </a:lnTo>
                  <a:lnTo>
                    <a:pt x="3" y="77"/>
                  </a:lnTo>
                  <a:lnTo>
                    <a:pt x="8" y="90"/>
                  </a:lnTo>
                  <a:lnTo>
                    <a:pt x="17" y="102"/>
                  </a:lnTo>
                  <a:lnTo>
                    <a:pt x="28" y="111"/>
                  </a:lnTo>
                  <a:lnTo>
                    <a:pt x="41" y="119"/>
                  </a:lnTo>
                  <a:lnTo>
                    <a:pt x="57" y="124"/>
                  </a:lnTo>
                  <a:lnTo>
                    <a:pt x="72" y="124"/>
                  </a:lnTo>
                  <a:lnTo>
                    <a:pt x="505" y="124"/>
                  </a:lnTo>
                  <a:close/>
                </a:path>
              </a:pathLst>
            </a:custGeom>
            <a:solidFill>
              <a:srgbClr val="FFBFBF"/>
            </a:solidFill>
            <a:ln w="3175">
              <a:solidFill>
                <a:srgbClr val="000000"/>
              </a:solidFill>
              <a:round/>
              <a:headEnd/>
              <a:tailEnd/>
            </a:ln>
          </p:spPr>
          <p:txBody>
            <a:bodyPr/>
            <a:lstStyle/>
            <a:p>
              <a:endParaRPr lang="nl-NL"/>
            </a:p>
          </p:txBody>
        </p:sp>
        <p:sp>
          <p:nvSpPr>
            <p:cNvPr id="142598" name="Rectangle 283"/>
            <p:cNvSpPr>
              <a:spLocks noChangeAspect="1" noChangeArrowheads="1"/>
            </p:cNvSpPr>
            <p:nvPr/>
          </p:nvSpPr>
          <p:spPr bwMode="auto">
            <a:xfrm>
              <a:off x="771" y="1660"/>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42599" name="Freeform 284"/>
            <p:cNvSpPr>
              <a:spLocks noChangeAspect="1"/>
            </p:cNvSpPr>
            <p:nvPr/>
          </p:nvSpPr>
          <p:spPr bwMode="auto">
            <a:xfrm>
              <a:off x="662" y="1614"/>
              <a:ext cx="519" cy="112"/>
            </a:xfrm>
            <a:custGeom>
              <a:avLst/>
              <a:gdLst>
                <a:gd name="T0" fmla="*/ 49 w 577"/>
                <a:gd name="T1" fmla="*/ 12 h 125"/>
                <a:gd name="T2" fmla="*/ 50 w 577"/>
                <a:gd name="T3" fmla="*/ 12 h 125"/>
                <a:gd name="T4" fmla="*/ 52 w 577"/>
                <a:gd name="T5" fmla="*/ 11 h 125"/>
                <a:gd name="T6" fmla="*/ 54 w 577"/>
                <a:gd name="T7" fmla="*/ 11 h 125"/>
                <a:gd name="T8" fmla="*/ 55 w 577"/>
                <a:gd name="T9" fmla="*/ 10 h 125"/>
                <a:gd name="T10" fmla="*/ 55 w 577"/>
                <a:gd name="T11" fmla="*/ 9 h 125"/>
                <a:gd name="T12" fmla="*/ 55 w 577"/>
                <a:gd name="T13" fmla="*/ 7 h 125"/>
                <a:gd name="T14" fmla="*/ 55 w 577"/>
                <a:gd name="T15" fmla="*/ 5 h 125"/>
                <a:gd name="T16" fmla="*/ 55 w 577"/>
                <a:gd name="T17" fmla="*/ 4 h 125"/>
                <a:gd name="T18" fmla="*/ 55 w 577"/>
                <a:gd name="T19" fmla="*/ 4 h 125"/>
                <a:gd name="T20" fmla="*/ 55 w 577"/>
                <a:gd name="T21" fmla="*/ 4 h 125"/>
                <a:gd name="T22" fmla="*/ 54 w 577"/>
                <a:gd name="T23" fmla="*/ 4 h 125"/>
                <a:gd name="T24" fmla="*/ 52 w 577"/>
                <a:gd name="T25" fmla="*/ 4 h 125"/>
                <a:gd name="T26" fmla="*/ 50 w 577"/>
                <a:gd name="T27" fmla="*/ 1 h 125"/>
                <a:gd name="T28" fmla="*/ 49 w 577"/>
                <a:gd name="T29" fmla="*/ 0 h 125"/>
                <a:gd name="T30" fmla="*/ 7 w 577"/>
                <a:gd name="T31" fmla="*/ 0 h 125"/>
                <a:gd name="T32" fmla="*/ 5 w 577"/>
                <a:gd name="T33" fmla="*/ 1 h 125"/>
                <a:gd name="T34" fmla="*/ 4 w 577"/>
                <a:gd name="T35" fmla="*/ 4 h 125"/>
                <a:gd name="T36" fmla="*/ 4 w 577"/>
                <a:gd name="T37" fmla="*/ 4 h 125"/>
                <a:gd name="T38" fmla="*/ 4 w 577"/>
                <a:gd name="T39" fmla="*/ 4 h 125"/>
                <a:gd name="T40" fmla="*/ 4 w 577"/>
                <a:gd name="T41" fmla="*/ 4 h 125"/>
                <a:gd name="T42" fmla="*/ 2 w 577"/>
                <a:gd name="T43" fmla="*/ 4 h 125"/>
                <a:gd name="T44" fmla="*/ 0 w 577"/>
                <a:gd name="T45" fmla="*/ 5 h 125"/>
                <a:gd name="T46" fmla="*/ 2 w 577"/>
                <a:gd name="T47" fmla="*/ 7 h 125"/>
                <a:gd name="T48" fmla="*/ 4 w 577"/>
                <a:gd name="T49" fmla="*/ 9 h 125"/>
                <a:gd name="T50" fmla="*/ 4 w 577"/>
                <a:gd name="T51" fmla="*/ 10 h 125"/>
                <a:gd name="T52" fmla="*/ 4 w 577"/>
                <a:gd name="T53" fmla="*/ 11 h 125"/>
                <a:gd name="T54" fmla="*/ 4 w 577"/>
                <a:gd name="T55" fmla="*/ 11 h 125"/>
                <a:gd name="T56" fmla="*/ 5 w 577"/>
                <a:gd name="T57" fmla="*/ 12 h 125"/>
                <a:gd name="T58" fmla="*/ 7 w 577"/>
                <a:gd name="T59" fmla="*/ 12 h 125"/>
                <a:gd name="T60" fmla="*/ 49 w 577"/>
                <a:gd name="T61" fmla="*/ 12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5"/>
                <a:gd name="T95" fmla="*/ 577 w 577"/>
                <a:gd name="T96" fmla="*/ 125 h 1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5">
                  <a:moveTo>
                    <a:pt x="505" y="125"/>
                  </a:moveTo>
                  <a:lnTo>
                    <a:pt x="520" y="123"/>
                  </a:lnTo>
                  <a:lnTo>
                    <a:pt x="536" y="118"/>
                  </a:lnTo>
                  <a:lnTo>
                    <a:pt x="549" y="111"/>
                  </a:lnTo>
                  <a:lnTo>
                    <a:pt x="562" y="101"/>
                  </a:lnTo>
                  <a:lnTo>
                    <a:pt x="569" y="89"/>
                  </a:lnTo>
                  <a:lnTo>
                    <a:pt x="575" y="76"/>
                  </a:lnTo>
                  <a:lnTo>
                    <a:pt x="577" y="63"/>
                  </a:lnTo>
                  <a:lnTo>
                    <a:pt x="575" y="48"/>
                  </a:lnTo>
                  <a:lnTo>
                    <a:pt x="569" y="36"/>
                  </a:lnTo>
                  <a:lnTo>
                    <a:pt x="562" y="23"/>
                  </a:lnTo>
                  <a:lnTo>
                    <a:pt x="549" y="14"/>
                  </a:lnTo>
                  <a:lnTo>
                    <a:pt x="536" y="6"/>
                  </a:lnTo>
                  <a:lnTo>
                    <a:pt x="520" y="1"/>
                  </a:lnTo>
                  <a:lnTo>
                    <a:pt x="505" y="0"/>
                  </a:lnTo>
                  <a:lnTo>
                    <a:pt x="72" y="0"/>
                  </a:lnTo>
                  <a:lnTo>
                    <a:pt x="57" y="1"/>
                  </a:lnTo>
                  <a:lnTo>
                    <a:pt x="41" y="6"/>
                  </a:lnTo>
                  <a:lnTo>
                    <a:pt x="28" y="14"/>
                  </a:lnTo>
                  <a:lnTo>
                    <a:pt x="15" y="23"/>
                  </a:lnTo>
                  <a:lnTo>
                    <a:pt x="8" y="36"/>
                  </a:lnTo>
                  <a:lnTo>
                    <a:pt x="2" y="48"/>
                  </a:lnTo>
                  <a:lnTo>
                    <a:pt x="0" y="63"/>
                  </a:lnTo>
                  <a:lnTo>
                    <a:pt x="2" y="76"/>
                  </a:lnTo>
                  <a:lnTo>
                    <a:pt x="8" y="89"/>
                  </a:lnTo>
                  <a:lnTo>
                    <a:pt x="15" y="101"/>
                  </a:lnTo>
                  <a:lnTo>
                    <a:pt x="28" y="111"/>
                  </a:lnTo>
                  <a:lnTo>
                    <a:pt x="41" y="118"/>
                  </a:lnTo>
                  <a:lnTo>
                    <a:pt x="57" y="123"/>
                  </a:lnTo>
                  <a:lnTo>
                    <a:pt x="72" y="125"/>
                  </a:lnTo>
                  <a:lnTo>
                    <a:pt x="505" y="125"/>
                  </a:lnTo>
                  <a:close/>
                </a:path>
              </a:pathLst>
            </a:custGeom>
            <a:solidFill>
              <a:srgbClr val="FFBFBF"/>
            </a:solidFill>
            <a:ln w="3175">
              <a:solidFill>
                <a:srgbClr val="000000"/>
              </a:solidFill>
              <a:round/>
              <a:headEnd/>
              <a:tailEnd/>
            </a:ln>
          </p:spPr>
          <p:txBody>
            <a:bodyPr/>
            <a:lstStyle/>
            <a:p>
              <a:endParaRPr lang="nl-NL"/>
            </a:p>
          </p:txBody>
        </p:sp>
        <p:sp>
          <p:nvSpPr>
            <p:cNvPr id="142600" name="Rectangle 285"/>
            <p:cNvSpPr>
              <a:spLocks noChangeAspect="1" noChangeArrowheads="1"/>
            </p:cNvSpPr>
            <p:nvPr/>
          </p:nvSpPr>
          <p:spPr bwMode="auto">
            <a:xfrm>
              <a:off x="689" y="1618"/>
              <a:ext cx="486" cy="115"/>
            </a:xfrm>
            <a:prstGeom prst="rect">
              <a:avLst/>
            </a:prstGeom>
            <a:noFill/>
            <a:ln w="9525">
              <a:noFill/>
              <a:miter lim="800000"/>
              <a:headEnd/>
              <a:tailEnd/>
            </a:ln>
          </p:spPr>
          <p:txBody>
            <a:bodyPr lIns="0" tIns="0" rIns="0" bIns="0">
              <a:spAutoFit/>
            </a:bodyPr>
            <a:lstStyle/>
            <a:p>
              <a:pPr algn="ctr" eaLnBrk="0" hangingPunct="0">
                <a:spcBef>
                  <a:spcPct val="0"/>
                </a:spcBef>
              </a:pPr>
              <a:r>
                <a:rPr lang="en-US" altLang="zh-CN" sz="1200" b="1" i="0">
                  <a:solidFill>
                    <a:srgbClr val="000000"/>
                  </a:solidFill>
                  <a:ea typeface="宋体" pitchFamily="2" charset="-122"/>
                </a:rPr>
                <a:t>Executors</a:t>
              </a:r>
              <a:endParaRPr lang="en-US" altLang="zh-CN" sz="3200" b="1" i="0">
                <a:ea typeface="宋体" pitchFamily="2" charset="-122"/>
              </a:endParaRPr>
            </a:p>
          </p:txBody>
        </p:sp>
        <p:sp>
          <p:nvSpPr>
            <p:cNvPr id="142601" name="Line 286"/>
            <p:cNvSpPr>
              <a:spLocks noChangeAspect="1" noChangeShapeType="1"/>
            </p:cNvSpPr>
            <p:nvPr/>
          </p:nvSpPr>
          <p:spPr bwMode="auto">
            <a:xfrm>
              <a:off x="226" y="1969"/>
              <a:ext cx="108" cy="1"/>
            </a:xfrm>
            <a:prstGeom prst="line">
              <a:avLst/>
            </a:prstGeom>
            <a:noFill/>
            <a:ln w="17463">
              <a:solidFill>
                <a:srgbClr val="000000"/>
              </a:solidFill>
              <a:round/>
              <a:headEnd/>
              <a:tailEnd/>
            </a:ln>
          </p:spPr>
          <p:txBody>
            <a:bodyPr/>
            <a:lstStyle/>
            <a:p>
              <a:endParaRPr lang="nl-NL"/>
            </a:p>
          </p:txBody>
        </p:sp>
        <p:sp>
          <p:nvSpPr>
            <p:cNvPr id="142602" name="Freeform 287"/>
            <p:cNvSpPr>
              <a:spLocks noChangeAspect="1"/>
            </p:cNvSpPr>
            <p:nvPr/>
          </p:nvSpPr>
          <p:spPr bwMode="auto">
            <a:xfrm>
              <a:off x="1299" y="2293"/>
              <a:ext cx="1039" cy="204"/>
            </a:xfrm>
            <a:custGeom>
              <a:avLst/>
              <a:gdLst>
                <a:gd name="T0" fmla="*/ 102 w 1154"/>
                <a:gd name="T1" fmla="*/ 23 h 226"/>
                <a:gd name="T2" fmla="*/ 104 w 1154"/>
                <a:gd name="T3" fmla="*/ 23 h 226"/>
                <a:gd name="T4" fmla="*/ 106 w 1154"/>
                <a:gd name="T5" fmla="*/ 23 h 226"/>
                <a:gd name="T6" fmla="*/ 109 w 1154"/>
                <a:gd name="T7" fmla="*/ 23 h 226"/>
                <a:gd name="T8" fmla="*/ 110 w 1154"/>
                <a:gd name="T9" fmla="*/ 21 h 226"/>
                <a:gd name="T10" fmla="*/ 111 w 1154"/>
                <a:gd name="T11" fmla="*/ 19 h 226"/>
                <a:gd name="T12" fmla="*/ 113 w 1154"/>
                <a:gd name="T13" fmla="*/ 18 h 226"/>
                <a:gd name="T14" fmla="*/ 115 w 1154"/>
                <a:gd name="T15" fmla="*/ 15 h 226"/>
                <a:gd name="T16" fmla="*/ 115 w 1154"/>
                <a:gd name="T17" fmla="*/ 14 h 226"/>
                <a:gd name="T18" fmla="*/ 115 w 1154"/>
                <a:gd name="T19" fmla="*/ 12 h 226"/>
                <a:gd name="T20" fmla="*/ 115 w 1154"/>
                <a:gd name="T21" fmla="*/ 12 h 226"/>
                <a:gd name="T22" fmla="*/ 115 w 1154"/>
                <a:gd name="T23" fmla="*/ 11 h 226"/>
                <a:gd name="T24" fmla="*/ 115 w 1154"/>
                <a:gd name="T25" fmla="*/ 8 h 226"/>
                <a:gd name="T26" fmla="*/ 113 w 1154"/>
                <a:gd name="T27" fmla="*/ 6 h 226"/>
                <a:gd name="T28" fmla="*/ 111 w 1154"/>
                <a:gd name="T29" fmla="*/ 5 h 226"/>
                <a:gd name="T30" fmla="*/ 110 w 1154"/>
                <a:gd name="T31" fmla="*/ 5 h 226"/>
                <a:gd name="T32" fmla="*/ 109 w 1154"/>
                <a:gd name="T33" fmla="*/ 5 h 226"/>
                <a:gd name="T34" fmla="*/ 106 w 1154"/>
                <a:gd name="T35" fmla="*/ 5 h 226"/>
                <a:gd name="T36" fmla="*/ 104 w 1154"/>
                <a:gd name="T37" fmla="*/ 2 h 226"/>
                <a:gd name="T38" fmla="*/ 102 w 1154"/>
                <a:gd name="T39" fmla="*/ 0 h 226"/>
                <a:gd name="T40" fmla="*/ 13 w 1154"/>
                <a:gd name="T41" fmla="*/ 0 h 226"/>
                <a:gd name="T42" fmla="*/ 12 w 1154"/>
                <a:gd name="T43" fmla="*/ 2 h 226"/>
                <a:gd name="T44" fmla="*/ 9 w 1154"/>
                <a:gd name="T45" fmla="*/ 5 h 226"/>
                <a:gd name="T46" fmla="*/ 7 w 1154"/>
                <a:gd name="T47" fmla="*/ 5 h 226"/>
                <a:gd name="T48" fmla="*/ 5 w 1154"/>
                <a:gd name="T49" fmla="*/ 5 h 226"/>
                <a:gd name="T50" fmla="*/ 5 w 1154"/>
                <a:gd name="T51" fmla="*/ 5 h 226"/>
                <a:gd name="T52" fmla="*/ 5 w 1154"/>
                <a:gd name="T53" fmla="*/ 6 h 226"/>
                <a:gd name="T54" fmla="*/ 5 w 1154"/>
                <a:gd name="T55" fmla="*/ 8 h 226"/>
                <a:gd name="T56" fmla="*/ 2 w 1154"/>
                <a:gd name="T57" fmla="*/ 11 h 226"/>
                <a:gd name="T58" fmla="*/ 0 w 1154"/>
                <a:gd name="T59" fmla="*/ 12 h 226"/>
                <a:gd name="T60" fmla="*/ 0 w 1154"/>
                <a:gd name="T61" fmla="*/ 12 h 226"/>
                <a:gd name="T62" fmla="*/ 2 w 1154"/>
                <a:gd name="T63" fmla="*/ 14 h 226"/>
                <a:gd name="T64" fmla="*/ 5 w 1154"/>
                <a:gd name="T65" fmla="*/ 15 h 226"/>
                <a:gd name="T66" fmla="*/ 5 w 1154"/>
                <a:gd name="T67" fmla="*/ 18 h 226"/>
                <a:gd name="T68" fmla="*/ 5 w 1154"/>
                <a:gd name="T69" fmla="*/ 19 h 226"/>
                <a:gd name="T70" fmla="*/ 5 w 1154"/>
                <a:gd name="T71" fmla="*/ 21 h 226"/>
                <a:gd name="T72" fmla="*/ 7 w 1154"/>
                <a:gd name="T73" fmla="*/ 23 h 226"/>
                <a:gd name="T74" fmla="*/ 9 w 1154"/>
                <a:gd name="T75" fmla="*/ 23 h 226"/>
                <a:gd name="T76" fmla="*/ 12 w 1154"/>
                <a:gd name="T77" fmla="*/ 23 h 226"/>
                <a:gd name="T78" fmla="*/ 13 w 1154"/>
                <a:gd name="T79" fmla="*/ 23 h 226"/>
                <a:gd name="T80" fmla="*/ 102 w 1154"/>
                <a:gd name="T81" fmla="*/ 23 h 2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4"/>
                <a:gd name="T124" fmla="*/ 0 h 226"/>
                <a:gd name="T125" fmla="*/ 1154 w 1154"/>
                <a:gd name="T126" fmla="*/ 226 h 2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4" h="226">
                  <a:moveTo>
                    <a:pt x="1023" y="226"/>
                  </a:moveTo>
                  <a:lnTo>
                    <a:pt x="1046" y="224"/>
                  </a:lnTo>
                  <a:lnTo>
                    <a:pt x="1068" y="219"/>
                  </a:lnTo>
                  <a:lnTo>
                    <a:pt x="1089" y="210"/>
                  </a:lnTo>
                  <a:lnTo>
                    <a:pt x="1108" y="199"/>
                  </a:lnTo>
                  <a:lnTo>
                    <a:pt x="1123" y="186"/>
                  </a:lnTo>
                  <a:lnTo>
                    <a:pt x="1137" y="169"/>
                  </a:lnTo>
                  <a:lnTo>
                    <a:pt x="1147" y="151"/>
                  </a:lnTo>
                  <a:lnTo>
                    <a:pt x="1152" y="132"/>
                  </a:lnTo>
                  <a:lnTo>
                    <a:pt x="1154" y="113"/>
                  </a:lnTo>
                  <a:lnTo>
                    <a:pt x="1152" y="93"/>
                  </a:lnTo>
                  <a:lnTo>
                    <a:pt x="1147" y="75"/>
                  </a:lnTo>
                  <a:lnTo>
                    <a:pt x="1137" y="56"/>
                  </a:lnTo>
                  <a:lnTo>
                    <a:pt x="1123" y="40"/>
                  </a:lnTo>
                  <a:lnTo>
                    <a:pt x="1108" y="26"/>
                  </a:lnTo>
                  <a:lnTo>
                    <a:pt x="1089" y="15"/>
                  </a:lnTo>
                  <a:lnTo>
                    <a:pt x="1068" y="7"/>
                  </a:lnTo>
                  <a:lnTo>
                    <a:pt x="1046" y="2"/>
                  </a:lnTo>
                  <a:lnTo>
                    <a:pt x="1023" y="0"/>
                  </a:lnTo>
                  <a:lnTo>
                    <a:pt x="131" y="0"/>
                  </a:lnTo>
                  <a:lnTo>
                    <a:pt x="109" y="2"/>
                  </a:lnTo>
                  <a:lnTo>
                    <a:pt x="87" y="7"/>
                  </a:lnTo>
                  <a:lnTo>
                    <a:pt x="66" y="15"/>
                  </a:lnTo>
                  <a:lnTo>
                    <a:pt x="47" y="26"/>
                  </a:lnTo>
                  <a:lnTo>
                    <a:pt x="31" y="40"/>
                  </a:lnTo>
                  <a:lnTo>
                    <a:pt x="18" y="56"/>
                  </a:lnTo>
                  <a:lnTo>
                    <a:pt x="8" y="75"/>
                  </a:lnTo>
                  <a:lnTo>
                    <a:pt x="2" y="93"/>
                  </a:lnTo>
                  <a:lnTo>
                    <a:pt x="0" y="113"/>
                  </a:lnTo>
                  <a:lnTo>
                    <a:pt x="2" y="132"/>
                  </a:lnTo>
                  <a:lnTo>
                    <a:pt x="8" y="151"/>
                  </a:lnTo>
                  <a:lnTo>
                    <a:pt x="18" y="169"/>
                  </a:lnTo>
                  <a:lnTo>
                    <a:pt x="31" y="186"/>
                  </a:lnTo>
                  <a:lnTo>
                    <a:pt x="47" y="199"/>
                  </a:lnTo>
                  <a:lnTo>
                    <a:pt x="66" y="210"/>
                  </a:lnTo>
                  <a:lnTo>
                    <a:pt x="87" y="219"/>
                  </a:lnTo>
                  <a:lnTo>
                    <a:pt x="109" y="224"/>
                  </a:lnTo>
                  <a:lnTo>
                    <a:pt x="131" y="226"/>
                  </a:lnTo>
                  <a:lnTo>
                    <a:pt x="1023" y="226"/>
                  </a:lnTo>
                  <a:close/>
                </a:path>
              </a:pathLst>
            </a:custGeom>
            <a:solidFill>
              <a:srgbClr val="CCFFFF"/>
            </a:solidFill>
            <a:ln w="3175">
              <a:solidFill>
                <a:srgbClr val="000000"/>
              </a:solidFill>
              <a:round/>
              <a:headEnd/>
              <a:tailEnd/>
            </a:ln>
          </p:spPr>
          <p:txBody>
            <a:bodyPr/>
            <a:lstStyle/>
            <a:p>
              <a:endParaRPr lang="nl-NL"/>
            </a:p>
          </p:txBody>
        </p:sp>
        <p:sp>
          <p:nvSpPr>
            <p:cNvPr id="142603" name="Rectangle 288"/>
            <p:cNvSpPr>
              <a:spLocks noChangeAspect="1" noChangeArrowheads="1"/>
            </p:cNvSpPr>
            <p:nvPr/>
          </p:nvSpPr>
          <p:spPr bwMode="auto">
            <a:xfrm>
              <a:off x="1713" y="2323"/>
              <a:ext cx="277" cy="15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600" b="1" i="0">
                  <a:solidFill>
                    <a:srgbClr val="000000"/>
                  </a:solidFill>
                  <a:ea typeface="宋体" pitchFamily="2" charset="-122"/>
                </a:rPr>
                <a:t>POA</a:t>
              </a:r>
              <a:endParaRPr lang="en-US" altLang="zh-CN" sz="2800" b="1" i="0">
                <a:ea typeface="宋体" pitchFamily="2" charset="-122"/>
              </a:endParaRPr>
            </a:p>
          </p:txBody>
        </p:sp>
        <p:sp>
          <p:nvSpPr>
            <p:cNvPr id="142604" name="Rectangle 289"/>
            <p:cNvSpPr>
              <a:spLocks noChangeAspect="1" noChangeArrowheads="1"/>
            </p:cNvSpPr>
            <p:nvPr/>
          </p:nvSpPr>
          <p:spPr bwMode="auto">
            <a:xfrm>
              <a:off x="375" y="2020"/>
              <a:ext cx="77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i="0">
                  <a:solidFill>
                    <a:srgbClr val="000000"/>
                  </a:solidFill>
                  <a:ea typeface="宋体" pitchFamily="2" charset="-122"/>
                </a:rPr>
                <a:t>EnterpriseComponent</a:t>
              </a:r>
              <a:endParaRPr lang="en-US" altLang="zh-CN" sz="3200" b="1" i="0">
                <a:ea typeface="宋体" pitchFamily="2" charset="-122"/>
              </a:endParaRPr>
            </a:p>
          </p:txBody>
        </p:sp>
        <p:sp>
          <p:nvSpPr>
            <p:cNvPr id="142605" name="Rectangle 290"/>
            <p:cNvSpPr>
              <a:spLocks noChangeAspect="1" noChangeArrowheads="1"/>
            </p:cNvSpPr>
            <p:nvPr/>
          </p:nvSpPr>
          <p:spPr bwMode="auto">
            <a:xfrm>
              <a:off x="1608" y="1508"/>
              <a:ext cx="383"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b="1" i="0">
                  <a:solidFill>
                    <a:srgbClr val="000000"/>
                  </a:solidFill>
                  <a:ea typeface="宋体" pitchFamily="2" charset="-122"/>
                </a:rPr>
                <a:t>CCMContext</a:t>
              </a:r>
              <a:endParaRPr lang="en-US" altLang="zh-CN" sz="3200" b="1" i="0">
                <a:ea typeface="宋体" pitchFamily="2" charset="-122"/>
              </a:endParaRPr>
            </a:p>
          </p:txBody>
        </p:sp>
      </p:gr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a:xfrm>
            <a:off x="152400" y="476250"/>
            <a:ext cx="8839200" cy="381000"/>
          </a:xfrm>
        </p:spPr>
        <p:txBody>
          <a:bodyPr/>
          <a:lstStyle/>
          <a:p>
            <a:pPr eaLnBrk="1" hangingPunct="1"/>
            <a:r>
              <a:rPr lang="en-US" altLang="zh-CN" sz="3200" smtClean="0">
                <a:ea typeface="宋体" pitchFamily="2" charset="-122"/>
              </a:rPr>
              <a:t>Pushing Events from a RateGen Component</a:t>
            </a:r>
          </a:p>
        </p:txBody>
      </p:sp>
      <p:sp>
        <p:nvSpPr>
          <p:cNvPr id="46084" name="Text Box 4"/>
          <p:cNvSpPr txBox="1">
            <a:spLocks noChangeArrowheads="1"/>
          </p:cNvSpPr>
          <p:nvPr/>
        </p:nvSpPr>
        <p:spPr bwMode="auto">
          <a:xfrm>
            <a:off x="152400" y="942975"/>
            <a:ext cx="3505200" cy="5257800"/>
          </a:xfrm>
          <a:prstGeom prst="rect">
            <a:avLst/>
          </a:prstGeom>
          <a:noFill/>
          <a:ln w="9525">
            <a:noFill/>
            <a:miter lim="800000"/>
            <a:headEnd/>
            <a:tailEnd/>
          </a:ln>
        </p:spPr>
        <p:txBody>
          <a:bodyPr/>
          <a:lstStyle/>
          <a:p>
            <a:pPr>
              <a:spcBef>
                <a:spcPct val="30000"/>
              </a:spcBef>
            </a:pPr>
            <a:r>
              <a:rPr lang="en-US" altLang="zh-CN" sz="1400" b="1" i="0">
                <a:latin typeface="Courier New" pitchFamily="49" charset="0"/>
                <a:ea typeface="宋体" pitchFamily="2" charset="-122"/>
              </a:rPr>
              <a:t>// IDL 3</a:t>
            </a:r>
          </a:p>
          <a:p>
            <a:pPr>
              <a:spcBef>
                <a:spcPct val="30000"/>
              </a:spcBef>
            </a:pPr>
            <a:r>
              <a:rPr lang="en-US" altLang="zh-CN" sz="1400" b="1" i="0">
                <a:latin typeface="Courier New" pitchFamily="49" charset="0"/>
                <a:ea typeface="宋体" pitchFamily="2" charset="-122"/>
              </a:rPr>
              <a:t>component RateGen</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r>
              <a:rPr lang="en-US" altLang="zh-CN" sz="1400" b="1" i="0">
                <a:solidFill>
                  <a:srgbClr val="D60093"/>
                </a:solidFill>
                <a:latin typeface="Courier New" pitchFamily="49" charset="0"/>
                <a:ea typeface="宋体" pitchFamily="2" charset="-122"/>
              </a:rPr>
              <a:t>publishes</a:t>
            </a:r>
            <a:r>
              <a:rPr lang="en-US" altLang="zh-CN" sz="1400" b="1" i="0">
                <a:latin typeface="Courier New" pitchFamily="49" charset="0"/>
                <a:ea typeface="宋体" pitchFamily="2" charset="-122"/>
              </a:rPr>
              <a:t> tick Pulse;</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a:t>
            </a:r>
            <a:r>
              <a:rPr lang="en-US" altLang="zh-CN" sz="1400" b="1" i="0">
                <a:solidFill>
                  <a:srgbClr val="D60093"/>
                </a:solidFill>
                <a:latin typeface="Courier New" pitchFamily="49" charset="0"/>
                <a:ea typeface="宋体" pitchFamily="2" charset="-122"/>
              </a:rPr>
              <a:t>emits</a:t>
            </a:r>
            <a:r>
              <a:rPr lang="en-US" altLang="zh-CN" sz="1400" b="1" i="0">
                <a:latin typeface="Courier New" pitchFamily="49" charset="0"/>
                <a:ea typeface="宋体" pitchFamily="2" charset="-122"/>
              </a:rPr>
              <a:t> tick Trigger</a:t>
            </a:r>
            <a:r>
              <a:rPr lang="en-US" altLang="zh-CN" sz="1200" b="1" i="0">
                <a:latin typeface="Courier New" pitchFamily="49" charset="0"/>
                <a:ea typeface="宋体" pitchFamily="2" charset="-122"/>
              </a:rPr>
              <a:t>;</a:t>
            </a:r>
            <a:r>
              <a:rPr lang="en-US" altLang="zh-CN" sz="1400" b="1" i="0">
                <a:latin typeface="Courier New" pitchFamily="49" charset="0"/>
                <a:ea typeface="宋体" pitchFamily="2" charset="-122"/>
              </a:rPr>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spcBef>
                <a:spcPct val="30000"/>
              </a:spcBef>
            </a:pPr>
            <a:r>
              <a:rPr lang="en-US" altLang="zh-CN" sz="1400" b="1" i="0">
                <a:latin typeface="Courier New" pitchFamily="49" charset="0"/>
                <a:ea typeface="宋体" pitchFamily="2" charset="-122"/>
              </a:rPr>
              <a:t>};</a:t>
            </a: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endParaRPr lang="en-US" altLang="zh-CN" sz="1400" b="1" i="0">
              <a:latin typeface="Courier New" pitchFamily="49" charset="0"/>
              <a:ea typeface="宋体" pitchFamily="2" charset="-122"/>
            </a:endParaRPr>
          </a:p>
          <a:p>
            <a:pPr>
              <a:spcBef>
                <a:spcPct val="30000"/>
              </a:spcBef>
            </a:pPr>
            <a:r>
              <a:rPr lang="en-US" altLang="zh-CN" sz="1400" b="1" i="0">
                <a:latin typeface="Courier New" pitchFamily="49" charset="0"/>
                <a:ea typeface="宋体" pitchFamily="2" charset="-122"/>
              </a:rPr>
              <a:t>// Equivalent IDL 2</a:t>
            </a:r>
          </a:p>
          <a:p>
            <a:pPr>
              <a:spcBef>
                <a:spcPct val="30000"/>
              </a:spcBef>
            </a:pPr>
            <a:r>
              <a:rPr lang="en-US" altLang="zh-CN" sz="1400" b="1" i="0">
                <a:latin typeface="Courier New" pitchFamily="49" charset="0"/>
                <a:ea typeface="宋体" pitchFamily="2" charset="-122"/>
              </a:rPr>
              <a:t>interface RateGen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Components::CCMObject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Components::Cookie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subscribe_Pulse</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(in tickConsumer 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tickConsumer</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unsubscribe_Pulse</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(in Components::Cookie ck);</a:t>
            </a:r>
          </a:p>
          <a:p>
            <a:pPr>
              <a:spcBef>
                <a:spcPct val="30000"/>
              </a:spcBef>
            </a:pP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p>
        </p:txBody>
      </p:sp>
      <p:sp>
        <p:nvSpPr>
          <p:cNvPr id="46085" name="AutoShape 5"/>
          <p:cNvSpPr>
            <a:spLocks noChangeArrowheads="1"/>
          </p:cNvSpPr>
          <p:nvPr/>
        </p:nvSpPr>
        <p:spPr bwMode="auto">
          <a:xfrm>
            <a:off x="935038" y="2297113"/>
            <a:ext cx="609600" cy="1152525"/>
          </a:xfrm>
          <a:prstGeom prst="downArrow">
            <a:avLst>
              <a:gd name="adj1" fmla="val 50000"/>
              <a:gd name="adj2" fmla="val 47266"/>
            </a:avLst>
          </a:prstGeom>
          <a:noFill/>
          <a:ln w="9525">
            <a:solidFill>
              <a:schemeClr val="tx1"/>
            </a:solidFill>
            <a:miter lim="800000"/>
            <a:headEnd/>
            <a:tailEnd/>
          </a:ln>
        </p:spPr>
        <p:txBody>
          <a:bodyPr anchor="ctr">
            <a:spAutoFit/>
          </a:bodyPr>
          <a:lstStyle/>
          <a:p>
            <a:endParaRPr lang="nl-NL"/>
          </a:p>
        </p:txBody>
      </p:sp>
      <p:graphicFrame>
        <p:nvGraphicFramePr>
          <p:cNvPr id="46082" name="Object 2"/>
          <p:cNvGraphicFramePr>
            <a:graphicFrameLocks noChangeAspect="1"/>
          </p:cNvGraphicFramePr>
          <p:nvPr/>
        </p:nvGraphicFramePr>
        <p:xfrm>
          <a:off x="2540000" y="1830388"/>
          <a:ext cx="1798638" cy="2020887"/>
        </p:xfrm>
        <a:graphic>
          <a:graphicData uri="http://schemas.openxmlformats.org/presentationml/2006/ole">
            <p:oleObj spid="_x0000_s46082" name="Visio" r:id="rId4" imgW="1277926" imgH="1436863" progId="Visio.Drawing.11">
              <p:embed/>
            </p:oleObj>
          </a:graphicData>
        </a:graphic>
      </p:graphicFrame>
      <p:sp>
        <p:nvSpPr>
          <p:cNvPr id="46086" name="Text Box 7"/>
          <p:cNvSpPr txBox="1">
            <a:spLocks noChangeArrowheads="1"/>
          </p:cNvSpPr>
          <p:nvPr/>
        </p:nvSpPr>
        <p:spPr bwMode="auto">
          <a:xfrm>
            <a:off x="4275138" y="3649663"/>
            <a:ext cx="4673600" cy="2492375"/>
          </a:xfrm>
          <a:prstGeom prst="rect">
            <a:avLst/>
          </a:prstGeom>
          <a:noFill/>
          <a:ln w="9525">
            <a:solidFill>
              <a:schemeClr val="tx1"/>
            </a:solidFill>
            <a:miter lim="800000"/>
            <a:headEnd/>
            <a:tailEnd/>
          </a:ln>
        </p:spPr>
        <p:txBody>
          <a:bodyPr/>
          <a:lstStyle/>
          <a:p>
            <a:pPr>
              <a:spcBef>
                <a:spcPct val="0"/>
              </a:spcBef>
            </a:pPr>
            <a:r>
              <a:rPr lang="en-US" altLang="zh-CN" sz="1400" b="1" i="0">
                <a:latin typeface="Courier New" pitchFamily="49" charset="0"/>
                <a:ea typeface="宋体" pitchFamily="2" charset="-122"/>
              </a:rPr>
              <a:t>class RateGen_Exec_Impl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a:t>
            </a:r>
            <a:r>
              <a:rPr lang="en-US" altLang="zh-CN" sz="1400" b="1" i="0">
                <a:solidFill>
                  <a:srgbClr val="FF0066"/>
                </a:solidFill>
                <a:latin typeface="Courier New" pitchFamily="49" charset="0"/>
                <a:ea typeface="宋体" pitchFamily="2" charset="-122"/>
              </a:rPr>
              <a:t>RateGen_Exec</a:t>
            </a: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spcBef>
                <a:spcPct val="0"/>
              </a:spcBef>
            </a:pPr>
            <a:r>
              <a:rPr lang="en-US" altLang="zh-CN" sz="1400" b="1" i="0">
                <a:latin typeface="Courier New" pitchFamily="49" charset="0"/>
                <a:ea typeface="宋体" pitchFamily="2" charset="-122"/>
              </a:rPr>
              <a:t>  virtual void send_pulse (void)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tick_var ev = new tick;</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this-&gt;context_-&gt;</a:t>
            </a:r>
            <a:r>
              <a:rPr lang="en-US" altLang="zh-CN" sz="1400" b="1" i="0">
                <a:solidFill>
                  <a:srgbClr val="FF0066"/>
                </a:solidFill>
                <a:latin typeface="Courier New" pitchFamily="49" charset="0"/>
                <a:ea typeface="宋体" pitchFamily="2" charset="-122"/>
              </a:rPr>
              <a:t>push_Pulse</a:t>
            </a:r>
            <a:r>
              <a:rPr lang="en-US" altLang="zh-CN" sz="1400" b="1" i="0">
                <a:latin typeface="Courier New" pitchFamily="49" charset="0"/>
                <a:ea typeface="宋体" pitchFamily="2" charset="-122"/>
              </a:rPr>
              <a:t> (ev.in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p>
          <a:p>
            <a:pPr>
              <a:spcBef>
                <a:spcPct val="0"/>
              </a:spcBef>
            </a:pPr>
            <a:r>
              <a:rPr lang="en-US" altLang="zh-CN" sz="1400" b="1" i="0">
                <a:latin typeface="Courier New" pitchFamily="49" charset="0"/>
                <a:ea typeface="宋体" pitchFamily="2" charset="-122"/>
              </a:rPr>
              <a:t>};</a:t>
            </a:r>
          </a:p>
        </p:txBody>
      </p:sp>
      <p:sp>
        <p:nvSpPr>
          <p:cNvPr id="46087" name="Rectangle 8"/>
          <p:cNvSpPr>
            <a:spLocks noChangeArrowheads="1"/>
          </p:cNvSpPr>
          <p:nvPr/>
        </p:nvSpPr>
        <p:spPr bwMode="auto">
          <a:xfrm>
            <a:off x="4195763" y="981075"/>
            <a:ext cx="4795837" cy="2286000"/>
          </a:xfrm>
          <a:prstGeom prst="rect">
            <a:avLst/>
          </a:prstGeom>
          <a:noFill/>
          <a:ln w="9525">
            <a:noFill/>
            <a:miter lim="800000"/>
            <a:headEnd/>
            <a:tailEnd/>
          </a:ln>
        </p:spPr>
        <p:txBody>
          <a:bodyPr/>
          <a:lstStyle/>
          <a:p>
            <a:pPr marL="169863" indent="-169863">
              <a:buFontTx/>
              <a:buChar char="•"/>
            </a:pPr>
            <a:r>
              <a:rPr lang="en-US" altLang="zh-CN" sz="2000" i="0">
                <a:ea typeface="宋体" pitchFamily="2" charset="-122"/>
              </a:rPr>
              <a:t>Component-specific context also </a:t>
            </a:r>
          </a:p>
          <a:p>
            <a:pPr marL="511175" lvl="1" indent="-163513">
              <a:buFontTx/>
              <a:buChar char="–"/>
            </a:pPr>
            <a:r>
              <a:rPr lang="en-US" altLang="zh-CN" sz="2000" i="0">
                <a:ea typeface="宋体" pitchFamily="2" charset="-122"/>
              </a:rPr>
              <a:t>Manages consumer subscriptions (for publishers) &amp; connections (for emitters)</a:t>
            </a:r>
          </a:p>
          <a:p>
            <a:pPr marL="511175" lvl="1" indent="-163513">
              <a:buFontTx/>
              <a:buChar char="–"/>
            </a:pPr>
            <a:r>
              <a:rPr lang="en-US" altLang="zh-CN" sz="2000" i="0">
                <a:ea typeface="宋体" pitchFamily="2" charset="-122"/>
              </a:rPr>
              <a:t>Provides the event pushing operations &amp; relays events to consumers </a:t>
            </a:r>
          </a:p>
        </p:txBody>
      </p:sp>
      <p:sp>
        <p:nvSpPr>
          <p:cNvPr id="656394" name="AutoShape 10"/>
          <p:cNvSpPr>
            <a:spLocks noChangeArrowheads="1"/>
          </p:cNvSpPr>
          <p:nvPr/>
        </p:nvSpPr>
        <p:spPr bwMode="auto">
          <a:xfrm>
            <a:off x="2259013" y="6111875"/>
            <a:ext cx="1971675" cy="708025"/>
          </a:xfrm>
          <a:prstGeom prst="wedgeRectCallout">
            <a:avLst>
              <a:gd name="adj1" fmla="val 60468"/>
              <a:gd name="adj2" fmla="val -206278"/>
            </a:avLst>
          </a:prstGeom>
          <a:solidFill>
            <a:srgbClr val="FFFF99"/>
          </a:solidFill>
          <a:ln w="9525">
            <a:solidFill>
              <a:schemeClr val="tx1"/>
            </a:solidFill>
            <a:miter lim="800000"/>
            <a:headEnd/>
            <a:tailEnd/>
          </a:ln>
        </p:spPr>
        <p:txBody>
          <a:bodyPr anchor="ctr"/>
          <a:lstStyle/>
          <a:p>
            <a:pPr algn="ctr" eaLnBrk="0" hangingPunct="0">
              <a:spcBef>
                <a:spcPct val="0"/>
              </a:spcBef>
            </a:pPr>
            <a:r>
              <a:rPr lang="en-US" altLang="zh-CN" i="0">
                <a:ea typeface="宋体" pitchFamily="2" charset="-122"/>
              </a:rPr>
              <a:t>Runs in a loop at </a:t>
            </a:r>
            <a:r>
              <a:rPr lang="en-US" altLang="zh-CN" b="1" i="0">
                <a:latin typeface="Courier New" pitchFamily="49" charset="0"/>
                <a:ea typeface="宋体" pitchFamily="2" charset="-122"/>
              </a:rPr>
              <a:t>rateHz Rate</a:t>
            </a:r>
            <a:r>
              <a:rPr lang="en-US" altLang="zh-CN" i="0">
                <a:ea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63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394"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hangingPunct="1"/>
            <a:r>
              <a:rPr lang="en-US" altLang="zh-CN" sz="3200" smtClean="0">
                <a:ea typeface="宋体" pitchFamily="2" charset="-122"/>
              </a:rPr>
              <a:t>Summary of Server OMG IDL Mapping Rules</a:t>
            </a:r>
          </a:p>
        </p:txBody>
      </p:sp>
      <p:sp>
        <p:nvSpPr>
          <p:cNvPr id="143363" name="Rectangle 3"/>
          <p:cNvSpPr>
            <a:spLocks noGrp="1" noChangeArrowheads="1"/>
          </p:cNvSpPr>
          <p:nvPr>
            <p:ph type="body" idx="1"/>
          </p:nvPr>
        </p:nvSpPr>
        <p:spPr>
          <a:xfrm>
            <a:off x="0" y="990600"/>
            <a:ext cx="5343525" cy="5181600"/>
          </a:xfrm>
        </p:spPr>
        <p:txBody>
          <a:bodyPr/>
          <a:lstStyle/>
          <a:p>
            <a:pPr marL="174625" indent="-174625" eaLnBrk="1" hangingPunct="1">
              <a:spcBef>
                <a:spcPct val="35000"/>
              </a:spcBef>
            </a:pPr>
            <a:r>
              <a:rPr lang="en-US" altLang="zh-CN" sz="2000" smtClean="0">
                <a:ea typeface="宋体" pitchFamily="2" charset="-122"/>
              </a:rPr>
              <a:t>A </a:t>
            </a:r>
            <a:r>
              <a:rPr lang="en-US" altLang="zh-CN" sz="2000" b="1" smtClean="0">
                <a:latin typeface="Courier New" pitchFamily="49" charset="0"/>
                <a:ea typeface="宋体" pitchFamily="2" charset="-122"/>
              </a:rPr>
              <a:t>component</a:t>
            </a:r>
            <a:r>
              <a:rPr lang="en-US" altLang="zh-CN" sz="2000" smtClean="0">
                <a:ea typeface="宋体" pitchFamily="2" charset="-122"/>
              </a:rPr>
              <a:t> type is mapped to three </a:t>
            </a:r>
            <a:r>
              <a:rPr lang="en-US" altLang="zh-CN" sz="2000" b="1" smtClean="0">
                <a:latin typeface="Courier New" pitchFamily="49" charset="0"/>
                <a:ea typeface="宋体" pitchFamily="2" charset="-122"/>
              </a:rPr>
              <a:t>local</a:t>
            </a:r>
            <a:r>
              <a:rPr lang="en-US" altLang="zh-CN" sz="2000" smtClean="0">
                <a:ea typeface="宋体" pitchFamily="2" charset="-122"/>
              </a:rPr>
              <a:t> interfaces that correspond to different component roles/ports</a:t>
            </a:r>
          </a:p>
          <a:p>
            <a:pPr marL="511175" lvl="1" indent="-163513" eaLnBrk="1" hangingPunct="1">
              <a:spcBef>
                <a:spcPct val="35000"/>
              </a:spcBef>
            </a:pPr>
            <a:r>
              <a:rPr lang="en-US" altLang="zh-CN" sz="2000" smtClean="0">
                <a:ea typeface="宋体" pitchFamily="2" charset="-122"/>
              </a:rPr>
              <a:t>The </a:t>
            </a:r>
            <a:r>
              <a:rPr lang="en-US" altLang="zh-CN" sz="2000" i="1" smtClean="0">
                <a:ea typeface="宋体" pitchFamily="2" charset="-122"/>
              </a:rPr>
              <a:t>component executor interface</a:t>
            </a:r>
          </a:p>
          <a:p>
            <a:pPr marL="914400" lvl="2" eaLnBrk="1" hangingPunct="1">
              <a:spcBef>
                <a:spcPct val="35000"/>
              </a:spcBef>
            </a:pPr>
            <a:r>
              <a:rPr lang="en-US" altLang="zh-CN" smtClean="0">
                <a:ea typeface="宋体" pitchFamily="2" charset="-122"/>
              </a:rPr>
              <a:t>Inherits from </a:t>
            </a:r>
            <a:r>
              <a:rPr lang="en-US" altLang="zh-CN" b="1" smtClean="0">
                <a:latin typeface="Courier New" pitchFamily="49" charset="0"/>
                <a:ea typeface="宋体" pitchFamily="2" charset="-122"/>
                <a:cs typeface="Courier New" pitchFamily="49" charset="0"/>
              </a:rPr>
              <a:t>Components:: EnterpriseComponent</a:t>
            </a:r>
            <a:r>
              <a:rPr lang="en-US" altLang="zh-CN" b="1" smtClean="0">
                <a:ea typeface="宋体" pitchFamily="2" charset="-122"/>
                <a:cs typeface="Courier New" pitchFamily="49" charset="0"/>
              </a:rPr>
              <a:t> </a:t>
            </a:r>
            <a:r>
              <a:rPr lang="en-US" altLang="zh-CN" smtClean="0">
                <a:ea typeface="宋体" pitchFamily="2" charset="-122"/>
                <a:cs typeface="Courier New" pitchFamily="49" charset="0"/>
              </a:rPr>
              <a:t>&amp; provides operations for attributes, supported interfaces, &amp; receiving events</a:t>
            </a:r>
            <a:endParaRPr lang="en-US" altLang="zh-CN" b="1" smtClean="0">
              <a:latin typeface="Courier New" pitchFamily="49" charset="0"/>
              <a:ea typeface="宋体" pitchFamily="2" charset="-122"/>
              <a:cs typeface="Courier New" pitchFamily="49" charset="0"/>
            </a:endParaRPr>
          </a:p>
          <a:p>
            <a:pPr marL="511175" lvl="1" indent="-163513" eaLnBrk="1" hangingPunct="1">
              <a:spcBef>
                <a:spcPct val="35000"/>
              </a:spcBef>
            </a:pPr>
            <a:r>
              <a:rPr lang="en-US" altLang="zh-CN" sz="2000" smtClean="0">
                <a:ea typeface="宋体" pitchFamily="2" charset="-122"/>
              </a:rPr>
              <a:t>A </a:t>
            </a:r>
            <a:r>
              <a:rPr lang="en-US" altLang="zh-CN" sz="2000" i="1" smtClean="0">
                <a:ea typeface="宋体" pitchFamily="2" charset="-122"/>
              </a:rPr>
              <a:t>facet executor interface</a:t>
            </a:r>
          </a:p>
          <a:p>
            <a:pPr marL="914400" lvl="2" eaLnBrk="1" hangingPunct="1">
              <a:spcBef>
                <a:spcPct val="35000"/>
              </a:spcBef>
            </a:pPr>
            <a:r>
              <a:rPr lang="en-US" altLang="zh-CN" smtClean="0">
                <a:ea typeface="宋体" pitchFamily="2" charset="-122"/>
              </a:rPr>
              <a:t>Operations to obtain facet object references</a:t>
            </a:r>
          </a:p>
          <a:p>
            <a:pPr marL="511175" lvl="1" indent="-163513" eaLnBrk="1" hangingPunct="1">
              <a:spcBef>
                <a:spcPct val="35000"/>
              </a:spcBef>
            </a:pPr>
            <a:r>
              <a:rPr lang="en-US" altLang="zh-CN" sz="2000" smtClean="0">
                <a:ea typeface="宋体" pitchFamily="2" charset="-122"/>
              </a:rPr>
              <a:t>The </a:t>
            </a:r>
            <a:r>
              <a:rPr lang="en-US" altLang="zh-CN" sz="2000" i="1" smtClean="0">
                <a:ea typeface="宋体" pitchFamily="2" charset="-122"/>
              </a:rPr>
              <a:t>component-specific context interface</a:t>
            </a:r>
          </a:p>
          <a:p>
            <a:pPr marL="914400" lvl="2" eaLnBrk="1" hangingPunct="1">
              <a:spcBef>
                <a:spcPct val="35000"/>
              </a:spcBef>
            </a:pPr>
            <a:r>
              <a:rPr lang="en-US" altLang="zh-CN" smtClean="0">
                <a:ea typeface="宋体" pitchFamily="2" charset="-122"/>
              </a:rPr>
              <a:t>Operations to publish events &amp; access component receptacles</a:t>
            </a:r>
            <a:endParaRPr lang="en-US" altLang="zh-CN" sz="1800" smtClean="0">
              <a:ea typeface="宋体" pitchFamily="2" charset="-122"/>
            </a:endParaRPr>
          </a:p>
        </p:txBody>
      </p:sp>
      <p:sp>
        <p:nvSpPr>
          <p:cNvPr id="143364" name="Rectangle 4"/>
          <p:cNvSpPr>
            <a:spLocks noChangeArrowheads="1"/>
          </p:cNvSpPr>
          <p:nvPr/>
        </p:nvSpPr>
        <p:spPr bwMode="auto">
          <a:xfrm>
            <a:off x="4956175" y="1023938"/>
            <a:ext cx="4187825" cy="5181600"/>
          </a:xfrm>
          <a:prstGeom prst="rect">
            <a:avLst/>
          </a:prstGeom>
          <a:noFill/>
          <a:ln w="9525">
            <a:noFill/>
            <a:miter lim="800000"/>
            <a:headEnd/>
            <a:tailEnd/>
          </a:ln>
        </p:spPr>
        <p:txBody>
          <a:bodyPr/>
          <a:lstStyle/>
          <a:p>
            <a:pPr marL="174625" indent="-174625">
              <a:spcBef>
                <a:spcPct val="30000"/>
              </a:spcBef>
              <a:buFontTx/>
              <a:buChar char="•"/>
            </a:pPr>
            <a:r>
              <a:rPr lang="en-US" altLang="zh-CN" sz="2000" i="0">
                <a:ea typeface="宋体" pitchFamily="2" charset="-122"/>
              </a:rPr>
              <a:t>A </a:t>
            </a:r>
            <a:r>
              <a:rPr lang="en-US" altLang="zh-CN" sz="2000" b="1" i="0">
                <a:latin typeface="Courier New" pitchFamily="49" charset="0"/>
                <a:ea typeface="宋体" pitchFamily="2" charset="-122"/>
              </a:rPr>
              <a:t>home</a:t>
            </a:r>
            <a:r>
              <a:rPr lang="en-US" altLang="zh-CN" sz="2000" i="0">
                <a:ea typeface="宋体" pitchFamily="2" charset="-122"/>
              </a:rPr>
              <a:t> type is mapped to four  </a:t>
            </a:r>
            <a:r>
              <a:rPr lang="en-US" altLang="zh-CN" sz="2000" b="1" i="0">
                <a:latin typeface="Courier New" pitchFamily="49" charset="0"/>
                <a:ea typeface="宋体" pitchFamily="2" charset="-122"/>
              </a:rPr>
              <a:t>local</a:t>
            </a:r>
            <a:r>
              <a:rPr lang="en-US" altLang="zh-CN" sz="2000" i="0">
                <a:ea typeface="宋体" pitchFamily="2" charset="-122"/>
              </a:rPr>
              <a:t> interfaces</a:t>
            </a:r>
          </a:p>
          <a:p>
            <a:pPr marL="576263" lvl="1" indent="-228600">
              <a:spcBef>
                <a:spcPct val="30000"/>
              </a:spcBef>
              <a:buFontTx/>
              <a:buChar char="–"/>
            </a:pPr>
            <a:r>
              <a:rPr lang="en-US" altLang="zh-CN" sz="2000" i="0">
                <a:ea typeface="宋体" pitchFamily="2" charset="-122"/>
              </a:rPr>
              <a:t>An </a:t>
            </a:r>
            <a:r>
              <a:rPr lang="en-US" altLang="zh-CN" sz="2000">
                <a:ea typeface="宋体" pitchFamily="2" charset="-122"/>
              </a:rPr>
              <a:t>explicit</a:t>
            </a:r>
            <a:r>
              <a:rPr lang="en-US" altLang="zh-CN" sz="2000" i="0">
                <a:ea typeface="宋体" pitchFamily="2" charset="-122"/>
              </a:rPr>
              <a:t> </a:t>
            </a:r>
            <a:r>
              <a:rPr lang="en-US" altLang="zh-CN" sz="2000">
                <a:ea typeface="宋体" pitchFamily="2" charset="-122"/>
              </a:rPr>
              <a:t>executor</a:t>
            </a:r>
            <a:r>
              <a:rPr lang="en-US" altLang="zh-CN" sz="2000" i="0">
                <a:ea typeface="宋体" pitchFamily="2" charset="-122"/>
              </a:rPr>
              <a:t> interface for user-defined operations</a:t>
            </a:r>
          </a:p>
          <a:p>
            <a:pPr marL="968375" lvl="2" indent="-163513">
              <a:spcBef>
                <a:spcPct val="30000"/>
              </a:spcBef>
              <a:buFontTx/>
              <a:buChar char="•"/>
            </a:pPr>
            <a:r>
              <a:rPr lang="en-US" altLang="zh-CN" sz="2000" i="0">
                <a:ea typeface="宋体" pitchFamily="2" charset="-122"/>
              </a:rPr>
              <a:t>Inherits from </a:t>
            </a:r>
            <a:r>
              <a:rPr lang="en-US" altLang="zh-CN" sz="2000" b="1" i="0">
                <a:latin typeface="Courier New" pitchFamily="49" charset="0"/>
                <a:ea typeface="宋体" pitchFamily="2" charset="-122"/>
                <a:cs typeface="Courier New" pitchFamily="49" charset="0"/>
              </a:rPr>
              <a:t>Components:: HomeExecutorBase</a:t>
            </a:r>
            <a:endParaRPr lang="en-US" altLang="zh-CN" sz="2000" b="1" i="0">
              <a:ea typeface="宋体" pitchFamily="2" charset="-122"/>
            </a:endParaRPr>
          </a:p>
          <a:p>
            <a:pPr marL="576263" lvl="1" indent="-228600">
              <a:spcBef>
                <a:spcPct val="30000"/>
              </a:spcBef>
              <a:buFontTx/>
              <a:buChar char="–"/>
            </a:pPr>
            <a:r>
              <a:rPr lang="en-US" altLang="zh-CN" sz="2000" i="0">
                <a:ea typeface="宋体" pitchFamily="2" charset="-122"/>
              </a:rPr>
              <a:t>An </a:t>
            </a:r>
            <a:r>
              <a:rPr lang="en-US" altLang="zh-CN" sz="2000">
                <a:ea typeface="宋体" pitchFamily="2" charset="-122"/>
              </a:rPr>
              <a:t>implicit</a:t>
            </a:r>
            <a:r>
              <a:rPr lang="en-US" altLang="zh-CN" sz="2000" i="0">
                <a:ea typeface="宋体" pitchFamily="2" charset="-122"/>
              </a:rPr>
              <a:t> </a:t>
            </a:r>
            <a:r>
              <a:rPr lang="en-US" altLang="zh-CN" sz="2000">
                <a:ea typeface="宋体" pitchFamily="2" charset="-122"/>
              </a:rPr>
              <a:t>executor</a:t>
            </a:r>
            <a:r>
              <a:rPr lang="en-US" altLang="zh-CN" sz="2000" i="0">
                <a:ea typeface="宋体" pitchFamily="2" charset="-122"/>
              </a:rPr>
              <a:t> interface for </a:t>
            </a:r>
            <a:r>
              <a:rPr lang="en-US" altLang="zh-CN" sz="2000" b="1" i="0">
                <a:latin typeface="Courier New" pitchFamily="49" charset="0"/>
                <a:ea typeface="宋体" pitchFamily="2" charset="-122"/>
              </a:rPr>
              <a:t>create()</a:t>
            </a:r>
            <a:r>
              <a:rPr lang="en-US" altLang="zh-CN" sz="2000" i="0">
                <a:ea typeface="宋体" pitchFamily="2" charset="-122"/>
              </a:rPr>
              <a:t> operation</a:t>
            </a:r>
          </a:p>
          <a:p>
            <a:pPr marL="576263" lvl="1" indent="-228600">
              <a:spcBef>
                <a:spcPct val="30000"/>
              </a:spcBef>
              <a:buFontTx/>
              <a:buChar char="–"/>
            </a:pPr>
            <a:r>
              <a:rPr lang="en-US" altLang="zh-CN" sz="2000" i="0">
                <a:ea typeface="宋体" pitchFamily="2" charset="-122"/>
              </a:rPr>
              <a:t>A </a:t>
            </a:r>
            <a:r>
              <a:rPr lang="en-US" altLang="zh-CN" sz="2000">
                <a:ea typeface="宋体" pitchFamily="2" charset="-122"/>
              </a:rPr>
              <a:t>main executor</a:t>
            </a:r>
            <a:r>
              <a:rPr lang="en-US" altLang="zh-CN" sz="2000" i="0">
                <a:ea typeface="宋体" pitchFamily="2" charset="-122"/>
              </a:rPr>
              <a:t> interface inheriting from both previous interfaces</a:t>
            </a:r>
          </a:p>
          <a:p>
            <a:pPr marL="576263" lvl="1" indent="-228600">
              <a:spcBef>
                <a:spcPct val="30000"/>
              </a:spcBef>
              <a:buFontTx/>
              <a:buChar char="–"/>
            </a:pPr>
            <a:r>
              <a:rPr lang="en-US" altLang="zh-CN" sz="2000" i="0">
                <a:ea typeface="宋体" pitchFamily="2" charset="-122"/>
              </a:rPr>
              <a:t>A </a:t>
            </a:r>
            <a:r>
              <a:rPr lang="en-US" altLang="zh-CN" sz="2000">
                <a:ea typeface="宋体" pitchFamily="2" charset="-122"/>
              </a:rPr>
              <a:t>composition executor</a:t>
            </a:r>
            <a:r>
              <a:rPr lang="en-US" altLang="zh-CN" sz="2000" i="0">
                <a:ea typeface="宋体" pitchFamily="2" charset="-122"/>
              </a:rPr>
              <a:t> interface inheriting from the main executor interface</a:t>
            </a:r>
          </a:p>
        </p:txBody>
      </p:sp>
      <p:sp>
        <p:nvSpPr>
          <p:cNvPr id="143365" name="Rectangle 5"/>
          <p:cNvSpPr>
            <a:spLocks noChangeArrowheads="1"/>
          </p:cNvSpPr>
          <p:nvPr/>
        </p:nvSpPr>
        <p:spPr bwMode="auto">
          <a:xfrm>
            <a:off x="1003300" y="6384925"/>
            <a:ext cx="7058025" cy="4064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We explored all of these mappings in detail in previous slides</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ECD401A2-AA3F-4733-952D-60A0B01C3536}" type="datetime1">
              <a:rPr lang="zh-CN" altLang="en-US">
                <a:ea typeface="宋体" pitchFamily="2" charset="-122"/>
              </a:rPr>
              <a:pPr/>
              <a:t>2010-4-28</a:t>
            </a:fld>
            <a:endParaRPr lang="en-US" altLang="zh-CN">
              <a:ea typeface="宋体" pitchFamily="2" charset="-122"/>
            </a:endParaRPr>
          </a:p>
        </p:txBody>
      </p:sp>
      <p:sp>
        <p:nvSpPr>
          <p:cNvPr id="144387" name="Slide Number Placeholder 4"/>
          <p:cNvSpPr>
            <a:spLocks noGrp="1"/>
          </p:cNvSpPr>
          <p:nvPr>
            <p:ph type="sldNum" sz="quarter" idx="10"/>
          </p:nvPr>
        </p:nvSpPr>
        <p:spPr>
          <a:noFill/>
        </p:spPr>
        <p:txBody>
          <a:bodyPr/>
          <a:lstStyle/>
          <a:p>
            <a:fld id="{C67A9424-EE89-4498-B280-FF324274DB88}" type="slidenum">
              <a:rPr lang="zh-CN" altLang="en-US" smtClean="0">
                <a:latin typeface="Arial" charset="0"/>
              </a:rPr>
              <a:pPr/>
              <a:t>114</a:t>
            </a:fld>
            <a:endParaRPr lang="en-US" altLang="zh-CN" smtClean="0">
              <a:latin typeface="Arial" charset="0"/>
            </a:endParaRPr>
          </a:p>
        </p:txBody>
      </p:sp>
      <p:sp>
        <p:nvSpPr>
          <p:cNvPr id="144388" name="Rectangle 3"/>
          <p:cNvSpPr>
            <a:spLocks noGrp="1" noChangeArrowheads="1"/>
          </p:cNvSpPr>
          <p:nvPr>
            <p:ph type="body" idx="1"/>
          </p:nvPr>
        </p:nvSpPr>
        <p:spPr>
          <a:xfrm>
            <a:off x="1619250" y="1066800"/>
            <a:ext cx="6540500" cy="5019675"/>
          </a:xfrm>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Component Packaging, Assembly, &amp; Deployment </a:t>
            </a:r>
            <a:endParaRPr lang="en-US" altLang="zh-CN" sz="3600" smtClean="0">
              <a:solidFill>
                <a:srgbClr val="FF3300"/>
              </a:solidFill>
              <a:ea typeface="ＭＳ Ｐゴシック" pitchFamily="34" charset="-128"/>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a:xfrm>
            <a:off x="0" y="457200"/>
            <a:ext cx="9144000" cy="609600"/>
          </a:xfrm>
        </p:spPr>
        <p:txBody>
          <a:bodyPr/>
          <a:lstStyle/>
          <a:p>
            <a:pPr eaLnBrk="1" hangingPunct="1"/>
            <a:r>
              <a:rPr lang="en-US" altLang="zh-CN" sz="3200" smtClean="0">
                <a:ea typeface="宋体" pitchFamily="2" charset="-122"/>
              </a:rPr>
              <a:t>Overview of Deployment &amp; Configuration Process </a:t>
            </a:r>
          </a:p>
        </p:txBody>
      </p:sp>
      <p:graphicFrame>
        <p:nvGraphicFramePr>
          <p:cNvPr id="47106" name="Object 2"/>
          <p:cNvGraphicFramePr>
            <a:graphicFrameLocks noChangeAspect="1"/>
          </p:cNvGraphicFramePr>
          <p:nvPr>
            <p:ph sz="quarter" idx="2"/>
          </p:nvPr>
        </p:nvGraphicFramePr>
        <p:xfrm>
          <a:off x="152400" y="1373188"/>
          <a:ext cx="4343400" cy="1789112"/>
        </p:xfrm>
        <a:graphic>
          <a:graphicData uri="http://schemas.openxmlformats.org/presentationml/2006/ole">
            <p:oleObj spid="_x0000_s47106" name="Visio" r:id="rId3" imgW="4695217" imgH="1935889" progId="Visio.Drawing.11">
              <p:embed/>
            </p:oleObj>
          </a:graphicData>
        </a:graphic>
      </p:graphicFrame>
      <p:sp>
        <p:nvSpPr>
          <p:cNvPr id="47108" name="Rectangle 4"/>
          <p:cNvSpPr>
            <a:spLocks noGrp="1" noChangeArrowheads="1"/>
          </p:cNvSpPr>
          <p:nvPr>
            <p:ph type="body" sz="half" idx="3"/>
          </p:nvPr>
        </p:nvSpPr>
        <p:spPr>
          <a:xfrm>
            <a:off x="4495800" y="1038225"/>
            <a:ext cx="4552950" cy="5257800"/>
          </a:xfrm>
        </p:spPr>
        <p:txBody>
          <a:bodyPr/>
          <a:lstStyle/>
          <a:p>
            <a:pPr marL="169863" indent="-169863" eaLnBrk="1" hangingPunct="1">
              <a:spcBef>
                <a:spcPct val="30000"/>
              </a:spcBef>
            </a:pPr>
            <a:r>
              <a:rPr lang="en-US" altLang="zh-CN" sz="2000" smtClean="0">
                <a:ea typeface="宋体" pitchFamily="2" charset="-122"/>
              </a:rPr>
              <a:t>Goals</a:t>
            </a:r>
          </a:p>
          <a:p>
            <a:pPr marL="573088" lvl="1" indent="-231775" eaLnBrk="1" hangingPunct="1">
              <a:spcBef>
                <a:spcPct val="30000"/>
              </a:spcBef>
            </a:pPr>
            <a:r>
              <a:rPr lang="en-US" altLang="zh-CN" sz="2000" smtClean="0">
                <a:ea typeface="宋体" pitchFamily="2" charset="-122"/>
              </a:rPr>
              <a:t>Ease component reuse</a:t>
            </a:r>
          </a:p>
          <a:p>
            <a:pPr marL="573088" lvl="1" indent="-231775" eaLnBrk="1" hangingPunct="1">
              <a:spcBef>
                <a:spcPct val="30000"/>
              </a:spcBef>
            </a:pPr>
            <a:r>
              <a:rPr lang="en-US" altLang="zh-CN" sz="2000" smtClean="0">
                <a:ea typeface="宋体" pitchFamily="2" charset="-122"/>
              </a:rPr>
              <a:t>Build complex applications by assembling existing components</a:t>
            </a:r>
          </a:p>
          <a:p>
            <a:pPr marL="573088" lvl="1" indent="-231775" eaLnBrk="1" hangingPunct="1">
              <a:spcBef>
                <a:spcPct val="30000"/>
              </a:spcBef>
            </a:pPr>
            <a:r>
              <a:rPr lang="en-US" altLang="zh-CN" sz="2000" smtClean="0">
                <a:ea typeface="宋体" pitchFamily="2" charset="-122"/>
              </a:rPr>
              <a:t>Deploy component-based application into heterogeneous domain(s)</a:t>
            </a:r>
          </a:p>
          <a:p>
            <a:pPr marL="169863" indent="-169863" eaLnBrk="1" hangingPunct="1">
              <a:spcBef>
                <a:spcPct val="30000"/>
              </a:spcBef>
            </a:pPr>
            <a:r>
              <a:rPr lang="en-US" altLang="zh-CN" sz="2000" smtClean="0">
                <a:ea typeface="宋体" pitchFamily="2" charset="-122"/>
              </a:rPr>
              <a:t>Separation of concerns &amp; roles</a:t>
            </a:r>
          </a:p>
          <a:p>
            <a:pPr marL="573088" lvl="1" indent="-231775" eaLnBrk="1" hangingPunct="1">
              <a:spcBef>
                <a:spcPct val="30000"/>
              </a:spcBef>
            </a:pPr>
            <a:r>
              <a:rPr lang="en-US" altLang="zh-CN" sz="2000" smtClean="0">
                <a:ea typeface="宋体" pitchFamily="2" charset="-122"/>
              </a:rPr>
              <a:t>Component development &amp; packaging</a:t>
            </a:r>
          </a:p>
          <a:p>
            <a:pPr marL="573088" lvl="1" indent="-231775" eaLnBrk="1" hangingPunct="1">
              <a:spcBef>
                <a:spcPct val="30000"/>
              </a:spcBef>
            </a:pPr>
            <a:r>
              <a:rPr lang="en-US" altLang="zh-CN" sz="2000" smtClean="0">
                <a:ea typeface="宋体" pitchFamily="2" charset="-122"/>
              </a:rPr>
              <a:t>Application assembly</a:t>
            </a:r>
          </a:p>
          <a:p>
            <a:pPr marL="573088" lvl="1" indent="-231775" eaLnBrk="1" hangingPunct="1">
              <a:spcBef>
                <a:spcPct val="30000"/>
              </a:spcBef>
            </a:pPr>
            <a:r>
              <a:rPr lang="en-US" altLang="zh-CN" sz="2000" smtClean="0">
                <a:ea typeface="宋体" pitchFamily="2" charset="-122"/>
              </a:rPr>
              <a:t>Application configuration</a:t>
            </a:r>
          </a:p>
          <a:p>
            <a:pPr marL="573088" lvl="1" indent="-231775" eaLnBrk="1" hangingPunct="1">
              <a:spcBef>
                <a:spcPct val="30000"/>
              </a:spcBef>
            </a:pPr>
            <a:r>
              <a:rPr lang="en-US" altLang="zh-CN" sz="2000" smtClean="0">
                <a:ea typeface="宋体" pitchFamily="2" charset="-122"/>
              </a:rPr>
              <a:t>Application deployment</a:t>
            </a:r>
          </a:p>
          <a:p>
            <a:pPr marL="573088" lvl="1" indent="-231775" eaLnBrk="1" hangingPunct="1">
              <a:spcBef>
                <a:spcPct val="30000"/>
              </a:spcBef>
            </a:pPr>
            <a:r>
              <a:rPr lang="en-US" altLang="zh-CN" sz="2000" smtClean="0">
                <a:ea typeface="宋体" pitchFamily="2" charset="-122"/>
              </a:rPr>
              <a:t>Server configuration</a:t>
            </a:r>
          </a:p>
        </p:txBody>
      </p:sp>
      <p:sp>
        <p:nvSpPr>
          <p:cNvPr id="47109" name="AutoShape 6"/>
          <p:cNvSpPr>
            <a:spLocks noChangeAspect="1" noChangeArrowheads="1" noTextEdit="1"/>
          </p:cNvSpPr>
          <p:nvPr/>
        </p:nvSpPr>
        <p:spPr bwMode="auto">
          <a:xfrm>
            <a:off x="252413" y="1187450"/>
            <a:ext cx="4516437" cy="4622800"/>
          </a:xfrm>
          <a:prstGeom prst="rect">
            <a:avLst/>
          </a:prstGeom>
          <a:noFill/>
          <a:ln w="9525">
            <a:noFill/>
            <a:miter lim="800000"/>
            <a:headEnd/>
            <a:tailEnd/>
          </a:ln>
        </p:spPr>
        <p:txBody>
          <a:bodyPr/>
          <a:lstStyle/>
          <a:p>
            <a:endParaRPr lang="nl-NL"/>
          </a:p>
        </p:txBody>
      </p:sp>
      <p:sp>
        <p:nvSpPr>
          <p:cNvPr id="47110" name="Freeform 7"/>
          <p:cNvSpPr>
            <a:spLocks/>
          </p:cNvSpPr>
          <p:nvPr/>
        </p:nvSpPr>
        <p:spPr bwMode="auto">
          <a:xfrm>
            <a:off x="2516188" y="3268663"/>
            <a:ext cx="104775" cy="87312"/>
          </a:xfrm>
          <a:custGeom>
            <a:avLst/>
            <a:gdLst>
              <a:gd name="T0" fmla="*/ 0 w 319"/>
              <a:gd name="T1" fmla="*/ 2147483647 h 318"/>
              <a:gd name="T2" fmla="*/ 2147483647 w 319"/>
              <a:gd name="T3" fmla="*/ 0 h 318"/>
              <a:gd name="T4" fmla="*/ 2147483647 w 319"/>
              <a:gd name="T5" fmla="*/ 2147483647 h 318"/>
              <a:gd name="T6" fmla="*/ 2147483647 w 319"/>
              <a:gd name="T7" fmla="*/ 2147483647 h 318"/>
              <a:gd name="T8" fmla="*/ 2147483647 w 319"/>
              <a:gd name="T9" fmla="*/ 2147483647 h 318"/>
              <a:gd name="T10" fmla="*/ 0 w 319"/>
              <a:gd name="T11" fmla="*/ 2147483647 h 318"/>
              <a:gd name="T12" fmla="*/ 0 60000 65536"/>
              <a:gd name="T13" fmla="*/ 0 60000 65536"/>
              <a:gd name="T14" fmla="*/ 0 60000 65536"/>
              <a:gd name="T15" fmla="*/ 0 60000 65536"/>
              <a:gd name="T16" fmla="*/ 0 60000 65536"/>
              <a:gd name="T17" fmla="*/ 0 60000 65536"/>
              <a:gd name="T18" fmla="*/ 0 w 319"/>
              <a:gd name="T19" fmla="*/ 0 h 318"/>
              <a:gd name="T20" fmla="*/ 319 w 319"/>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319" h="318">
                <a:moveTo>
                  <a:pt x="0" y="159"/>
                </a:moveTo>
                <a:cubicBezTo>
                  <a:pt x="0" y="71"/>
                  <a:pt x="72" y="0"/>
                  <a:pt x="160" y="0"/>
                </a:cubicBezTo>
                <a:cubicBezTo>
                  <a:pt x="248" y="0"/>
                  <a:pt x="319" y="71"/>
                  <a:pt x="319" y="159"/>
                </a:cubicBezTo>
                <a:cubicBezTo>
                  <a:pt x="319" y="159"/>
                  <a:pt x="319" y="159"/>
                  <a:pt x="319" y="159"/>
                </a:cubicBezTo>
                <a:cubicBezTo>
                  <a:pt x="319" y="247"/>
                  <a:pt x="248" y="318"/>
                  <a:pt x="160" y="318"/>
                </a:cubicBezTo>
                <a:cubicBezTo>
                  <a:pt x="72" y="318"/>
                  <a:pt x="0" y="247"/>
                  <a:pt x="0" y="159"/>
                </a:cubicBezTo>
              </a:path>
            </a:pathLst>
          </a:custGeom>
          <a:solidFill>
            <a:srgbClr val="FFFFFF"/>
          </a:solidFill>
          <a:ln w="0">
            <a:solidFill>
              <a:srgbClr val="000000"/>
            </a:solidFill>
            <a:round/>
            <a:headEnd/>
            <a:tailEnd/>
          </a:ln>
        </p:spPr>
        <p:txBody>
          <a:bodyPr/>
          <a:lstStyle/>
          <a:p>
            <a:endParaRPr lang="nl-NL"/>
          </a:p>
        </p:txBody>
      </p:sp>
      <p:sp>
        <p:nvSpPr>
          <p:cNvPr id="47111" name="Freeform 8"/>
          <p:cNvSpPr>
            <a:spLocks noEditPoints="1"/>
          </p:cNvSpPr>
          <p:nvPr/>
        </p:nvSpPr>
        <p:spPr bwMode="auto">
          <a:xfrm>
            <a:off x="2463800" y="3268663"/>
            <a:ext cx="207963" cy="479425"/>
          </a:xfrm>
          <a:custGeom>
            <a:avLst/>
            <a:gdLst>
              <a:gd name="T0" fmla="*/ 0 w 637"/>
              <a:gd name="T1" fmla="*/ 2147483647 h 1752"/>
              <a:gd name="T2" fmla="*/ 2147483647 w 637"/>
              <a:gd name="T3" fmla="*/ 2147483647 h 1752"/>
              <a:gd name="T4" fmla="*/ 2147483647 w 637"/>
              <a:gd name="T5" fmla="*/ 2147483647 h 1752"/>
              <a:gd name="T6" fmla="*/ 2147483647 w 637"/>
              <a:gd name="T7" fmla="*/ 2147483647 h 1752"/>
              <a:gd name="T8" fmla="*/ 2147483647 w 637"/>
              <a:gd name="T9" fmla="*/ 2147483647 h 1752"/>
              <a:gd name="T10" fmla="*/ 2147483647 w 637"/>
              <a:gd name="T11" fmla="*/ 2147483647 h 1752"/>
              <a:gd name="T12" fmla="*/ 0 w 637"/>
              <a:gd name="T13" fmla="*/ 2147483647 h 1752"/>
              <a:gd name="T14" fmla="*/ 2147483647 w 637"/>
              <a:gd name="T15" fmla="*/ 2147483647 h 1752"/>
              <a:gd name="T16" fmla="*/ 2147483647 w 637"/>
              <a:gd name="T17" fmla="*/ 0 h 1752"/>
              <a:gd name="T18" fmla="*/ 2147483647 w 637"/>
              <a:gd name="T19" fmla="*/ 2147483647 h 1752"/>
              <a:gd name="T20" fmla="*/ 2147483647 w 637"/>
              <a:gd name="T21" fmla="*/ 2147483647 h 1752"/>
              <a:gd name="T22" fmla="*/ 2147483647 w 637"/>
              <a:gd name="T23" fmla="*/ 2147483647 h 1752"/>
              <a:gd name="T24" fmla="*/ 2147483647 w 637"/>
              <a:gd name="T25" fmla="*/ 2147483647 h 17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7"/>
              <a:gd name="T40" fmla="*/ 0 h 1752"/>
              <a:gd name="T41" fmla="*/ 637 w 637"/>
              <a:gd name="T42" fmla="*/ 1752 h 17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7" h="1752">
                <a:moveTo>
                  <a:pt x="0" y="478"/>
                </a:moveTo>
                <a:lnTo>
                  <a:pt x="637" y="478"/>
                </a:lnTo>
                <a:moveTo>
                  <a:pt x="319" y="1115"/>
                </a:moveTo>
                <a:lnTo>
                  <a:pt x="637" y="1752"/>
                </a:lnTo>
                <a:moveTo>
                  <a:pt x="319" y="318"/>
                </a:moveTo>
                <a:lnTo>
                  <a:pt x="319" y="1115"/>
                </a:lnTo>
                <a:lnTo>
                  <a:pt x="0" y="1752"/>
                </a:lnTo>
                <a:moveTo>
                  <a:pt x="159" y="159"/>
                </a:moveTo>
                <a:cubicBezTo>
                  <a:pt x="159" y="71"/>
                  <a:pt x="231" y="0"/>
                  <a:pt x="319" y="0"/>
                </a:cubicBezTo>
                <a:cubicBezTo>
                  <a:pt x="407" y="0"/>
                  <a:pt x="478" y="71"/>
                  <a:pt x="478" y="159"/>
                </a:cubicBezTo>
                <a:cubicBezTo>
                  <a:pt x="478" y="159"/>
                  <a:pt x="478" y="159"/>
                  <a:pt x="478" y="159"/>
                </a:cubicBezTo>
                <a:cubicBezTo>
                  <a:pt x="478" y="247"/>
                  <a:pt x="407" y="318"/>
                  <a:pt x="319" y="318"/>
                </a:cubicBezTo>
                <a:cubicBezTo>
                  <a:pt x="231" y="318"/>
                  <a:pt x="159" y="247"/>
                  <a:pt x="159" y="159"/>
                </a:cubicBezTo>
              </a:path>
            </a:pathLst>
          </a:custGeom>
          <a:noFill/>
          <a:ln w="1588" cap="rnd">
            <a:solidFill>
              <a:srgbClr val="000000"/>
            </a:solidFill>
            <a:round/>
            <a:headEnd/>
            <a:tailEnd/>
          </a:ln>
        </p:spPr>
        <p:txBody>
          <a:bodyPr/>
          <a:lstStyle/>
          <a:p>
            <a:endParaRPr lang="nl-NL"/>
          </a:p>
        </p:txBody>
      </p:sp>
      <p:sp>
        <p:nvSpPr>
          <p:cNvPr id="47112" name="Freeform 9"/>
          <p:cNvSpPr>
            <a:spLocks/>
          </p:cNvSpPr>
          <p:nvPr/>
        </p:nvSpPr>
        <p:spPr bwMode="auto">
          <a:xfrm>
            <a:off x="1873250" y="4002088"/>
            <a:ext cx="355600" cy="358775"/>
          </a:xfrm>
          <a:custGeom>
            <a:avLst/>
            <a:gdLst>
              <a:gd name="T0" fmla="*/ 2147483647 w 103"/>
              <a:gd name="T1" fmla="*/ 2147483647 h 123"/>
              <a:gd name="T2" fmla="*/ 0 w 103"/>
              <a:gd name="T3" fmla="*/ 2147483647 h 123"/>
              <a:gd name="T4" fmla="*/ 2147483647 w 103"/>
              <a:gd name="T5" fmla="*/ 2147483647 h 123"/>
              <a:gd name="T6" fmla="*/ 2147483647 w 103"/>
              <a:gd name="T7" fmla="*/ 2147483647 h 123"/>
              <a:gd name="T8" fmla="*/ 2147483647 w 103"/>
              <a:gd name="T9" fmla="*/ 0 h 123"/>
              <a:gd name="T10" fmla="*/ 2147483647 w 103"/>
              <a:gd name="T11" fmla="*/ 2147483647 h 123"/>
              <a:gd name="T12" fmla="*/ 0 60000 65536"/>
              <a:gd name="T13" fmla="*/ 0 60000 65536"/>
              <a:gd name="T14" fmla="*/ 0 60000 65536"/>
              <a:gd name="T15" fmla="*/ 0 60000 65536"/>
              <a:gd name="T16" fmla="*/ 0 60000 65536"/>
              <a:gd name="T17" fmla="*/ 0 60000 65536"/>
              <a:gd name="T18" fmla="*/ 0 w 103"/>
              <a:gd name="T19" fmla="*/ 0 h 123"/>
              <a:gd name="T20" fmla="*/ 103 w 103"/>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103" h="123">
                <a:moveTo>
                  <a:pt x="103" y="123"/>
                </a:moveTo>
                <a:lnTo>
                  <a:pt x="0" y="123"/>
                </a:lnTo>
                <a:lnTo>
                  <a:pt x="81" y="123"/>
                </a:lnTo>
                <a:lnTo>
                  <a:pt x="81" y="23"/>
                </a:lnTo>
                <a:lnTo>
                  <a:pt x="103" y="0"/>
                </a:lnTo>
                <a:lnTo>
                  <a:pt x="103" y="123"/>
                </a:lnTo>
                <a:close/>
              </a:path>
            </a:pathLst>
          </a:custGeom>
          <a:solidFill>
            <a:srgbClr val="999999"/>
          </a:solidFill>
          <a:ln w="9525">
            <a:noFill/>
            <a:round/>
            <a:headEnd/>
            <a:tailEnd/>
          </a:ln>
        </p:spPr>
        <p:txBody>
          <a:bodyPr/>
          <a:lstStyle/>
          <a:p>
            <a:endParaRPr lang="nl-NL"/>
          </a:p>
        </p:txBody>
      </p:sp>
      <p:sp>
        <p:nvSpPr>
          <p:cNvPr id="47113" name="Freeform 10"/>
          <p:cNvSpPr>
            <a:spLocks/>
          </p:cNvSpPr>
          <p:nvPr/>
        </p:nvSpPr>
        <p:spPr bwMode="auto">
          <a:xfrm>
            <a:off x="1873250" y="4002088"/>
            <a:ext cx="355600" cy="358775"/>
          </a:xfrm>
          <a:custGeom>
            <a:avLst/>
            <a:gdLst>
              <a:gd name="T0" fmla="*/ 2147483647 w 103"/>
              <a:gd name="T1" fmla="*/ 2147483647 h 123"/>
              <a:gd name="T2" fmla="*/ 0 w 103"/>
              <a:gd name="T3" fmla="*/ 2147483647 h 123"/>
              <a:gd name="T4" fmla="*/ 2147483647 w 103"/>
              <a:gd name="T5" fmla="*/ 2147483647 h 123"/>
              <a:gd name="T6" fmla="*/ 2147483647 w 103"/>
              <a:gd name="T7" fmla="*/ 2147483647 h 123"/>
              <a:gd name="T8" fmla="*/ 2147483647 w 103"/>
              <a:gd name="T9" fmla="*/ 0 h 123"/>
              <a:gd name="T10" fmla="*/ 2147483647 w 103"/>
              <a:gd name="T11" fmla="*/ 2147483647 h 123"/>
              <a:gd name="T12" fmla="*/ 0 60000 65536"/>
              <a:gd name="T13" fmla="*/ 0 60000 65536"/>
              <a:gd name="T14" fmla="*/ 0 60000 65536"/>
              <a:gd name="T15" fmla="*/ 0 60000 65536"/>
              <a:gd name="T16" fmla="*/ 0 60000 65536"/>
              <a:gd name="T17" fmla="*/ 0 60000 65536"/>
              <a:gd name="T18" fmla="*/ 0 w 103"/>
              <a:gd name="T19" fmla="*/ 0 h 123"/>
              <a:gd name="T20" fmla="*/ 103 w 103"/>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103" h="123">
                <a:moveTo>
                  <a:pt x="103" y="123"/>
                </a:moveTo>
                <a:lnTo>
                  <a:pt x="0" y="123"/>
                </a:lnTo>
                <a:lnTo>
                  <a:pt x="81" y="123"/>
                </a:lnTo>
                <a:lnTo>
                  <a:pt x="81" y="23"/>
                </a:lnTo>
                <a:lnTo>
                  <a:pt x="103" y="0"/>
                </a:lnTo>
                <a:lnTo>
                  <a:pt x="103" y="123"/>
                </a:lnTo>
                <a:close/>
              </a:path>
            </a:pathLst>
          </a:custGeom>
          <a:noFill/>
          <a:ln w="1588" cap="rnd">
            <a:solidFill>
              <a:srgbClr val="000000"/>
            </a:solidFill>
            <a:round/>
            <a:headEnd/>
            <a:tailEnd/>
          </a:ln>
        </p:spPr>
        <p:txBody>
          <a:bodyPr/>
          <a:lstStyle/>
          <a:p>
            <a:endParaRPr lang="nl-NL"/>
          </a:p>
        </p:txBody>
      </p:sp>
      <p:sp>
        <p:nvSpPr>
          <p:cNvPr id="47114" name="Freeform 11"/>
          <p:cNvSpPr>
            <a:spLocks/>
          </p:cNvSpPr>
          <p:nvPr/>
        </p:nvSpPr>
        <p:spPr bwMode="auto">
          <a:xfrm>
            <a:off x="1797050" y="4360863"/>
            <a:ext cx="1506538" cy="365125"/>
          </a:xfrm>
          <a:custGeom>
            <a:avLst/>
            <a:gdLst>
              <a:gd name="T0" fmla="*/ 2147483647 w 435"/>
              <a:gd name="T1" fmla="*/ 0 h 125"/>
              <a:gd name="T2" fmla="*/ 2147483647 w 435"/>
              <a:gd name="T3" fmla="*/ 2147483647 h 125"/>
              <a:gd name="T4" fmla="*/ 2147483647 w 435"/>
              <a:gd name="T5" fmla="*/ 0 h 125"/>
              <a:gd name="T6" fmla="*/ 0 w 435"/>
              <a:gd name="T7" fmla="*/ 2147483647 h 125"/>
              <a:gd name="T8" fmla="*/ 2147483647 w 435"/>
              <a:gd name="T9" fmla="*/ 2147483647 h 125"/>
              <a:gd name="T10" fmla="*/ 2147483647 w 435"/>
              <a:gd name="T11" fmla="*/ 2147483647 h 125"/>
              <a:gd name="T12" fmla="*/ 2147483647 w 435"/>
              <a:gd name="T13" fmla="*/ 0 h 125"/>
              <a:gd name="T14" fmla="*/ 0 60000 65536"/>
              <a:gd name="T15" fmla="*/ 0 60000 65536"/>
              <a:gd name="T16" fmla="*/ 0 60000 65536"/>
              <a:gd name="T17" fmla="*/ 0 60000 65536"/>
              <a:gd name="T18" fmla="*/ 0 60000 65536"/>
              <a:gd name="T19" fmla="*/ 0 60000 65536"/>
              <a:gd name="T20" fmla="*/ 0 60000 65536"/>
              <a:gd name="T21" fmla="*/ 0 w 435"/>
              <a:gd name="T22" fmla="*/ 0 h 125"/>
              <a:gd name="T23" fmla="*/ 435 w 43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5" h="125">
                <a:moveTo>
                  <a:pt x="435" y="0"/>
                </a:moveTo>
                <a:lnTo>
                  <a:pt x="229" y="103"/>
                </a:lnTo>
                <a:lnTo>
                  <a:pt x="22" y="0"/>
                </a:lnTo>
                <a:lnTo>
                  <a:pt x="0" y="22"/>
                </a:lnTo>
                <a:lnTo>
                  <a:pt x="206" y="125"/>
                </a:lnTo>
                <a:lnTo>
                  <a:pt x="412" y="22"/>
                </a:lnTo>
                <a:lnTo>
                  <a:pt x="435" y="0"/>
                </a:lnTo>
                <a:close/>
              </a:path>
            </a:pathLst>
          </a:custGeom>
          <a:solidFill>
            <a:srgbClr val="999999"/>
          </a:solidFill>
          <a:ln w="9525">
            <a:noFill/>
            <a:round/>
            <a:headEnd/>
            <a:tailEnd/>
          </a:ln>
        </p:spPr>
        <p:txBody>
          <a:bodyPr/>
          <a:lstStyle/>
          <a:p>
            <a:endParaRPr lang="nl-NL"/>
          </a:p>
        </p:txBody>
      </p:sp>
      <p:sp>
        <p:nvSpPr>
          <p:cNvPr id="47115" name="Freeform 12"/>
          <p:cNvSpPr>
            <a:spLocks noEditPoints="1"/>
          </p:cNvSpPr>
          <p:nvPr/>
        </p:nvSpPr>
        <p:spPr bwMode="auto">
          <a:xfrm>
            <a:off x="1797050" y="4360863"/>
            <a:ext cx="1506538" cy="365125"/>
          </a:xfrm>
          <a:custGeom>
            <a:avLst/>
            <a:gdLst>
              <a:gd name="T0" fmla="*/ 2147483647 w 435"/>
              <a:gd name="T1" fmla="*/ 0 h 125"/>
              <a:gd name="T2" fmla="*/ 2147483647 w 435"/>
              <a:gd name="T3" fmla="*/ 2147483647 h 125"/>
              <a:gd name="T4" fmla="*/ 2147483647 w 435"/>
              <a:gd name="T5" fmla="*/ 0 h 125"/>
              <a:gd name="T6" fmla="*/ 0 w 435"/>
              <a:gd name="T7" fmla="*/ 2147483647 h 125"/>
              <a:gd name="T8" fmla="*/ 2147483647 w 435"/>
              <a:gd name="T9" fmla="*/ 2147483647 h 125"/>
              <a:gd name="T10" fmla="*/ 2147483647 w 435"/>
              <a:gd name="T11" fmla="*/ 2147483647 h 125"/>
              <a:gd name="T12" fmla="*/ 2147483647 w 435"/>
              <a:gd name="T13" fmla="*/ 0 h 125"/>
              <a:gd name="T14" fmla="*/ 2147483647 w 435"/>
              <a:gd name="T15" fmla="*/ 2147483647 h 125"/>
              <a:gd name="T16" fmla="*/ 2147483647 w 435"/>
              <a:gd name="T17" fmla="*/ 2147483647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5"/>
              <a:gd name="T28" fmla="*/ 0 h 125"/>
              <a:gd name="T29" fmla="*/ 435 w 435"/>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5" h="125">
                <a:moveTo>
                  <a:pt x="435" y="0"/>
                </a:moveTo>
                <a:lnTo>
                  <a:pt x="229" y="103"/>
                </a:lnTo>
                <a:lnTo>
                  <a:pt x="22" y="0"/>
                </a:lnTo>
                <a:lnTo>
                  <a:pt x="0" y="22"/>
                </a:lnTo>
                <a:lnTo>
                  <a:pt x="206" y="125"/>
                </a:lnTo>
                <a:lnTo>
                  <a:pt x="412" y="22"/>
                </a:lnTo>
                <a:lnTo>
                  <a:pt x="435" y="0"/>
                </a:lnTo>
                <a:moveTo>
                  <a:pt x="229" y="103"/>
                </a:moveTo>
                <a:lnTo>
                  <a:pt x="206" y="125"/>
                </a:lnTo>
              </a:path>
            </a:pathLst>
          </a:custGeom>
          <a:noFill/>
          <a:ln w="1588" cap="rnd">
            <a:solidFill>
              <a:srgbClr val="000000"/>
            </a:solidFill>
            <a:round/>
            <a:headEnd/>
            <a:tailEnd/>
          </a:ln>
        </p:spPr>
        <p:txBody>
          <a:bodyPr/>
          <a:lstStyle/>
          <a:p>
            <a:endParaRPr lang="nl-NL"/>
          </a:p>
        </p:txBody>
      </p:sp>
      <p:sp>
        <p:nvSpPr>
          <p:cNvPr id="47116" name="Freeform 13"/>
          <p:cNvSpPr>
            <a:spLocks/>
          </p:cNvSpPr>
          <p:nvPr/>
        </p:nvSpPr>
        <p:spPr bwMode="auto">
          <a:xfrm>
            <a:off x="1873250" y="4002088"/>
            <a:ext cx="1430338" cy="660400"/>
          </a:xfrm>
          <a:custGeom>
            <a:avLst/>
            <a:gdLst>
              <a:gd name="T0" fmla="*/ 2147483647 w 413"/>
              <a:gd name="T1" fmla="*/ 0 h 226"/>
              <a:gd name="T2" fmla="*/ 2147483647 w 413"/>
              <a:gd name="T3" fmla="*/ 2147483647 h 226"/>
              <a:gd name="T4" fmla="*/ 0 w 413"/>
              <a:gd name="T5" fmla="*/ 2147483647 h 226"/>
              <a:gd name="T6" fmla="*/ 2147483647 w 413"/>
              <a:gd name="T7" fmla="*/ 2147483647 h 226"/>
              <a:gd name="T8" fmla="*/ 2147483647 w 413"/>
              <a:gd name="T9" fmla="*/ 2147483647 h 226"/>
              <a:gd name="T10" fmla="*/ 2147483647 w 413"/>
              <a:gd name="T11" fmla="*/ 2147483647 h 226"/>
              <a:gd name="T12" fmla="*/ 2147483647 w 413"/>
              <a:gd name="T13" fmla="*/ 0 h 226"/>
              <a:gd name="T14" fmla="*/ 2147483647 w 413"/>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226"/>
              <a:gd name="T26" fmla="*/ 413 w 413"/>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226">
                <a:moveTo>
                  <a:pt x="103" y="0"/>
                </a:moveTo>
                <a:lnTo>
                  <a:pt x="103" y="123"/>
                </a:lnTo>
                <a:lnTo>
                  <a:pt x="0" y="123"/>
                </a:lnTo>
                <a:lnTo>
                  <a:pt x="207" y="226"/>
                </a:lnTo>
                <a:lnTo>
                  <a:pt x="413" y="123"/>
                </a:lnTo>
                <a:lnTo>
                  <a:pt x="310" y="123"/>
                </a:lnTo>
                <a:lnTo>
                  <a:pt x="310" y="0"/>
                </a:lnTo>
                <a:lnTo>
                  <a:pt x="103" y="0"/>
                </a:lnTo>
                <a:close/>
              </a:path>
            </a:pathLst>
          </a:custGeom>
          <a:solidFill>
            <a:srgbClr val="FFFFFF"/>
          </a:solidFill>
          <a:ln w="9525">
            <a:noFill/>
            <a:round/>
            <a:headEnd/>
            <a:tailEnd/>
          </a:ln>
        </p:spPr>
        <p:txBody>
          <a:bodyPr/>
          <a:lstStyle/>
          <a:p>
            <a:endParaRPr lang="nl-NL"/>
          </a:p>
        </p:txBody>
      </p:sp>
      <p:sp>
        <p:nvSpPr>
          <p:cNvPr id="47117" name="Freeform 14"/>
          <p:cNvSpPr>
            <a:spLocks/>
          </p:cNvSpPr>
          <p:nvPr/>
        </p:nvSpPr>
        <p:spPr bwMode="auto">
          <a:xfrm>
            <a:off x="1873250" y="4002088"/>
            <a:ext cx="1430338" cy="660400"/>
          </a:xfrm>
          <a:custGeom>
            <a:avLst/>
            <a:gdLst>
              <a:gd name="T0" fmla="*/ 2147483647 w 413"/>
              <a:gd name="T1" fmla="*/ 0 h 226"/>
              <a:gd name="T2" fmla="*/ 2147483647 w 413"/>
              <a:gd name="T3" fmla="*/ 2147483647 h 226"/>
              <a:gd name="T4" fmla="*/ 0 w 413"/>
              <a:gd name="T5" fmla="*/ 2147483647 h 226"/>
              <a:gd name="T6" fmla="*/ 2147483647 w 413"/>
              <a:gd name="T7" fmla="*/ 2147483647 h 226"/>
              <a:gd name="T8" fmla="*/ 2147483647 w 413"/>
              <a:gd name="T9" fmla="*/ 2147483647 h 226"/>
              <a:gd name="T10" fmla="*/ 2147483647 w 413"/>
              <a:gd name="T11" fmla="*/ 2147483647 h 226"/>
              <a:gd name="T12" fmla="*/ 2147483647 w 413"/>
              <a:gd name="T13" fmla="*/ 0 h 226"/>
              <a:gd name="T14" fmla="*/ 2147483647 w 413"/>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226"/>
              <a:gd name="T26" fmla="*/ 413 w 413"/>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226">
                <a:moveTo>
                  <a:pt x="103" y="0"/>
                </a:moveTo>
                <a:lnTo>
                  <a:pt x="103" y="123"/>
                </a:lnTo>
                <a:lnTo>
                  <a:pt x="0" y="123"/>
                </a:lnTo>
                <a:lnTo>
                  <a:pt x="207" y="226"/>
                </a:lnTo>
                <a:lnTo>
                  <a:pt x="413" y="123"/>
                </a:lnTo>
                <a:lnTo>
                  <a:pt x="310" y="123"/>
                </a:lnTo>
                <a:lnTo>
                  <a:pt x="310" y="0"/>
                </a:lnTo>
                <a:lnTo>
                  <a:pt x="103" y="0"/>
                </a:lnTo>
                <a:close/>
              </a:path>
            </a:pathLst>
          </a:custGeom>
          <a:noFill/>
          <a:ln w="1588" cap="rnd">
            <a:solidFill>
              <a:srgbClr val="000000"/>
            </a:solidFill>
            <a:round/>
            <a:headEnd/>
            <a:tailEnd/>
          </a:ln>
        </p:spPr>
        <p:txBody>
          <a:bodyPr/>
          <a:lstStyle/>
          <a:p>
            <a:endParaRPr lang="nl-NL"/>
          </a:p>
        </p:txBody>
      </p:sp>
      <p:sp>
        <p:nvSpPr>
          <p:cNvPr id="47118" name="Rectangle 15"/>
          <p:cNvSpPr>
            <a:spLocks noChangeArrowheads="1"/>
          </p:cNvSpPr>
          <p:nvPr/>
        </p:nvSpPr>
        <p:spPr bwMode="auto">
          <a:xfrm>
            <a:off x="2263775" y="4221163"/>
            <a:ext cx="676275" cy="52387"/>
          </a:xfrm>
          <a:prstGeom prst="rect">
            <a:avLst/>
          </a:prstGeom>
          <a:noFill/>
          <a:ln w="9525">
            <a:noFill/>
            <a:miter lim="800000"/>
            <a:headEnd/>
            <a:tailEnd/>
          </a:ln>
        </p:spPr>
        <p:txBody>
          <a:bodyPr wrap="none" lIns="0" tIns="0" rIns="0" bIns="0">
            <a:spAutoFit/>
          </a:bodyPr>
          <a:lstStyle/>
          <a:p>
            <a:pPr algn="ctr">
              <a:lnSpc>
                <a:spcPct val="35000"/>
              </a:lnSpc>
            </a:pPr>
            <a:r>
              <a:rPr lang="en-US" altLang="zh-CN" sz="1000" i="0">
                <a:solidFill>
                  <a:srgbClr val="000000"/>
                </a:solidFill>
                <a:ea typeface="宋体" pitchFamily="2" charset="-122"/>
              </a:rPr>
              <a:t>Deployment</a:t>
            </a:r>
            <a:endParaRPr lang="en-US" altLang="zh-CN" sz="1000" i="0">
              <a:ea typeface="宋体" pitchFamily="2" charset="-122"/>
            </a:endParaRPr>
          </a:p>
        </p:txBody>
      </p:sp>
      <p:sp>
        <p:nvSpPr>
          <p:cNvPr id="47119" name="Rectangle 16"/>
          <p:cNvSpPr>
            <a:spLocks noChangeArrowheads="1"/>
          </p:cNvSpPr>
          <p:nvPr/>
        </p:nvSpPr>
        <p:spPr bwMode="auto">
          <a:xfrm>
            <a:off x="2301875" y="4329113"/>
            <a:ext cx="617538" cy="52387"/>
          </a:xfrm>
          <a:prstGeom prst="rect">
            <a:avLst/>
          </a:prstGeom>
          <a:noFill/>
          <a:ln w="9525">
            <a:noFill/>
            <a:miter lim="800000"/>
            <a:headEnd/>
            <a:tailEnd/>
          </a:ln>
        </p:spPr>
        <p:txBody>
          <a:bodyPr wrap="none" lIns="0" tIns="0" rIns="0" bIns="0">
            <a:spAutoFit/>
          </a:bodyPr>
          <a:lstStyle/>
          <a:p>
            <a:pPr algn="ctr">
              <a:lnSpc>
                <a:spcPct val="35000"/>
              </a:lnSpc>
            </a:pPr>
            <a:r>
              <a:rPr lang="en-US" altLang="zh-CN" sz="1000" i="0">
                <a:solidFill>
                  <a:srgbClr val="000000"/>
                </a:solidFill>
                <a:ea typeface="宋体" pitchFamily="2" charset="-122"/>
              </a:rPr>
              <a:t>Application</a:t>
            </a:r>
            <a:endParaRPr lang="en-US" altLang="zh-CN" sz="1000" i="0">
              <a:ea typeface="宋体" pitchFamily="2" charset="-122"/>
            </a:endParaRPr>
          </a:p>
        </p:txBody>
      </p:sp>
      <p:sp>
        <p:nvSpPr>
          <p:cNvPr id="47120" name="Rectangle 59"/>
          <p:cNvSpPr>
            <a:spLocks noChangeArrowheads="1"/>
          </p:cNvSpPr>
          <p:nvPr/>
        </p:nvSpPr>
        <p:spPr bwMode="auto">
          <a:xfrm>
            <a:off x="2281238" y="3873500"/>
            <a:ext cx="606425" cy="63500"/>
          </a:xfrm>
          <a:prstGeom prst="rect">
            <a:avLst/>
          </a:prstGeom>
          <a:noFill/>
          <a:ln w="9525">
            <a:noFill/>
            <a:miter lim="800000"/>
            <a:headEnd/>
            <a:tailEnd/>
          </a:ln>
        </p:spPr>
        <p:txBody>
          <a:bodyPr wrap="none" lIns="0" tIns="0" rIns="0" bIns="0">
            <a:spAutoFit/>
          </a:bodyPr>
          <a:lstStyle/>
          <a:p>
            <a:pPr algn="ctr">
              <a:lnSpc>
                <a:spcPct val="35000"/>
              </a:lnSpc>
            </a:pPr>
            <a:r>
              <a:rPr lang="en-US" altLang="zh-CN" sz="1200" i="0">
                <a:solidFill>
                  <a:srgbClr val="000000"/>
                </a:solidFill>
                <a:ea typeface="宋体" pitchFamily="2" charset="-122"/>
              </a:rPr>
              <a:t>Deployer</a:t>
            </a:r>
            <a:endParaRPr lang="en-US" altLang="zh-CN" sz="1200" i="0">
              <a:ea typeface="宋体" pitchFamily="2" charset="-122"/>
            </a:endParaRPr>
          </a:p>
        </p:txBody>
      </p:sp>
      <p:pic>
        <p:nvPicPr>
          <p:cNvPr id="47121" name="Picture 62" descr="t_9212"/>
          <p:cNvPicPr>
            <a:picLocks noChangeAspect="1" noChangeArrowheads="1"/>
          </p:cNvPicPr>
          <p:nvPr/>
        </p:nvPicPr>
        <p:blipFill>
          <a:blip r:embed="rId4"/>
          <a:srcRect/>
          <a:stretch>
            <a:fillRect/>
          </a:stretch>
        </p:blipFill>
        <p:spPr bwMode="auto">
          <a:xfrm>
            <a:off x="1720850" y="4867275"/>
            <a:ext cx="1662113" cy="1314450"/>
          </a:xfrm>
          <a:prstGeom prst="rect">
            <a:avLst/>
          </a:prstGeom>
          <a:noFill/>
          <a:ln w="9525">
            <a:noFill/>
            <a:miter lim="800000"/>
            <a:headEnd/>
            <a:tailEnd/>
          </a:ln>
        </p:spPr>
      </p:pic>
      <p:sp>
        <p:nvSpPr>
          <p:cNvPr id="47122" name="Line 63"/>
          <p:cNvSpPr>
            <a:spLocks noChangeShapeType="1"/>
          </p:cNvSpPr>
          <p:nvPr/>
        </p:nvSpPr>
        <p:spPr bwMode="auto">
          <a:xfrm>
            <a:off x="728663" y="2662238"/>
            <a:ext cx="1365250" cy="3240087"/>
          </a:xfrm>
          <a:prstGeom prst="line">
            <a:avLst/>
          </a:prstGeom>
          <a:noFill/>
          <a:ln w="9525">
            <a:solidFill>
              <a:schemeClr val="tx1"/>
            </a:solidFill>
            <a:round/>
            <a:headEnd/>
            <a:tailEnd type="triangle" w="med" len="med"/>
          </a:ln>
        </p:spPr>
        <p:txBody>
          <a:bodyPr>
            <a:spAutoFit/>
          </a:bodyPr>
          <a:lstStyle/>
          <a:p>
            <a:endParaRPr lang="nl-NL"/>
          </a:p>
        </p:txBody>
      </p:sp>
      <p:sp>
        <p:nvSpPr>
          <p:cNvPr id="47123" name="Line 64"/>
          <p:cNvSpPr>
            <a:spLocks noChangeShapeType="1"/>
          </p:cNvSpPr>
          <p:nvPr/>
        </p:nvSpPr>
        <p:spPr bwMode="auto">
          <a:xfrm flipH="1">
            <a:off x="2498725" y="2776538"/>
            <a:ext cx="1308100" cy="3043237"/>
          </a:xfrm>
          <a:prstGeom prst="line">
            <a:avLst/>
          </a:prstGeom>
          <a:noFill/>
          <a:ln w="9525">
            <a:solidFill>
              <a:schemeClr val="tx1"/>
            </a:solidFill>
            <a:round/>
            <a:headEnd/>
            <a:tailEnd type="triangle" w="med" len="med"/>
          </a:ln>
        </p:spPr>
        <p:txBody>
          <a:bodyPr>
            <a:spAutoFit/>
          </a:bodyPr>
          <a:lstStyle/>
          <a:p>
            <a:endParaRPr lang="nl-NL"/>
          </a:p>
        </p:txBody>
      </p:sp>
      <p:sp>
        <p:nvSpPr>
          <p:cNvPr id="47124" name="Line 65"/>
          <p:cNvSpPr>
            <a:spLocks noChangeShapeType="1"/>
          </p:cNvSpPr>
          <p:nvPr/>
        </p:nvSpPr>
        <p:spPr bwMode="auto">
          <a:xfrm>
            <a:off x="1722438" y="2763838"/>
            <a:ext cx="520700" cy="3125787"/>
          </a:xfrm>
          <a:prstGeom prst="line">
            <a:avLst/>
          </a:prstGeom>
          <a:noFill/>
          <a:ln w="9525">
            <a:solidFill>
              <a:schemeClr val="tx1"/>
            </a:solidFill>
            <a:round/>
            <a:headEnd/>
            <a:tailEnd type="triangle" w="med" len="med"/>
          </a:ln>
        </p:spPr>
        <p:txBody>
          <a:bodyPr>
            <a:spAutoFit/>
          </a:bodyPr>
          <a:lstStyle/>
          <a:p>
            <a:endParaRPr lang="nl-NL"/>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r>
              <a:rPr lang="en-US" altLang="zh-CN" sz="3200" smtClean="0">
                <a:ea typeface="宋体" pitchFamily="2" charset="-122"/>
              </a:rPr>
              <a:t>Component Configuration Problem </a:t>
            </a:r>
          </a:p>
        </p:txBody>
      </p:sp>
      <p:sp>
        <p:nvSpPr>
          <p:cNvPr id="145411" name="Rectangle 4"/>
          <p:cNvSpPr>
            <a:spLocks noGrp="1" noChangeArrowheads="1"/>
          </p:cNvSpPr>
          <p:nvPr>
            <p:ph type="body" idx="1"/>
          </p:nvPr>
        </p:nvSpPr>
        <p:spPr>
          <a:xfrm>
            <a:off x="171450" y="2117725"/>
            <a:ext cx="8839200" cy="4141788"/>
          </a:xfrm>
        </p:spPr>
        <p:txBody>
          <a:bodyPr/>
          <a:lstStyle/>
          <a:p>
            <a:pPr marL="173038" indent="-173038" eaLnBrk="1" hangingPunct="1">
              <a:lnSpc>
                <a:spcPct val="90000"/>
              </a:lnSpc>
              <a:spcBef>
                <a:spcPct val="30000"/>
              </a:spcBef>
            </a:pPr>
            <a:r>
              <a:rPr lang="en-US" altLang="zh-CN" sz="2000" smtClean="0">
                <a:ea typeface="宋体" pitchFamily="2" charset="-122"/>
              </a:rPr>
              <a:t>Components interact with other software artifacts &amp; environment to achieve specific functions</a:t>
            </a:r>
          </a:p>
          <a:p>
            <a:pPr marL="512763" lvl="1" indent="-165100" eaLnBrk="1" hangingPunct="1">
              <a:lnSpc>
                <a:spcPct val="90000"/>
              </a:lnSpc>
              <a:spcBef>
                <a:spcPct val="30000"/>
              </a:spcBef>
            </a:pPr>
            <a:r>
              <a:rPr lang="en-US" altLang="zh-CN" sz="2000" smtClean="0">
                <a:ea typeface="宋体" pitchFamily="2" charset="-122"/>
              </a:rPr>
              <a:t>e.g., using a specific run-time library to encrypt &amp; decrypt data</a:t>
            </a:r>
          </a:p>
          <a:p>
            <a:pPr marL="173038" indent="-173038" eaLnBrk="1" hangingPunct="1">
              <a:lnSpc>
                <a:spcPct val="90000"/>
              </a:lnSpc>
              <a:spcBef>
                <a:spcPct val="30000"/>
              </a:spcBef>
            </a:pPr>
            <a:r>
              <a:rPr lang="en-US" altLang="zh-CN" sz="2000" smtClean="0">
                <a:ea typeface="宋体" pitchFamily="2" charset="-122"/>
              </a:rPr>
              <a:t>Some prior knowledge of the run-time environment may be required during development</a:t>
            </a:r>
          </a:p>
          <a:p>
            <a:pPr marL="512763" lvl="1" indent="-165100" eaLnBrk="1" hangingPunct="1">
              <a:lnSpc>
                <a:spcPct val="90000"/>
              </a:lnSpc>
              <a:spcBef>
                <a:spcPct val="30000"/>
              </a:spcBef>
            </a:pPr>
            <a:r>
              <a:rPr lang="en-US" altLang="zh-CN" sz="2000" smtClean="0">
                <a:ea typeface="宋体" pitchFamily="2" charset="-122"/>
              </a:rPr>
              <a:t>e.g., rates of certain tasks based on the functional role played</a:t>
            </a:r>
          </a:p>
          <a:p>
            <a:pPr marL="173038" indent="-173038" eaLnBrk="1" hangingPunct="1">
              <a:lnSpc>
                <a:spcPct val="90000"/>
              </a:lnSpc>
              <a:spcBef>
                <a:spcPct val="30000"/>
              </a:spcBef>
            </a:pPr>
            <a:r>
              <a:rPr lang="en-US" altLang="zh-CN" sz="2000" smtClean="0">
                <a:ea typeface="宋体" pitchFamily="2" charset="-122"/>
              </a:rPr>
              <a:t>Need to configure the middleware for specific QoS properties</a:t>
            </a:r>
          </a:p>
          <a:p>
            <a:pPr marL="512763" lvl="1" indent="-165100" eaLnBrk="1" hangingPunct="1">
              <a:lnSpc>
                <a:spcPct val="90000"/>
              </a:lnSpc>
              <a:spcBef>
                <a:spcPct val="30000"/>
              </a:spcBef>
            </a:pPr>
            <a:r>
              <a:rPr lang="en-US" altLang="zh-CN" sz="2000" smtClean="0">
                <a:ea typeface="宋体" pitchFamily="2" charset="-122"/>
              </a:rPr>
              <a:t>e.g., transport protocols, timeouts, event correlation, concurrency/synchronization models, etc.</a:t>
            </a:r>
          </a:p>
          <a:p>
            <a:pPr marL="173038" indent="-173038" eaLnBrk="1" hangingPunct="1">
              <a:lnSpc>
                <a:spcPct val="90000"/>
              </a:lnSpc>
              <a:spcBef>
                <a:spcPct val="30000"/>
              </a:spcBef>
            </a:pPr>
            <a:r>
              <a:rPr lang="en-US" altLang="zh-CN" sz="2000" smtClean="0">
                <a:ea typeface="宋体" pitchFamily="2" charset="-122"/>
              </a:rPr>
              <a:t>Adding environment &amp; interaction details with the business logic leads to overly tight coupling</a:t>
            </a:r>
          </a:p>
          <a:p>
            <a:pPr marL="512763" lvl="1" indent="-165100" eaLnBrk="1" hangingPunct="1">
              <a:lnSpc>
                <a:spcPct val="90000"/>
              </a:lnSpc>
              <a:spcBef>
                <a:spcPct val="30000"/>
              </a:spcBef>
            </a:pPr>
            <a:r>
              <a:rPr lang="en-US" altLang="zh-CN" sz="2000" smtClean="0">
                <a:ea typeface="宋体" pitchFamily="2" charset="-122"/>
              </a:rPr>
              <a:t> e.g., tightly coupled code leads to poor reusability &amp; limited QoS</a:t>
            </a:r>
          </a:p>
          <a:p>
            <a:pPr marL="173038" indent="-173038" eaLnBrk="1" hangingPunct="1">
              <a:lnSpc>
                <a:spcPct val="90000"/>
              </a:lnSpc>
              <a:spcBef>
                <a:spcPct val="30000"/>
              </a:spcBef>
            </a:pPr>
            <a:endParaRPr lang="en-US" altLang="zh-CN" sz="2000" smtClean="0">
              <a:ea typeface="宋体" pitchFamily="2" charset="-122"/>
            </a:endParaRPr>
          </a:p>
        </p:txBody>
      </p:sp>
      <p:sp>
        <p:nvSpPr>
          <p:cNvPr id="145412" name="Rectangle 5"/>
          <p:cNvSpPr>
            <a:spLocks noChangeArrowheads="1"/>
          </p:cNvSpPr>
          <p:nvPr/>
        </p:nvSpPr>
        <p:spPr bwMode="auto">
          <a:xfrm>
            <a:off x="696913" y="1020763"/>
            <a:ext cx="7750175" cy="1009650"/>
          </a:xfrm>
          <a:prstGeom prst="rect">
            <a:avLst/>
          </a:prstGeom>
          <a:solidFill>
            <a:srgbClr val="FFFF66"/>
          </a:solidFill>
          <a:ln w="3175">
            <a:solidFill>
              <a:schemeClr val="tx1"/>
            </a:solidFill>
            <a:miter lim="800000"/>
            <a:headEnd/>
            <a:tailEnd/>
          </a:ln>
        </p:spPr>
        <p:txBody>
          <a:bodyPr>
            <a:spAutoFit/>
          </a:bodyPr>
          <a:lstStyle/>
          <a:p>
            <a:pPr>
              <a:spcBef>
                <a:spcPct val="20000"/>
              </a:spcBef>
            </a:pPr>
            <a:r>
              <a:rPr lang="en-US" altLang="zh-CN" sz="2000" i="0">
                <a:ea typeface="宋体" pitchFamily="2" charset="-122"/>
              </a:rPr>
              <a:t>Component middleware &amp; applications are characterized by a large </a:t>
            </a:r>
            <a:r>
              <a:rPr lang="en-US" altLang="zh-CN" sz="2000">
                <a:ea typeface="宋体" pitchFamily="2" charset="-122"/>
              </a:rPr>
              <a:t>configuration space </a:t>
            </a:r>
            <a:r>
              <a:rPr lang="en-US" altLang="zh-CN" sz="2000" i="0">
                <a:ea typeface="宋体" pitchFamily="2" charset="-122"/>
              </a:rPr>
              <a:t>that maps known variations in the </a:t>
            </a:r>
            <a:r>
              <a:rPr lang="en-US" altLang="zh-CN" sz="2000">
                <a:ea typeface="宋体" pitchFamily="2" charset="-122"/>
              </a:rPr>
              <a:t>application requirements space</a:t>
            </a:r>
            <a:r>
              <a:rPr lang="en-US" altLang="zh-CN" sz="2000" i="0">
                <a:ea typeface="宋体" pitchFamily="2" charset="-122"/>
              </a:rPr>
              <a:t> to known variations in the </a:t>
            </a:r>
            <a:r>
              <a:rPr lang="en-US" altLang="zh-CN" sz="2000">
                <a:ea typeface="宋体" pitchFamily="2" charset="-122"/>
              </a:rPr>
              <a:t>solution space</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15"/>
          <p:cNvSpPr>
            <a:spLocks noGrp="1" noChangeArrowheads="1"/>
          </p:cNvSpPr>
          <p:nvPr>
            <p:ph type="title"/>
          </p:nvPr>
        </p:nvSpPr>
        <p:spPr/>
        <p:txBody>
          <a:bodyPr/>
          <a:lstStyle/>
          <a:p>
            <a:pPr eaLnBrk="1" hangingPunct="1"/>
            <a:r>
              <a:rPr lang="en-US" altLang="zh-CN" sz="3200" smtClean="0">
                <a:ea typeface="宋体" pitchFamily="2" charset="-122"/>
              </a:rPr>
              <a:t>CCM Configuration Concept &amp; Solution</a:t>
            </a:r>
          </a:p>
        </p:txBody>
      </p:sp>
      <p:sp>
        <p:nvSpPr>
          <p:cNvPr id="48132" name="Rectangle 178"/>
          <p:cNvSpPr>
            <a:spLocks noGrp="1" noChangeArrowheads="1"/>
          </p:cNvSpPr>
          <p:nvPr>
            <p:ph type="body" sz="half" idx="2"/>
          </p:nvPr>
        </p:nvSpPr>
        <p:spPr>
          <a:xfrm>
            <a:off x="187325" y="1023938"/>
            <a:ext cx="3930650" cy="1714500"/>
          </a:xfrm>
          <a:solidFill>
            <a:srgbClr val="FFFF99"/>
          </a:solidFill>
          <a:ln>
            <a:solidFill>
              <a:schemeClr val="tx1"/>
            </a:solidFill>
          </a:ln>
        </p:spPr>
        <p:txBody>
          <a:bodyPr/>
          <a:lstStyle/>
          <a:p>
            <a:pPr marL="228600" indent="-228600" eaLnBrk="1" hangingPunct="1">
              <a:buFontTx/>
              <a:buNone/>
            </a:pPr>
            <a:r>
              <a:rPr lang="en-US" altLang="zh-CN" sz="2000" b="1" smtClean="0">
                <a:ea typeface="宋体" pitchFamily="2" charset="-122"/>
              </a:rPr>
              <a:t>Concept</a:t>
            </a:r>
          </a:p>
          <a:p>
            <a:pPr marL="228600" indent="-228600" eaLnBrk="1" hangingPunct="1"/>
            <a:r>
              <a:rPr lang="en-US" altLang="zh-CN" sz="2000" smtClean="0">
                <a:ea typeface="宋体" pitchFamily="2" charset="-122"/>
              </a:rPr>
              <a:t>Configure run-time &amp; environment properties late in the software lifecycle, i.e., during the deployment process</a:t>
            </a:r>
          </a:p>
        </p:txBody>
      </p:sp>
      <p:graphicFrame>
        <p:nvGraphicFramePr>
          <p:cNvPr id="48130" name="Object 2"/>
          <p:cNvGraphicFramePr>
            <a:graphicFrameLocks noChangeAspect="1"/>
          </p:cNvGraphicFramePr>
          <p:nvPr>
            <p:ph sz="half" idx="1"/>
          </p:nvPr>
        </p:nvGraphicFramePr>
        <p:xfrm>
          <a:off x="284163" y="2627313"/>
          <a:ext cx="4175125" cy="3494087"/>
        </p:xfrm>
        <a:graphic>
          <a:graphicData uri="http://schemas.openxmlformats.org/presentationml/2006/ole">
            <p:oleObj spid="_x0000_s48130" name="Visio" r:id="rId3" imgW="5490018" imgH="4593861" progId="Visio.Drawing.11">
              <p:embed/>
            </p:oleObj>
          </a:graphicData>
        </a:graphic>
      </p:graphicFrame>
      <p:sp>
        <p:nvSpPr>
          <p:cNvPr id="48133" name="Rectangle 238"/>
          <p:cNvSpPr>
            <a:spLocks noChangeArrowheads="1"/>
          </p:cNvSpPr>
          <p:nvPr/>
        </p:nvSpPr>
        <p:spPr bwMode="auto">
          <a:xfrm>
            <a:off x="4532313" y="1014413"/>
            <a:ext cx="4343400" cy="5076825"/>
          </a:xfrm>
          <a:prstGeom prst="rect">
            <a:avLst/>
          </a:prstGeom>
          <a:noFill/>
          <a:ln w="9525">
            <a:noFill/>
            <a:miter lim="800000"/>
            <a:headEnd/>
            <a:tailEnd/>
          </a:ln>
        </p:spPr>
        <p:txBody>
          <a:bodyPr/>
          <a:lstStyle/>
          <a:p>
            <a:pPr marL="228600" indent="-228600"/>
            <a:r>
              <a:rPr lang="en-US" altLang="zh-CN" sz="2000" b="1" i="0">
                <a:ea typeface="宋体" pitchFamily="2" charset="-122"/>
              </a:rPr>
              <a:t>Solution</a:t>
            </a:r>
          </a:p>
          <a:p>
            <a:pPr marL="228600" indent="-228600">
              <a:buFontTx/>
              <a:buChar char="•"/>
            </a:pPr>
            <a:r>
              <a:rPr lang="en-US" altLang="zh-CN" sz="2000" b="1" i="0">
                <a:ea typeface="宋体" pitchFamily="2" charset="-122"/>
              </a:rPr>
              <a:t>Well-defined exchange formats</a:t>
            </a:r>
            <a:r>
              <a:rPr lang="en-US" altLang="zh-CN" sz="2000" i="0">
                <a:ea typeface="宋体" pitchFamily="2" charset="-122"/>
              </a:rPr>
              <a:t> to represent configuration properties</a:t>
            </a:r>
          </a:p>
          <a:p>
            <a:pPr marL="576263" lvl="1" indent="-228600">
              <a:buFontTx/>
              <a:buChar char="–"/>
            </a:pPr>
            <a:r>
              <a:rPr lang="en-US" altLang="zh-CN" sz="2000" i="0">
                <a:ea typeface="宋体" pitchFamily="2" charset="-122"/>
              </a:rPr>
              <a:t>Can represent a wide variety of data types</a:t>
            </a:r>
          </a:p>
          <a:p>
            <a:pPr marL="576263" lvl="1" indent="-228600">
              <a:buFontTx/>
              <a:buChar char="–"/>
            </a:pPr>
            <a:r>
              <a:rPr lang="en-US" altLang="zh-CN" sz="2000" i="0">
                <a:ea typeface="宋体" pitchFamily="2" charset="-122"/>
              </a:rPr>
              <a:t>Well-defined semantics to interpret the data</a:t>
            </a:r>
          </a:p>
          <a:p>
            <a:pPr marL="228600" indent="-228600">
              <a:buFontTx/>
              <a:buChar char="•"/>
            </a:pPr>
            <a:r>
              <a:rPr lang="en-US" altLang="zh-CN" sz="2000" b="1" i="0">
                <a:ea typeface="宋体" pitchFamily="2" charset="-122"/>
              </a:rPr>
              <a:t>Well-defined interfaces</a:t>
            </a:r>
            <a:r>
              <a:rPr lang="en-US" altLang="zh-CN" sz="2000" i="0">
                <a:ea typeface="宋体" pitchFamily="2" charset="-122"/>
              </a:rPr>
              <a:t> to pass configuration data from “off-line” tools to components</a:t>
            </a:r>
          </a:p>
          <a:p>
            <a:pPr marL="228600" indent="-228600">
              <a:buFontTx/>
              <a:buChar char="•"/>
            </a:pPr>
            <a:r>
              <a:rPr lang="en-US" altLang="zh-CN" sz="2000" b="1" i="0">
                <a:ea typeface="宋体" pitchFamily="2" charset="-122"/>
              </a:rPr>
              <a:t>Well-defined configuration boundary</a:t>
            </a:r>
            <a:r>
              <a:rPr lang="en-US" altLang="zh-CN" sz="2000" i="0">
                <a:ea typeface="宋体" pitchFamily="2" charset="-122"/>
              </a:rPr>
              <a:t> between the application &amp; the middleware </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ChangeArrowheads="1"/>
          </p:cNvSpPr>
          <p:nvPr/>
        </p:nvSpPr>
        <p:spPr bwMode="auto">
          <a:xfrm>
            <a:off x="0" y="561975"/>
            <a:ext cx="9144000" cy="381000"/>
          </a:xfrm>
          <a:prstGeom prst="rect">
            <a:avLst/>
          </a:prstGeom>
          <a:noFill/>
          <a:ln w="9525">
            <a:noFill/>
            <a:miter lim="800000"/>
            <a:headEnd/>
            <a:tailEnd/>
          </a:ln>
        </p:spPr>
        <p:txBody>
          <a:bodyPr anchor="ctr"/>
          <a:lstStyle/>
          <a:p>
            <a:pPr algn="ctr">
              <a:spcBef>
                <a:spcPct val="0"/>
              </a:spcBef>
            </a:pPr>
            <a:r>
              <a:rPr lang="en-US" altLang="zh-CN" sz="3200" i="0">
                <a:solidFill>
                  <a:srgbClr val="FF0000"/>
                </a:solidFill>
                <a:ea typeface="宋体" pitchFamily="2" charset="-122"/>
              </a:rPr>
              <a:t>Component Deployment Problem</a:t>
            </a:r>
          </a:p>
        </p:txBody>
      </p:sp>
      <p:sp>
        <p:nvSpPr>
          <p:cNvPr id="146435" name="Rectangle 3"/>
          <p:cNvSpPr>
            <a:spLocks noChangeArrowheads="1"/>
          </p:cNvSpPr>
          <p:nvPr/>
        </p:nvSpPr>
        <p:spPr bwMode="auto">
          <a:xfrm>
            <a:off x="228600" y="1143000"/>
            <a:ext cx="8763000" cy="4876800"/>
          </a:xfrm>
          <a:prstGeom prst="rect">
            <a:avLst/>
          </a:prstGeom>
          <a:noFill/>
          <a:ln w="9525">
            <a:noFill/>
            <a:miter lim="800000"/>
            <a:headEnd/>
            <a:tailEnd/>
          </a:ln>
        </p:spPr>
        <p:txBody>
          <a:bodyPr/>
          <a:lstStyle/>
          <a:p>
            <a:pPr marL="169863" indent="-169863">
              <a:buFontTx/>
              <a:buChar char="•"/>
            </a:pPr>
            <a:r>
              <a:rPr lang="en-US" altLang="zh-CN" sz="2000" i="0">
                <a:ea typeface="宋体" pitchFamily="2" charset="-122"/>
              </a:rPr>
              <a:t>Component implementations are usually hardware-specific</a:t>
            </a:r>
          </a:p>
          <a:p>
            <a:pPr marL="511175" lvl="1" indent="-169863">
              <a:buFontTx/>
              <a:buChar char="–"/>
            </a:pPr>
            <a:r>
              <a:rPr lang="en-US" altLang="zh-CN" sz="2000" i="0">
                <a:ea typeface="宋体" pitchFamily="2" charset="-122"/>
              </a:rPr>
              <a:t>Compiled for Windows, Linux, Java – or just FPGA firmware</a:t>
            </a:r>
          </a:p>
          <a:p>
            <a:pPr marL="511175" lvl="1" indent="-169863">
              <a:buFontTx/>
              <a:buChar char="–"/>
            </a:pPr>
            <a:r>
              <a:rPr lang="en-US" altLang="zh-CN" sz="2000" i="0">
                <a:ea typeface="宋体" pitchFamily="2" charset="-122"/>
              </a:rPr>
              <a:t>Require special hardware</a:t>
            </a:r>
          </a:p>
          <a:p>
            <a:pPr marL="969963" lvl="2" indent="-165100">
              <a:buFontTx/>
              <a:buChar char="•"/>
            </a:pPr>
            <a:r>
              <a:rPr lang="en-US" altLang="zh-CN" sz="2000" i="0">
                <a:ea typeface="宋体" pitchFamily="2" charset="-122"/>
              </a:rPr>
              <a:t>e.g., GPS sensor component needs access to GPS device via a serial bus or USB</a:t>
            </a:r>
          </a:p>
          <a:p>
            <a:pPr marL="969963" lvl="2" indent="-165100">
              <a:buFontTx/>
              <a:buChar char="•"/>
            </a:pPr>
            <a:r>
              <a:rPr lang="en-US" altLang="zh-CN" sz="2000" i="0">
                <a:ea typeface="宋体" pitchFamily="2" charset="-122"/>
              </a:rPr>
              <a:t>e.g., Navigation display component needs … a display</a:t>
            </a:r>
          </a:p>
          <a:p>
            <a:pPr marL="1316038" lvl="3" indent="-173038">
              <a:buFontTx/>
              <a:buChar char="–"/>
            </a:pPr>
            <a:r>
              <a:rPr lang="en-US" altLang="zh-CN" sz="2000" i="0">
                <a:ea typeface="宋体" pitchFamily="2" charset="-122"/>
              </a:rPr>
              <a:t>not as trivial as it may sound!</a:t>
            </a:r>
          </a:p>
          <a:p>
            <a:pPr marL="169863" indent="-169863">
              <a:buFontTx/>
              <a:buChar char="•"/>
            </a:pPr>
            <a:r>
              <a:rPr lang="en-US" altLang="zh-CN" sz="2000" i="0">
                <a:ea typeface="宋体" pitchFamily="2" charset="-122"/>
              </a:rPr>
              <a:t>However, computers &amp; networks are often heterogeneous</a:t>
            </a:r>
          </a:p>
          <a:p>
            <a:pPr marL="511175" lvl="1" indent="-169863">
              <a:buFontTx/>
              <a:buChar char="–"/>
            </a:pPr>
            <a:r>
              <a:rPr lang="en-US" altLang="zh-CN" sz="2000" i="0">
                <a:ea typeface="宋体" pitchFamily="2" charset="-122"/>
              </a:rPr>
              <a:t>Not all computers can execute all component implementations</a:t>
            </a:r>
          </a:p>
          <a:p>
            <a:pPr marL="169863" indent="-169863">
              <a:buFontTx/>
              <a:buChar char="•"/>
            </a:pPr>
            <a:r>
              <a:rPr lang="en-US" altLang="zh-CN" sz="2000" i="0">
                <a:ea typeface="宋体" pitchFamily="2" charset="-122"/>
              </a:rPr>
              <a:t>The above is true for each &amp; every component of an application</a:t>
            </a:r>
          </a:p>
          <a:p>
            <a:pPr marL="511175" lvl="1" indent="-169863">
              <a:buFontTx/>
              <a:buChar char="–"/>
            </a:pPr>
            <a:r>
              <a:rPr lang="en-US" altLang="zh-CN" sz="2000" i="0">
                <a:ea typeface="宋体" pitchFamily="2" charset="-122"/>
              </a:rPr>
              <a:t>i.e., each component may have different requirements</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Rectangle 2"/>
          <p:cNvSpPr>
            <a:spLocks noGrp="1" noChangeArrowheads="1"/>
          </p:cNvSpPr>
          <p:nvPr>
            <p:ph type="title"/>
          </p:nvPr>
        </p:nvSpPr>
        <p:spPr>
          <a:xfrm>
            <a:off x="57150" y="514350"/>
            <a:ext cx="9144000" cy="381000"/>
          </a:xfrm>
        </p:spPr>
        <p:txBody>
          <a:bodyPr/>
          <a:lstStyle/>
          <a:p>
            <a:pPr eaLnBrk="1" hangingPunct="1"/>
            <a:r>
              <a:rPr lang="en-US" sz="3000" smtClean="0">
                <a:latin typeface="Arial Narrow" pitchFamily="34" charset="0"/>
              </a:rPr>
              <a:t>OMG Component Deployment &amp; Configuration Spec (1/2)</a:t>
            </a:r>
          </a:p>
        </p:txBody>
      </p:sp>
      <p:grpSp>
        <p:nvGrpSpPr>
          <p:cNvPr id="2" name="Group 3"/>
          <p:cNvGrpSpPr>
            <a:grpSpLocks/>
          </p:cNvGrpSpPr>
          <p:nvPr/>
        </p:nvGrpSpPr>
        <p:grpSpPr bwMode="auto">
          <a:xfrm>
            <a:off x="142875" y="1023938"/>
            <a:ext cx="9226550" cy="5192712"/>
            <a:chOff x="90" y="645"/>
            <a:chExt cx="5812" cy="3271"/>
          </a:xfrm>
        </p:grpSpPr>
        <p:sp>
          <p:nvSpPr>
            <p:cNvPr id="49193" name="Rectangle 4"/>
            <p:cNvSpPr>
              <a:spLocks noChangeArrowheads="1"/>
            </p:cNvSpPr>
            <p:nvPr/>
          </p:nvSpPr>
          <p:spPr bwMode="auto">
            <a:xfrm>
              <a:off x="382" y="741"/>
              <a:ext cx="5520" cy="3072"/>
            </a:xfrm>
            <a:prstGeom prst="rect">
              <a:avLst/>
            </a:prstGeom>
            <a:noFill/>
            <a:ln w="9525">
              <a:noFill/>
              <a:miter lim="800000"/>
              <a:headEnd/>
              <a:tailEnd/>
            </a:ln>
          </p:spPr>
          <p:txBody>
            <a:bodyPr/>
            <a:lstStyle/>
            <a:p>
              <a:pPr marL="169863" indent="-169863">
                <a:spcBef>
                  <a:spcPct val="30000"/>
                </a:spcBef>
                <a:buFontTx/>
                <a:buChar char="•"/>
              </a:pPr>
              <a:endParaRPr lang="nl-NL" sz="2400" i="0"/>
            </a:p>
          </p:txBody>
        </p:sp>
        <p:grpSp>
          <p:nvGrpSpPr>
            <p:cNvPr id="49194" name="Group 5"/>
            <p:cNvGrpSpPr>
              <a:grpSpLocks/>
            </p:cNvGrpSpPr>
            <p:nvPr/>
          </p:nvGrpSpPr>
          <p:grpSpPr bwMode="auto">
            <a:xfrm>
              <a:off x="184" y="819"/>
              <a:ext cx="5521" cy="3097"/>
              <a:chOff x="501" y="950"/>
              <a:chExt cx="5034" cy="3037"/>
            </a:xfrm>
          </p:grpSpPr>
          <p:sp>
            <p:nvSpPr>
              <p:cNvPr id="49235" name="Rectangle 6"/>
              <p:cNvSpPr>
                <a:spLocks noChangeArrowheads="1"/>
              </p:cNvSpPr>
              <p:nvPr/>
            </p:nvSpPr>
            <p:spPr bwMode="auto">
              <a:xfrm rot="-5400000">
                <a:off x="2027" y="1488"/>
                <a:ext cx="973" cy="4025"/>
              </a:xfrm>
              <a:prstGeom prst="rect">
                <a:avLst/>
              </a:prstGeom>
              <a:solidFill>
                <a:srgbClr val="3333CC"/>
              </a:solidFill>
              <a:ln w="12700">
                <a:solidFill>
                  <a:schemeClr val="tx1"/>
                </a:solidFill>
                <a:miter lim="800000"/>
                <a:headEnd/>
                <a:tailEnd/>
              </a:ln>
            </p:spPr>
            <p:txBody>
              <a:bodyPr wrap="none" anchor="ctr"/>
              <a:lstStyle/>
              <a:p>
                <a:endParaRPr lang="nl-NL"/>
              </a:p>
            </p:txBody>
          </p:sp>
          <p:sp>
            <p:nvSpPr>
              <p:cNvPr id="49236" name="Rectangle 7"/>
              <p:cNvSpPr>
                <a:spLocks noChangeArrowheads="1"/>
              </p:cNvSpPr>
              <p:nvPr/>
            </p:nvSpPr>
            <p:spPr bwMode="auto">
              <a:xfrm>
                <a:off x="4523" y="950"/>
                <a:ext cx="1012" cy="3037"/>
              </a:xfrm>
              <a:prstGeom prst="rect">
                <a:avLst/>
              </a:prstGeom>
              <a:solidFill>
                <a:srgbClr val="3333CC"/>
              </a:solidFill>
              <a:ln w="12700">
                <a:solidFill>
                  <a:schemeClr val="tx1"/>
                </a:solidFill>
                <a:miter lim="800000"/>
                <a:headEnd/>
                <a:tailEnd/>
              </a:ln>
            </p:spPr>
            <p:txBody>
              <a:bodyPr wrap="none" anchor="ctr"/>
              <a:lstStyle/>
              <a:p>
                <a:endParaRPr lang="nl-NL"/>
              </a:p>
            </p:txBody>
          </p:sp>
          <p:sp>
            <p:nvSpPr>
              <p:cNvPr id="49237" name="Line 8"/>
              <p:cNvSpPr>
                <a:spLocks noChangeShapeType="1"/>
              </p:cNvSpPr>
              <p:nvPr/>
            </p:nvSpPr>
            <p:spPr bwMode="auto">
              <a:xfrm>
                <a:off x="4516" y="3023"/>
                <a:ext cx="7" cy="958"/>
              </a:xfrm>
              <a:prstGeom prst="line">
                <a:avLst/>
              </a:prstGeom>
              <a:noFill/>
              <a:ln w="38100">
                <a:solidFill>
                  <a:srgbClr val="3333CC"/>
                </a:solidFill>
                <a:round/>
                <a:headEnd/>
                <a:tailEnd/>
              </a:ln>
            </p:spPr>
            <p:txBody>
              <a:bodyPr/>
              <a:lstStyle/>
              <a:p>
                <a:endParaRPr lang="nl-NL"/>
              </a:p>
            </p:txBody>
          </p:sp>
        </p:grpSp>
        <p:grpSp>
          <p:nvGrpSpPr>
            <p:cNvPr id="49195" name="Group 9"/>
            <p:cNvGrpSpPr>
              <a:grpSpLocks/>
            </p:cNvGrpSpPr>
            <p:nvPr/>
          </p:nvGrpSpPr>
          <p:grpSpPr bwMode="auto">
            <a:xfrm>
              <a:off x="144" y="735"/>
              <a:ext cx="5512" cy="3135"/>
              <a:chOff x="431" y="890"/>
              <a:chExt cx="5034" cy="3037"/>
            </a:xfrm>
          </p:grpSpPr>
          <p:sp>
            <p:nvSpPr>
              <p:cNvPr id="49232" name="Rectangle 10"/>
              <p:cNvSpPr>
                <a:spLocks noChangeArrowheads="1"/>
              </p:cNvSpPr>
              <p:nvPr/>
            </p:nvSpPr>
            <p:spPr bwMode="auto">
              <a:xfrm rot="-5400000">
                <a:off x="1957" y="1428"/>
                <a:ext cx="973" cy="4025"/>
              </a:xfrm>
              <a:prstGeom prst="rect">
                <a:avLst/>
              </a:prstGeom>
              <a:solidFill>
                <a:srgbClr val="6A9BFE"/>
              </a:solidFill>
              <a:ln w="12700">
                <a:solidFill>
                  <a:schemeClr val="tx1"/>
                </a:solidFill>
                <a:miter lim="800000"/>
                <a:headEnd/>
                <a:tailEnd/>
              </a:ln>
            </p:spPr>
            <p:txBody>
              <a:bodyPr wrap="none" anchor="ctr"/>
              <a:lstStyle/>
              <a:p>
                <a:endParaRPr lang="nl-NL"/>
              </a:p>
            </p:txBody>
          </p:sp>
          <p:sp>
            <p:nvSpPr>
              <p:cNvPr id="49233" name="Rectangle 11"/>
              <p:cNvSpPr>
                <a:spLocks noChangeArrowheads="1"/>
              </p:cNvSpPr>
              <p:nvPr/>
            </p:nvSpPr>
            <p:spPr bwMode="auto">
              <a:xfrm>
                <a:off x="4453" y="890"/>
                <a:ext cx="1012" cy="3037"/>
              </a:xfrm>
              <a:prstGeom prst="rect">
                <a:avLst/>
              </a:prstGeom>
              <a:solidFill>
                <a:srgbClr val="6A9BFE"/>
              </a:solidFill>
              <a:ln w="12700">
                <a:solidFill>
                  <a:schemeClr val="tx1"/>
                </a:solidFill>
                <a:miter lim="800000"/>
                <a:headEnd/>
                <a:tailEnd/>
              </a:ln>
            </p:spPr>
            <p:txBody>
              <a:bodyPr wrap="none" anchor="ctr"/>
              <a:lstStyle/>
              <a:p>
                <a:endParaRPr lang="nl-NL"/>
              </a:p>
            </p:txBody>
          </p:sp>
          <p:sp>
            <p:nvSpPr>
              <p:cNvPr id="49234" name="Line 12"/>
              <p:cNvSpPr>
                <a:spLocks noChangeShapeType="1"/>
              </p:cNvSpPr>
              <p:nvPr/>
            </p:nvSpPr>
            <p:spPr bwMode="auto">
              <a:xfrm>
                <a:off x="4446" y="2963"/>
                <a:ext cx="7" cy="958"/>
              </a:xfrm>
              <a:prstGeom prst="line">
                <a:avLst/>
              </a:prstGeom>
              <a:noFill/>
              <a:ln w="38100">
                <a:solidFill>
                  <a:srgbClr val="6A9BFE"/>
                </a:solidFill>
                <a:round/>
                <a:headEnd/>
                <a:tailEnd/>
              </a:ln>
            </p:spPr>
            <p:txBody>
              <a:bodyPr/>
              <a:lstStyle/>
              <a:p>
                <a:endParaRPr lang="nl-NL"/>
              </a:p>
            </p:txBody>
          </p:sp>
        </p:grpSp>
        <p:sp>
          <p:nvSpPr>
            <p:cNvPr id="49196" name="Rectangle 13"/>
            <p:cNvSpPr>
              <a:spLocks noChangeArrowheads="1"/>
            </p:cNvSpPr>
            <p:nvPr/>
          </p:nvSpPr>
          <p:spPr bwMode="auto">
            <a:xfrm rot="-5400000">
              <a:off x="1849" y="1079"/>
              <a:ext cx="973" cy="4491"/>
            </a:xfrm>
            <a:prstGeom prst="rect">
              <a:avLst/>
            </a:prstGeom>
            <a:solidFill>
              <a:srgbClr val="C3CAFB"/>
            </a:solidFill>
            <a:ln w="12700">
              <a:solidFill>
                <a:schemeClr val="tx1"/>
              </a:solidFill>
              <a:miter lim="800000"/>
              <a:headEnd/>
              <a:tailEnd/>
            </a:ln>
          </p:spPr>
          <p:txBody>
            <a:bodyPr wrap="none" anchor="ctr"/>
            <a:lstStyle/>
            <a:p>
              <a:endParaRPr lang="nl-NL"/>
            </a:p>
          </p:txBody>
        </p:sp>
        <p:sp>
          <p:nvSpPr>
            <p:cNvPr id="49197" name="Rectangle 14"/>
            <p:cNvSpPr>
              <a:spLocks noChangeArrowheads="1"/>
            </p:cNvSpPr>
            <p:nvPr/>
          </p:nvSpPr>
          <p:spPr bwMode="auto">
            <a:xfrm>
              <a:off x="4400" y="645"/>
              <a:ext cx="1204" cy="3166"/>
            </a:xfrm>
            <a:prstGeom prst="rect">
              <a:avLst/>
            </a:prstGeom>
            <a:solidFill>
              <a:srgbClr val="C3CAFB"/>
            </a:solidFill>
            <a:ln w="12700">
              <a:solidFill>
                <a:schemeClr val="tx1"/>
              </a:solidFill>
              <a:miter lim="800000"/>
              <a:headEnd/>
              <a:tailEnd/>
            </a:ln>
          </p:spPr>
          <p:txBody>
            <a:bodyPr wrap="none" anchor="ctr"/>
            <a:lstStyle/>
            <a:p>
              <a:endParaRPr lang="nl-NL"/>
            </a:p>
          </p:txBody>
        </p:sp>
        <p:sp>
          <p:nvSpPr>
            <p:cNvPr id="49198" name="Line 15"/>
            <p:cNvSpPr>
              <a:spLocks noChangeShapeType="1"/>
            </p:cNvSpPr>
            <p:nvPr/>
          </p:nvSpPr>
          <p:spPr bwMode="auto">
            <a:xfrm>
              <a:off x="4393" y="2847"/>
              <a:ext cx="7" cy="958"/>
            </a:xfrm>
            <a:prstGeom prst="line">
              <a:avLst/>
            </a:prstGeom>
            <a:noFill/>
            <a:ln w="38100">
              <a:solidFill>
                <a:srgbClr val="C3CAFB"/>
              </a:solidFill>
              <a:round/>
              <a:headEnd/>
              <a:tailEnd/>
            </a:ln>
          </p:spPr>
          <p:txBody>
            <a:bodyPr/>
            <a:lstStyle/>
            <a:p>
              <a:endParaRPr lang="nl-NL"/>
            </a:p>
          </p:txBody>
        </p:sp>
        <p:sp>
          <p:nvSpPr>
            <p:cNvPr id="49199" name="Text Box 16"/>
            <p:cNvSpPr txBox="1">
              <a:spLocks noChangeArrowheads="1"/>
            </p:cNvSpPr>
            <p:nvPr/>
          </p:nvSpPr>
          <p:spPr bwMode="auto">
            <a:xfrm>
              <a:off x="767" y="3519"/>
              <a:ext cx="973" cy="212"/>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SW Deployer</a:t>
              </a:r>
            </a:p>
          </p:txBody>
        </p:sp>
        <p:sp>
          <p:nvSpPr>
            <p:cNvPr id="49200" name="Text Box 17"/>
            <p:cNvSpPr txBox="1">
              <a:spLocks noChangeArrowheads="1"/>
            </p:cNvSpPr>
            <p:nvPr/>
          </p:nvSpPr>
          <p:spPr bwMode="auto">
            <a:xfrm>
              <a:off x="4427" y="3389"/>
              <a:ext cx="1193" cy="34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a:t>
              </a:r>
            </a:p>
            <a:p>
              <a:pPr algn="ctr" eaLnBrk="0" hangingPunct="0">
                <a:lnSpc>
                  <a:spcPct val="70000"/>
                </a:lnSpc>
                <a:spcBef>
                  <a:spcPct val="0"/>
                </a:spcBef>
              </a:pPr>
              <a:r>
                <a:rPr lang="en-US" sz="2000" b="1" i="0">
                  <a:latin typeface="Arial Narrow" pitchFamily="34" charset="0"/>
                </a:rPr>
                <a:t>Infrastructure</a:t>
              </a:r>
            </a:p>
          </p:txBody>
        </p:sp>
        <p:sp>
          <p:nvSpPr>
            <p:cNvPr id="49201" name="Line 18"/>
            <p:cNvSpPr>
              <a:spLocks noChangeShapeType="1"/>
            </p:cNvSpPr>
            <p:nvPr/>
          </p:nvSpPr>
          <p:spPr bwMode="auto">
            <a:xfrm>
              <a:off x="1523" y="3227"/>
              <a:ext cx="680" cy="0"/>
            </a:xfrm>
            <a:prstGeom prst="line">
              <a:avLst/>
            </a:prstGeom>
            <a:noFill/>
            <a:ln w="57150">
              <a:solidFill>
                <a:schemeClr val="tx1"/>
              </a:solidFill>
              <a:round/>
              <a:headEnd/>
              <a:tailEnd type="triangle" w="med" len="med"/>
            </a:ln>
          </p:spPr>
          <p:txBody>
            <a:bodyPr/>
            <a:lstStyle/>
            <a:p>
              <a:endParaRPr lang="nl-NL"/>
            </a:p>
          </p:txBody>
        </p:sp>
        <p:sp>
          <p:nvSpPr>
            <p:cNvPr id="49202" name="Line 19"/>
            <p:cNvSpPr>
              <a:spLocks noChangeShapeType="1"/>
            </p:cNvSpPr>
            <p:nvPr/>
          </p:nvSpPr>
          <p:spPr bwMode="auto">
            <a:xfrm>
              <a:off x="5094" y="2884"/>
              <a:ext cx="299" cy="369"/>
            </a:xfrm>
            <a:prstGeom prst="line">
              <a:avLst/>
            </a:prstGeom>
            <a:noFill/>
            <a:ln w="28575">
              <a:solidFill>
                <a:schemeClr val="tx1"/>
              </a:solidFill>
              <a:round/>
              <a:headEnd/>
              <a:tailEnd/>
            </a:ln>
          </p:spPr>
          <p:txBody>
            <a:bodyPr wrap="none" anchor="ctr"/>
            <a:lstStyle/>
            <a:p>
              <a:endParaRPr lang="nl-NL"/>
            </a:p>
          </p:txBody>
        </p:sp>
        <p:sp>
          <p:nvSpPr>
            <p:cNvPr id="49203" name="Line 20"/>
            <p:cNvSpPr>
              <a:spLocks noChangeShapeType="1"/>
            </p:cNvSpPr>
            <p:nvPr/>
          </p:nvSpPr>
          <p:spPr bwMode="auto">
            <a:xfrm flipH="1">
              <a:off x="4999" y="2482"/>
              <a:ext cx="349" cy="428"/>
            </a:xfrm>
            <a:prstGeom prst="line">
              <a:avLst/>
            </a:prstGeom>
            <a:noFill/>
            <a:ln w="28575">
              <a:solidFill>
                <a:schemeClr val="tx1"/>
              </a:solidFill>
              <a:round/>
              <a:headEnd/>
              <a:tailEnd/>
            </a:ln>
          </p:spPr>
          <p:txBody>
            <a:bodyPr wrap="none" anchor="ctr"/>
            <a:lstStyle/>
            <a:p>
              <a:endParaRPr lang="nl-NL"/>
            </a:p>
          </p:txBody>
        </p:sp>
        <p:sp>
          <p:nvSpPr>
            <p:cNvPr id="49204" name="Line 21"/>
            <p:cNvSpPr>
              <a:spLocks noChangeShapeType="1"/>
            </p:cNvSpPr>
            <p:nvPr/>
          </p:nvSpPr>
          <p:spPr bwMode="auto">
            <a:xfrm flipV="1">
              <a:off x="4939" y="3253"/>
              <a:ext cx="454" cy="0"/>
            </a:xfrm>
            <a:prstGeom prst="line">
              <a:avLst/>
            </a:prstGeom>
            <a:noFill/>
            <a:ln w="28575">
              <a:solidFill>
                <a:schemeClr val="tx1"/>
              </a:solidFill>
              <a:round/>
              <a:headEnd/>
              <a:tailEnd/>
            </a:ln>
          </p:spPr>
          <p:txBody>
            <a:bodyPr wrap="none" anchor="ctr"/>
            <a:lstStyle/>
            <a:p>
              <a:endParaRPr lang="nl-NL"/>
            </a:p>
          </p:txBody>
        </p:sp>
        <p:graphicFrame>
          <p:nvGraphicFramePr>
            <p:cNvPr id="49154" name="Object 2">
              <a:hlinkClick r:id="" action="ppaction://ole?verb=0"/>
            </p:cNvPr>
            <p:cNvGraphicFramePr>
              <a:graphicFrameLocks/>
            </p:cNvGraphicFramePr>
            <p:nvPr/>
          </p:nvGraphicFramePr>
          <p:xfrm>
            <a:off x="5348" y="3162"/>
            <a:ext cx="185" cy="183"/>
          </p:xfrm>
          <a:graphic>
            <a:graphicData uri="http://schemas.openxmlformats.org/presentationml/2006/ole">
              <p:oleObj spid="_x0000_s49154" name="Clip" r:id="rId3" imgW="707760" imgH="1046160" progId="">
                <p:embed/>
              </p:oleObj>
            </a:graphicData>
          </a:graphic>
        </p:graphicFrame>
        <p:sp>
          <p:nvSpPr>
            <p:cNvPr id="49205" name="Line 23"/>
            <p:cNvSpPr>
              <a:spLocks noChangeShapeType="1"/>
            </p:cNvSpPr>
            <p:nvPr/>
          </p:nvSpPr>
          <p:spPr bwMode="auto">
            <a:xfrm flipV="1">
              <a:off x="4633" y="2792"/>
              <a:ext cx="372" cy="110"/>
            </a:xfrm>
            <a:prstGeom prst="line">
              <a:avLst/>
            </a:prstGeom>
            <a:noFill/>
            <a:ln w="28575">
              <a:solidFill>
                <a:schemeClr val="tx1"/>
              </a:solidFill>
              <a:round/>
              <a:headEnd/>
              <a:tailEnd/>
            </a:ln>
          </p:spPr>
          <p:txBody>
            <a:bodyPr wrap="none" anchor="ctr"/>
            <a:lstStyle/>
            <a:p>
              <a:endParaRPr lang="nl-NL"/>
            </a:p>
          </p:txBody>
        </p:sp>
        <p:sp>
          <p:nvSpPr>
            <p:cNvPr id="49206" name="Line 24"/>
            <p:cNvSpPr>
              <a:spLocks noChangeShapeType="1"/>
            </p:cNvSpPr>
            <p:nvPr/>
          </p:nvSpPr>
          <p:spPr bwMode="auto">
            <a:xfrm flipV="1">
              <a:off x="4667" y="2436"/>
              <a:ext cx="635" cy="130"/>
            </a:xfrm>
            <a:prstGeom prst="line">
              <a:avLst/>
            </a:prstGeom>
            <a:noFill/>
            <a:ln w="28575">
              <a:solidFill>
                <a:schemeClr val="tx1"/>
              </a:solidFill>
              <a:round/>
              <a:headEnd/>
              <a:tailEnd/>
            </a:ln>
          </p:spPr>
          <p:txBody>
            <a:bodyPr wrap="none" anchor="ctr"/>
            <a:lstStyle/>
            <a:p>
              <a:endParaRPr lang="nl-NL"/>
            </a:p>
          </p:txBody>
        </p:sp>
        <p:graphicFrame>
          <p:nvGraphicFramePr>
            <p:cNvPr id="49155" name="Object 3">
              <a:hlinkClick r:id="" action="ppaction://ole?verb=0"/>
            </p:cNvPr>
            <p:cNvGraphicFramePr>
              <a:graphicFrameLocks/>
            </p:cNvGraphicFramePr>
            <p:nvPr/>
          </p:nvGraphicFramePr>
          <p:xfrm>
            <a:off x="4547" y="2810"/>
            <a:ext cx="185" cy="183"/>
          </p:xfrm>
          <a:graphic>
            <a:graphicData uri="http://schemas.openxmlformats.org/presentationml/2006/ole">
              <p:oleObj spid="_x0000_s49155" name="Clip" r:id="rId4" imgW="707760" imgH="1046160" progId="">
                <p:embed/>
              </p:oleObj>
            </a:graphicData>
          </a:graphic>
        </p:graphicFrame>
        <p:graphicFrame>
          <p:nvGraphicFramePr>
            <p:cNvPr id="49156" name="Object 4">
              <a:hlinkClick r:id="" action="ppaction://ole?verb=0"/>
            </p:cNvPr>
            <p:cNvGraphicFramePr>
              <a:graphicFrameLocks/>
            </p:cNvGraphicFramePr>
            <p:nvPr/>
          </p:nvGraphicFramePr>
          <p:xfrm>
            <a:off x="5257" y="2346"/>
            <a:ext cx="187" cy="184"/>
          </p:xfrm>
          <a:graphic>
            <a:graphicData uri="http://schemas.openxmlformats.org/presentationml/2006/ole">
              <p:oleObj spid="_x0000_s49156" name="Clip" r:id="rId5" imgW="707760" imgH="1046160" progId="">
                <p:embed/>
              </p:oleObj>
            </a:graphicData>
          </a:graphic>
        </p:graphicFrame>
        <p:sp>
          <p:nvSpPr>
            <p:cNvPr id="49207" name="Line 27"/>
            <p:cNvSpPr>
              <a:spLocks noChangeShapeType="1"/>
            </p:cNvSpPr>
            <p:nvPr/>
          </p:nvSpPr>
          <p:spPr bwMode="auto">
            <a:xfrm flipH="1">
              <a:off x="4855" y="2828"/>
              <a:ext cx="150" cy="441"/>
            </a:xfrm>
            <a:prstGeom prst="line">
              <a:avLst/>
            </a:prstGeom>
            <a:noFill/>
            <a:ln w="28575">
              <a:solidFill>
                <a:schemeClr val="tx1"/>
              </a:solidFill>
              <a:round/>
              <a:headEnd/>
              <a:tailEnd/>
            </a:ln>
          </p:spPr>
          <p:txBody>
            <a:bodyPr wrap="none" anchor="ctr"/>
            <a:lstStyle/>
            <a:p>
              <a:endParaRPr lang="nl-NL"/>
            </a:p>
          </p:txBody>
        </p:sp>
        <p:graphicFrame>
          <p:nvGraphicFramePr>
            <p:cNvPr id="49157" name="Object 5">
              <a:hlinkClick r:id="" action="ppaction://ole?verb=0"/>
            </p:cNvPr>
            <p:cNvGraphicFramePr>
              <a:graphicFrameLocks/>
            </p:cNvGraphicFramePr>
            <p:nvPr/>
          </p:nvGraphicFramePr>
          <p:xfrm>
            <a:off x="4821" y="3137"/>
            <a:ext cx="184" cy="185"/>
          </p:xfrm>
          <a:graphic>
            <a:graphicData uri="http://schemas.openxmlformats.org/presentationml/2006/ole">
              <p:oleObj spid="_x0000_s49157" name="Clip" r:id="rId6" imgW="707760" imgH="1046160" progId="">
                <p:embed/>
              </p:oleObj>
            </a:graphicData>
          </a:graphic>
        </p:graphicFrame>
        <p:graphicFrame>
          <p:nvGraphicFramePr>
            <p:cNvPr id="49158" name="Object 6">
              <a:hlinkClick r:id="" action="ppaction://ole?verb=0"/>
            </p:cNvPr>
            <p:cNvGraphicFramePr>
              <a:graphicFrameLocks/>
            </p:cNvGraphicFramePr>
            <p:nvPr/>
          </p:nvGraphicFramePr>
          <p:xfrm>
            <a:off x="4945" y="2734"/>
            <a:ext cx="186" cy="184"/>
          </p:xfrm>
          <a:graphic>
            <a:graphicData uri="http://schemas.openxmlformats.org/presentationml/2006/ole">
              <p:oleObj spid="_x0000_s49158" name="Clip" r:id="rId7" imgW="707760" imgH="1046160" progId="">
                <p:embed/>
              </p:oleObj>
            </a:graphicData>
          </a:graphic>
        </p:graphicFrame>
        <p:grpSp>
          <p:nvGrpSpPr>
            <p:cNvPr id="49208" name="Group 30"/>
            <p:cNvGrpSpPr>
              <a:grpSpLocks noChangeAspect="1"/>
            </p:cNvGrpSpPr>
            <p:nvPr/>
          </p:nvGrpSpPr>
          <p:grpSpPr bwMode="auto">
            <a:xfrm>
              <a:off x="2378" y="3026"/>
              <a:ext cx="475" cy="410"/>
              <a:chOff x="2313" y="1442"/>
              <a:chExt cx="1064" cy="955"/>
            </a:xfrm>
          </p:grpSpPr>
          <p:sp>
            <p:nvSpPr>
              <p:cNvPr id="49231" name="Oval 31"/>
              <p:cNvSpPr>
                <a:spLocks noChangeAspect="1" noChangeArrowheads="1"/>
              </p:cNvSpPr>
              <p:nvPr/>
            </p:nvSpPr>
            <p:spPr bwMode="auto">
              <a:xfrm>
                <a:off x="2313" y="1442"/>
                <a:ext cx="1064" cy="955"/>
              </a:xfrm>
              <a:prstGeom prst="ellipse">
                <a:avLst/>
              </a:prstGeom>
              <a:solidFill>
                <a:srgbClr val="FFF75B"/>
              </a:solidFill>
              <a:ln w="9525">
                <a:round/>
                <a:headEnd/>
                <a:tailEnd/>
              </a:ln>
              <a:scene3d>
                <a:camera prst="legacyObliqueTopRight"/>
                <a:lightRig rig="legacyFlat3" dir="b"/>
              </a:scene3d>
              <a:sp3d extrusionH="176200" prstMaterial="legacyMatte">
                <a:bevelT w="13500" h="13500" prst="angle"/>
                <a:bevelB w="13500" h="13500" prst="angle"/>
                <a:extrusionClr>
                  <a:srgbClr val="FFF75B"/>
                </a:extrusionClr>
              </a:sp3d>
            </p:spPr>
            <p:txBody>
              <a:bodyPr wrap="none" anchor="ctr">
                <a:flatTx/>
              </a:bodyPr>
              <a:lstStyle/>
              <a:p>
                <a:endParaRPr lang="nl-NL"/>
              </a:p>
            </p:txBody>
          </p:sp>
          <p:graphicFrame>
            <p:nvGraphicFramePr>
              <p:cNvPr id="49161" name="Object 9"/>
              <p:cNvGraphicFramePr>
                <a:graphicFrameLocks noChangeAspect="1"/>
              </p:cNvGraphicFramePr>
              <p:nvPr/>
            </p:nvGraphicFramePr>
            <p:xfrm>
              <a:off x="2409" y="1634"/>
              <a:ext cx="861" cy="533"/>
            </p:xfrm>
            <a:graphic>
              <a:graphicData uri="http://schemas.openxmlformats.org/presentationml/2006/ole">
                <p:oleObj spid="_x0000_s49161" name="Clip" r:id="rId8" imgW="3265560" imgH="2722680" progId="">
                  <p:embed/>
                </p:oleObj>
              </a:graphicData>
            </a:graphic>
          </p:graphicFrame>
        </p:grpSp>
        <p:sp>
          <p:nvSpPr>
            <p:cNvPr id="49209" name="Text Box 33"/>
            <p:cNvSpPr txBox="1">
              <a:spLocks noChangeArrowheads="1"/>
            </p:cNvSpPr>
            <p:nvPr/>
          </p:nvSpPr>
          <p:spPr bwMode="auto">
            <a:xfrm>
              <a:off x="2048" y="3440"/>
              <a:ext cx="1193" cy="36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 Tools (generic)</a:t>
              </a:r>
            </a:p>
          </p:txBody>
        </p:sp>
        <p:sp>
          <p:nvSpPr>
            <p:cNvPr id="49210" name="Rectangle 34"/>
            <p:cNvSpPr>
              <a:spLocks noChangeArrowheads="1"/>
            </p:cNvSpPr>
            <p:nvPr/>
          </p:nvSpPr>
          <p:spPr bwMode="auto">
            <a:xfrm>
              <a:off x="3218" y="3072"/>
              <a:ext cx="1002" cy="597"/>
            </a:xfrm>
            <a:prstGeom prst="rect">
              <a:avLst/>
            </a:prstGeom>
            <a:solidFill>
              <a:srgbClr val="FFBE91"/>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BE91"/>
              </a:extrusionClr>
            </a:sp3d>
          </p:spPr>
          <p:txBody>
            <a:bodyPr wrap="none" anchor="ctr">
              <a:flatTx/>
            </a:bodyPr>
            <a:lstStyle/>
            <a:p>
              <a:pPr algn="ctr" eaLnBrk="0" hangingPunct="0">
                <a:spcBef>
                  <a:spcPct val="0"/>
                </a:spcBef>
              </a:pPr>
              <a:endParaRPr lang="de-DE" sz="2400" b="1" i="0">
                <a:latin typeface="Times New Roman" pitchFamily="18" charset="0"/>
              </a:endParaRPr>
            </a:p>
          </p:txBody>
        </p:sp>
        <p:sp>
          <p:nvSpPr>
            <p:cNvPr id="49211" name="Text Box 35"/>
            <p:cNvSpPr txBox="1">
              <a:spLocks noChangeArrowheads="1"/>
            </p:cNvSpPr>
            <p:nvPr/>
          </p:nvSpPr>
          <p:spPr bwMode="auto">
            <a:xfrm>
              <a:off x="3078" y="3298"/>
              <a:ext cx="1252" cy="36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a:t>
              </a:r>
              <a:br>
                <a:rPr lang="en-US" sz="2000" b="1" i="0">
                  <a:latin typeface="Arial Narrow" pitchFamily="34" charset="0"/>
                </a:rPr>
              </a:br>
              <a:r>
                <a:rPr lang="en-US" sz="2000" b="1" i="0">
                  <a:latin typeface="Arial Narrow" pitchFamily="34" charset="0"/>
                </a:rPr>
                <a:t>Interfaces</a:t>
              </a:r>
            </a:p>
          </p:txBody>
        </p:sp>
        <p:sp>
          <p:nvSpPr>
            <p:cNvPr id="49212" name="Line 36"/>
            <p:cNvSpPr>
              <a:spLocks noChangeShapeType="1"/>
            </p:cNvSpPr>
            <p:nvPr/>
          </p:nvSpPr>
          <p:spPr bwMode="auto">
            <a:xfrm>
              <a:off x="3872" y="3205"/>
              <a:ext cx="931" cy="0"/>
            </a:xfrm>
            <a:prstGeom prst="line">
              <a:avLst/>
            </a:prstGeom>
            <a:noFill/>
            <a:ln w="57150">
              <a:solidFill>
                <a:schemeClr val="tx1"/>
              </a:solidFill>
              <a:round/>
              <a:headEnd/>
              <a:tailEnd/>
            </a:ln>
          </p:spPr>
          <p:txBody>
            <a:bodyPr wrap="none" anchor="ctr"/>
            <a:lstStyle/>
            <a:p>
              <a:endParaRPr lang="nl-NL"/>
            </a:p>
          </p:txBody>
        </p:sp>
        <p:sp>
          <p:nvSpPr>
            <p:cNvPr id="49213" name="Line 37"/>
            <p:cNvSpPr>
              <a:spLocks noChangeShapeType="1"/>
            </p:cNvSpPr>
            <p:nvPr/>
          </p:nvSpPr>
          <p:spPr bwMode="auto">
            <a:xfrm>
              <a:off x="3056" y="3211"/>
              <a:ext cx="572" cy="0"/>
            </a:xfrm>
            <a:prstGeom prst="line">
              <a:avLst/>
            </a:prstGeom>
            <a:noFill/>
            <a:ln w="57150">
              <a:solidFill>
                <a:schemeClr val="tx1"/>
              </a:solidFill>
              <a:round/>
              <a:headEnd/>
              <a:tailEnd/>
            </a:ln>
          </p:spPr>
          <p:txBody>
            <a:bodyPr wrap="none" anchor="ctr"/>
            <a:lstStyle/>
            <a:p>
              <a:endParaRPr lang="nl-NL"/>
            </a:p>
          </p:txBody>
        </p:sp>
        <p:sp>
          <p:nvSpPr>
            <p:cNvPr id="49214" name="Oval 38"/>
            <p:cNvSpPr>
              <a:spLocks noChangeArrowheads="1"/>
            </p:cNvSpPr>
            <p:nvPr/>
          </p:nvSpPr>
          <p:spPr bwMode="auto">
            <a:xfrm flipH="1">
              <a:off x="3769" y="3148"/>
              <a:ext cx="118" cy="113"/>
            </a:xfrm>
            <a:prstGeom prst="ellipse">
              <a:avLst/>
            </a:prstGeom>
            <a:solidFill>
              <a:srgbClr val="FF4207"/>
            </a:solidFill>
            <a:ln w="28575">
              <a:solidFill>
                <a:schemeClr val="tx1"/>
              </a:solidFill>
              <a:round/>
              <a:headEnd/>
              <a:tailEnd/>
            </a:ln>
          </p:spPr>
          <p:txBody>
            <a:bodyPr wrap="none" anchor="ctr"/>
            <a:lstStyle/>
            <a:p>
              <a:endParaRPr lang="nl-NL"/>
            </a:p>
          </p:txBody>
        </p:sp>
        <p:grpSp>
          <p:nvGrpSpPr>
            <p:cNvPr id="49215" name="Group 39"/>
            <p:cNvGrpSpPr>
              <a:grpSpLocks/>
            </p:cNvGrpSpPr>
            <p:nvPr/>
          </p:nvGrpSpPr>
          <p:grpSpPr bwMode="auto">
            <a:xfrm>
              <a:off x="1120" y="3116"/>
              <a:ext cx="181" cy="378"/>
              <a:chOff x="2722" y="1833"/>
              <a:chExt cx="136" cy="287"/>
            </a:xfrm>
          </p:grpSpPr>
          <p:sp>
            <p:nvSpPr>
              <p:cNvPr id="49226" name="Oval 40"/>
              <p:cNvSpPr>
                <a:spLocks noChangeArrowheads="1"/>
              </p:cNvSpPr>
              <p:nvPr/>
            </p:nvSpPr>
            <p:spPr bwMode="auto">
              <a:xfrm>
                <a:off x="2739" y="1833"/>
                <a:ext cx="102" cy="96"/>
              </a:xfrm>
              <a:prstGeom prst="ellipse">
                <a:avLst/>
              </a:prstGeom>
              <a:solidFill>
                <a:srgbClr val="FFFFCC"/>
              </a:solidFill>
              <a:ln w="38100">
                <a:solidFill>
                  <a:srgbClr val="990033"/>
                </a:solidFill>
                <a:round/>
                <a:headEnd/>
                <a:tailEnd/>
              </a:ln>
            </p:spPr>
            <p:txBody>
              <a:bodyPr/>
              <a:lstStyle/>
              <a:p>
                <a:endParaRPr lang="nl-NL"/>
              </a:p>
            </p:txBody>
          </p:sp>
          <p:sp>
            <p:nvSpPr>
              <p:cNvPr id="49227" name="Line 41"/>
              <p:cNvSpPr>
                <a:spLocks noChangeShapeType="1"/>
              </p:cNvSpPr>
              <p:nvPr/>
            </p:nvSpPr>
            <p:spPr bwMode="auto">
              <a:xfrm>
                <a:off x="2790" y="1929"/>
                <a:ext cx="1" cy="96"/>
              </a:xfrm>
              <a:prstGeom prst="line">
                <a:avLst/>
              </a:prstGeom>
              <a:noFill/>
              <a:ln w="38100">
                <a:solidFill>
                  <a:srgbClr val="990033"/>
                </a:solidFill>
                <a:round/>
                <a:headEnd/>
                <a:tailEnd/>
              </a:ln>
            </p:spPr>
            <p:txBody>
              <a:bodyPr/>
              <a:lstStyle/>
              <a:p>
                <a:endParaRPr lang="nl-NL"/>
              </a:p>
            </p:txBody>
          </p:sp>
          <p:sp>
            <p:nvSpPr>
              <p:cNvPr id="49228" name="Line 42"/>
              <p:cNvSpPr>
                <a:spLocks noChangeShapeType="1"/>
              </p:cNvSpPr>
              <p:nvPr/>
            </p:nvSpPr>
            <p:spPr bwMode="auto">
              <a:xfrm>
                <a:off x="2733" y="1966"/>
                <a:ext cx="119" cy="1"/>
              </a:xfrm>
              <a:prstGeom prst="line">
                <a:avLst/>
              </a:prstGeom>
              <a:noFill/>
              <a:ln w="38100">
                <a:solidFill>
                  <a:srgbClr val="990033"/>
                </a:solidFill>
                <a:round/>
                <a:headEnd/>
                <a:tailEnd/>
              </a:ln>
            </p:spPr>
            <p:txBody>
              <a:bodyPr/>
              <a:lstStyle/>
              <a:p>
                <a:endParaRPr lang="nl-NL"/>
              </a:p>
            </p:txBody>
          </p:sp>
          <p:sp>
            <p:nvSpPr>
              <p:cNvPr id="49229" name="Line 43"/>
              <p:cNvSpPr>
                <a:spLocks noChangeShapeType="1"/>
              </p:cNvSpPr>
              <p:nvPr/>
            </p:nvSpPr>
            <p:spPr bwMode="auto">
              <a:xfrm flipH="1">
                <a:off x="2722" y="2025"/>
                <a:ext cx="68" cy="95"/>
              </a:xfrm>
              <a:prstGeom prst="line">
                <a:avLst/>
              </a:prstGeom>
              <a:noFill/>
              <a:ln w="38100">
                <a:solidFill>
                  <a:srgbClr val="990033"/>
                </a:solidFill>
                <a:round/>
                <a:headEnd/>
                <a:tailEnd/>
              </a:ln>
            </p:spPr>
            <p:txBody>
              <a:bodyPr/>
              <a:lstStyle/>
              <a:p>
                <a:endParaRPr lang="nl-NL"/>
              </a:p>
            </p:txBody>
          </p:sp>
          <p:sp>
            <p:nvSpPr>
              <p:cNvPr id="49230" name="Line 44"/>
              <p:cNvSpPr>
                <a:spLocks noChangeShapeType="1"/>
              </p:cNvSpPr>
              <p:nvPr/>
            </p:nvSpPr>
            <p:spPr bwMode="auto">
              <a:xfrm>
                <a:off x="2790" y="2025"/>
                <a:ext cx="68" cy="95"/>
              </a:xfrm>
              <a:prstGeom prst="line">
                <a:avLst/>
              </a:prstGeom>
              <a:noFill/>
              <a:ln w="38100">
                <a:solidFill>
                  <a:srgbClr val="990033"/>
                </a:solidFill>
                <a:round/>
                <a:headEnd/>
                <a:tailEnd/>
              </a:ln>
            </p:spPr>
            <p:txBody>
              <a:bodyPr/>
              <a:lstStyle/>
              <a:p>
                <a:endParaRPr lang="nl-NL"/>
              </a:p>
            </p:txBody>
          </p:sp>
        </p:grpSp>
        <p:graphicFrame>
          <p:nvGraphicFramePr>
            <p:cNvPr id="49159" name="Object 7">
              <a:hlinkClick r:id="" action="ppaction://ole?verb=0"/>
            </p:cNvPr>
            <p:cNvGraphicFramePr>
              <a:graphicFrameLocks/>
            </p:cNvGraphicFramePr>
            <p:nvPr/>
          </p:nvGraphicFramePr>
          <p:xfrm>
            <a:off x="4460" y="828"/>
            <a:ext cx="272" cy="251"/>
          </p:xfrm>
          <a:graphic>
            <a:graphicData uri="http://schemas.openxmlformats.org/presentationml/2006/ole">
              <p:oleObj spid="_x0000_s49159" name="Clip" r:id="rId9" imgW="707760" imgH="1046160" progId="">
                <p:embed/>
              </p:oleObj>
            </a:graphicData>
          </a:graphic>
        </p:graphicFrame>
        <p:sp>
          <p:nvSpPr>
            <p:cNvPr id="49216" name="Rectangle 46"/>
            <p:cNvSpPr>
              <a:spLocks noChangeArrowheads="1"/>
            </p:cNvSpPr>
            <p:nvPr/>
          </p:nvSpPr>
          <p:spPr bwMode="auto">
            <a:xfrm>
              <a:off x="4455" y="1484"/>
              <a:ext cx="1083" cy="597"/>
            </a:xfrm>
            <a:prstGeom prst="rect">
              <a:avLst/>
            </a:prstGeom>
            <a:solidFill>
              <a:srgbClr val="FFBE91"/>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BE91"/>
              </a:extrusionClr>
            </a:sp3d>
          </p:spPr>
          <p:txBody>
            <a:bodyPr wrap="none" anchor="ctr">
              <a:flatTx/>
            </a:bodyPr>
            <a:lstStyle/>
            <a:p>
              <a:pPr algn="ctr" eaLnBrk="0" hangingPunct="0">
                <a:spcBef>
                  <a:spcPct val="0"/>
                </a:spcBef>
              </a:pPr>
              <a:endParaRPr lang="de-DE" sz="2400" b="1" i="0">
                <a:latin typeface="Times New Roman" pitchFamily="18" charset="0"/>
              </a:endParaRPr>
            </a:p>
          </p:txBody>
        </p:sp>
        <p:sp>
          <p:nvSpPr>
            <p:cNvPr id="49217" name="Line 47"/>
            <p:cNvSpPr>
              <a:spLocks noChangeShapeType="1"/>
            </p:cNvSpPr>
            <p:nvPr/>
          </p:nvSpPr>
          <p:spPr bwMode="auto">
            <a:xfrm rot="5400000">
              <a:off x="4331" y="2227"/>
              <a:ext cx="559" cy="0"/>
            </a:xfrm>
            <a:prstGeom prst="line">
              <a:avLst/>
            </a:prstGeom>
            <a:noFill/>
            <a:ln w="57150">
              <a:solidFill>
                <a:schemeClr val="tx1"/>
              </a:solidFill>
              <a:round/>
              <a:headEnd/>
              <a:tailEnd/>
            </a:ln>
          </p:spPr>
          <p:txBody>
            <a:bodyPr wrap="none" anchor="ctr"/>
            <a:lstStyle/>
            <a:p>
              <a:endParaRPr lang="nl-NL"/>
            </a:p>
          </p:txBody>
        </p:sp>
        <p:sp>
          <p:nvSpPr>
            <p:cNvPr id="49218" name="AutoShape 48"/>
            <p:cNvSpPr>
              <a:spLocks noChangeArrowheads="1"/>
            </p:cNvSpPr>
            <p:nvPr/>
          </p:nvSpPr>
          <p:spPr bwMode="auto">
            <a:xfrm rot="10800000" flipH="1">
              <a:off x="4501" y="1726"/>
              <a:ext cx="219" cy="23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4207"/>
            </a:solidFill>
            <a:ln w="28575">
              <a:solidFill>
                <a:schemeClr val="tx1"/>
              </a:solidFill>
              <a:miter lim="800000"/>
              <a:headEnd/>
              <a:tailEnd/>
            </a:ln>
          </p:spPr>
          <p:txBody>
            <a:bodyPr wrap="none" anchor="ctr"/>
            <a:lstStyle/>
            <a:p>
              <a:endParaRPr lang="nl-NL"/>
            </a:p>
          </p:txBody>
        </p:sp>
        <p:sp>
          <p:nvSpPr>
            <p:cNvPr id="49219" name="Line 49"/>
            <p:cNvSpPr>
              <a:spLocks noChangeShapeType="1"/>
            </p:cNvSpPr>
            <p:nvPr/>
          </p:nvSpPr>
          <p:spPr bwMode="auto">
            <a:xfrm rot="5400000">
              <a:off x="4324" y="1431"/>
              <a:ext cx="572" cy="0"/>
            </a:xfrm>
            <a:prstGeom prst="line">
              <a:avLst/>
            </a:prstGeom>
            <a:noFill/>
            <a:ln w="57150">
              <a:solidFill>
                <a:schemeClr val="tx1"/>
              </a:solidFill>
              <a:round/>
              <a:headEnd/>
              <a:tailEnd/>
            </a:ln>
          </p:spPr>
          <p:txBody>
            <a:bodyPr wrap="none" anchor="ctr"/>
            <a:lstStyle/>
            <a:p>
              <a:endParaRPr lang="nl-NL"/>
            </a:p>
          </p:txBody>
        </p:sp>
        <p:sp>
          <p:nvSpPr>
            <p:cNvPr id="49220" name="Oval 50"/>
            <p:cNvSpPr>
              <a:spLocks noChangeArrowheads="1"/>
            </p:cNvSpPr>
            <p:nvPr/>
          </p:nvSpPr>
          <p:spPr bwMode="auto">
            <a:xfrm rot="5400000" flipH="1">
              <a:off x="4552" y="1643"/>
              <a:ext cx="118" cy="113"/>
            </a:xfrm>
            <a:prstGeom prst="ellipse">
              <a:avLst/>
            </a:prstGeom>
            <a:solidFill>
              <a:srgbClr val="FF4207"/>
            </a:solidFill>
            <a:ln w="28575">
              <a:solidFill>
                <a:schemeClr val="tx1"/>
              </a:solidFill>
              <a:round/>
              <a:headEnd/>
              <a:tailEnd/>
            </a:ln>
          </p:spPr>
          <p:txBody>
            <a:bodyPr wrap="none" anchor="ctr"/>
            <a:lstStyle/>
            <a:p>
              <a:endParaRPr lang="nl-NL"/>
            </a:p>
          </p:txBody>
        </p:sp>
        <p:graphicFrame>
          <p:nvGraphicFramePr>
            <p:cNvPr id="49160" name="Object 8">
              <a:hlinkClick r:id="" action="ppaction://ole?verb=0"/>
            </p:cNvPr>
            <p:cNvGraphicFramePr>
              <a:graphicFrameLocks/>
            </p:cNvGraphicFramePr>
            <p:nvPr/>
          </p:nvGraphicFramePr>
          <p:xfrm>
            <a:off x="4531" y="2487"/>
            <a:ext cx="186" cy="183"/>
          </p:xfrm>
          <a:graphic>
            <a:graphicData uri="http://schemas.openxmlformats.org/presentationml/2006/ole">
              <p:oleObj spid="_x0000_s49160" name="Clip" r:id="rId10" imgW="707760" imgH="1046160" progId="">
                <p:embed/>
              </p:oleObj>
            </a:graphicData>
          </a:graphic>
        </p:graphicFrame>
        <p:sp>
          <p:nvSpPr>
            <p:cNvPr id="49221" name="Text Box 52"/>
            <p:cNvSpPr txBox="1">
              <a:spLocks noChangeArrowheads="1"/>
            </p:cNvSpPr>
            <p:nvPr/>
          </p:nvSpPr>
          <p:spPr bwMode="auto">
            <a:xfrm>
              <a:off x="4692" y="1574"/>
              <a:ext cx="928" cy="370"/>
            </a:xfrm>
            <a:prstGeom prst="rect">
              <a:avLst/>
            </a:prstGeom>
            <a:noFill/>
            <a:ln w="9525">
              <a:noFill/>
              <a:miter lim="800000"/>
              <a:headEnd/>
              <a:tailEnd/>
            </a:ln>
          </p:spPr>
          <p:txBody>
            <a:bodyPr>
              <a:spAutoFit/>
            </a:bodyPr>
            <a:lstStyle/>
            <a:p>
              <a:pPr eaLnBrk="0" hangingPunct="0">
                <a:lnSpc>
                  <a:spcPct val="90000"/>
                </a:lnSpc>
                <a:spcBef>
                  <a:spcPct val="0"/>
                </a:spcBef>
              </a:pPr>
              <a:r>
                <a:rPr lang="en-US" b="1" i="0">
                  <a:latin typeface="Arial Narrow" pitchFamily="34" charset="0"/>
                </a:rPr>
                <a:t>Infrastructure</a:t>
              </a:r>
              <a:br>
                <a:rPr lang="en-US" b="1" i="0">
                  <a:latin typeface="Arial Narrow" pitchFamily="34" charset="0"/>
                </a:rPr>
              </a:br>
              <a:r>
                <a:rPr lang="en-US" b="1" i="0">
                  <a:latin typeface="Arial Narrow" pitchFamily="34" charset="0"/>
                </a:rPr>
                <a:t>Interfaces</a:t>
              </a:r>
            </a:p>
          </p:txBody>
        </p:sp>
        <p:sp>
          <p:nvSpPr>
            <p:cNvPr id="49222" name="Line 53"/>
            <p:cNvSpPr>
              <a:spLocks noChangeShapeType="1"/>
            </p:cNvSpPr>
            <p:nvPr/>
          </p:nvSpPr>
          <p:spPr bwMode="auto">
            <a:xfrm>
              <a:off x="899" y="2678"/>
              <a:ext cx="0" cy="393"/>
            </a:xfrm>
            <a:prstGeom prst="line">
              <a:avLst/>
            </a:prstGeom>
            <a:noFill/>
            <a:ln w="57150">
              <a:solidFill>
                <a:schemeClr val="tx1"/>
              </a:solidFill>
              <a:round/>
              <a:headEnd/>
              <a:tailEnd type="triangle" w="med" len="med"/>
            </a:ln>
          </p:spPr>
          <p:txBody>
            <a:bodyPr/>
            <a:lstStyle/>
            <a:p>
              <a:endParaRPr lang="nl-NL"/>
            </a:p>
          </p:txBody>
        </p:sp>
        <p:sp>
          <p:nvSpPr>
            <p:cNvPr id="49223" name="AutoShape 54"/>
            <p:cNvSpPr>
              <a:spLocks noChangeArrowheads="1"/>
            </p:cNvSpPr>
            <p:nvPr/>
          </p:nvSpPr>
          <p:spPr bwMode="auto">
            <a:xfrm rot="-5400000">
              <a:off x="3599" y="3088"/>
              <a:ext cx="219" cy="23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4207"/>
            </a:solidFill>
            <a:ln w="28575">
              <a:solidFill>
                <a:schemeClr val="tx1"/>
              </a:solidFill>
              <a:miter lim="800000"/>
              <a:headEnd/>
              <a:tailEnd/>
            </a:ln>
          </p:spPr>
          <p:txBody>
            <a:bodyPr wrap="none" anchor="ctr"/>
            <a:lstStyle/>
            <a:p>
              <a:endParaRPr lang="nl-NL"/>
            </a:p>
          </p:txBody>
        </p:sp>
        <p:sp>
          <p:nvSpPr>
            <p:cNvPr id="49224" name="Text Box 55"/>
            <p:cNvSpPr txBox="1">
              <a:spLocks noChangeArrowheads="1"/>
            </p:cNvSpPr>
            <p:nvPr/>
          </p:nvSpPr>
          <p:spPr bwMode="auto">
            <a:xfrm>
              <a:off x="178" y="2834"/>
              <a:ext cx="694" cy="165"/>
            </a:xfrm>
            <a:prstGeom prst="rect">
              <a:avLst/>
            </a:prstGeom>
            <a:noFill/>
            <a:ln w="9525">
              <a:noFill/>
              <a:miter lim="800000"/>
              <a:headEnd/>
              <a:tailEnd/>
            </a:ln>
          </p:spPr>
          <p:txBody>
            <a:bodyPr>
              <a:spAutoFit/>
            </a:bodyPr>
            <a:lstStyle/>
            <a:p>
              <a:pPr algn="r" eaLnBrk="0" hangingPunct="0">
                <a:lnSpc>
                  <a:spcPct val="80000"/>
                </a:lnSpc>
                <a:spcBef>
                  <a:spcPct val="0"/>
                </a:spcBef>
              </a:pPr>
              <a:r>
                <a:rPr lang="en-US" sz="1400" b="1" i="0">
                  <a:latin typeface="Arial Narrow" pitchFamily="34" charset="0"/>
                </a:rPr>
                <a:t>Shipping</a:t>
              </a:r>
            </a:p>
          </p:txBody>
        </p:sp>
        <p:sp>
          <p:nvSpPr>
            <p:cNvPr id="49225" name="Line 56"/>
            <p:cNvSpPr>
              <a:spLocks noChangeShapeType="1"/>
            </p:cNvSpPr>
            <p:nvPr/>
          </p:nvSpPr>
          <p:spPr bwMode="auto">
            <a:xfrm>
              <a:off x="1024" y="2678"/>
              <a:ext cx="0" cy="393"/>
            </a:xfrm>
            <a:prstGeom prst="line">
              <a:avLst/>
            </a:prstGeom>
            <a:noFill/>
            <a:ln w="57150">
              <a:solidFill>
                <a:schemeClr val="accent1"/>
              </a:solidFill>
              <a:round/>
              <a:headEnd/>
              <a:tailEnd type="triangle" w="med" len="med"/>
            </a:ln>
          </p:spPr>
          <p:txBody>
            <a:bodyPr/>
            <a:lstStyle/>
            <a:p>
              <a:endParaRPr lang="nl-NL"/>
            </a:p>
          </p:txBody>
        </p:sp>
      </p:grpSp>
      <p:grpSp>
        <p:nvGrpSpPr>
          <p:cNvPr id="49164" name="Group 57"/>
          <p:cNvGrpSpPr>
            <a:grpSpLocks/>
          </p:cNvGrpSpPr>
          <p:nvPr/>
        </p:nvGrpSpPr>
        <p:grpSpPr bwMode="auto">
          <a:xfrm>
            <a:off x="101600" y="1023938"/>
            <a:ext cx="2087563" cy="3349625"/>
            <a:chOff x="288" y="708"/>
            <a:chExt cx="1315" cy="2110"/>
          </a:xfrm>
        </p:grpSpPr>
        <p:sp>
          <p:nvSpPr>
            <p:cNvPr id="49167" name="Rectangle 58"/>
            <p:cNvSpPr>
              <a:spLocks noChangeArrowheads="1"/>
            </p:cNvSpPr>
            <p:nvPr/>
          </p:nvSpPr>
          <p:spPr bwMode="auto">
            <a:xfrm>
              <a:off x="318" y="708"/>
              <a:ext cx="1240" cy="2110"/>
            </a:xfrm>
            <a:prstGeom prst="rect">
              <a:avLst/>
            </a:prstGeom>
            <a:solidFill>
              <a:srgbClr val="CCFFFF"/>
            </a:solidFill>
            <a:ln w="12700">
              <a:solidFill>
                <a:schemeClr val="tx1"/>
              </a:solidFill>
              <a:miter lim="800000"/>
              <a:headEnd/>
              <a:tailEnd/>
            </a:ln>
          </p:spPr>
          <p:txBody>
            <a:bodyPr wrap="none" anchor="ctr"/>
            <a:lstStyle/>
            <a:p>
              <a:endParaRPr lang="nl-NL"/>
            </a:p>
          </p:txBody>
        </p:sp>
        <p:sp>
          <p:nvSpPr>
            <p:cNvPr id="49168" name="Text Box 59"/>
            <p:cNvSpPr txBox="1">
              <a:spLocks noChangeArrowheads="1"/>
            </p:cNvSpPr>
            <p:nvPr/>
          </p:nvSpPr>
          <p:spPr bwMode="auto">
            <a:xfrm>
              <a:off x="978" y="1123"/>
              <a:ext cx="625" cy="289"/>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t>SW</a:t>
              </a:r>
            </a:p>
            <a:p>
              <a:pPr algn="ctr" eaLnBrk="0" hangingPunct="0">
                <a:lnSpc>
                  <a:spcPct val="70000"/>
                </a:lnSpc>
                <a:spcBef>
                  <a:spcPct val="0"/>
                </a:spcBef>
              </a:pPr>
              <a:r>
                <a:rPr lang="en-US" sz="1600" i="0"/>
                <a:t>Creator</a:t>
              </a:r>
              <a:r>
                <a:rPr lang="en-US" sz="1600" i="0" baseline="-25000"/>
                <a:t>2</a:t>
              </a:r>
            </a:p>
          </p:txBody>
        </p:sp>
        <p:sp>
          <p:nvSpPr>
            <p:cNvPr id="49169" name="Line 60"/>
            <p:cNvSpPr>
              <a:spLocks noChangeShapeType="1"/>
            </p:cNvSpPr>
            <p:nvPr/>
          </p:nvSpPr>
          <p:spPr bwMode="auto">
            <a:xfrm flipH="1">
              <a:off x="968" y="1411"/>
              <a:ext cx="91" cy="211"/>
            </a:xfrm>
            <a:prstGeom prst="line">
              <a:avLst/>
            </a:prstGeom>
            <a:noFill/>
            <a:ln w="57150">
              <a:solidFill>
                <a:schemeClr val="tx1"/>
              </a:solidFill>
              <a:round/>
              <a:headEnd/>
              <a:tailEnd type="triangle" w="med" len="med"/>
            </a:ln>
          </p:spPr>
          <p:txBody>
            <a:bodyPr/>
            <a:lstStyle/>
            <a:p>
              <a:endParaRPr lang="nl-NL"/>
            </a:p>
          </p:txBody>
        </p:sp>
        <p:sp>
          <p:nvSpPr>
            <p:cNvPr id="49170" name="Line 61"/>
            <p:cNvSpPr>
              <a:spLocks noChangeShapeType="1"/>
            </p:cNvSpPr>
            <p:nvPr/>
          </p:nvSpPr>
          <p:spPr bwMode="auto">
            <a:xfrm>
              <a:off x="815" y="2311"/>
              <a:ext cx="0" cy="235"/>
            </a:xfrm>
            <a:prstGeom prst="line">
              <a:avLst/>
            </a:prstGeom>
            <a:noFill/>
            <a:ln w="57150">
              <a:solidFill>
                <a:schemeClr val="tx1"/>
              </a:solidFill>
              <a:round/>
              <a:headEnd/>
              <a:tailEnd type="triangle" w="med" len="med"/>
            </a:ln>
          </p:spPr>
          <p:txBody>
            <a:bodyPr/>
            <a:lstStyle/>
            <a:p>
              <a:endParaRPr lang="nl-NL"/>
            </a:p>
          </p:txBody>
        </p:sp>
        <p:sp>
          <p:nvSpPr>
            <p:cNvPr id="49171" name="Oval 62"/>
            <p:cNvSpPr>
              <a:spLocks noChangeArrowheads="1"/>
            </p:cNvSpPr>
            <p:nvPr/>
          </p:nvSpPr>
          <p:spPr bwMode="auto">
            <a:xfrm>
              <a:off x="1223" y="750"/>
              <a:ext cx="135" cy="126"/>
            </a:xfrm>
            <a:prstGeom prst="ellipse">
              <a:avLst/>
            </a:prstGeom>
            <a:solidFill>
              <a:srgbClr val="FFFFCC"/>
            </a:solidFill>
            <a:ln w="38100">
              <a:solidFill>
                <a:srgbClr val="990033"/>
              </a:solidFill>
              <a:round/>
              <a:headEnd/>
              <a:tailEnd/>
            </a:ln>
          </p:spPr>
          <p:txBody>
            <a:bodyPr/>
            <a:lstStyle/>
            <a:p>
              <a:endParaRPr lang="nl-NL"/>
            </a:p>
          </p:txBody>
        </p:sp>
        <p:sp>
          <p:nvSpPr>
            <p:cNvPr id="49172" name="Line 63"/>
            <p:cNvSpPr>
              <a:spLocks noChangeShapeType="1"/>
            </p:cNvSpPr>
            <p:nvPr/>
          </p:nvSpPr>
          <p:spPr bwMode="auto">
            <a:xfrm>
              <a:off x="1291" y="876"/>
              <a:ext cx="1" cy="127"/>
            </a:xfrm>
            <a:prstGeom prst="line">
              <a:avLst/>
            </a:prstGeom>
            <a:noFill/>
            <a:ln w="38100">
              <a:solidFill>
                <a:srgbClr val="990033"/>
              </a:solidFill>
              <a:round/>
              <a:headEnd/>
              <a:tailEnd/>
            </a:ln>
          </p:spPr>
          <p:txBody>
            <a:bodyPr/>
            <a:lstStyle/>
            <a:p>
              <a:endParaRPr lang="nl-NL"/>
            </a:p>
          </p:txBody>
        </p:sp>
        <p:sp>
          <p:nvSpPr>
            <p:cNvPr id="49173" name="Line 64"/>
            <p:cNvSpPr>
              <a:spLocks noChangeShapeType="1"/>
            </p:cNvSpPr>
            <p:nvPr/>
          </p:nvSpPr>
          <p:spPr bwMode="auto">
            <a:xfrm>
              <a:off x="1215" y="925"/>
              <a:ext cx="158" cy="1"/>
            </a:xfrm>
            <a:prstGeom prst="line">
              <a:avLst/>
            </a:prstGeom>
            <a:noFill/>
            <a:ln w="38100">
              <a:solidFill>
                <a:srgbClr val="990033"/>
              </a:solidFill>
              <a:round/>
              <a:headEnd/>
              <a:tailEnd/>
            </a:ln>
          </p:spPr>
          <p:txBody>
            <a:bodyPr/>
            <a:lstStyle/>
            <a:p>
              <a:endParaRPr lang="nl-NL"/>
            </a:p>
          </p:txBody>
        </p:sp>
        <p:sp>
          <p:nvSpPr>
            <p:cNvPr id="49174" name="Line 65"/>
            <p:cNvSpPr>
              <a:spLocks noChangeShapeType="1"/>
            </p:cNvSpPr>
            <p:nvPr/>
          </p:nvSpPr>
          <p:spPr bwMode="auto">
            <a:xfrm flipH="1">
              <a:off x="1200" y="1003"/>
              <a:ext cx="91" cy="125"/>
            </a:xfrm>
            <a:prstGeom prst="line">
              <a:avLst/>
            </a:prstGeom>
            <a:noFill/>
            <a:ln w="38100">
              <a:solidFill>
                <a:srgbClr val="990033"/>
              </a:solidFill>
              <a:round/>
              <a:headEnd/>
              <a:tailEnd/>
            </a:ln>
          </p:spPr>
          <p:txBody>
            <a:bodyPr/>
            <a:lstStyle/>
            <a:p>
              <a:endParaRPr lang="nl-NL"/>
            </a:p>
          </p:txBody>
        </p:sp>
        <p:sp>
          <p:nvSpPr>
            <p:cNvPr id="49175" name="Line 66"/>
            <p:cNvSpPr>
              <a:spLocks noChangeShapeType="1"/>
            </p:cNvSpPr>
            <p:nvPr/>
          </p:nvSpPr>
          <p:spPr bwMode="auto">
            <a:xfrm>
              <a:off x="1291" y="1003"/>
              <a:ext cx="90" cy="125"/>
            </a:xfrm>
            <a:prstGeom prst="line">
              <a:avLst/>
            </a:prstGeom>
            <a:noFill/>
            <a:ln w="38100">
              <a:solidFill>
                <a:srgbClr val="990033"/>
              </a:solidFill>
              <a:round/>
              <a:headEnd/>
              <a:tailEnd/>
            </a:ln>
          </p:spPr>
          <p:txBody>
            <a:bodyPr/>
            <a:lstStyle/>
            <a:p>
              <a:endParaRPr lang="nl-NL"/>
            </a:p>
          </p:txBody>
        </p:sp>
        <p:sp>
          <p:nvSpPr>
            <p:cNvPr id="49176" name="Rectangle 67"/>
            <p:cNvSpPr>
              <a:spLocks noChangeArrowheads="1"/>
            </p:cNvSpPr>
            <p:nvPr/>
          </p:nvSpPr>
          <p:spPr bwMode="auto">
            <a:xfrm>
              <a:off x="396" y="1653"/>
              <a:ext cx="1079" cy="1073"/>
            </a:xfrm>
            <a:prstGeom prst="rect">
              <a:avLst/>
            </a:prstGeom>
            <a:solidFill>
              <a:srgbClr val="379BFF"/>
            </a:solidFill>
            <a:ln w="9525">
              <a:miter lim="800000"/>
              <a:headEnd/>
              <a:tailEnd/>
            </a:ln>
            <a:scene3d>
              <a:camera prst="legacyObliqueTopRight"/>
              <a:lightRig rig="legacyFlat3" dir="b"/>
            </a:scene3d>
            <a:sp3d extrusionH="100000" prstMaterial="legacyMatte">
              <a:bevelT w="13500" h="13500" prst="angle"/>
              <a:bevelB w="13500" h="13500" prst="angle"/>
              <a:extrusionClr>
                <a:srgbClr val="379BFF"/>
              </a:extrusionClr>
            </a:sp3d>
          </p:spPr>
          <p:txBody>
            <a:bodyPr wrap="none" anchor="ctr">
              <a:flatTx/>
            </a:bodyPr>
            <a:lstStyle/>
            <a:p>
              <a:endParaRPr lang="nl-NL"/>
            </a:p>
          </p:txBody>
        </p:sp>
        <p:sp>
          <p:nvSpPr>
            <p:cNvPr id="49177" name="Rectangle 68"/>
            <p:cNvSpPr>
              <a:spLocks noChangeArrowheads="1"/>
            </p:cNvSpPr>
            <p:nvPr/>
          </p:nvSpPr>
          <p:spPr bwMode="auto">
            <a:xfrm>
              <a:off x="1043" y="1748"/>
              <a:ext cx="200" cy="141"/>
            </a:xfrm>
            <a:prstGeom prst="rect">
              <a:avLst/>
            </a:prstGeom>
            <a:solidFill>
              <a:srgbClr val="FFFF99"/>
            </a:solidFill>
            <a:ln w="9525">
              <a:miter lim="800000"/>
              <a:headEnd/>
              <a:tailEnd/>
            </a:ln>
            <a:scene3d>
              <a:camera prst="legacyObliqueTopRight"/>
              <a:lightRig rig="legacyFlat3" dir="b"/>
            </a:scene3d>
            <a:sp3d extrusionH="227000" prstMaterial="legacyMatte">
              <a:bevelT w="13500" h="13500" prst="angle"/>
              <a:bevelB w="13500" h="13500" prst="angle"/>
              <a:extrusionClr>
                <a:srgbClr val="FFFF99"/>
              </a:extrusionClr>
            </a:sp3d>
          </p:spPr>
          <p:txBody>
            <a:bodyPr wrap="none" anchor="ctr">
              <a:flatTx/>
            </a:bodyPr>
            <a:lstStyle/>
            <a:p>
              <a:pPr algn="ctr" eaLnBrk="0" hangingPunct="0">
                <a:spcBef>
                  <a:spcPct val="0"/>
                </a:spcBef>
              </a:pPr>
              <a:r>
                <a:rPr lang="de-DE" i="0"/>
                <a:t>A2</a:t>
              </a:r>
            </a:p>
          </p:txBody>
        </p:sp>
        <p:sp>
          <p:nvSpPr>
            <p:cNvPr id="49178" name="Rectangle 69"/>
            <p:cNvSpPr>
              <a:spLocks noChangeArrowheads="1"/>
            </p:cNvSpPr>
            <p:nvPr/>
          </p:nvSpPr>
          <p:spPr bwMode="auto">
            <a:xfrm>
              <a:off x="569" y="1758"/>
              <a:ext cx="200" cy="141"/>
            </a:xfrm>
            <a:prstGeom prst="rect">
              <a:avLst/>
            </a:prstGeom>
            <a:solidFill>
              <a:schemeClr val="bg1"/>
            </a:solidFill>
            <a:ln w="9525">
              <a:miter lim="800000"/>
              <a:headEnd/>
              <a:tailEnd/>
            </a:ln>
            <a:scene3d>
              <a:camera prst="legacyObliqueTopRight"/>
              <a:lightRig rig="legacyFlat3" dir="b"/>
            </a:scene3d>
            <a:sp3d extrusionH="227000" prstMaterial="legacyMatte">
              <a:bevelT w="13500" h="13500" prst="angle"/>
              <a:bevelB w="13500" h="13500" prst="angle"/>
              <a:extrusionClr>
                <a:schemeClr val="bg1"/>
              </a:extrusionClr>
            </a:sp3d>
          </p:spPr>
          <p:txBody>
            <a:bodyPr wrap="none" anchor="ctr">
              <a:flatTx/>
            </a:bodyPr>
            <a:lstStyle/>
            <a:p>
              <a:pPr algn="ctr" eaLnBrk="0" hangingPunct="0">
                <a:spcBef>
                  <a:spcPct val="0"/>
                </a:spcBef>
              </a:pPr>
              <a:r>
                <a:rPr lang="de-DE" i="0"/>
                <a:t>A1</a:t>
              </a:r>
            </a:p>
          </p:txBody>
        </p:sp>
        <p:grpSp>
          <p:nvGrpSpPr>
            <p:cNvPr id="49179" name="Group 70"/>
            <p:cNvGrpSpPr>
              <a:grpSpLocks/>
            </p:cNvGrpSpPr>
            <p:nvPr/>
          </p:nvGrpSpPr>
          <p:grpSpPr bwMode="auto">
            <a:xfrm>
              <a:off x="754" y="2091"/>
              <a:ext cx="385" cy="325"/>
              <a:chOff x="1920" y="2544"/>
              <a:chExt cx="1104" cy="1200"/>
            </a:xfrm>
          </p:grpSpPr>
          <p:pic>
            <p:nvPicPr>
              <p:cNvPr id="49191" name="Picture 71"/>
              <p:cNvPicPr>
                <a:picLocks noChangeAspect="1" noChangeArrowheads="1"/>
              </p:cNvPicPr>
              <p:nvPr/>
            </p:nvPicPr>
            <p:blipFill>
              <a:blip r:embed="rId11"/>
              <a:srcRect/>
              <a:stretch>
                <a:fillRect/>
              </a:stretch>
            </p:blipFill>
            <p:spPr bwMode="auto">
              <a:xfrm>
                <a:off x="1920" y="2544"/>
                <a:ext cx="1104" cy="1200"/>
              </a:xfrm>
              <a:prstGeom prst="rect">
                <a:avLst/>
              </a:prstGeom>
              <a:noFill/>
              <a:ln w="12700">
                <a:noFill/>
                <a:miter lim="800000"/>
                <a:headEnd type="none" w="sm" len="sm"/>
                <a:tailEnd type="none" w="sm" len="sm"/>
              </a:ln>
            </p:spPr>
          </p:pic>
          <p:pic>
            <p:nvPicPr>
              <p:cNvPr id="49192" name="Picture 72"/>
              <p:cNvPicPr>
                <a:picLocks noChangeAspect="1" noChangeArrowheads="1"/>
              </p:cNvPicPr>
              <p:nvPr/>
            </p:nvPicPr>
            <p:blipFill>
              <a:blip r:embed="rId12"/>
              <a:srcRect/>
              <a:stretch>
                <a:fillRect/>
              </a:stretch>
            </p:blipFill>
            <p:spPr bwMode="auto">
              <a:xfrm>
                <a:off x="1968" y="2784"/>
                <a:ext cx="810" cy="864"/>
              </a:xfrm>
              <a:prstGeom prst="rect">
                <a:avLst/>
              </a:prstGeom>
              <a:noFill/>
              <a:ln w="9525">
                <a:solidFill>
                  <a:srgbClr val="000080"/>
                </a:solidFill>
                <a:miter lim="800000"/>
                <a:headEnd/>
                <a:tailEnd/>
              </a:ln>
            </p:spPr>
          </p:pic>
        </p:grpSp>
        <p:sp>
          <p:nvSpPr>
            <p:cNvPr id="49180" name="Text Box 73"/>
            <p:cNvSpPr txBox="1">
              <a:spLocks noChangeArrowheads="1"/>
            </p:cNvSpPr>
            <p:nvPr/>
          </p:nvSpPr>
          <p:spPr bwMode="auto">
            <a:xfrm>
              <a:off x="498" y="2409"/>
              <a:ext cx="920" cy="304"/>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solidFill>
                    <a:schemeClr val="bg1"/>
                  </a:solidFill>
                </a:rPr>
                <a:t>Deployment</a:t>
              </a:r>
            </a:p>
            <a:p>
              <a:pPr algn="ctr" eaLnBrk="0" hangingPunct="0">
                <a:lnSpc>
                  <a:spcPct val="80000"/>
                </a:lnSpc>
                <a:spcBef>
                  <a:spcPct val="0"/>
                </a:spcBef>
              </a:pPr>
              <a:r>
                <a:rPr lang="en-US" sz="1600" i="0">
                  <a:solidFill>
                    <a:schemeClr val="bg1"/>
                  </a:solidFill>
                </a:rPr>
                <a:t>requirements</a:t>
              </a:r>
            </a:p>
          </p:txBody>
        </p:sp>
        <p:sp>
          <p:nvSpPr>
            <p:cNvPr id="49181" name="Text Box 74"/>
            <p:cNvSpPr txBox="1">
              <a:spLocks noChangeArrowheads="1"/>
            </p:cNvSpPr>
            <p:nvPr/>
          </p:nvSpPr>
          <p:spPr bwMode="auto">
            <a:xfrm>
              <a:off x="396" y="1910"/>
              <a:ext cx="1086" cy="181"/>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solidFill>
                    <a:schemeClr val="bg1"/>
                  </a:solidFill>
                </a:rPr>
                <a:t>Implementations</a:t>
              </a:r>
            </a:p>
          </p:txBody>
        </p:sp>
        <p:sp>
          <p:nvSpPr>
            <p:cNvPr id="49182" name="Line 75"/>
            <p:cNvSpPr>
              <a:spLocks noChangeShapeType="1"/>
            </p:cNvSpPr>
            <p:nvPr/>
          </p:nvSpPr>
          <p:spPr bwMode="auto">
            <a:xfrm flipH="1">
              <a:off x="1205" y="1411"/>
              <a:ext cx="80" cy="272"/>
            </a:xfrm>
            <a:prstGeom prst="line">
              <a:avLst/>
            </a:prstGeom>
            <a:noFill/>
            <a:ln w="19050">
              <a:solidFill>
                <a:schemeClr val="tx1"/>
              </a:solidFill>
              <a:round/>
              <a:headEnd/>
              <a:tailEnd type="arrow" w="med" len="med"/>
            </a:ln>
          </p:spPr>
          <p:txBody>
            <a:bodyPr/>
            <a:lstStyle/>
            <a:p>
              <a:endParaRPr lang="nl-NL"/>
            </a:p>
          </p:txBody>
        </p:sp>
        <p:sp>
          <p:nvSpPr>
            <p:cNvPr id="49183" name="Line 76"/>
            <p:cNvSpPr>
              <a:spLocks noChangeShapeType="1"/>
            </p:cNvSpPr>
            <p:nvPr/>
          </p:nvSpPr>
          <p:spPr bwMode="auto">
            <a:xfrm>
              <a:off x="605" y="1411"/>
              <a:ext cx="91" cy="272"/>
            </a:xfrm>
            <a:prstGeom prst="line">
              <a:avLst/>
            </a:prstGeom>
            <a:noFill/>
            <a:ln w="19050">
              <a:solidFill>
                <a:schemeClr val="tx1"/>
              </a:solidFill>
              <a:round/>
              <a:headEnd/>
              <a:tailEnd type="arrow" w="med" len="med"/>
            </a:ln>
          </p:spPr>
          <p:txBody>
            <a:bodyPr/>
            <a:lstStyle/>
            <a:p>
              <a:endParaRPr lang="nl-NL"/>
            </a:p>
          </p:txBody>
        </p:sp>
        <p:grpSp>
          <p:nvGrpSpPr>
            <p:cNvPr id="49184" name="Group 77"/>
            <p:cNvGrpSpPr>
              <a:grpSpLocks/>
            </p:cNvGrpSpPr>
            <p:nvPr/>
          </p:nvGrpSpPr>
          <p:grpSpPr bwMode="auto">
            <a:xfrm>
              <a:off x="500" y="751"/>
              <a:ext cx="181" cy="378"/>
              <a:chOff x="2722" y="1833"/>
              <a:chExt cx="136" cy="287"/>
            </a:xfrm>
          </p:grpSpPr>
          <p:sp>
            <p:nvSpPr>
              <p:cNvPr id="49186" name="Oval 78"/>
              <p:cNvSpPr>
                <a:spLocks noChangeArrowheads="1"/>
              </p:cNvSpPr>
              <p:nvPr/>
            </p:nvSpPr>
            <p:spPr bwMode="auto">
              <a:xfrm>
                <a:off x="2739" y="1833"/>
                <a:ext cx="102" cy="96"/>
              </a:xfrm>
              <a:prstGeom prst="ellipse">
                <a:avLst/>
              </a:prstGeom>
              <a:solidFill>
                <a:srgbClr val="FFFFCC"/>
              </a:solidFill>
              <a:ln w="38100">
                <a:solidFill>
                  <a:srgbClr val="990033"/>
                </a:solidFill>
                <a:round/>
                <a:headEnd/>
                <a:tailEnd/>
              </a:ln>
            </p:spPr>
            <p:txBody>
              <a:bodyPr/>
              <a:lstStyle/>
              <a:p>
                <a:endParaRPr lang="nl-NL"/>
              </a:p>
            </p:txBody>
          </p:sp>
          <p:sp>
            <p:nvSpPr>
              <p:cNvPr id="49187" name="Line 79"/>
              <p:cNvSpPr>
                <a:spLocks noChangeShapeType="1"/>
              </p:cNvSpPr>
              <p:nvPr/>
            </p:nvSpPr>
            <p:spPr bwMode="auto">
              <a:xfrm>
                <a:off x="2790" y="1929"/>
                <a:ext cx="1" cy="96"/>
              </a:xfrm>
              <a:prstGeom prst="line">
                <a:avLst/>
              </a:prstGeom>
              <a:noFill/>
              <a:ln w="38100">
                <a:solidFill>
                  <a:srgbClr val="990033"/>
                </a:solidFill>
                <a:round/>
                <a:headEnd/>
                <a:tailEnd/>
              </a:ln>
            </p:spPr>
            <p:txBody>
              <a:bodyPr/>
              <a:lstStyle/>
              <a:p>
                <a:endParaRPr lang="nl-NL"/>
              </a:p>
            </p:txBody>
          </p:sp>
          <p:sp>
            <p:nvSpPr>
              <p:cNvPr id="49188" name="Line 80"/>
              <p:cNvSpPr>
                <a:spLocks noChangeShapeType="1"/>
              </p:cNvSpPr>
              <p:nvPr/>
            </p:nvSpPr>
            <p:spPr bwMode="auto">
              <a:xfrm>
                <a:off x="2733" y="1966"/>
                <a:ext cx="119" cy="1"/>
              </a:xfrm>
              <a:prstGeom prst="line">
                <a:avLst/>
              </a:prstGeom>
              <a:noFill/>
              <a:ln w="38100">
                <a:solidFill>
                  <a:srgbClr val="990033"/>
                </a:solidFill>
                <a:round/>
                <a:headEnd/>
                <a:tailEnd/>
              </a:ln>
            </p:spPr>
            <p:txBody>
              <a:bodyPr/>
              <a:lstStyle/>
              <a:p>
                <a:endParaRPr lang="nl-NL"/>
              </a:p>
            </p:txBody>
          </p:sp>
          <p:sp>
            <p:nvSpPr>
              <p:cNvPr id="49189" name="Line 81"/>
              <p:cNvSpPr>
                <a:spLocks noChangeShapeType="1"/>
              </p:cNvSpPr>
              <p:nvPr/>
            </p:nvSpPr>
            <p:spPr bwMode="auto">
              <a:xfrm flipH="1">
                <a:off x="2722" y="2025"/>
                <a:ext cx="68" cy="95"/>
              </a:xfrm>
              <a:prstGeom prst="line">
                <a:avLst/>
              </a:prstGeom>
              <a:noFill/>
              <a:ln w="38100">
                <a:solidFill>
                  <a:srgbClr val="990033"/>
                </a:solidFill>
                <a:round/>
                <a:headEnd/>
                <a:tailEnd/>
              </a:ln>
            </p:spPr>
            <p:txBody>
              <a:bodyPr/>
              <a:lstStyle/>
              <a:p>
                <a:endParaRPr lang="nl-NL"/>
              </a:p>
            </p:txBody>
          </p:sp>
          <p:sp>
            <p:nvSpPr>
              <p:cNvPr id="49190" name="Line 82"/>
              <p:cNvSpPr>
                <a:spLocks noChangeShapeType="1"/>
              </p:cNvSpPr>
              <p:nvPr/>
            </p:nvSpPr>
            <p:spPr bwMode="auto">
              <a:xfrm>
                <a:off x="2790" y="2025"/>
                <a:ext cx="68" cy="95"/>
              </a:xfrm>
              <a:prstGeom prst="line">
                <a:avLst/>
              </a:prstGeom>
              <a:noFill/>
              <a:ln w="38100">
                <a:solidFill>
                  <a:srgbClr val="990033"/>
                </a:solidFill>
                <a:round/>
                <a:headEnd/>
                <a:tailEnd/>
              </a:ln>
            </p:spPr>
            <p:txBody>
              <a:bodyPr/>
              <a:lstStyle/>
              <a:p>
                <a:endParaRPr lang="nl-NL"/>
              </a:p>
            </p:txBody>
          </p:sp>
        </p:grpSp>
        <p:sp>
          <p:nvSpPr>
            <p:cNvPr id="49185" name="Text Box 83"/>
            <p:cNvSpPr txBox="1">
              <a:spLocks noChangeArrowheads="1"/>
            </p:cNvSpPr>
            <p:nvPr/>
          </p:nvSpPr>
          <p:spPr bwMode="auto">
            <a:xfrm>
              <a:off x="288" y="1113"/>
              <a:ext cx="585" cy="363"/>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t>SW </a:t>
              </a:r>
            </a:p>
            <a:p>
              <a:pPr algn="ctr" eaLnBrk="0" hangingPunct="0">
                <a:lnSpc>
                  <a:spcPct val="70000"/>
                </a:lnSpc>
                <a:spcBef>
                  <a:spcPct val="0"/>
                </a:spcBef>
              </a:pPr>
              <a:r>
                <a:rPr lang="en-US" sz="1600" i="0"/>
                <a:t>Creator</a:t>
              </a:r>
              <a:r>
                <a:rPr lang="en-US" sz="1600" i="0" baseline="-25000"/>
                <a:t>1</a:t>
              </a:r>
            </a:p>
          </p:txBody>
        </p:sp>
      </p:grpSp>
      <p:sp>
        <p:nvSpPr>
          <p:cNvPr id="49165" name="Rectangle 84"/>
          <p:cNvSpPr>
            <a:spLocks noChangeArrowheads="1"/>
          </p:cNvSpPr>
          <p:nvPr/>
        </p:nvSpPr>
        <p:spPr bwMode="auto">
          <a:xfrm>
            <a:off x="974725" y="6354763"/>
            <a:ext cx="7159625" cy="396875"/>
          </a:xfrm>
          <a:prstGeom prst="rect">
            <a:avLst/>
          </a:prstGeom>
          <a:solidFill>
            <a:schemeClr val="bg1"/>
          </a:solidFill>
          <a:ln w="19050">
            <a:noFill/>
            <a:miter lim="800000"/>
            <a:headEnd/>
            <a:tailEnd/>
          </a:ln>
        </p:spPr>
        <p:txBody>
          <a:bodyPr>
            <a:spAutoFit/>
          </a:bodyPr>
          <a:lstStyle/>
          <a:p>
            <a:pPr algn="ctr">
              <a:spcBef>
                <a:spcPct val="0"/>
              </a:spcBef>
            </a:pPr>
            <a:r>
              <a:rPr lang="en-US" sz="2000" b="1" i="0">
                <a:latin typeface="Arial Narrow" pitchFamily="34" charset="0"/>
              </a:rPr>
              <a:t>OMG Deployment &amp; Configuration (D&amp;C) specification (ptc/05-01-07)</a:t>
            </a:r>
          </a:p>
        </p:txBody>
      </p:sp>
      <p:sp>
        <p:nvSpPr>
          <p:cNvPr id="1681493" name="Rectangle 85"/>
          <p:cNvSpPr>
            <a:spLocks noGrp="1" noChangeArrowheads="1"/>
          </p:cNvSpPr>
          <p:nvPr>
            <p:ph type="body" sz="half" idx="1"/>
          </p:nvPr>
        </p:nvSpPr>
        <p:spPr>
          <a:xfrm>
            <a:off x="2160588" y="942975"/>
            <a:ext cx="4773612" cy="3762375"/>
          </a:xfrm>
          <a:noFill/>
        </p:spPr>
        <p:txBody>
          <a:bodyPr/>
          <a:lstStyle/>
          <a:p>
            <a:pPr marL="0" indent="0" eaLnBrk="1" hangingPunct="1">
              <a:buFontTx/>
              <a:buNone/>
            </a:pPr>
            <a:r>
              <a:rPr lang="en-US" altLang="zh-CN" sz="1800" smtClean="0">
                <a:ea typeface="宋体" pitchFamily="2" charset="-122"/>
              </a:rPr>
              <a:t>Goals of D&amp;C Phase</a:t>
            </a:r>
          </a:p>
          <a:p>
            <a:pPr marL="285750" lvl="1" indent="-171450" eaLnBrk="1" hangingPunct="1">
              <a:buFontTx/>
              <a:buChar char="•"/>
            </a:pPr>
            <a:r>
              <a:rPr lang="en-US" altLang="zh-CN" sz="1800" smtClean="0">
                <a:ea typeface="宋体" pitchFamily="2" charset="-122"/>
              </a:rPr>
              <a:t>Promote component reuse</a:t>
            </a:r>
          </a:p>
          <a:p>
            <a:pPr marL="285750" lvl="1" indent="-171450" eaLnBrk="1" hangingPunct="1">
              <a:buFontTx/>
              <a:buChar char="•"/>
            </a:pPr>
            <a:r>
              <a:rPr lang="en-US" altLang="zh-CN" sz="1800" smtClean="0">
                <a:ea typeface="宋体" pitchFamily="2" charset="-122"/>
              </a:rPr>
              <a:t>Build complex applications by assembling existing components</a:t>
            </a:r>
          </a:p>
          <a:p>
            <a:pPr marL="285750" lvl="1" indent="-171450" eaLnBrk="1" hangingPunct="1">
              <a:buFontTx/>
              <a:buChar char="•"/>
            </a:pPr>
            <a:r>
              <a:rPr lang="en-US" altLang="zh-CN" sz="1800" smtClean="0">
                <a:ea typeface="宋体" pitchFamily="2" charset="-122"/>
              </a:rPr>
              <a:t>Automate common services configuration</a:t>
            </a:r>
          </a:p>
          <a:p>
            <a:pPr marL="285750" lvl="1" indent="-171450" eaLnBrk="1" hangingPunct="1">
              <a:buFontTx/>
              <a:buChar char="•"/>
            </a:pPr>
            <a:r>
              <a:rPr lang="en-US" altLang="zh-CN" sz="1800" smtClean="0">
                <a:ea typeface="宋体" pitchFamily="2" charset="-122"/>
              </a:rPr>
              <a:t>Declaratively inject QoS policies into applications</a:t>
            </a:r>
          </a:p>
          <a:p>
            <a:pPr marL="285750" lvl="1" indent="-171450" eaLnBrk="1" hangingPunct="1">
              <a:buFontTx/>
              <a:buChar char="•"/>
            </a:pPr>
            <a:r>
              <a:rPr lang="en-US" altLang="zh-CN" sz="1800" smtClean="0">
                <a:ea typeface="宋体" pitchFamily="2" charset="-122"/>
              </a:rPr>
              <a:t>Dynamically deploy components to target heterogeneous domains </a:t>
            </a:r>
          </a:p>
          <a:p>
            <a:pPr marL="285750" lvl="1" indent="-171450" eaLnBrk="1" hangingPunct="1">
              <a:buFontTx/>
              <a:buChar char="•"/>
            </a:pPr>
            <a:r>
              <a:rPr lang="en-US" altLang="zh-CN" sz="1800" smtClean="0">
                <a:ea typeface="宋体" pitchFamily="2" charset="-122"/>
              </a:rPr>
              <a:t>Optimize systems based on component configuration &amp; deployment settings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8149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8149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8149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8149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8149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8149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8149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149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06"/>
          <p:cNvSpPr>
            <a:spLocks noChangeArrowheads="1"/>
          </p:cNvSpPr>
          <p:nvPr/>
        </p:nvSpPr>
        <p:spPr bwMode="auto">
          <a:xfrm>
            <a:off x="0" y="6240463"/>
            <a:ext cx="9144000" cy="617537"/>
          </a:xfrm>
          <a:prstGeom prst="rect">
            <a:avLst/>
          </a:prstGeom>
          <a:solidFill>
            <a:schemeClr val="bg1"/>
          </a:solidFill>
          <a:ln w="9525">
            <a:noFill/>
            <a:miter lim="800000"/>
            <a:headEnd/>
            <a:tailEnd/>
          </a:ln>
        </p:spPr>
        <p:txBody>
          <a:bodyPr wrap="none" anchor="ctr"/>
          <a:lstStyle/>
          <a:p>
            <a:endParaRPr lang="nl-NL"/>
          </a:p>
        </p:txBody>
      </p:sp>
      <p:sp>
        <p:nvSpPr>
          <p:cNvPr id="726018" name="Rectangle 2"/>
          <p:cNvSpPr>
            <a:spLocks noChangeArrowheads="1"/>
          </p:cNvSpPr>
          <p:nvPr/>
        </p:nvSpPr>
        <p:spPr bwMode="auto">
          <a:xfrm>
            <a:off x="4602163" y="900113"/>
            <a:ext cx="4541837" cy="5349875"/>
          </a:xfrm>
          <a:prstGeom prst="rect">
            <a:avLst/>
          </a:prstGeom>
          <a:noFill/>
          <a:ln w="9525">
            <a:noFill/>
            <a:miter lim="800000"/>
            <a:headEnd/>
            <a:tailEnd/>
          </a:ln>
        </p:spPr>
        <p:txBody>
          <a:bodyPr lIns="92075" tIns="46038" rIns="92075" bIns="46038">
            <a:spAutoFit/>
          </a:bodyPr>
          <a:lstStyle/>
          <a:p>
            <a:pPr marL="109538" indent="-109538">
              <a:spcBef>
                <a:spcPct val="25000"/>
              </a:spcBef>
              <a:buClr>
                <a:schemeClr val="tx1"/>
              </a:buClr>
              <a:buFontTx/>
              <a:buChar char="•"/>
            </a:pPr>
            <a:r>
              <a:rPr lang="en-US" altLang="zh-CN" sz="2000">
                <a:ea typeface="宋体" pitchFamily="2" charset="-122"/>
              </a:rPr>
              <a:t>Components</a:t>
            </a:r>
            <a:r>
              <a:rPr lang="en-US" altLang="zh-CN" sz="2000" i="0">
                <a:ea typeface="宋体" pitchFamily="2" charset="-122"/>
              </a:rPr>
              <a:t> encapsulate application “business” logic</a:t>
            </a:r>
          </a:p>
          <a:p>
            <a:pPr marL="109538" indent="-109538">
              <a:spcBef>
                <a:spcPct val="25000"/>
              </a:spcBef>
              <a:buClr>
                <a:schemeClr val="tx1"/>
              </a:buClr>
              <a:buFontTx/>
              <a:buChar char="•"/>
            </a:pPr>
            <a:r>
              <a:rPr lang="en-US" altLang="zh-CN" sz="2000" i="0">
                <a:ea typeface="宋体" pitchFamily="2" charset="-122"/>
              </a:rPr>
              <a:t>Components interact via </a:t>
            </a:r>
            <a:r>
              <a:rPr lang="en-US" altLang="zh-CN" sz="2000">
                <a:ea typeface="宋体" pitchFamily="2" charset="-122"/>
              </a:rPr>
              <a:t>ports</a:t>
            </a:r>
          </a:p>
          <a:p>
            <a:pPr marL="341313" lvl="1" indent="-109538">
              <a:spcBef>
                <a:spcPct val="0"/>
              </a:spcBef>
              <a:buFontTx/>
              <a:buChar char="•"/>
            </a:pPr>
            <a:r>
              <a:rPr lang="en-US" altLang="zh-CN" sz="2000">
                <a:ea typeface="宋体" pitchFamily="2" charset="-122"/>
              </a:rPr>
              <a:t>Provided interfaces</a:t>
            </a:r>
            <a:r>
              <a:rPr lang="en-US" altLang="zh-CN" sz="2000" i="0">
                <a:ea typeface="宋体" pitchFamily="2" charset="-122"/>
              </a:rPr>
              <a:t>, e.g.,facets</a:t>
            </a:r>
          </a:p>
          <a:p>
            <a:pPr marL="341313" lvl="1" indent="-109538">
              <a:spcBef>
                <a:spcPct val="0"/>
              </a:spcBef>
              <a:buFontTx/>
              <a:buChar char="•"/>
            </a:pPr>
            <a:r>
              <a:rPr lang="en-US" altLang="zh-CN" sz="2000">
                <a:ea typeface="宋体" pitchFamily="2" charset="-122"/>
              </a:rPr>
              <a:t>Required connection points</a:t>
            </a:r>
            <a:r>
              <a:rPr lang="en-US" altLang="zh-CN" sz="2000" i="0">
                <a:ea typeface="宋体" pitchFamily="2" charset="-122"/>
              </a:rPr>
              <a:t>, e.g., receptacles</a:t>
            </a:r>
          </a:p>
          <a:p>
            <a:pPr marL="341313" lvl="1" indent="-109538">
              <a:spcBef>
                <a:spcPct val="0"/>
              </a:spcBef>
              <a:buFontTx/>
              <a:buChar char="•"/>
            </a:pPr>
            <a:r>
              <a:rPr lang="en-US" altLang="zh-CN" sz="2000">
                <a:ea typeface="宋体" pitchFamily="2" charset="-122"/>
              </a:rPr>
              <a:t>Event sinks &amp; sources</a:t>
            </a:r>
          </a:p>
          <a:p>
            <a:pPr marL="341313" lvl="1" indent="-109538">
              <a:spcBef>
                <a:spcPct val="0"/>
              </a:spcBef>
              <a:buFontTx/>
              <a:buChar char="•"/>
            </a:pPr>
            <a:r>
              <a:rPr lang="en-US" altLang="zh-CN" sz="2000">
                <a:ea typeface="宋体" pitchFamily="2" charset="-122"/>
              </a:rPr>
              <a:t>Attributes</a:t>
            </a:r>
          </a:p>
          <a:p>
            <a:pPr marL="109538" indent="-109538">
              <a:spcBef>
                <a:spcPct val="25000"/>
              </a:spcBef>
              <a:buClr>
                <a:schemeClr val="tx1"/>
              </a:buClr>
              <a:buFontTx/>
              <a:buChar char="•"/>
            </a:pPr>
            <a:r>
              <a:rPr lang="en-US" altLang="zh-CN" sz="2000">
                <a:ea typeface="宋体" pitchFamily="2" charset="-122"/>
              </a:rPr>
              <a:t>Containers</a:t>
            </a:r>
            <a:r>
              <a:rPr lang="en-US" altLang="zh-CN" sz="2000" i="0">
                <a:ea typeface="宋体" pitchFamily="2" charset="-122"/>
              </a:rPr>
              <a:t> provide execution environment for components with common operating requirements</a:t>
            </a:r>
          </a:p>
          <a:p>
            <a:pPr marL="109538" indent="-109538">
              <a:spcBef>
                <a:spcPct val="25000"/>
              </a:spcBef>
              <a:buClr>
                <a:schemeClr val="tx1"/>
              </a:buClr>
              <a:buFontTx/>
              <a:buChar char="•"/>
            </a:pPr>
            <a:r>
              <a:rPr lang="en-US" altLang="zh-CN" sz="2000" i="0">
                <a:ea typeface="宋体" pitchFamily="2" charset="-122"/>
              </a:rPr>
              <a:t>Components/containers can also</a:t>
            </a:r>
          </a:p>
          <a:p>
            <a:pPr marL="341313" lvl="1" indent="-109538">
              <a:spcBef>
                <a:spcPct val="25000"/>
              </a:spcBef>
              <a:buFontTx/>
              <a:buChar char="•"/>
            </a:pPr>
            <a:r>
              <a:rPr lang="en-US" altLang="zh-CN" sz="2000" i="0">
                <a:ea typeface="宋体" pitchFamily="2" charset="-122"/>
              </a:rPr>
              <a:t>Communicate via a </a:t>
            </a:r>
            <a:r>
              <a:rPr lang="en-US" altLang="zh-CN" sz="2000">
                <a:ea typeface="宋体" pitchFamily="2" charset="-122"/>
              </a:rPr>
              <a:t>middleware bus</a:t>
            </a:r>
            <a:r>
              <a:rPr lang="en-US" altLang="zh-CN" sz="2000" i="0">
                <a:ea typeface="宋体" pitchFamily="2" charset="-122"/>
              </a:rPr>
              <a:t> &amp; </a:t>
            </a:r>
          </a:p>
          <a:p>
            <a:pPr marL="341313" lvl="1" indent="-109538">
              <a:spcBef>
                <a:spcPct val="25000"/>
              </a:spcBef>
              <a:buFontTx/>
              <a:buChar char="•"/>
            </a:pPr>
            <a:r>
              <a:rPr lang="en-US" altLang="zh-CN" sz="2000" i="0">
                <a:ea typeface="宋体" pitchFamily="2" charset="-122"/>
              </a:rPr>
              <a:t>Reuse </a:t>
            </a:r>
            <a:r>
              <a:rPr lang="en-US" altLang="zh-CN" sz="2000">
                <a:ea typeface="宋体" pitchFamily="2" charset="-122"/>
              </a:rPr>
              <a:t>common middleware services</a:t>
            </a:r>
          </a:p>
        </p:txBody>
      </p:sp>
      <p:sp>
        <p:nvSpPr>
          <p:cNvPr id="86020" name="Rectangle 3"/>
          <p:cNvSpPr>
            <a:spLocks noChangeArrowheads="1"/>
          </p:cNvSpPr>
          <p:nvPr/>
        </p:nvSpPr>
        <p:spPr bwMode="auto">
          <a:xfrm>
            <a:off x="2855913" y="2338388"/>
            <a:ext cx="152400" cy="16986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6021" name="Line 4"/>
          <p:cNvSpPr>
            <a:spLocks noChangeShapeType="1"/>
          </p:cNvSpPr>
          <p:nvPr/>
        </p:nvSpPr>
        <p:spPr bwMode="auto">
          <a:xfrm rot="5400000" flipH="1" flipV="1">
            <a:off x="2320925" y="1455738"/>
            <a:ext cx="390525" cy="0"/>
          </a:xfrm>
          <a:prstGeom prst="line">
            <a:avLst/>
          </a:prstGeom>
          <a:noFill/>
          <a:ln w="9525">
            <a:solidFill>
              <a:schemeClr val="tx1"/>
            </a:solidFill>
            <a:round/>
            <a:headEnd/>
            <a:tailEnd/>
          </a:ln>
        </p:spPr>
        <p:txBody>
          <a:bodyPr wrap="none" anchor="ctr"/>
          <a:lstStyle/>
          <a:p>
            <a:endParaRPr lang="nl-NL"/>
          </a:p>
        </p:txBody>
      </p:sp>
      <p:sp>
        <p:nvSpPr>
          <p:cNvPr id="86022" name="Oval 5"/>
          <p:cNvSpPr>
            <a:spLocks noChangeArrowheads="1"/>
          </p:cNvSpPr>
          <p:nvPr/>
        </p:nvSpPr>
        <p:spPr bwMode="auto">
          <a:xfrm rot="5400000">
            <a:off x="2327275" y="1144588"/>
            <a:ext cx="376237" cy="382588"/>
          </a:xfrm>
          <a:prstGeom prst="ellipse">
            <a:avLst/>
          </a:prstGeom>
          <a:solidFill>
            <a:srgbClr val="336699"/>
          </a:solidFill>
          <a:ln w="9525">
            <a:solidFill>
              <a:schemeClr val="tx1"/>
            </a:solidFill>
            <a:round/>
            <a:headEnd/>
            <a:tailEnd/>
          </a:ln>
        </p:spPr>
        <p:txBody>
          <a:bodyPr wrap="none" anchor="ctr"/>
          <a:lstStyle/>
          <a:p>
            <a:endParaRPr lang="nl-NL"/>
          </a:p>
        </p:txBody>
      </p:sp>
      <p:grpSp>
        <p:nvGrpSpPr>
          <p:cNvPr id="86023" name="Group 6"/>
          <p:cNvGrpSpPr>
            <a:grpSpLocks/>
          </p:cNvGrpSpPr>
          <p:nvPr/>
        </p:nvGrpSpPr>
        <p:grpSpPr bwMode="auto">
          <a:xfrm>
            <a:off x="2960688" y="1803400"/>
            <a:ext cx="282575" cy="101600"/>
            <a:chOff x="1431" y="3679"/>
            <a:chExt cx="151" cy="54"/>
          </a:xfrm>
        </p:grpSpPr>
        <p:sp>
          <p:nvSpPr>
            <p:cNvPr id="86121" name="Line 7"/>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86122" name="Rectangle 8"/>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86024" name="AutoShape 9"/>
          <p:cNvSpPr>
            <a:spLocks noChangeArrowheads="1"/>
          </p:cNvSpPr>
          <p:nvPr/>
        </p:nvSpPr>
        <p:spPr bwMode="auto">
          <a:xfrm rot="-5400000">
            <a:off x="3205162" y="1528763"/>
            <a:ext cx="714375" cy="6286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sp>
        <p:nvSpPr>
          <p:cNvPr id="86025" name="Line 10"/>
          <p:cNvSpPr>
            <a:spLocks noChangeShapeType="1"/>
          </p:cNvSpPr>
          <p:nvPr/>
        </p:nvSpPr>
        <p:spPr bwMode="auto">
          <a:xfrm flipH="1" flipV="1">
            <a:off x="1554163" y="2420938"/>
            <a:ext cx="365125" cy="0"/>
          </a:xfrm>
          <a:prstGeom prst="line">
            <a:avLst/>
          </a:prstGeom>
          <a:noFill/>
          <a:ln w="9525">
            <a:solidFill>
              <a:schemeClr val="tx1"/>
            </a:solidFill>
            <a:round/>
            <a:headEnd/>
            <a:tailEnd/>
          </a:ln>
        </p:spPr>
        <p:txBody>
          <a:bodyPr wrap="none" anchor="ctr"/>
          <a:lstStyle/>
          <a:p>
            <a:endParaRPr lang="nl-NL"/>
          </a:p>
        </p:txBody>
      </p:sp>
      <p:sp>
        <p:nvSpPr>
          <p:cNvPr id="86026" name="AutoShape 11"/>
          <p:cNvSpPr>
            <a:spLocks noChangeArrowheads="1"/>
          </p:cNvSpPr>
          <p:nvPr/>
        </p:nvSpPr>
        <p:spPr bwMode="auto">
          <a:xfrm>
            <a:off x="1211263" y="2244725"/>
            <a:ext cx="365125" cy="357188"/>
          </a:xfrm>
          <a:prstGeom prst="chevron">
            <a:avLst>
              <a:gd name="adj" fmla="val 25556"/>
            </a:avLst>
          </a:prstGeom>
          <a:solidFill>
            <a:srgbClr val="FF0000"/>
          </a:solidFill>
          <a:ln w="9525">
            <a:solidFill>
              <a:schemeClr val="tx1"/>
            </a:solidFill>
            <a:miter lim="800000"/>
            <a:headEnd/>
            <a:tailEnd/>
          </a:ln>
        </p:spPr>
        <p:txBody>
          <a:bodyPr wrap="none" anchor="ctr"/>
          <a:lstStyle/>
          <a:p>
            <a:endParaRPr lang="nl-NL"/>
          </a:p>
        </p:txBody>
      </p:sp>
      <p:sp>
        <p:nvSpPr>
          <p:cNvPr id="86027" name="Line 12"/>
          <p:cNvSpPr>
            <a:spLocks noChangeShapeType="1"/>
          </p:cNvSpPr>
          <p:nvPr/>
        </p:nvSpPr>
        <p:spPr bwMode="auto">
          <a:xfrm flipH="1" flipV="1">
            <a:off x="3009900" y="2424113"/>
            <a:ext cx="309563" cy="0"/>
          </a:xfrm>
          <a:prstGeom prst="line">
            <a:avLst/>
          </a:prstGeom>
          <a:noFill/>
          <a:ln w="9525">
            <a:solidFill>
              <a:schemeClr val="tx1"/>
            </a:solidFill>
            <a:round/>
            <a:headEnd/>
            <a:tailEnd/>
          </a:ln>
        </p:spPr>
        <p:txBody>
          <a:bodyPr wrap="none" anchor="ctr"/>
          <a:lstStyle/>
          <a:p>
            <a:endParaRPr lang="nl-NL"/>
          </a:p>
        </p:txBody>
      </p:sp>
      <p:sp>
        <p:nvSpPr>
          <p:cNvPr id="86028" name="AutoShape 13"/>
          <p:cNvSpPr>
            <a:spLocks noChangeArrowheads="1"/>
          </p:cNvSpPr>
          <p:nvPr/>
        </p:nvSpPr>
        <p:spPr bwMode="auto">
          <a:xfrm>
            <a:off x="3270250" y="2244725"/>
            <a:ext cx="344488" cy="357188"/>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sp>
        <p:nvSpPr>
          <p:cNvPr id="86029" name="Line 14"/>
          <p:cNvSpPr>
            <a:spLocks noChangeShapeType="1"/>
          </p:cNvSpPr>
          <p:nvPr/>
        </p:nvSpPr>
        <p:spPr bwMode="auto">
          <a:xfrm flipH="1" flipV="1">
            <a:off x="1525588" y="1928813"/>
            <a:ext cx="393700" cy="0"/>
          </a:xfrm>
          <a:prstGeom prst="line">
            <a:avLst/>
          </a:prstGeom>
          <a:noFill/>
          <a:ln w="9525">
            <a:solidFill>
              <a:schemeClr val="tx1"/>
            </a:solidFill>
            <a:round/>
            <a:headEnd/>
            <a:tailEnd/>
          </a:ln>
        </p:spPr>
        <p:txBody>
          <a:bodyPr wrap="none" anchor="ctr"/>
          <a:lstStyle/>
          <a:p>
            <a:endParaRPr lang="nl-NL"/>
          </a:p>
        </p:txBody>
      </p:sp>
      <p:sp>
        <p:nvSpPr>
          <p:cNvPr id="86030" name="Oval 15"/>
          <p:cNvSpPr>
            <a:spLocks noChangeArrowheads="1"/>
          </p:cNvSpPr>
          <p:nvPr/>
        </p:nvSpPr>
        <p:spPr bwMode="auto">
          <a:xfrm>
            <a:off x="1209675" y="1738313"/>
            <a:ext cx="379413" cy="379412"/>
          </a:xfrm>
          <a:prstGeom prst="ellipse">
            <a:avLst/>
          </a:prstGeom>
          <a:solidFill>
            <a:srgbClr val="336699"/>
          </a:solidFill>
          <a:ln w="9525">
            <a:solidFill>
              <a:schemeClr val="tx1"/>
            </a:solidFill>
            <a:round/>
            <a:headEnd/>
            <a:tailEnd/>
          </a:ln>
        </p:spPr>
        <p:txBody>
          <a:bodyPr wrap="none" anchor="ctr"/>
          <a:lstStyle/>
          <a:p>
            <a:endParaRPr lang="nl-NL"/>
          </a:p>
        </p:txBody>
      </p:sp>
      <p:grpSp>
        <p:nvGrpSpPr>
          <p:cNvPr id="3" name="Group 16"/>
          <p:cNvGrpSpPr>
            <a:grpSpLocks/>
          </p:cNvGrpSpPr>
          <p:nvPr/>
        </p:nvGrpSpPr>
        <p:grpSpPr bwMode="auto">
          <a:xfrm>
            <a:off x="330200" y="5322888"/>
            <a:ext cx="3929063" cy="908050"/>
            <a:chOff x="208" y="3599"/>
            <a:chExt cx="2475" cy="713"/>
          </a:xfrm>
        </p:grpSpPr>
        <p:sp>
          <p:nvSpPr>
            <p:cNvPr id="86106" name="Rectangle 17"/>
            <p:cNvSpPr>
              <a:spLocks noChangeArrowheads="1"/>
            </p:cNvSpPr>
            <p:nvPr/>
          </p:nvSpPr>
          <p:spPr bwMode="auto">
            <a:xfrm>
              <a:off x="849" y="3744"/>
              <a:ext cx="544"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Security</a:t>
              </a:r>
            </a:p>
          </p:txBody>
        </p:sp>
        <p:sp>
          <p:nvSpPr>
            <p:cNvPr id="86107" name="Rectangle 18"/>
            <p:cNvSpPr>
              <a:spLocks noChangeArrowheads="1"/>
            </p:cNvSpPr>
            <p:nvPr/>
          </p:nvSpPr>
          <p:spPr bwMode="auto">
            <a:xfrm>
              <a:off x="208" y="3744"/>
              <a:ext cx="544"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Replication</a:t>
              </a:r>
            </a:p>
          </p:txBody>
        </p:sp>
        <p:sp>
          <p:nvSpPr>
            <p:cNvPr id="86108" name="Rectangle 19"/>
            <p:cNvSpPr>
              <a:spLocks noChangeArrowheads="1"/>
            </p:cNvSpPr>
            <p:nvPr/>
          </p:nvSpPr>
          <p:spPr bwMode="auto">
            <a:xfrm>
              <a:off x="2132" y="3744"/>
              <a:ext cx="544"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Notification</a:t>
              </a:r>
            </a:p>
          </p:txBody>
        </p:sp>
        <p:sp>
          <p:nvSpPr>
            <p:cNvPr id="86109" name="Rectangle 20"/>
            <p:cNvSpPr>
              <a:spLocks noChangeArrowheads="1"/>
            </p:cNvSpPr>
            <p:nvPr/>
          </p:nvSpPr>
          <p:spPr bwMode="auto">
            <a:xfrm>
              <a:off x="1469" y="3744"/>
              <a:ext cx="601"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Persistence</a:t>
              </a:r>
            </a:p>
          </p:txBody>
        </p:sp>
        <p:sp>
          <p:nvSpPr>
            <p:cNvPr id="86110" name="Line 21"/>
            <p:cNvSpPr>
              <a:spLocks noChangeShapeType="1"/>
            </p:cNvSpPr>
            <p:nvPr/>
          </p:nvSpPr>
          <p:spPr bwMode="auto">
            <a:xfrm>
              <a:off x="480" y="3599"/>
              <a:ext cx="0" cy="145"/>
            </a:xfrm>
            <a:prstGeom prst="line">
              <a:avLst/>
            </a:prstGeom>
            <a:noFill/>
            <a:ln w="9525">
              <a:solidFill>
                <a:schemeClr val="tx1"/>
              </a:solidFill>
              <a:round/>
              <a:headEnd/>
              <a:tailEnd/>
            </a:ln>
          </p:spPr>
          <p:txBody>
            <a:bodyPr wrap="none" anchor="ctr"/>
            <a:lstStyle/>
            <a:p>
              <a:endParaRPr lang="nl-NL"/>
            </a:p>
          </p:txBody>
        </p:sp>
        <p:sp>
          <p:nvSpPr>
            <p:cNvPr id="86111" name="Line 22"/>
            <p:cNvSpPr>
              <a:spLocks noChangeShapeType="1"/>
            </p:cNvSpPr>
            <p:nvPr/>
          </p:nvSpPr>
          <p:spPr bwMode="auto">
            <a:xfrm>
              <a:off x="1121" y="3599"/>
              <a:ext cx="0" cy="145"/>
            </a:xfrm>
            <a:prstGeom prst="line">
              <a:avLst/>
            </a:prstGeom>
            <a:noFill/>
            <a:ln w="9525">
              <a:solidFill>
                <a:schemeClr val="tx1"/>
              </a:solidFill>
              <a:round/>
              <a:headEnd/>
              <a:tailEnd/>
            </a:ln>
          </p:spPr>
          <p:txBody>
            <a:bodyPr wrap="none" anchor="ctr"/>
            <a:lstStyle/>
            <a:p>
              <a:endParaRPr lang="nl-NL"/>
            </a:p>
          </p:txBody>
        </p:sp>
        <p:sp>
          <p:nvSpPr>
            <p:cNvPr id="86112" name="Line 23"/>
            <p:cNvSpPr>
              <a:spLocks noChangeShapeType="1"/>
            </p:cNvSpPr>
            <p:nvPr/>
          </p:nvSpPr>
          <p:spPr bwMode="auto">
            <a:xfrm>
              <a:off x="1770" y="3599"/>
              <a:ext cx="0" cy="145"/>
            </a:xfrm>
            <a:prstGeom prst="line">
              <a:avLst/>
            </a:prstGeom>
            <a:noFill/>
            <a:ln w="9525">
              <a:solidFill>
                <a:schemeClr val="tx1"/>
              </a:solidFill>
              <a:round/>
              <a:headEnd/>
              <a:tailEnd/>
            </a:ln>
          </p:spPr>
          <p:txBody>
            <a:bodyPr wrap="none" anchor="ctr"/>
            <a:lstStyle/>
            <a:p>
              <a:endParaRPr lang="nl-NL"/>
            </a:p>
          </p:txBody>
        </p:sp>
        <p:sp>
          <p:nvSpPr>
            <p:cNvPr id="86113" name="Line 24"/>
            <p:cNvSpPr>
              <a:spLocks noChangeShapeType="1"/>
            </p:cNvSpPr>
            <p:nvPr/>
          </p:nvSpPr>
          <p:spPr bwMode="auto">
            <a:xfrm>
              <a:off x="2404" y="3599"/>
              <a:ext cx="0" cy="145"/>
            </a:xfrm>
            <a:prstGeom prst="line">
              <a:avLst/>
            </a:prstGeom>
            <a:noFill/>
            <a:ln w="9525">
              <a:solidFill>
                <a:schemeClr val="tx1"/>
              </a:solidFill>
              <a:round/>
              <a:headEnd/>
              <a:tailEnd/>
            </a:ln>
          </p:spPr>
          <p:txBody>
            <a:bodyPr wrap="none" anchor="ctr"/>
            <a:lstStyle/>
            <a:p>
              <a:endParaRPr lang="nl-NL"/>
            </a:p>
          </p:txBody>
        </p:sp>
        <p:sp>
          <p:nvSpPr>
            <p:cNvPr id="86114" name="Line 25"/>
            <p:cNvSpPr>
              <a:spLocks noChangeShapeType="1"/>
            </p:cNvSpPr>
            <p:nvPr/>
          </p:nvSpPr>
          <p:spPr bwMode="auto">
            <a:xfrm>
              <a:off x="752" y="3826"/>
              <a:ext cx="0" cy="145"/>
            </a:xfrm>
            <a:prstGeom prst="line">
              <a:avLst/>
            </a:prstGeom>
            <a:noFill/>
            <a:ln w="9525">
              <a:solidFill>
                <a:schemeClr val="tx1"/>
              </a:solidFill>
              <a:round/>
              <a:headEnd/>
              <a:tailEnd/>
            </a:ln>
          </p:spPr>
          <p:txBody>
            <a:bodyPr wrap="none" anchor="ctr"/>
            <a:lstStyle/>
            <a:p>
              <a:endParaRPr lang="nl-NL"/>
            </a:p>
          </p:txBody>
        </p:sp>
        <p:sp>
          <p:nvSpPr>
            <p:cNvPr id="86115" name="Line 26"/>
            <p:cNvSpPr>
              <a:spLocks noChangeShapeType="1"/>
            </p:cNvSpPr>
            <p:nvPr/>
          </p:nvSpPr>
          <p:spPr bwMode="auto">
            <a:xfrm flipH="1">
              <a:off x="792" y="3599"/>
              <a:ext cx="0" cy="450"/>
            </a:xfrm>
            <a:prstGeom prst="line">
              <a:avLst/>
            </a:prstGeom>
            <a:noFill/>
            <a:ln w="9525">
              <a:solidFill>
                <a:schemeClr val="tx1"/>
              </a:solidFill>
              <a:round/>
              <a:headEnd/>
              <a:tailEnd/>
            </a:ln>
          </p:spPr>
          <p:txBody>
            <a:bodyPr wrap="none" anchor="ctr"/>
            <a:lstStyle/>
            <a:p>
              <a:endParaRPr lang="nl-NL"/>
            </a:p>
          </p:txBody>
        </p:sp>
        <p:sp>
          <p:nvSpPr>
            <p:cNvPr id="86116" name="Line 27"/>
            <p:cNvSpPr>
              <a:spLocks noChangeShapeType="1"/>
            </p:cNvSpPr>
            <p:nvPr/>
          </p:nvSpPr>
          <p:spPr bwMode="auto">
            <a:xfrm flipH="1">
              <a:off x="1432" y="3605"/>
              <a:ext cx="0" cy="450"/>
            </a:xfrm>
            <a:prstGeom prst="line">
              <a:avLst/>
            </a:prstGeom>
            <a:noFill/>
            <a:ln w="9525">
              <a:solidFill>
                <a:schemeClr val="tx1"/>
              </a:solidFill>
              <a:round/>
              <a:headEnd/>
              <a:tailEnd/>
            </a:ln>
          </p:spPr>
          <p:txBody>
            <a:bodyPr wrap="none" anchor="ctr"/>
            <a:lstStyle/>
            <a:p>
              <a:endParaRPr lang="nl-NL"/>
            </a:p>
          </p:txBody>
        </p:sp>
        <p:sp>
          <p:nvSpPr>
            <p:cNvPr id="86117" name="Line 28"/>
            <p:cNvSpPr>
              <a:spLocks noChangeShapeType="1"/>
            </p:cNvSpPr>
            <p:nvPr/>
          </p:nvSpPr>
          <p:spPr bwMode="auto">
            <a:xfrm flipH="1">
              <a:off x="2101" y="3601"/>
              <a:ext cx="0" cy="450"/>
            </a:xfrm>
            <a:prstGeom prst="line">
              <a:avLst/>
            </a:prstGeom>
            <a:noFill/>
            <a:ln w="9525">
              <a:solidFill>
                <a:schemeClr val="tx1"/>
              </a:solidFill>
              <a:round/>
              <a:headEnd/>
              <a:tailEnd/>
            </a:ln>
          </p:spPr>
          <p:txBody>
            <a:bodyPr wrap="none" anchor="ctr"/>
            <a:lstStyle/>
            <a:p>
              <a:endParaRPr lang="nl-NL"/>
            </a:p>
          </p:txBody>
        </p:sp>
        <p:sp>
          <p:nvSpPr>
            <p:cNvPr id="86118" name="Rectangle 29"/>
            <p:cNvSpPr>
              <a:spLocks noChangeArrowheads="1"/>
            </p:cNvSpPr>
            <p:nvPr/>
          </p:nvSpPr>
          <p:spPr bwMode="auto">
            <a:xfrm>
              <a:off x="1132" y="4049"/>
              <a:ext cx="576"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Scheduling</a:t>
              </a:r>
            </a:p>
          </p:txBody>
        </p:sp>
        <p:sp>
          <p:nvSpPr>
            <p:cNvPr id="86119" name="Rectangle 30"/>
            <p:cNvSpPr>
              <a:spLocks noChangeArrowheads="1"/>
            </p:cNvSpPr>
            <p:nvPr/>
          </p:nvSpPr>
          <p:spPr bwMode="auto">
            <a:xfrm>
              <a:off x="248" y="4049"/>
              <a:ext cx="712"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A/V Streaming</a:t>
              </a:r>
            </a:p>
          </p:txBody>
        </p:sp>
        <p:sp>
          <p:nvSpPr>
            <p:cNvPr id="86120" name="Rectangle 31"/>
            <p:cNvSpPr>
              <a:spLocks noChangeArrowheads="1"/>
            </p:cNvSpPr>
            <p:nvPr/>
          </p:nvSpPr>
          <p:spPr bwMode="auto">
            <a:xfrm>
              <a:off x="1864" y="4049"/>
              <a:ext cx="819" cy="263"/>
            </a:xfrm>
            <a:prstGeom prst="rect">
              <a:avLst/>
            </a:prstGeom>
            <a:solidFill>
              <a:srgbClr val="FFFF66"/>
            </a:solidFill>
            <a:ln w="9525">
              <a:solidFill>
                <a:schemeClr val="tx1"/>
              </a:solidFill>
              <a:miter lim="800000"/>
              <a:headEnd/>
              <a:tailEnd/>
            </a:ln>
          </p:spPr>
          <p:txBody>
            <a:bodyPr wrap="none" anchor="ctr"/>
            <a:lstStyle/>
            <a:p>
              <a:pPr algn="ctr" eaLnBrk="0" hangingPunct="0">
                <a:spcBef>
                  <a:spcPct val="0"/>
                </a:spcBef>
              </a:pPr>
              <a:r>
                <a:rPr lang="en-GB" sz="1200" b="1" i="0"/>
                <a:t>Load Balancing</a:t>
              </a:r>
            </a:p>
          </p:txBody>
        </p:sp>
      </p:grpSp>
      <p:sp>
        <p:nvSpPr>
          <p:cNvPr id="86032" name="AutoShape 32"/>
          <p:cNvSpPr>
            <a:spLocks noChangeArrowheads="1"/>
          </p:cNvSpPr>
          <p:nvPr/>
        </p:nvSpPr>
        <p:spPr bwMode="auto">
          <a:xfrm>
            <a:off x="1893888" y="1662113"/>
            <a:ext cx="1212850" cy="1016000"/>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6033" name="Rectangle 33"/>
          <p:cNvSpPr>
            <a:spLocks noChangeArrowheads="1"/>
          </p:cNvSpPr>
          <p:nvPr/>
        </p:nvSpPr>
        <p:spPr bwMode="auto">
          <a:xfrm>
            <a:off x="2344738" y="2600325"/>
            <a:ext cx="339725" cy="169863"/>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726050" name="Rectangle 34"/>
          <p:cNvSpPr>
            <a:spLocks noChangeArrowheads="1"/>
          </p:cNvSpPr>
          <p:nvPr/>
        </p:nvSpPr>
        <p:spPr bwMode="auto">
          <a:xfrm>
            <a:off x="3065463" y="2117725"/>
            <a:ext cx="811212" cy="630238"/>
          </a:xfrm>
          <a:prstGeom prst="rect">
            <a:avLst/>
          </a:prstGeom>
          <a:noFill/>
          <a:ln w="38100">
            <a:solidFill>
              <a:schemeClr val="tx1"/>
            </a:solidFill>
            <a:miter lim="800000"/>
            <a:headEnd/>
            <a:tailEnd/>
          </a:ln>
        </p:spPr>
        <p:txBody>
          <a:bodyPr wrap="none" anchor="ctr"/>
          <a:lstStyle/>
          <a:p>
            <a:endParaRPr lang="nl-NL"/>
          </a:p>
        </p:txBody>
      </p:sp>
      <p:sp>
        <p:nvSpPr>
          <p:cNvPr id="726051" name="Rectangle 35"/>
          <p:cNvSpPr>
            <a:spLocks noChangeArrowheads="1"/>
          </p:cNvSpPr>
          <p:nvPr/>
        </p:nvSpPr>
        <p:spPr bwMode="auto">
          <a:xfrm>
            <a:off x="981075" y="2117725"/>
            <a:ext cx="811213" cy="630238"/>
          </a:xfrm>
          <a:prstGeom prst="rect">
            <a:avLst/>
          </a:prstGeom>
          <a:noFill/>
          <a:ln w="38100">
            <a:solidFill>
              <a:schemeClr val="tx1"/>
            </a:solidFill>
            <a:miter lim="800000"/>
            <a:headEnd/>
            <a:tailEnd/>
          </a:ln>
        </p:spPr>
        <p:txBody>
          <a:bodyPr wrap="none" anchor="ctr"/>
          <a:lstStyle/>
          <a:p>
            <a:endParaRPr lang="nl-NL"/>
          </a:p>
        </p:txBody>
      </p:sp>
      <p:sp>
        <p:nvSpPr>
          <p:cNvPr id="726052" name="Rectangle 36"/>
          <p:cNvSpPr>
            <a:spLocks noChangeArrowheads="1"/>
          </p:cNvSpPr>
          <p:nvPr/>
        </p:nvSpPr>
        <p:spPr bwMode="auto">
          <a:xfrm>
            <a:off x="2962275" y="1376363"/>
            <a:ext cx="914400" cy="868362"/>
          </a:xfrm>
          <a:prstGeom prst="rect">
            <a:avLst/>
          </a:prstGeom>
          <a:noFill/>
          <a:ln w="38100">
            <a:solidFill>
              <a:schemeClr val="tx1"/>
            </a:solidFill>
            <a:miter lim="800000"/>
            <a:headEnd/>
            <a:tailEnd/>
          </a:ln>
        </p:spPr>
        <p:txBody>
          <a:bodyPr wrap="none" anchor="ctr"/>
          <a:lstStyle/>
          <a:p>
            <a:endParaRPr lang="nl-NL"/>
          </a:p>
        </p:txBody>
      </p:sp>
      <p:sp>
        <p:nvSpPr>
          <p:cNvPr id="726053" name="Rectangle 37"/>
          <p:cNvSpPr>
            <a:spLocks noChangeArrowheads="1"/>
          </p:cNvSpPr>
          <p:nvPr/>
        </p:nvSpPr>
        <p:spPr bwMode="auto">
          <a:xfrm>
            <a:off x="904875" y="1452563"/>
            <a:ext cx="914400" cy="868362"/>
          </a:xfrm>
          <a:prstGeom prst="rect">
            <a:avLst/>
          </a:prstGeom>
          <a:noFill/>
          <a:ln w="38100">
            <a:solidFill>
              <a:schemeClr val="tx1"/>
            </a:solidFill>
            <a:miter lim="800000"/>
            <a:headEnd/>
            <a:tailEnd/>
          </a:ln>
        </p:spPr>
        <p:txBody>
          <a:bodyPr wrap="none" anchor="ctr"/>
          <a:lstStyle/>
          <a:p>
            <a:endParaRPr lang="nl-NL"/>
          </a:p>
        </p:txBody>
      </p:sp>
      <p:sp>
        <p:nvSpPr>
          <p:cNvPr id="726054" name="Rectangle 38"/>
          <p:cNvSpPr>
            <a:spLocks noChangeArrowheads="1"/>
          </p:cNvSpPr>
          <p:nvPr/>
        </p:nvSpPr>
        <p:spPr bwMode="auto">
          <a:xfrm>
            <a:off x="2124075" y="933450"/>
            <a:ext cx="782638" cy="854075"/>
          </a:xfrm>
          <a:prstGeom prst="rect">
            <a:avLst/>
          </a:prstGeom>
          <a:noFill/>
          <a:ln w="38100">
            <a:solidFill>
              <a:schemeClr val="tx1"/>
            </a:solidFill>
            <a:miter lim="800000"/>
            <a:headEnd/>
            <a:tailEnd/>
          </a:ln>
        </p:spPr>
        <p:txBody>
          <a:bodyPr wrap="none" anchor="ctr"/>
          <a:lstStyle/>
          <a:p>
            <a:endParaRPr lang="nl-NL"/>
          </a:p>
        </p:txBody>
      </p:sp>
      <p:sp>
        <p:nvSpPr>
          <p:cNvPr id="726055" name="Rectangle 39"/>
          <p:cNvSpPr>
            <a:spLocks noChangeArrowheads="1"/>
          </p:cNvSpPr>
          <p:nvPr/>
        </p:nvSpPr>
        <p:spPr bwMode="auto">
          <a:xfrm>
            <a:off x="2068513" y="2435225"/>
            <a:ext cx="914400" cy="473075"/>
          </a:xfrm>
          <a:prstGeom prst="rect">
            <a:avLst/>
          </a:prstGeom>
          <a:noFill/>
          <a:ln w="38100">
            <a:solidFill>
              <a:schemeClr val="tx1"/>
            </a:solidFill>
            <a:miter lim="800000"/>
            <a:headEnd/>
            <a:tailEnd/>
          </a:ln>
        </p:spPr>
        <p:txBody>
          <a:bodyPr wrap="none" anchor="ctr"/>
          <a:lstStyle/>
          <a:p>
            <a:endParaRPr lang="nl-NL"/>
          </a:p>
        </p:txBody>
      </p:sp>
      <p:sp>
        <p:nvSpPr>
          <p:cNvPr id="726056" name="Rectangle 40"/>
          <p:cNvSpPr>
            <a:spLocks noChangeArrowheads="1"/>
          </p:cNvSpPr>
          <p:nvPr/>
        </p:nvSpPr>
        <p:spPr bwMode="auto">
          <a:xfrm>
            <a:off x="2012950" y="1787525"/>
            <a:ext cx="952500" cy="776288"/>
          </a:xfrm>
          <a:prstGeom prst="rect">
            <a:avLst/>
          </a:prstGeom>
          <a:noFill/>
          <a:ln w="38100">
            <a:solidFill>
              <a:schemeClr val="tx1"/>
            </a:solidFill>
            <a:miter lim="800000"/>
            <a:headEnd/>
            <a:tailEnd/>
          </a:ln>
        </p:spPr>
        <p:txBody>
          <a:bodyPr wrap="none" anchor="ctr"/>
          <a:lstStyle/>
          <a:p>
            <a:endParaRPr lang="nl-NL"/>
          </a:p>
        </p:txBody>
      </p:sp>
      <p:grpSp>
        <p:nvGrpSpPr>
          <p:cNvPr id="4" name="Group 41"/>
          <p:cNvGrpSpPr>
            <a:grpSpLocks/>
          </p:cNvGrpSpPr>
          <p:nvPr/>
        </p:nvGrpSpPr>
        <p:grpSpPr bwMode="auto">
          <a:xfrm>
            <a:off x="15875" y="2833688"/>
            <a:ext cx="2741613" cy="1489075"/>
            <a:chOff x="0" y="2031"/>
            <a:chExt cx="1727" cy="938"/>
          </a:xfrm>
        </p:grpSpPr>
        <p:sp>
          <p:nvSpPr>
            <p:cNvPr id="86070" name="Rectangle 42"/>
            <p:cNvSpPr>
              <a:spLocks noChangeArrowheads="1"/>
            </p:cNvSpPr>
            <p:nvPr/>
          </p:nvSpPr>
          <p:spPr bwMode="auto">
            <a:xfrm>
              <a:off x="198" y="2182"/>
              <a:ext cx="1187" cy="782"/>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86071" name="Text Box 43"/>
            <p:cNvSpPr txBox="1">
              <a:spLocks noChangeArrowheads="1"/>
            </p:cNvSpPr>
            <p:nvPr/>
          </p:nvSpPr>
          <p:spPr bwMode="auto">
            <a:xfrm>
              <a:off x="435" y="2757"/>
              <a:ext cx="713" cy="212"/>
            </a:xfrm>
            <a:prstGeom prst="rect">
              <a:avLst/>
            </a:prstGeom>
            <a:noFill/>
            <a:ln w="9525">
              <a:noFill/>
              <a:miter lim="800000"/>
              <a:headEnd/>
              <a:tailEnd/>
            </a:ln>
          </p:spPr>
          <p:txBody>
            <a:bodyPr wrap="none">
              <a:spAutoFit/>
            </a:bodyPr>
            <a:lstStyle/>
            <a:p>
              <a:pPr eaLnBrk="0" hangingPunct="0">
                <a:spcBef>
                  <a:spcPct val="0"/>
                </a:spcBef>
              </a:pPr>
              <a:r>
                <a:rPr lang="en-GB" sz="1600" b="1" i="0"/>
                <a:t>Container</a:t>
              </a:r>
            </a:p>
          </p:txBody>
        </p:sp>
        <p:sp>
          <p:nvSpPr>
            <p:cNvPr id="86072" name="AutoShape 44"/>
            <p:cNvSpPr>
              <a:spLocks noChangeArrowheads="1"/>
            </p:cNvSpPr>
            <p:nvPr/>
          </p:nvSpPr>
          <p:spPr bwMode="auto">
            <a:xfrm>
              <a:off x="224" y="2198"/>
              <a:ext cx="396"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86073" name="Group 45"/>
            <p:cNvGrpSpPr>
              <a:grpSpLocks/>
            </p:cNvGrpSpPr>
            <p:nvPr/>
          </p:nvGrpSpPr>
          <p:grpSpPr bwMode="auto">
            <a:xfrm rot="5400000">
              <a:off x="348" y="2049"/>
              <a:ext cx="157" cy="125"/>
              <a:chOff x="204" y="3349"/>
              <a:chExt cx="259" cy="204"/>
            </a:xfrm>
          </p:grpSpPr>
          <p:sp>
            <p:nvSpPr>
              <p:cNvPr id="86104" name="Line 46"/>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86105" name="Oval 47"/>
              <p:cNvSpPr>
                <a:spLocks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86074" name="Group 48"/>
            <p:cNvGrpSpPr>
              <a:grpSpLocks/>
            </p:cNvGrpSpPr>
            <p:nvPr/>
          </p:nvGrpSpPr>
          <p:grpSpPr bwMode="auto">
            <a:xfrm>
              <a:off x="571" y="2143"/>
              <a:ext cx="299" cy="234"/>
              <a:chOff x="1431" y="3508"/>
              <a:chExt cx="489" cy="384"/>
            </a:xfrm>
          </p:grpSpPr>
          <p:grpSp>
            <p:nvGrpSpPr>
              <p:cNvPr id="86100" name="Group 49"/>
              <p:cNvGrpSpPr>
                <a:grpSpLocks/>
              </p:cNvGrpSpPr>
              <p:nvPr/>
            </p:nvGrpSpPr>
            <p:grpSpPr bwMode="auto">
              <a:xfrm>
                <a:off x="1431" y="3679"/>
                <a:ext cx="151" cy="54"/>
                <a:chOff x="1431" y="3679"/>
                <a:chExt cx="151" cy="54"/>
              </a:xfrm>
            </p:grpSpPr>
            <p:sp>
              <p:nvSpPr>
                <p:cNvPr id="86102" name="Line 50"/>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86103" name="Rectangle 51"/>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86101" name="AutoShape 52"/>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86075" name="Group 53"/>
            <p:cNvGrpSpPr>
              <a:grpSpLocks/>
            </p:cNvGrpSpPr>
            <p:nvPr/>
          </p:nvGrpSpPr>
          <p:grpSpPr bwMode="auto">
            <a:xfrm>
              <a:off x="1" y="2391"/>
              <a:ext cx="231" cy="117"/>
              <a:chOff x="2765" y="3760"/>
              <a:chExt cx="378" cy="192"/>
            </a:xfrm>
          </p:grpSpPr>
          <p:sp>
            <p:nvSpPr>
              <p:cNvPr id="86098" name="Line 54"/>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86099" name="AutoShape 55"/>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grpSp>
          <p:nvGrpSpPr>
            <p:cNvPr id="86076" name="Group 56"/>
            <p:cNvGrpSpPr>
              <a:grpSpLocks/>
            </p:cNvGrpSpPr>
            <p:nvPr/>
          </p:nvGrpSpPr>
          <p:grpSpPr bwMode="auto">
            <a:xfrm>
              <a:off x="537" y="2391"/>
              <a:ext cx="248" cy="117"/>
              <a:chOff x="2039" y="3708"/>
              <a:chExt cx="405" cy="192"/>
            </a:xfrm>
          </p:grpSpPr>
          <p:sp>
            <p:nvSpPr>
              <p:cNvPr id="86095" name="Line 57"/>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86096" name="Rectangle 58"/>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6097" name="AutoShape 59"/>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86077" name="Group 60"/>
            <p:cNvGrpSpPr>
              <a:grpSpLocks/>
            </p:cNvGrpSpPr>
            <p:nvPr/>
          </p:nvGrpSpPr>
          <p:grpSpPr bwMode="auto">
            <a:xfrm>
              <a:off x="0" y="2204"/>
              <a:ext cx="232" cy="124"/>
              <a:chOff x="1884" y="3349"/>
              <a:chExt cx="379" cy="204"/>
            </a:xfrm>
          </p:grpSpPr>
          <p:sp>
            <p:nvSpPr>
              <p:cNvPr id="86093" name="Line 61"/>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86094" name="Oval 62"/>
              <p:cNvSpPr>
                <a:spLocks noChangeArrowheads="1"/>
              </p:cNvSpPr>
              <p:nvPr/>
            </p:nvSpPr>
            <p:spPr bwMode="auto">
              <a:xfrm>
                <a:off x="188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sp>
          <p:nvSpPr>
            <p:cNvPr id="86078" name="Rectangle 63"/>
            <p:cNvSpPr>
              <a:spLocks noChangeArrowheads="1"/>
            </p:cNvSpPr>
            <p:nvPr/>
          </p:nvSpPr>
          <p:spPr bwMode="auto">
            <a:xfrm>
              <a:off x="371" y="2501"/>
              <a:ext cx="110" cy="55"/>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86079" name="AutoShape 64"/>
            <p:cNvSpPr>
              <a:spLocks noChangeArrowheads="1"/>
            </p:cNvSpPr>
            <p:nvPr/>
          </p:nvSpPr>
          <p:spPr bwMode="auto">
            <a:xfrm>
              <a:off x="976" y="2196"/>
              <a:ext cx="395"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86080" name="Line 65"/>
            <p:cNvSpPr>
              <a:spLocks noChangeShapeType="1"/>
            </p:cNvSpPr>
            <p:nvPr/>
          </p:nvSpPr>
          <p:spPr bwMode="auto">
            <a:xfrm rot="5400000" flipH="1" flipV="1">
              <a:off x="1115" y="2125"/>
              <a:ext cx="128" cy="0"/>
            </a:xfrm>
            <a:prstGeom prst="line">
              <a:avLst/>
            </a:prstGeom>
            <a:noFill/>
            <a:ln w="9525">
              <a:solidFill>
                <a:schemeClr val="tx1"/>
              </a:solidFill>
              <a:round/>
              <a:headEnd/>
              <a:tailEnd/>
            </a:ln>
          </p:spPr>
          <p:txBody>
            <a:bodyPr wrap="none" anchor="ctr"/>
            <a:lstStyle/>
            <a:p>
              <a:endParaRPr lang="nl-NL"/>
            </a:p>
          </p:txBody>
        </p:sp>
        <p:sp>
          <p:nvSpPr>
            <p:cNvPr id="86081" name="Oval 66"/>
            <p:cNvSpPr>
              <a:spLocks noChangeArrowheads="1"/>
            </p:cNvSpPr>
            <p:nvPr/>
          </p:nvSpPr>
          <p:spPr bwMode="auto">
            <a:xfrm rot="5400000">
              <a:off x="1116" y="2031"/>
              <a:ext cx="123"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86082" name="Line 67"/>
            <p:cNvSpPr>
              <a:spLocks noChangeShapeType="1"/>
            </p:cNvSpPr>
            <p:nvPr/>
          </p:nvSpPr>
          <p:spPr bwMode="auto">
            <a:xfrm flipH="1" flipV="1">
              <a:off x="1346" y="2264"/>
              <a:ext cx="184" cy="84"/>
            </a:xfrm>
            <a:prstGeom prst="line">
              <a:avLst/>
            </a:prstGeom>
            <a:noFill/>
            <a:ln w="9525">
              <a:solidFill>
                <a:schemeClr val="tx1"/>
              </a:solidFill>
              <a:round/>
              <a:headEnd/>
              <a:tailEnd/>
            </a:ln>
          </p:spPr>
          <p:txBody>
            <a:bodyPr wrap="none" anchor="ctr"/>
            <a:lstStyle/>
            <a:p>
              <a:endParaRPr lang="nl-NL"/>
            </a:p>
          </p:txBody>
        </p:sp>
        <p:sp>
          <p:nvSpPr>
            <p:cNvPr id="86083" name="Rectangle 68"/>
            <p:cNvSpPr>
              <a:spLocks noChangeArrowheads="1"/>
            </p:cNvSpPr>
            <p:nvPr/>
          </p:nvSpPr>
          <p:spPr bwMode="auto">
            <a:xfrm>
              <a:off x="1323" y="2245"/>
              <a:ext cx="34" cy="33"/>
            </a:xfrm>
            <a:prstGeom prst="rect">
              <a:avLst/>
            </a:prstGeom>
            <a:solidFill>
              <a:srgbClr val="FFFF00"/>
            </a:solidFill>
            <a:ln w="9525">
              <a:solidFill>
                <a:schemeClr val="tx1"/>
              </a:solidFill>
              <a:miter lim="800000"/>
              <a:headEnd/>
              <a:tailEnd/>
            </a:ln>
          </p:spPr>
          <p:txBody>
            <a:bodyPr wrap="none" anchor="ctr"/>
            <a:lstStyle/>
            <a:p>
              <a:endParaRPr lang="nl-NL"/>
            </a:p>
          </p:txBody>
        </p:sp>
        <p:sp>
          <p:nvSpPr>
            <p:cNvPr id="86084" name="AutoShape 69"/>
            <p:cNvSpPr>
              <a:spLocks noChangeArrowheads="1"/>
            </p:cNvSpPr>
            <p:nvPr/>
          </p:nvSpPr>
          <p:spPr bwMode="auto">
            <a:xfrm rot="-5400000">
              <a:off x="1508" y="2289"/>
              <a:ext cx="234" cy="20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9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sp>
          <p:nvSpPr>
            <p:cNvPr id="86085" name="Line 70"/>
            <p:cNvSpPr>
              <a:spLocks noChangeShapeType="1"/>
            </p:cNvSpPr>
            <p:nvPr/>
          </p:nvSpPr>
          <p:spPr bwMode="auto">
            <a:xfrm flipH="1" flipV="1">
              <a:off x="865" y="2447"/>
              <a:ext cx="118" cy="0"/>
            </a:xfrm>
            <a:prstGeom prst="line">
              <a:avLst/>
            </a:prstGeom>
            <a:noFill/>
            <a:ln w="9525">
              <a:solidFill>
                <a:schemeClr val="tx1"/>
              </a:solidFill>
              <a:round/>
              <a:headEnd/>
              <a:tailEnd/>
            </a:ln>
          </p:spPr>
          <p:txBody>
            <a:bodyPr wrap="none" anchor="ctr"/>
            <a:lstStyle/>
            <a:p>
              <a:endParaRPr lang="nl-NL"/>
            </a:p>
          </p:txBody>
        </p:sp>
        <p:sp>
          <p:nvSpPr>
            <p:cNvPr id="86086" name="AutoShape 71"/>
            <p:cNvSpPr>
              <a:spLocks noChangeArrowheads="1"/>
            </p:cNvSpPr>
            <p:nvPr/>
          </p:nvSpPr>
          <p:spPr bwMode="auto">
            <a:xfrm>
              <a:off x="752" y="2390"/>
              <a:ext cx="119" cy="116"/>
            </a:xfrm>
            <a:prstGeom prst="chevron">
              <a:avLst>
                <a:gd name="adj" fmla="val 25647"/>
              </a:avLst>
            </a:prstGeom>
            <a:solidFill>
              <a:srgbClr val="FF0000"/>
            </a:solidFill>
            <a:ln w="9525">
              <a:solidFill>
                <a:schemeClr val="tx1"/>
              </a:solidFill>
              <a:miter lim="800000"/>
              <a:headEnd/>
              <a:tailEnd/>
            </a:ln>
          </p:spPr>
          <p:txBody>
            <a:bodyPr wrap="none" anchor="ctr"/>
            <a:lstStyle/>
            <a:p>
              <a:endParaRPr lang="nl-NL"/>
            </a:p>
          </p:txBody>
        </p:sp>
        <p:sp>
          <p:nvSpPr>
            <p:cNvPr id="86087" name="Line 72"/>
            <p:cNvSpPr>
              <a:spLocks noChangeShapeType="1"/>
            </p:cNvSpPr>
            <p:nvPr/>
          </p:nvSpPr>
          <p:spPr bwMode="auto">
            <a:xfrm flipH="1" flipV="1">
              <a:off x="1339" y="2448"/>
              <a:ext cx="168" cy="278"/>
            </a:xfrm>
            <a:prstGeom prst="line">
              <a:avLst/>
            </a:prstGeom>
            <a:noFill/>
            <a:ln w="9525">
              <a:solidFill>
                <a:schemeClr val="tx1"/>
              </a:solidFill>
              <a:round/>
              <a:headEnd/>
              <a:tailEnd/>
            </a:ln>
          </p:spPr>
          <p:txBody>
            <a:bodyPr wrap="none" anchor="ctr"/>
            <a:lstStyle/>
            <a:p>
              <a:endParaRPr lang="nl-NL"/>
            </a:p>
          </p:txBody>
        </p:sp>
        <p:sp>
          <p:nvSpPr>
            <p:cNvPr id="86088" name="Rectangle 73"/>
            <p:cNvSpPr>
              <a:spLocks noChangeArrowheads="1"/>
            </p:cNvSpPr>
            <p:nvPr/>
          </p:nvSpPr>
          <p:spPr bwMode="auto">
            <a:xfrm>
              <a:off x="1289" y="2420"/>
              <a:ext cx="49" cy="56"/>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6089" name="AutoShape 74"/>
            <p:cNvSpPr>
              <a:spLocks noChangeArrowheads="1"/>
            </p:cNvSpPr>
            <p:nvPr/>
          </p:nvSpPr>
          <p:spPr bwMode="auto">
            <a:xfrm>
              <a:off x="1501" y="2649"/>
              <a:ext cx="112" cy="116"/>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sp>
          <p:nvSpPr>
            <p:cNvPr id="86090" name="Line 75"/>
            <p:cNvSpPr>
              <a:spLocks noChangeShapeType="1"/>
            </p:cNvSpPr>
            <p:nvPr/>
          </p:nvSpPr>
          <p:spPr bwMode="auto">
            <a:xfrm flipH="1" flipV="1">
              <a:off x="855" y="2265"/>
              <a:ext cx="128" cy="0"/>
            </a:xfrm>
            <a:prstGeom prst="line">
              <a:avLst/>
            </a:prstGeom>
            <a:noFill/>
            <a:ln w="9525">
              <a:solidFill>
                <a:schemeClr val="tx1"/>
              </a:solidFill>
              <a:round/>
              <a:headEnd/>
              <a:tailEnd/>
            </a:ln>
          </p:spPr>
          <p:txBody>
            <a:bodyPr wrap="none" anchor="ctr"/>
            <a:lstStyle/>
            <a:p>
              <a:endParaRPr lang="nl-NL"/>
            </a:p>
          </p:txBody>
        </p:sp>
        <p:sp>
          <p:nvSpPr>
            <p:cNvPr id="86091" name="Oval 76"/>
            <p:cNvSpPr>
              <a:spLocks noChangeArrowheads="1"/>
            </p:cNvSpPr>
            <p:nvPr/>
          </p:nvSpPr>
          <p:spPr bwMode="auto">
            <a:xfrm>
              <a:off x="752" y="2203"/>
              <a:ext cx="124"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86092" name="Rectangle 77"/>
            <p:cNvSpPr>
              <a:spLocks noChangeArrowheads="1"/>
            </p:cNvSpPr>
            <p:nvPr/>
          </p:nvSpPr>
          <p:spPr bwMode="auto">
            <a:xfrm>
              <a:off x="1123" y="2499"/>
              <a:ext cx="110" cy="55"/>
            </a:xfrm>
            <a:prstGeom prst="rect">
              <a:avLst/>
            </a:prstGeom>
            <a:solidFill>
              <a:schemeClr val="tx2"/>
            </a:solidFill>
            <a:ln w="9525">
              <a:solidFill>
                <a:schemeClr val="tx1"/>
              </a:solidFill>
              <a:miter lim="800000"/>
              <a:headEnd/>
              <a:tailEnd/>
            </a:ln>
          </p:spPr>
          <p:txBody>
            <a:bodyPr wrap="none" anchor="ctr"/>
            <a:lstStyle/>
            <a:p>
              <a:endParaRPr lang="nl-NL"/>
            </a:p>
          </p:txBody>
        </p:sp>
      </p:grpSp>
      <p:grpSp>
        <p:nvGrpSpPr>
          <p:cNvPr id="11" name="Group 78"/>
          <p:cNvGrpSpPr>
            <a:grpSpLocks/>
          </p:cNvGrpSpPr>
          <p:nvPr/>
        </p:nvGrpSpPr>
        <p:grpSpPr bwMode="auto">
          <a:xfrm>
            <a:off x="71438" y="3265488"/>
            <a:ext cx="4476750" cy="2205037"/>
            <a:chOff x="35" y="2303"/>
            <a:chExt cx="2820" cy="1389"/>
          </a:xfrm>
        </p:grpSpPr>
        <p:grpSp>
          <p:nvGrpSpPr>
            <p:cNvPr id="86045" name="Group 79"/>
            <p:cNvGrpSpPr>
              <a:grpSpLocks/>
            </p:cNvGrpSpPr>
            <p:nvPr/>
          </p:nvGrpSpPr>
          <p:grpSpPr bwMode="auto">
            <a:xfrm>
              <a:off x="35" y="2958"/>
              <a:ext cx="2820" cy="734"/>
              <a:chOff x="35" y="2958"/>
              <a:chExt cx="2820" cy="734"/>
            </a:xfrm>
          </p:grpSpPr>
          <p:sp>
            <p:nvSpPr>
              <p:cNvPr id="86067" name="AutoShape 80"/>
              <p:cNvSpPr>
                <a:spLocks noChangeArrowheads="1"/>
              </p:cNvSpPr>
              <p:nvPr/>
            </p:nvSpPr>
            <p:spPr bwMode="auto">
              <a:xfrm>
                <a:off x="35" y="3320"/>
                <a:ext cx="2820" cy="372"/>
              </a:xfrm>
              <a:prstGeom prst="leftRightArrow">
                <a:avLst>
                  <a:gd name="adj1" fmla="val 45917"/>
                  <a:gd name="adj2" fmla="val 46361"/>
                </a:avLst>
              </a:prstGeom>
              <a:solidFill>
                <a:srgbClr val="336699"/>
              </a:solidFill>
              <a:ln w="9525">
                <a:solidFill>
                  <a:schemeClr val="tx1"/>
                </a:solidFill>
                <a:miter lim="800000"/>
                <a:headEnd/>
                <a:tailEnd/>
              </a:ln>
            </p:spPr>
            <p:txBody>
              <a:bodyPr wrap="none" anchor="ctr"/>
              <a:lstStyle/>
              <a:p>
                <a:pPr algn="ctr" eaLnBrk="0" hangingPunct="0">
                  <a:spcBef>
                    <a:spcPct val="0"/>
                  </a:spcBef>
                </a:pPr>
                <a:r>
                  <a:rPr lang="en-GB" b="1" i="0">
                    <a:solidFill>
                      <a:schemeClr val="bg1"/>
                    </a:solidFill>
                  </a:rPr>
                  <a:t> Middleware Bus</a:t>
                </a:r>
              </a:p>
            </p:txBody>
          </p:sp>
          <p:sp>
            <p:nvSpPr>
              <p:cNvPr id="86068" name="Line 81"/>
              <p:cNvSpPr>
                <a:spLocks noChangeShapeType="1"/>
              </p:cNvSpPr>
              <p:nvPr/>
            </p:nvSpPr>
            <p:spPr bwMode="auto">
              <a:xfrm>
                <a:off x="782" y="2958"/>
                <a:ext cx="10" cy="460"/>
              </a:xfrm>
              <a:prstGeom prst="line">
                <a:avLst/>
              </a:prstGeom>
              <a:noFill/>
              <a:ln w="28575">
                <a:solidFill>
                  <a:schemeClr val="tx1"/>
                </a:solidFill>
                <a:round/>
                <a:headEnd/>
                <a:tailEnd type="triangle" w="med" len="med"/>
              </a:ln>
            </p:spPr>
            <p:txBody>
              <a:bodyPr wrap="none" anchor="ctr"/>
              <a:lstStyle/>
              <a:p>
                <a:endParaRPr lang="nl-NL"/>
              </a:p>
            </p:txBody>
          </p:sp>
          <p:sp>
            <p:nvSpPr>
              <p:cNvPr id="86069" name="Line 82"/>
              <p:cNvSpPr>
                <a:spLocks noChangeShapeType="1"/>
              </p:cNvSpPr>
              <p:nvPr/>
            </p:nvSpPr>
            <p:spPr bwMode="auto">
              <a:xfrm>
                <a:off x="2202" y="3072"/>
                <a:ext cx="0" cy="354"/>
              </a:xfrm>
              <a:prstGeom prst="line">
                <a:avLst/>
              </a:prstGeom>
              <a:noFill/>
              <a:ln w="28575">
                <a:solidFill>
                  <a:schemeClr val="tx1"/>
                </a:solidFill>
                <a:round/>
                <a:headEnd/>
                <a:tailEnd type="triangle" w="med" len="med"/>
              </a:ln>
            </p:spPr>
            <p:txBody>
              <a:bodyPr wrap="none" anchor="ctr"/>
              <a:lstStyle/>
              <a:p>
                <a:endParaRPr lang="nl-NL"/>
              </a:p>
            </p:txBody>
          </p:sp>
        </p:grpSp>
        <p:grpSp>
          <p:nvGrpSpPr>
            <p:cNvPr id="86046" name="Group 83"/>
            <p:cNvGrpSpPr>
              <a:grpSpLocks/>
            </p:cNvGrpSpPr>
            <p:nvPr/>
          </p:nvGrpSpPr>
          <p:grpSpPr bwMode="auto">
            <a:xfrm>
              <a:off x="1577" y="2303"/>
              <a:ext cx="1072" cy="940"/>
              <a:chOff x="1577" y="2303"/>
              <a:chExt cx="1072" cy="940"/>
            </a:xfrm>
          </p:grpSpPr>
          <p:sp>
            <p:nvSpPr>
              <p:cNvPr id="86047" name="Rectangle 84"/>
              <p:cNvSpPr>
                <a:spLocks noChangeArrowheads="1"/>
              </p:cNvSpPr>
              <p:nvPr/>
            </p:nvSpPr>
            <p:spPr bwMode="auto">
              <a:xfrm>
                <a:off x="1888" y="2452"/>
                <a:ext cx="673" cy="791"/>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86048" name="Text Box 85"/>
              <p:cNvSpPr txBox="1">
                <a:spLocks noChangeArrowheads="1"/>
              </p:cNvSpPr>
              <p:nvPr/>
            </p:nvSpPr>
            <p:spPr bwMode="auto">
              <a:xfrm>
                <a:off x="1868" y="3027"/>
                <a:ext cx="713" cy="212"/>
              </a:xfrm>
              <a:prstGeom prst="rect">
                <a:avLst/>
              </a:prstGeom>
              <a:noFill/>
              <a:ln w="9525">
                <a:noFill/>
                <a:miter lim="800000"/>
                <a:headEnd/>
                <a:tailEnd/>
              </a:ln>
            </p:spPr>
            <p:txBody>
              <a:bodyPr wrap="none">
                <a:spAutoFit/>
              </a:bodyPr>
              <a:lstStyle/>
              <a:p>
                <a:pPr eaLnBrk="0" hangingPunct="0">
                  <a:spcBef>
                    <a:spcPct val="0"/>
                  </a:spcBef>
                </a:pPr>
                <a:r>
                  <a:rPr lang="en-GB" sz="1600" b="1" i="0"/>
                  <a:t>Container</a:t>
                </a:r>
              </a:p>
            </p:txBody>
          </p:sp>
          <p:sp>
            <p:nvSpPr>
              <p:cNvPr id="86049" name="AutoShape 86"/>
              <p:cNvSpPr>
                <a:spLocks noChangeArrowheads="1"/>
              </p:cNvSpPr>
              <p:nvPr/>
            </p:nvSpPr>
            <p:spPr bwMode="auto">
              <a:xfrm>
                <a:off x="2003" y="2468"/>
                <a:ext cx="396"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86050" name="Group 87"/>
              <p:cNvGrpSpPr>
                <a:grpSpLocks/>
              </p:cNvGrpSpPr>
              <p:nvPr/>
            </p:nvGrpSpPr>
            <p:grpSpPr bwMode="auto">
              <a:xfrm rot="5400000">
                <a:off x="2127" y="2319"/>
                <a:ext cx="157" cy="125"/>
                <a:chOff x="204" y="3349"/>
                <a:chExt cx="259" cy="204"/>
              </a:xfrm>
            </p:grpSpPr>
            <p:sp>
              <p:nvSpPr>
                <p:cNvPr id="86065" name="Line 88"/>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86066" name="Oval 89"/>
                <p:cNvSpPr>
                  <a:spLocks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86051" name="Group 90"/>
              <p:cNvGrpSpPr>
                <a:grpSpLocks/>
              </p:cNvGrpSpPr>
              <p:nvPr/>
            </p:nvGrpSpPr>
            <p:grpSpPr bwMode="auto">
              <a:xfrm>
                <a:off x="2350" y="2413"/>
                <a:ext cx="299" cy="234"/>
                <a:chOff x="1431" y="3508"/>
                <a:chExt cx="489" cy="384"/>
              </a:xfrm>
            </p:grpSpPr>
            <p:grpSp>
              <p:nvGrpSpPr>
                <p:cNvPr id="86061" name="Group 91"/>
                <p:cNvGrpSpPr>
                  <a:grpSpLocks/>
                </p:cNvGrpSpPr>
                <p:nvPr/>
              </p:nvGrpSpPr>
              <p:grpSpPr bwMode="auto">
                <a:xfrm>
                  <a:off x="1431" y="3679"/>
                  <a:ext cx="151" cy="54"/>
                  <a:chOff x="1431" y="3679"/>
                  <a:chExt cx="151" cy="54"/>
                </a:xfrm>
              </p:grpSpPr>
              <p:sp>
                <p:nvSpPr>
                  <p:cNvPr id="86063" name="Line 92"/>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86064" name="Rectangle 93"/>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86062" name="AutoShape 94"/>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86052" name="Line 95"/>
              <p:cNvSpPr>
                <a:spLocks noChangeShapeType="1"/>
              </p:cNvSpPr>
              <p:nvPr/>
            </p:nvSpPr>
            <p:spPr bwMode="auto">
              <a:xfrm flipH="1" flipV="1">
                <a:off x="1699" y="2708"/>
                <a:ext cx="311" cy="0"/>
              </a:xfrm>
              <a:prstGeom prst="line">
                <a:avLst/>
              </a:prstGeom>
              <a:noFill/>
              <a:ln w="9525">
                <a:solidFill>
                  <a:schemeClr val="tx1"/>
                </a:solidFill>
                <a:round/>
                <a:headEnd/>
                <a:tailEnd/>
              </a:ln>
            </p:spPr>
            <p:txBody>
              <a:bodyPr wrap="none" anchor="ctr"/>
              <a:lstStyle/>
              <a:p>
                <a:endParaRPr lang="nl-NL"/>
              </a:p>
            </p:txBody>
          </p:sp>
          <p:sp>
            <p:nvSpPr>
              <p:cNvPr id="86053" name="AutoShape 96"/>
              <p:cNvSpPr>
                <a:spLocks noChangeArrowheads="1"/>
              </p:cNvSpPr>
              <p:nvPr/>
            </p:nvSpPr>
            <p:spPr bwMode="auto">
              <a:xfrm>
                <a:off x="1587" y="2650"/>
                <a:ext cx="119" cy="117"/>
              </a:xfrm>
              <a:prstGeom prst="chevron">
                <a:avLst>
                  <a:gd name="adj" fmla="val 25427"/>
                </a:avLst>
              </a:prstGeom>
              <a:solidFill>
                <a:srgbClr val="FF0000"/>
              </a:solidFill>
              <a:ln w="9525">
                <a:solidFill>
                  <a:schemeClr val="tx1"/>
                </a:solidFill>
                <a:miter lim="800000"/>
                <a:headEnd/>
                <a:tailEnd/>
              </a:ln>
            </p:spPr>
            <p:txBody>
              <a:bodyPr wrap="none" anchor="ctr"/>
              <a:lstStyle/>
              <a:p>
                <a:endParaRPr lang="nl-NL"/>
              </a:p>
            </p:txBody>
          </p:sp>
          <p:grpSp>
            <p:nvGrpSpPr>
              <p:cNvPr id="86054" name="Group 97"/>
              <p:cNvGrpSpPr>
                <a:grpSpLocks/>
              </p:cNvGrpSpPr>
              <p:nvPr/>
            </p:nvGrpSpPr>
            <p:grpSpPr bwMode="auto">
              <a:xfrm>
                <a:off x="2316" y="2661"/>
                <a:ext cx="248" cy="117"/>
                <a:chOff x="2039" y="3708"/>
                <a:chExt cx="405" cy="192"/>
              </a:xfrm>
            </p:grpSpPr>
            <p:sp>
              <p:nvSpPr>
                <p:cNvPr id="86058" name="Line 98"/>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86059" name="Rectangle 99"/>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86060" name="AutoShape 100"/>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sp>
            <p:nvSpPr>
              <p:cNvPr id="86055" name="Line 101"/>
              <p:cNvSpPr>
                <a:spLocks noChangeShapeType="1"/>
              </p:cNvSpPr>
              <p:nvPr/>
            </p:nvSpPr>
            <p:spPr bwMode="auto">
              <a:xfrm flipH="1" flipV="1">
                <a:off x="1711" y="2411"/>
                <a:ext cx="282" cy="145"/>
              </a:xfrm>
              <a:prstGeom prst="line">
                <a:avLst/>
              </a:prstGeom>
              <a:noFill/>
              <a:ln w="9525">
                <a:solidFill>
                  <a:schemeClr val="tx1"/>
                </a:solidFill>
                <a:round/>
                <a:headEnd/>
                <a:tailEnd/>
              </a:ln>
            </p:spPr>
            <p:txBody>
              <a:bodyPr wrap="none" anchor="ctr"/>
              <a:lstStyle/>
              <a:p>
                <a:endParaRPr lang="nl-NL"/>
              </a:p>
            </p:txBody>
          </p:sp>
          <p:sp>
            <p:nvSpPr>
              <p:cNvPr id="86056" name="Oval 102"/>
              <p:cNvSpPr>
                <a:spLocks noChangeArrowheads="1"/>
              </p:cNvSpPr>
              <p:nvPr/>
            </p:nvSpPr>
            <p:spPr bwMode="auto">
              <a:xfrm>
                <a:off x="1577" y="2329"/>
                <a:ext cx="124"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86057" name="Rectangle 103"/>
              <p:cNvSpPr>
                <a:spLocks noChangeArrowheads="1"/>
              </p:cNvSpPr>
              <p:nvPr/>
            </p:nvSpPr>
            <p:spPr bwMode="auto">
              <a:xfrm>
                <a:off x="2150" y="2771"/>
                <a:ext cx="110" cy="55"/>
              </a:xfrm>
              <a:prstGeom prst="rect">
                <a:avLst/>
              </a:prstGeom>
              <a:solidFill>
                <a:schemeClr val="tx2"/>
              </a:solidFill>
              <a:ln w="9525">
                <a:solidFill>
                  <a:schemeClr val="tx1"/>
                </a:solidFill>
                <a:miter lim="800000"/>
                <a:headEnd/>
                <a:tailEnd/>
              </a:ln>
            </p:spPr>
            <p:txBody>
              <a:bodyPr wrap="none" anchor="ctr"/>
              <a:lstStyle/>
              <a:p>
                <a:endParaRPr lang="nl-NL"/>
              </a:p>
            </p:txBody>
          </p:sp>
        </p:grpSp>
      </p:grpSp>
      <p:sp>
        <p:nvSpPr>
          <p:cNvPr id="86043" name="Rectangle 104"/>
          <p:cNvSpPr>
            <a:spLocks noChangeArrowheads="1"/>
          </p:cNvSpPr>
          <p:nvPr/>
        </p:nvSpPr>
        <p:spPr bwMode="auto">
          <a:xfrm>
            <a:off x="0" y="201613"/>
            <a:ext cx="9144000" cy="914400"/>
          </a:xfrm>
          <a:prstGeom prst="rect">
            <a:avLst/>
          </a:prstGeom>
          <a:noFill/>
          <a:ln w="9525">
            <a:noFill/>
            <a:miter lim="800000"/>
            <a:headEnd/>
            <a:tailEnd/>
          </a:ln>
        </p:spPr>
        <p:txBody>
          <a:bodyPr anchor="ctr"/>
          <a:lstStyle/>
          <a:p>
            <a:pPr algn="ctr">
              <a:spcBef>
                <a:spcPct val="0"/>
              </a:spcBef>
            </a:pPr>
            <a:r>
              <a:rPr lang="en-US" altLang="zh-CN" sz="3200" i="0">
                <a:solidFill>
                  <a:srgbClr val="FF0000"/>
                </a:solidFill>
                <a:ea typeface="宋体" pitchFamily="2" charset="-122"/>
              </a:rPr>
              <a:t>Birdseye View of Component Middleware</a:t>
            </a:r>
          </a:p>
        </p:txBody>
      </p:sp>
      <p:sp>
        <p:nvSpPr>
          <p:cNvPr id="86044" name="Rectangle 105"/>
          <p:cNvSpPr>
            <a:spLocks noChangeArrowheads="1"/>
          </p:cNvSpPr>
          <p:nvPr/>
        </p:nvSpPr>
        <p:spPr bwMode="auto">
          <a:xfrm>
            <a:off x="65088" y="6364288"/>
            <a:ext cx="9013825" cy="406400"/>
          </a:xfrm>
          <a:prstGeom prst="rect">
            <a:avLst/>
          </a:prstGeom>
          <a:solidFill>
            <a:srgbClr val="FFFF99"/>
          </a:solidFill>
          <a:ln w="9525">
            <a:solidFill>
              <a:schemeClr val="tx1"/>
            </a:solidFill>
            <a:miter lim="800000"/>
            <a:headEnd/>
            <a:tailEnd/>
          </a:ln>
        </p:spPr>
        <p:txBody>
          <a:bodyPr>
            <a:spAutoFit/>
          </a:bodyPr>
          <a:lstStyle/>
          <a:p>
            <a:pPr algn="ctr" eaLnBrk="0" hangingPunct="0">
              <a:spcBef>
                <a:spcPct val="0"/>
              </a:spcBef>
            </a:pPr>
            <a:r>
              <a:rPr lang="en-US" altLang="zh-CN" sz="2000" i="0">
                <a:solidFill>
                  <a:srgbClr val="FF0000"/>
                </a:solidFill>
                <a:ea typeface="宋体" pitchFamily="2" charset="-122"/>
              </a:rPr>
              <a:t>Component middleware defines interfaces, policies, &amp; </a:t>
            </a:r>
            <a:r>
              <a:rPr lang="en-US" altLang="zh-CN" sz="2000">
                <a:solidFill>
                  <a:srgbClr val="FF0000"/>
                </a:solidFill>
                <a:ea typeface="宋体" pitchFamily="2" charset="-122"/>
              </a:rPr>
              <a:t>some</a:t>
            </a:r>
            <a:r>
              <a:rPr lang="en-US" altLang="zh-CN" sz="2000" i="0">
                <a:solidFill>
                  <a:srgbClr val="FF0000"/>
                </a:solidFill>
                <a:ea typeface="宋体" pitchFamily="2" charset="-122"/>
              </a:rPr>
              <a:t> implementations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601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6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26018">
                                            <p:txEl>
                                              <p:pRg st="1" end="1"/>
                                            </p:txEl>
                                          </p:spTgt>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72605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6018">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60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260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26018">
                                            <p:txEl>
                                              <p:pRg st="3" end="3"/>
                                            </p:txEl>
                                          </p:spTgt>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726054"/>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726053"/>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72605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26018">
                                            <p:txEl>
                                              <p:pRg st="4" end="4"/>
                                            </p:txEl>
                                          </p:spTgt>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726052"/>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72605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260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26018">
                                            <p:txEl>
                                              <p:pRg st="5" end="5"/>
                                            </p:txEl>
                                          </p:spTgt>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726050"/>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726051"/>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72605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726055"/>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726018">
                                            <p:txEl>
                                              <p:pRg st="6" end="6"/>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26018">
                                            <p:txEl>
                                              <p:pRg st="7" end="7"/>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726018">
                                            <p:txEl>
                                              <p:pRg st="8" end="8"/>
                                            </p:txEl>
                                          </p:spTgt>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26018">
                                            <p:txEl>
                                              <p:pRg st="9" end="9"/>
                                            </p:txEl>
                                          </p:spTgt>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6050" grpId="0" animBg="1"/>
      <p:bldP spid="726050" grpId="1" animBg="1"/>
      <p:bldP spid="726051" grpId="0" animBg="1"/>
      <p:bldP spid="726051" grpId="1" animBg="1"/>
      <p:bldP spid="726052" grpId="0" animBg="1"/>
      <p:bldP spid="726052" grpId="1" animBg="1"/>
      <p:bldP spid="726053" grpId="0" animBg="1"/>
      <p:bldP spid="726053" grpId="1" animBg="1"/>
      <p:bldP spid="726054" grpId="0" animBg="1"/>
      <p:bldP spid="726054" grpId="1" animBg="1"/>
      <p:bldP spid="726055" grpId="0" animBg="1"/>
      <p:bldP spid="726055" grpId="1" animBg="1"/>
      <p:bldP spid="726056" grpId="0" animBg="1"/>
      <p:bldP spid="726056" grpId="1"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6" name="Rectangle 2"/>
          <p:cNvSpPr>
            <a:spLocks noGrp="1" noChangeArrowheads="1"/>
          </p:cNvSpPr>
          <p:nvPr>
            <p:ph type="title"/>
          </p:nvPr>
        </p:nvSpPr>
        <p:spPr>
          <a:xfrm>
            <a:off x="57150" y="514350"/>
            <a:ext cx="9144000" cy="381000"/>
          </a:xfrm>
        </p:spPr>
        <p:txBody>
          <a:bodyPr/>
          <a:lstStyle/>
          <a:p>
            <a:pPr eaLnBrk="1" hangingPunct="1"/>
            <a:r>
              <a:rPr lang="en-US" sz="3000" smtClean="0">
                <a:latin typeface="Arial Narrow" pitchFamily="34" charset="0"/>
              </a:rPr>
              <a:t>OMG Component Deployment &amp; Configuration Spec (1/2)</a:t>
            </a:r>
          </a:p>
        </p:txBody>
      </p:sp>
      <p:grpSp>
        <p:nvGrpSpPr>
          <p:cNvPr id="50187" name="Group 3"/>
          <p:cNvGrpSpPr>
            <a:grpSpLocks/>
          </p:cNvGrpSpPr>
          <p:nvPr/>
        </p:nvGrpSpPr>
        <p:grpSpPr bwMode="auto">
          <a:xfrm>
            <a:off x="142875" y="1023938"/>
            <a:ext cx="9226550" cy="5192712"/>
            <a:chOff x="90" y="645"/>
            <a:chExt cx="5812" cy="3271"/>
          </a:xfrm>
        </p:grpSpPr>
        <p:sp>
          <p:nvSpPr>
            <p:cNvPr id="50235" name="Rectangle 4"/>
            <p:cNvSpPr>
              <a:spLocks noChangeArrowheads="1"/>
            </p:cNvSpPr>
            <p:nvPr/>
          </p:nvSpPr>
          <p:spPr bwMode="auto">
            <a:xfrm>
              <a:off x="382" y="741"/>
              <a:ext cx="5520" cy="3072"/>
            </a:xfrm>
            <a:prstGeom prst="rect">
              <a:avLst/>
            </a:prstGeom>
            <a:noFill/>
            <a:ln w="9525">
              <a:noFill/>
              <a:miter lim="800000"/>
              <a:headEnd/>
              <a:tailEnd/>
            </a:ln>
          </p:spPr>
          <p:txBody>
            <a:bodyPr/>
            <a:lstStyle/>
            <a:p>
              <a:pPr marL="169863" indent="-169863">
                <a:spcBef>
                  <a:spcPct val="30000"/>
                </a:spcBef>
                <a:buFontTx/>
                <a:buChar char="•"/>
              </a:pPr>
              <a:endParaRPr lang="nl-NL" sz="2400" i="0"/>
            </a:p>
          </p:txBody>
        </p:sp>
        <p:grpSp>
          <p:nvGrpSpPr>
            <p:cNvPr id="50236" name="Group 5"/>
            <p:cNvGrpSpPr>
              <a:grpSpLocks/>
            </p:cNvGrpSpPr>
            <p:nvPr/>
          </p:nvGrpSpPr>
          <p:grpSpPr bwMode="auto">
            <a:xfrm>
              <a:off x="184" y="819"/>
              <a:ext cx="5521" cy="3097"/>
              <a:chOff x="501" y="950"/>
              <a:chExt cx="5034" cy="3037"/>
            </a:xfrm>
          </p:grpSpPr>
          <p:sp>
            <p:nvSpPr>
              <p:cNvPr id="50277" name="Rectangle 6"/>
              <p:cNvSpPr>
                <a:spLocks noChangeArrowheads="1"/>
              </p:cNvSpPr>
              <p:nvPr/>
            </p:nvSpPr>
            <p:spPr bwMode="auto">
              <a:xfrm rot="-5400000">
                <a:off x="2027" y="1488"/>
                <a:ext cx="973" cy="4025"/>
              </a:xfrm>
              <a:prstGeom prst="rect">
                <a:avLst/>
              </a:prstGeom>
              <a:solidFill>
                <a:srgbClr val="3333CC"/>
              </a:solidFill>
              <a:ln w="12700">
                <a:solidFill>
                  <a:schemeClr val="tx1"/>
                </a:solidFill>
                <a:miter lim="800000"/>
                <a:headEnd/>
                <a:tailEnd/>
              </a:ln>
            </p:spPr>
            <p:txBody>
              <a:bodyPr wrap="none" anchor="ctr"/>
              <a:lstStyle/>
              <a:p>
                <a:endParaRPr lang="nl-NL"/>
              </a:p>
            </p:txBody>
          </p:sp>
          <p:sp>
            <p:nvSpPr>
              <p:cNvPr id="50278" name="Rectangle 7"/>
              <p:cNvSpPr>
                <a:spLocks noChangeArrowheads="1"/>
              </p:cNvSpPr>
              <p:nvPr/>
            </p:nvSpPr>
            <p:spPr bwMode="auto">
              <a:xfrm>
                <a:off x="4523" y="950"/>
                <a:ext cx="1012" cy="3037"/>
              </a:xfrm>
              <a:prstGeom prst="rect">
                <a:avLst/>
              </a:prstGeom>
              <a:solidFill>
                <a:srgbClr val="3333CC"/>
              </a:solidFill>
              <a:ln w="12700">
                <a:solidFill>
                  <a:schemeClr val="tx1"/>
                </a:solidFill>
                <a:miter lim="800000"/>
                <a:headEnd/>
                <a:tailEnd/>
              </a:ln>
            </p:spPr>
            <p:txBody>
              <a:bodyPr wrap="none" anchor="ctr"/>
              <a:lstStyle/>
              <a:p>
                <a:endParaRPr lang="nl-NL"/>
              </a:p>
            </p:txBody>
          </p:sp>
          <p:sp>
            <p:nvSpPr>
              <p:cNvPr id="50279" name="Line 8"/>
              <p:cNvSpPr>
                <a:spLocks noChangeShapeType="1"/>
              </p:cNvSpPr>
              <p:nvPr/>
            </p:nvSpPr>
            <p:spPr bwMode="auto">
              <a:xfrm>
                <a:off x="4516" y="3023"/>
                <a:ext cx="7" cy="958"/>
              </a:xfrm>
              <a:prstGeom prst="line">
                <a:avLst/>
              </a:prstGeom>
              <a:noFill/>
              <a:ln w="38100">
                <a:solidFill>
                  <a:srgbClr val="3333CC"/>
                </a:solidFill>
                <a:round/>
                <a:headEnd/>
                <a:tailEnd/>
              </a:ln>
            </p:spPr>
            <p:txBody>
              <a:bodyPr/>
              <a:lstStyle/>
              <a:p>
                <a:endParaRPr lang="nl-NL"/>
              </a:p>
            </p:txBody>
          </p:sp>
        </p:grpSp>
        <p:grpSp>
          <p:nvGrpSpPr>
            <p:cNvPr id="50237" name="Group 9"/>
            <p:cNvGrpSpPr>
              <a:grpSpLocks/>
            </p:cNvGrpSpPr>
            <p:nvPr/>
          </p:nvGrpSpPr>
          <p:grpSpPr bwMode="auto">
            <a:xfrm>
              <a:off x="144" y="735"/>
              <a:ext cx="5512" cy="3135"/>
              <a:chOff x="431" y="890"/>
              <a:chExt cx="5034" cy="3037"/>
            </a:xfrm>
          </p:grpSpPr>
          <p:sp>
            <p:nvSpPr>
              <p:cNvPr id="50274" name="Rectangle 10"/>
              <p:cNvSpPr>
                <a:spLocks noChangeArrowheads="1"/>
              </p:cNvSpPr>
              <p:nvPr/>
            </p:nvSpPr>
            <p:spPr bwMode="auto">
              <a:xfrm rot="-5400000">
                <a:off x="1957" y="1428"/>
                <a:ext cx="973" cy="4025"/>
              </a:xfrm>
              <a:prstGeom prst="rect">
                <a:avLst/>
              </a:prstGeom>
              <a:solidFill>
                <a:srgbClr val="6A9BFE"/>
              </a:solidFill>
              <a:ln w="12700">
                <a:solidFill>
                  <a:schemeClr val="tx1"/>
                </a:solidFill>
                <a:miter lim="800000"/>
                <a:headEnd/>
                <a:tailEnd/>
              </a:ln>
            </p:spPr>
            <p:txBody>
              <a:bodyPr wrap="none" anchor="ctr"/>
              <a:lstStyle/>
              <a:p>
                <a:endParaRPr lang="nl-NL"/>
              </a:p>
            </p:txBody>
          </p:sp>
          <p:sp>
            <p:nvSpPr>
              <p:cNvPr id="50275" name="Rectangle 11"/>
              <p:cNvSpPr>
                <a:spLocks noChangeArrowheads="1"/>
              </p:cNvSpPr>
              <p:nvPr/>
            </p:nvSpPr>
            <p:spPr bwMode="auto">
              <a:xfrm>
                <a:off x="4453" y="890"/>
                <a:ext cx="1012" cy="3037"/>
              </a:xfrm>
              <a:prstGeom prst="rect">
                <a:avLst/>
              </a:prstGeom>
              <a:solidFill>
                <a:srgbClr val="6A9BFE"/>
              </a:solidFill>
              <a:ln w="12700">
                <a:solidFill>
                  <a:schemeClr val="tx1"/>
                </a:solidFill>
                <a:miter lim="800000"/>
                <a:headEnd/>
                <a:tailEnd/>
              </a:ln>
            </p:spPr>
            <p:txBody>
              <a:bodyPr wrap="none" anchor="ctr"/>
              <a:lstStyle/>
              <a:p>
                <a:endParaRPr lang="nl-NL"/>
              </a:p>
            </p:txBody>
          </p:sp>
          <p:sp>
            <p:nvSpPr>
              <p:cNvPr id="50276" name="Line 12"/>
              <p:cNvSpPr>
                <a:spLocks noChangeShapeType="1"/>
              </p:cNvSpPr>
              <p:nvPr/>
            </p:nvSpPr>
            <p:spPr bwMode="auto">
              <a:xfrm>
                <a:off x="4446" y="2963"/>
                <a:ext cx="7" cy="958"/>
              </a:xfrm>
              <a:prstGeom prst="line">
                <a:avLst/>
              </a:prstGeom>
              <a:noFill/>
              <a:ln w="38100">
                <a:solidFill>
                  <a:srgbClr val="6A9BFE"/>
                </a:solidFill>
                <a:round/>
                <a:headEnd/>
                <a:tailEnd/>
              </a:ln>
            </p:spPr>
            <p:txBody>
              <a:bodyPr/>
              <a:lstStyle/>
              <a:p>
                <a:endParaRPr lang="nl-NL"/>
              </a:p>
            </p:txBody>
          </p:sp>
        </p:grpSp>
        <p:sp>
          <p:nvSpPr>
            <p:cNvPr id="50238" name="Rectangle 13"/>
            <p:cNvSpPr>
              <a:spLocks noChangeArrowheads="1"/>
            </p:cNvSpPr>
            <p:nvPr/>
          </p:nvSpPr>
          <p:spPr bwMode="auto">
            <a:xfrm rot="-5400000">
              <a:off x="1849" y="1079"/>
              <a:ext cx="973" cy="4491"/>
            </a:xfrm>
            <a:prstGeom prst="rect">
              <a:avLst/>
            </a:prstGeom>
            <a:solidFill>
              <a:srgbClr val="C3CAFB"/>
            </a:solidFill>
            <a:ln w="12700">
              <a:solidFill>
                <a:schemeClr val="tx1"/>
              </a:solidFill>
              <a:miter lim="800000"/>
              <a:headEnd/>
              <a:tailEnd/>
            </a:ln>
          </p:spPr>
          <p:txBody>
            <a:bodyPr wrap="none" anchor="ctr"/>
            <a:lstStyle/>
            <a:p>
              <a:endParaRPr lang="nl-NL"/>
            </a:p>
          </p:txBody>
        </p:sp>
        <p:sp>
          <p:nvSpPr>
            <p:cNvPr id="50239" name="Rectangle 14"/>
            <p:cNvSpPr>
              <a:spLocks noChangeArrowheads="1"/>
            </p:cNvSpPr>
            <p:nvPr/>
          </p:nvSpPr>
          <p:spPr bwMode="auto">
            <a:xfrm>
              <a:off x="4400" y="645"/>
              <a:ext cx="1204" cy="3166"/>
            </a:xfrm>
            <a:prstGeom prst="rect">
              <a:avLst/>
            </a:prstGeom>
            <a:solidFill>
              <a:srgbClr val="C3CAFB"/>
            </a:solidFill>
            <a:ln w="12700">
              <a:solidFill>
                <a:schemeClr val="tx1"/>
              </a:solidFill>
              <a:miter lim="800000"/>
              <a:headEnd/>
              <a:tailEnd/>
            </a:ln>
          </p:spPr>
          <p:txBody>
            <a:bodyPr wrap="none" anchor="ctr"/>
            <a:lstStyle/>
            <a:p>
              <a:endParaRPr lang="nl-NL"/>
            </a:p>
          </p:txBody>
        </p:sp>
        <p:sp>
          <p:nvSpPr>
            <p:cNvPr id="50240" name="Line 15"/>
            <p:cNvSpPr>
              <a:spLocks noChangeShapeType="1"/>
            </p:cNvSpPr>
            <p:nvPr/>
          </p:nvSpPr>
          <p:spPr bwMode="auto">
            <a:xfrm>
              <a:off x="4393" y="2847"/>
              <a:ext cx="7" cy="958"/>
            </a:xfrm>
            <a:prstGeom prst="line">
              <a:avLst/>
            </a:prstGeom>
            <a:noFill/>
            <a:ln w="38100">
              <a:solidFill>
                <a:srgbClr val="C3CAFB"/>
              </a:solidFill>
              <a:round/>
              <a:headEnd/>
              <a:tailEnd/>
            </a:ln>
          </p:spPr>
          <p:txBody>
            <a:bodyPr/>
            <a:lstStyle/>
            <a:p>
              <a:endParaRPr lang="nl-NL"/>
            </a:p>
          </p:txBody>
        </p:sp>
        <p:sp>
          <p:nvSpPr>
            <p:cNvPr id="50241" name="Text Box 16"/>
            <p:cNvSpPr txBox="1">
              <a:spLocks noChangeArrowheads="1"/>
            </p:cNvSpPr>
            <p:nvPr/>
          </p:nvSpPr>
          <p:spPr bwMode="auto">
            <a:xfrm>
              <a:off x="767" y="3519"/>
              <a:ext cx="973" cy="212"/>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SW Deployer</a:t>
              </a:r>
            </a:p>
          </p:txBody>
        </p:sp>
        <p:sp>
          <p:nvSpPr>
            <p:cNvPr id="50242" name="Text Box 17"/>
            <p:cNvSpPr txBox="1">
              <a:spLocks noChangeArrowheads="1"/>
            </p:cNvSpPr>
            <p:nvPr/>
          </p:nvSpPr>
          <p:spPr bwMode="auto">
            <a:xfrm>
              <a:off x="4427" y="3389"/>
              <a:ext cx="1193" cy="34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a:t>
              </a:r>
            </a:p>
            <a:p>
              <a:pPr algn="ctr" eaLnBrk="0" hangingPunct="0">
                <a:lnSpc>
                  <a:spcPct val="70000"/>
                </a:lnSpc>
                <a:spcBef>
                  <a:spcPct val="0"/>
                </a:spcBef>
              </a:pPr>
              <a:r>
                <a:rPr lang="en-US" sz="2000" b="1" i="0">
                  <a:latin typeface="Arial Narrow" pitchFamily="34" charset="0"/>
                </a:rPr>
                <a:t>Infrastructure</a:t>
              </a:r>
            </a:p>
          </p:txBody>
        </p:sp>
        <p:sp>
          <p:nvSpPr>
            <p:cNvPr id="50243" name="Line 18"/>
            <p:cNvSpPr>
              <a:spLocks noChangeShapeType="1"/>
            </p:cNvSpPr>
            <p:nvPr/>
          </p:nvSpPr>
          <p:spPr bwMode="auto">
            <a:xfrm>
              <a:off x="1523" y="3227"/>
              <a:ext cx="680" cy="0"/>
            </a:xfrm>
            <a:prstGeom prst="line">
              <a:avLst/>
            </a:prstGeom>
            <a:noFill/>
            <a:ln w="57150">
              <a:solidFill>
                <a:schemeClr val="tx1"/>
              </a:solidFill>
              <a:round/>
              <a:headEnd/>
              <a:tailEnd type="triangle" w="med" len="med"/>
            </a:ln>
          </p:spPr>
          <p:txBody>
            <a:bodyPr/>
            <a:lstStyle/>
            <a:p>
              <a:endParaRPr lang="nl-NL"/>
            </a:p>
          </p:txBody>
        </p:sp>
        <p:sp>
          <p:nvSpPr>
            <p:cNvPr id="50244" name="Line 19"/>
            <p:cNvSpPr>
              <a:spLocks noChangeShapeType="1"/>
            </p:cNvSpPr>
            <p:nvPr/>
          </p:nvSpPr>
          <p:spPr bwMode="auto">
            <a:xfrm>
              <a:off x="5094" y="2884"/>
              <a:ext cx="299" cy="369"/>
            </a:xfrm>
            <a:prstGeom prst="line">
              <a:avLst/>
            </a:prstGeom>
            <a:noFill/>
            <a:ln w="28575">
              <a:solidFill>
                <a:schemeClr val="tx1"/>
              </a:solidFill>
              <a:round/>
              <a:headEnd/>
              <a:tailEnd/>
            </a:ln>
          </p:spPr>
          <p:txBody>
            <a:bodyPr wrap="none" anchor="ctr"/>
            <a:lstStyle/>
            <a:p>
              <a:endParaRPr lang="nl-NL"/>
            </a:p>
          </p:txBody>
        </p:sp>
        <p:sp>
          <p:nvSpPr>
            <p:cNvPr id="50245" name="Line 20"/>
            <p:cNvSpPr>
              <a:spLocks noChangeShapeType="1"/>
            </p:cNvSpPr>
            <p:nvPr/>
          </p:nvSpPr>
          <p:spPr bwMode="auto">
            <a:xfrm flipH="1">
              <a:off x="4999" y="2482"/>
              <a:ext cx="349" cy="428"/>
            </a:xfrm>
            <a:prstGeom prst="line">
              <a:avLst/>
            </a:prstGeom>
            <a:noFill/>
            <a:ln w="28575">
              <a:solidFill>
                <a:schemeClr val="tx1"/>
              </a:solidFill>
              <a:round/>
              <a:headEnd/>
              <a:tailEnd/>
            </a:ln>
          </p:spPr>
          <p:txBody>
            <a:bodyPr wrap="none" anchor="ctr"/>
            <a:lstStyle/>
            <a:p>
              <a:endParaRPr lang="nl-NL"/>
            </a:p>
          </p:txBody>
        </p:sp>
        <p:sp>
          <p:nvSpPr>
            <p:cNvPr id="50246" name="Line 21"/>
            <p:cNvSpPr>
              <a:spLocks noChangeShapeType="1"/>
            </p:cNvSpPr>
            <p:nvPr/>
          </p:nvSpPr>
          <p:spPr bwMode="auto">
            <a:xfrm flipV="1">
              <a:off x="4939" y="3253"/>
              <a:ext cx="454" cy="0"/>
            </a:xfrm>
            <a:prstGeom prst="line">
              <a:avLst/>
            </a:prstGeom>
            <a:noFill/>
            <a:ln w="28575">
              <a:solidFill>
                <a:schemeClr val="tx1"/>
              </a:solidFill>
              <a:round/>
              <a:headEnd/>
              <a:tailEnd/>
            </a:ln>
          </p:spPr>
          <p:txBody>
            <a:bodyPr wrap="none" anchor="ctr"/>
            <a:lstStyle/>
            <a:p>
              <a:endParaRPr lang="nl-NL"/>
            </a:p>
          </p:txBody>
        </p:sp>
        <p:graphicFrame>
          <p:nvGraphicFramePr>
            <p:cNvPr id="50178" name="Object 2">
              <a:hlinkClick r:id="" action="ppaction://ole?verb=0"/>
            </p:cNvPr>
            <p:cNvGraphicFramePr>
              <a:graphicFrameLocks/>
            </p:cNvGraphicFramePr>
            <p:nvPr/>
          </p:nvGraphicFramePr>
          <p:xfrm>
            <a:off x="5348" y="3162"/>
            <a:ext cx="185" cy="183"/>
          </p:xfrm>
          <a:graphic>
            <a:graphicData uri="http://schemas.openxmlformats.org/presentationml/2006/ole">
              <p:oleObj spid="_x0000_s50178" name="Clip" r:id="rId3" imgW="707760" imgH="1046160" progId="">
                <p:embed/>
              </p:oleObj>
            </a:graphicData>
          </a:graphic>
        </p:graphicFrame>
        <p:sp>
          <p:nvSpPr>
            <p:cNvPr id="50247" name="Line 23"/>
            <p:cNvSpPr>
              <a:spLocks noChangeShapeType="1"/>
            </p:cNvSpPr>
            <p:nvPr/>
          </p:nvSpPr>
          <p:spPr bwMode="auto">
            <a:xfrm flipV="1">
              <a:off x="4633" y="2792"/>
              <a:ext cx="372" cy="110"/>
            </a:xfrm>
            <a:prstGeom prst="line">
              <a:avLst/>
            </a:prstGeom>
            <a:noFill/>
            <a:ln w="28575">
              <a:solidFill>
                <a:schemeClr val="tx1"/>
              </a:solidFill>
              <a:round/>
              <a:headEnd/>
              <a:tailEnd/>
            </a:ln>
          </p:spPr>
          <p:txBody>
            <a:bodyPr wrap="none" anchor="ctr"/>
            <a:lstStyle/>
            <a:p>
              <a:endParaRPr lang="nl-NL"/>
            </a:p>
          </p:txBody>
        </p:sp>
        <p:sp>
          <p:nvSpPr>
            <p:cNvPr id="50248" name="Line 24"/>
            <p:cNvSpPr>
              <a:spLocks noChangeShapeType="1"/>
            </p:cNvSpPr>
            <p:nvPr/>
          </p:nvSpPr>
          <p:spPr bwMode="auto">
            <a:xfrm flipV="1">
              <a:off x="4667" y="2436"/>
              <a:ext cx="635" cy="130"/>
            </a:xfrm>
            <a:prstGeom prst="line">
              <a:avLst/>
            </a:prstGeom>
            <a:noFill/>
            <a:ln w="28575">
              <a:solidFill>
                <a:schemeClr val="tx1"/>
              </a:solidFill>
              <a:round/>
              <a:headEnd/>
              <a:tailEnd/>
            </a:ln>
          </p:spPr>
          <p:txBody>
            <a:bodyPr wrap="none" anchor="ctr"/>
            <a:lstStyle/>
            <a:p>
              <a:endParaRPr lang="nl-NL"/>
            </a:p>
          </p:txBody>
        </p:sp>
        <p:graphicFrame>
          <p:nvGraphicFramePr>
            <p:cNvPr id="50179" name="Object 3">
              <a:hlinkClick r:id="" action="ppaction://ole?verb=0"/>
            </p:cNvPr>
            <p:cNvGraphicFramePr>
              <a:graphicFrameLocks/>
            </p:cNvGraphicFramePr>
            <p:nvPr/>
          </p:nvGraphicFramePr>
          <p:xfrm>
            <a:off x="4547" y="2810"/>
            <a:ext cx="185" cy="183"/>
          </p:xfrm>
          <a:graphic>
            <a:graphicData uri="http://schemas.openxmlformats.org/presentationml/2006/ole">
              <p:oleObj spid="_x0000_s50179" name="Clip" r:id="rId4" imgW="707760" imgH="1046160" progId="">
                <p:embed/>
              </p:oleObj>
            </a:graphicData>
          </a:graphic>
        </p:graphicFrame>
        <p:graphicFrame>
          <p:nvGraphicFramePr>
            <p:cNvPr id="50180" name="Object 4">
              <a:hlinkClick r:id="" action="ppaction://ole?verb=0"/>
            </p:cNvPr>
            <p:cNvGraphicFramePr>
              <a:graphicFrameLocks/>
            </p:cNvGraphicFramePr>
            <p:nvPr/>
          </p:nvGraphicFramePr>
          <p:xfrm>
            <a:off x="5257" y="2346"/>
            <a:ext cx="187" cy="184"/>
          </p:xfrm>
          <a:graphic>
            <a:graphicData uri="http://schemas.openxmlformats.org/presentationml/2006/ole">
              <p:oleObj spid="_x0000_s50180" name="Clip" r:id="rId5" imgW="707760" imgH="1046160" progId="">
                <p:embed/>
              </p:oleObj>
            </a:graphicData>
          </a:graphic>
        </p:graphicFrame>
        <p:sp>
          <p:nvSpPr>
            <p:cNvPr id="50249" name="Line 27"/>
            <p:cNvSpPr>
              <a:spLocks noChangeShapeType="1"/>
            </p:cNvSpPr>
            <p:nvPr/>
          </p:nvSpPr>
          <p:spPr bwMode="auto">
            <a:xfrm flipH="1">
              <a:off x="4855" y="2828"/>
              <a:ext cx="150" cy="441"/>
            </a:xfrm>
            <a:prstGeom prst="line">
              <a:avLst/>
            </a:prstGeom>
            <a:noFill/>
            <a:ln w="28575">
              <a:solidFill>
                <a:schemeClr val="tx1"/>
              </a:solidFill>
              <a:round/>
              <a:headEnd/>
              <a:tailEnd/>
            </a:ln>
          </p:spPr>
          <p:txBody>
            <a:bodyPr wrap="none" anchor="ctr"/>
            <a:lstStyle/>
            <a:p>
              <a:endParaRPr lang="nl-NL"/>
            </a:p>
          </p:txBody>
        </p:sp>
        <p:graphicFrame>
          <p:nvGraphicFramePr>
            <p:cNvPr id="50181" name="Object 5">
              <a:hlinkClick r:id="" action="ppaction://ole?verb=0"/>
            </p:cNvPr>
            <p:cNvGraphicFramePr>
              <a:graphicFrameLocks/>
            </p:cNvGraphicFramePr>
            <p:nvPr/>
          </p:nvGraphicFramePr>
          <p:xfrm>
            <a:off x="4821" y="3137"/>
            <a:ext cx="184" cy="185"/>
          </p:xfrm>
          <a:graphic>
            <a:graphicData uri="http://schemas.openxmlformats.org/presentationml/2006/ole">
              <p:oleObj spid="_x0000_s50181" name="Clip" r:id="rId6" imgW="707760" imgH="1046160" progId="">
                <p:embed/>
              </p:oleObj>
            </a:graphicData>
          </a:graphic>
        </p:graphicFrame>
        <p:graphicFrame>
          <p:nvGraphicFramePr>
            <p:cNvPr id="50182" name="Object 6">
              <a:hlinkClick r:id="" action="ppaction://ole?verb=0"/>
            </p:cNvPr>
            <p:cNvGraphicFramePr>
              <a:graphicFrameLocks/>
            </p:cNvGraphicFramePr>
            <p:nvPr/>
          </p:nvGraphicFramePr>
          <p:xfrm>
            <a:off x="4945" y="2734"/>
            <a:ext cx="186" cy="184"/>
          </p:xfrm>
          <a:graphic>
            <a:graphicData uri="http://schemas.openxmlformats.org/presentationml/2006/ole">
              <p:oleObj spid="_x0000_s50182" name="Clip" r:id="rId7" imgW="707760" imgH="1046160" progId="">
                <p:embed/>
              </p:oleObj>
            </a:graphicData>
          </a:graphic>
        </p:graphicFrame>
        <p:grpSp>
          <p:nvGrpSpPr>
            <p:cNvPr id="50250" name="Group 30"/>
            <p:cNvGrpSpPr>
              <a:grpSpLocks noChangeAspect="1"/>
            </p:cNvGrpSpPr>
            <p:nvPr/>
          </p:nvGrpSpPr>
          <p:grpSpPr bwMode="auto">
            <a:xfrm>
              <a:off x="2378" y="3026"/>
              <a:ext cx="475" cy="410"/>
              <a:chOff x="2313" y="1442"/>
              <a:chExt cx="1064" cy="955"/>
            </a:xfrm>
          </p:grpSpPr>
          <p:sp>
            <p:nvSpPr>
              <p:cNvPr id="50273" name="Oval 31"/>
              <p:cNvSpPr>
                <a:spLocks noChangeAspect="1" noChangeArrowheads="1"/>
              </p:cNvSpPr>
              <p:nvPr/>
            </p:nvSpPr>
            <p:spPr bwMode="auto">
              <a:xfrm>
                <a:off x="2313" y="1442"/>
                <a:ext cx="1064" cy="955"/>
              </a:xfrm>
              <a:prstGeom prst="ellipse">
                <a:avLst/>
              </a:prstGeom>
              <a:solidFill>
                <a:srgbClr val="FFF75B"/>
              </a:solidFill>
              <a:ln w="9525">
                <a:round/>
                <a:headEnd/>
                <a:tailEnd/>
              </a:ln>
              <a:scene3d>
                <a:camera prst="legacyObliqueTopRight"/>
                <a:lightRig rig="legacyFlat3" dir="b"/>
              </a:scene3d>
              <a:sp3d extrusionH="176200" prstMaterial="legacyMatte">
                <a:bevelT w="13500" h="13500" prst="angle"/>
                <a:bevelB w="13500" h="13500" prst="angle"/>
                <a:extrusionClr>
                  <a:srgbClr val="FFF75B"/>
                </a:extrusionClr>
              </a:sp3d>
            </p:spPr>
            <p:txBody>
              <a:bodyPr wrap="none" anchor="ctr">
                <a:flatTx/>
              </a:bodyPr>
              <a:lstStyle/>
              <a:p>
                <a:endParaRPr lang="nl-NL"/>
              </a:p>
            </p:txBody>
          </p:sp>
          <p:graphicFrame>
            <p:nvGraphicFramePr>
              <p:cNvPr id="50185" name="Object 9"/>
              <p:cNvGraphicFramePr>
                <a:graphicFrameLocks noChangeAspect="1"/>
              </p:cNvGraphicFramePr>
              <p:nvPr/>
            </p:nvGraphicFramePr>
            <p:xfrm>
              <a:off x="2409" y="1634"/>
              <a:ext cx="861" cy="533"/>
            </p:xfrm>
            <a:graphic>
              <a:graphicData uri="http://schemas.openxmlformats.org/presentationml/2006/ole">
                <p:oleObj spid="_x0000_s50185" name="Clip" r:id="rId8" imgW="3265560" imgH="2722680" progId="">
                  <p:embed/>
                </p:oleObj>
              </a:graphicData>
            </a:graphic>
          </p:graphicFrame>
        </p:grpSp>
        <p:sp>
          <p:nvSpPr>
            <p:cNvPr id="50251" name="Text Box 33"/>
            <p:cNvSpPr txBox="1">
              <a:spLocks noChangeArrowheads="1"/>
            </p:cNvSpPr>
            <p:nvPr/>
          </p:nvSpPr>
          <p:spPr bwMode="auto">
            <a:xfrm>
              <a:off x="2048" y="3440"/>
              <a:ext cx="1193" cy="36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 Tools (generic)</a:t>
              </a:r>
            </a:p>
          </p:txBody>
        </p:sp>
        <p:sp>
          <p:nvSpPr>
            <p:cNvPr id="50252" name="Rectangle 34"/>
            <p:cNvSpPr>
              <a:spLocks noChangeArrowheads="1"/>
            </p:cNvSpPr>
            <p:nvPr/>
          </p:nvSpPr>
          <p:spPr bwMode="auto">
            <a:xfrm>
              <a:off x="3218" y="3072"/>
              <a:ext cx="1002" cy="597"/>
            </a:xfrm>
            <a:prstGeom prst="rect">
              <a:avLst/>
            </a:prstGeom>
            <a:solidFill>
              <a:srgbClr val="FFBE91"/>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BE91"/>
              </a:extrusionClr>
            </a:sp3d>
          </p:spPr>
          <p:txBody>
            <a:bodyPr wrap="none" anchor="ctr">
              <a:flatTx/>
            </a:bodyPr>
            <a:lstStyle/>
            <a:p>
              <a:pPr algn="ctr" eaLnBrk="0" hangingPunct="0">
                <a:spcBef>
                  <a:spcPct val="0"/>
                </a:spcBef>
              </a:pPr>
              <a:endParaRPr lang="de-DE" sz="2400" b="1" i="0">
                <a:latin typeface="Times New Roman" pitchFamily="18" charset="0"/>
              </a:endParaRPr>
            </a:p>
          </p:txBody>
        </p:sp>
        <p:sp>
          <p:nvSpPr>
            <p:cNvPr id="50253" name="Text Box 35"/>
            <p:cNvSpPr txBox="1">
              <a:spLocks noChangeArrowheads="1"/>
            </p:cNvSpPr>
            <p:nvPr/>
          </p:nvSpPr>
          <p:spPr bwMode="auto">
            <a:xfrm>
              <a:off x="3078" y="3298"/>
              <a:ext cx="1252" cy="366"/>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2000" b="1" i="0">
                  <a:latin typeface="Arial Narrow" pitchFamily="34" charset="0"/>
                </a:rPr>
                <a:t>Deployment</a:t>
              </a:r>
              <a:br>
                <a:rPr lang="en-US" sz="2000" b="1" i="0">
                  <a:latin typeface="Arial Narrow" pitchFamily="34" charset="0"/>
                </a:rPr>
              </a:br>
              <a:r>
                <a:rPr lang="en-US" sz="2000" b="1" i="0">
                  <a:latin typeface="Arial Narrow" pitchFamily="34" charset="0"/>
                </a:rPr>
                <a:t>Interfaces</a:t>
              </a:r>
            </a:p>
          </p:txBody>
        </p:sp>
        <p:sp>
          <p:nvSpPr>
            <p:cNvPr id="50254" name="Line 36"/>
            <p:cNvSpPr>
              <a:spLocks noChangeShapeType="1"/>
            </p:cNvSpPr>
            <p:nvPr/>
          </p:nvSpPr>
          <p:spPr bwMode="auto">
            <a:xfrm>
              <a:off x="3872" y="3205"/>
              <a:ext cx="931" cy="0"/>
            </a:xfrm>
            <a:prstGeom prst="line">
              <a:avLst/>
            </a:prstGeom>
            <a:noFill/>
            <a:ln w="57150">
              <a:solidFill>
                <a:schemeClr val="tx1"/>
              </a:solidFill>
              <a:round/>
              <a:headEnd/>
              <a:tailEnd/>
            </a:ln>
          </p:spPr>
          <p:txBody>
            <a:bodyPr wrap="none" anchor="ctr"/>
            <a:lstStyle/>
            <a:p>
              <a:endParaRPr lang="nl-NL"/>
            </a:p>
          </p:txBody>
        </p:sp>
        <p:sp>
          <p:nvSpPr>
            <p:cNvPr id="50255" name="Line 37"/>
            <p:cNvSpPr>
              <a:spLocks noChangeShapeType="1"/>
            </p:cNvSpPr>
            <p:nvPr/>
          </p:nvSpPr>
          <p:spPr bwMode="auto">
            <a:xfrm>
              <a:off x="3056" y="3211"/>
              <a:ext cx="572" cy="0"/>
            </a:xfrm>
            <a:prstGeom prst="line">
              <a:avLst/>
            </a:prstGeom>
            <a:noFill/>
            <a:ln w="57150">
              <a:solidFill>
                <a:schemeClr val="tx1"/>
              </a:solidFill>
              <a:round/>
              <a:headEnd/>
              <a:tailEnd/>
            </a:ln>
          </p:spPr>
          <p:txBody>
            <a:bodyPr wrap="none" anchor="ctr"/>
            <a:lstStyle/>
            <a:p>
              <a:endParaRPr lang="nl-NL"/>
            </a:p>
          </p:txBody>
        </p:sp>
        <p:sp>
          <p:nvSpPr>
            <p:cNvPr id="50256" name="Oval 38"/>
            <p:cNvSpPr>
              <a:spLocks noChangeArrowheads="1"/>
            </p:cNvSpPr>
            <p:nvPr/>
          </p:nvSpPr>
          <p:spPr bwMode="auto">
            <a:xfrm flipH="1">
              <a:off x="3769" y="3148"/>
              <a:ext cx="118" cy="113"/>
            </a:xfrm>
            <a:prstGeom prst="ellipse">
              <a:avLst/>
            </a:prstGeom>
            <a:solidFill>
              <a:srgbClr val="FF4207"/>
            </a:solidFill>
            <a:ln w="28575">
              <a:solidFill>
                <a:schemeClr val="tx1"/>
              </a:solidFill>
              <a:round/>
              <a:headEnd/>
              <a:tailEnd/>
            </a:ln>
          </p:spPr>
          <p:txBody>
            <a:bodyPr wrap="none" anchor="ctr"/>
            <a:lstStyle/>
            <a:p>
              <a:endParaRPr lang="nl-NL"/>
            </a:p>
          </p:txBody>
        </p:sp>
        <p:grpSp>
          <p:nvGrpSpPr>
            <p:cNvPr id="50257" name="Group 39"/>
            <p:cNvGrpSpPr>
              <a:grpSpLocks/>
            </p:cNvGrpSpPr>
            <p:nvPr/>
          </p:nvGrpSpPr>
          <p:grpSpPr bwMode="auto">
            <a:xfrm>
              <a:off x="1120" y="3116"/>
              <a:ext cx="181" cy="378"/>
              <a:chOff x="2722" y="1833"/>
              <a:chExt cx="136" cy="287"/>
            </a:xfrm>
          </p:grpSpPr>
          <p:sp>
            <p:nvSpPr>
              <p:cNvPr id="50268" name="Oval 40"/>
              <p:cNvSpPr>
                <a:spLocks noChangeArrowheads="1"/>
              </p:cNvSpPr>
              <p:nvPr/>
            </p:nvSpPr>
            <p:spPr bwMode="auto">
              <a:xfrm>
                <a:off x="2739" y="1833"/>
                <a:ext cx="102" cy="96"/>
              </a:xfrm>
              <a:prstGeom prst="ellipse">
                <a:avLst/>
              </a:prstGeom>
              <a:solidFill>
                <a:srgbClr val="FFFFCC"/>
              </a:solidFill>
              <a:ln w="38100">
                <a:solidFill>
                  <a:srgbClr val="990033"/>
                </a:solidFill>
                <a:round/>
                <a:headEnd/>
                <a:tailEnd/>
              </a:ln>
            </p:spPr>
            <p:txBody>
              <a:bodyPr/>
              <a:lstStyle/>
              <a:p>
                <a:endParaRPr lang="nl-NL"/>
              </a:p>
            </p:txBody>
          </p:sp>
          <p:sp>
            <p:nvSpPr>
              <p:cNvPr id="50269" name="Line 41"/>
              <p:cNvSpPr>
                <a:spLocks noChangeShapeType="1"/>
              </p:cNvSpPr>
              <p:nvPr/>
            </p:nvSpPr>
            <p:spPr bwMode="auto">
              <a:xfrm>
                <a:off x="2790" y="1929"/>
                <a:ext cx="1" cy="96"/>
              </a:xfrm>
              <a:prstGeom prst="line">
                <a:avLst/>
              </a:prstGeom>
              <a:noFill/>
              <a:ln w="38100">
                <a:solidFill>
                  <a:srgbClr val="990033"/>
                </a:solidFill>
                <a:round/>
                <a:headEnd/>
                <a:tailEnd/>
              </a:ln>
            </p:spPr>
            <p:txBody>
              <a:bodyPr/>
              <a:lstStyle/>
              <a:p>
                <a:endParaRPr lang="nl-NL"/>
              </a:p>
            </p:txBody>
          </p:sp>
          <p:sp>
            <p:nvSpPr>
              <p:cNvPr id="50270" name="Line 42"/>
              <p:cNvSpPr>
                <a:spLocks noChangeShapeType="1"/>
              </p:cNvSpPr>
              <p:nvPr/>
            </p:nvSpPr>
            <p:spPr bwMode="auto">
              <a:xfrm>
                <a:off x="2733" y="1966"/>
                <a:ext cx="119" cy="1"/>
              </a:xfrm>
              <a:prstGeom prst="line">
                <a:avLst/>
              </a:prstGeom>
              <a:noFill/>
              <a:ln w="38100">
                <a:solidFill>
                  <a:srgbClr val="990033"/>
                </a:solidFill>
                <a:round/>
                <a:headEnd/>
                <a:tailEnd/>
              </a:ln>
            </p:spPr>
            <p:txBody>
              <a:bodyPr/>
              <a:lstStyle/>
              <a:p>
                <a:endParaRPr lang="nl-NL"/>
              </a:p>
            </p:txBody>
          </p:sp>
          <p:sp>
            <p:nvSpPr>
              <p:cNvPr id="50271" name="Line 43"/>
              <p:cNvSpPr>
                <a:spLocks noChangeShapeType="1"/>
              </p:cNvSpPr>
              <p:nvPr/>
            </p:nvSpPr>
            <p:spPr bwMode="auto">
              <a:xfrm flipH="1">
                <a:off x="2722" y="2025"/>
                <a:ext cx="68" cy="95"/>
              </a:xfrm>
              <a:prstGeom prst="line">
                <a:avLst/>
              </a:prstGeom>
              <a:noFill/>
              <a:ln w="38100">
                <a:solidFill>
                  <a:srgbClr val="990033"/>
                </a:solidFill>
                <a:round/>
                <a:headEnd/>
                <a:tailEnd/>
              </a:ln>
            </p:spPr>
            <p:txBody>
              <a:bodyPr/>
              <a:lstStyle/>
              <a:p>
                <a:endParaRPr lang="nl-NL"/>
              </a:p>
            </p:txBody>
          </p:sp>
          <p:sp>
            <p:nvSpPr>
              <p:cNvPr id="50272" name="Line 44"/>
              <p:cNvSpPr>
                <a:spLocks noChangeShapeType="1"/>
              </p:cNvSpPr>
              <p:nvPr/>
            </p:nvSpPr>
            <p:spPr bwMode="auto">
              <a:xfrm>
                <a:off x="2790" y="2025"/>
                <a:ext cx="68" cy="95"/>
              </a:xfrm>
              <a:prstGeom prst="line">
                <a:avLst/>
              </a:prstGeom>
              <a:noFill/>
              <a:ln w="38100">
                <a:solidFill>
                  <a:srgbClr val="990033"/>
                </a:solidFill>
                <a:round/>
                <a:headEnd/>
                <a:tailEnd/>
              </a:ln>
            </p:spPr>
            <p:txBody>
              <a:bodyPr/>
              <a:lstStyle/>
              <a:p>
                <a:endParaRPr lang="nl-NL"/>
              </a:p>
            </p:txBody>
          </p:sp>
        </p:grpSp>
        <p:graphicFrame>
          <p:nvGraphicFramePr>
            <p:cNvPr id="50183" name="Object 7">
              <a:hlinkClick r:id="" action="ppaction://ole?verb=0"/>
            </p:cNvPr>
            <p:cNvGraphicFramePr>
              <a:graphicFrameLocks/>
            </p:cNvGraphicFramePr>
            <p:nvPr/>
          </p:nvGraphicFramePr>
          <p:xfrm>
            <a:off x="4460" y="828"/>
            <a:ext cx="272" cy="251"/>
          </p:xfrm>
          <a:graphic>
            <a:graphicData uri="http://schemas.openxmlformats.org/presentationml/2006/ole">
              <p:oleObj spid="_x0000_s50183" name="Clip" r:id="rId9" imgW="707760" imgH="1046160" progId="">
                <p:embed/>
              </p:oleObj>
            </a:graphicData>
          </a:graphic>
        </p:graphicFrame>
        <p:sp>
          <p:nvSpPr>
            <p:cNvPr id="50258" name="Rectangle 46"/>
            <p:cNvSpPr>
              <a:spLocks noChangeArrowheads="1"/>
            </p:cNvSpPr>
            <p:nvPr/>
          </p:nvSpPr>
          <p:spPr bwMode="auto">
            <a:xfrm>
              <a:off x="4455" y="1484"/>
              <a:ext cx="1083" cy="597"/>
            </a:xfrm>
            <a:prstGeom prst="rect">
              <a:avLst/>
            </a:prstGeom>
            <a:solidFill>
              <a:srgbClr val="FFBE91"/>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BE91"/>
              </a:extrusionClr>
            </a:sp3d>
          </p:spPr>
          <p:txBody>
            <a:bodyPr wrap="none" anchor="ctr">
              <a:flatTx/>
            </a:bodyPr>
            <a:lstStyle/>
            <a:p>
              <a:pPr algn="ctr" eaLnBrk="0" hangingPunct="0">
                <a:spcBef>
                  <a:spcPct val="0"/>
                </a:spcBef>
              </a:pPr>
              <a:endParaRPr lang="de-DE" sz="2400" b="1" i="0">
                <a:latin typeface="Times New Roman" pitchFamily="18" charset="0"/>
              </a:endParaRPr>
            </a:p>
          </p:txBody>
        </p:sp>
        <p:sp>
          <p:nvSpPr>
            <p:cNvPr id="50259" name="Line 47"/>
            <p:cNvSpPr>
              <a:spLocks noChangeShapeType="1"/>
            </p:cNvSpPr>
            <p:nvPr/>
          </p:nvSpPr>
          <p:spPr bwMode="auto">
            <a:xfrm rot="5400000">
              <a:off x="4331" y="2227"/>
              <a:ext cx="559" cy="0"/>
            </a:xfrm>
            <a:prstGeom prst="line">
              <a:avLst/>
            </a:prstGeom>
            <a:noFill/>
            <a:ln w="57150">
              <a:solidFill>
                <a:schemeClr val="tx1"/>
              </a:solidFill>
              <a:round/>
              <a:headEnd/>
              <a:tailEnd/>
            </a:ln>
          </p:spPr>
          <p:txBody>
            <a:bodyPr wrap="none" anchor="ctr"/>
            <a:lstStyle/>
            <a:p>
              <a:endParaRPr lang="nl-NL"/>
            </a:p>
          </p:txBody>
        </p:sp>
        <p:sp>
          <p:nvSpPr>
            <p:cNvPr id="50260" name="AutoShape 48"/>
            <p:cNvSpPr>
              <a:spLocks noChangeArrowheads="1"/>
            </p:cNvSpPr>
            <p:nvPr/>
          </p:nvSpPr>
          <p:spPr bwMode="auto">
            <a:xfrm rot="10800000" flipH="1">
              <a:off x="4501" y="1726"/>
              <a:ext cx="219" cy="23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4207"/>
            </a:solidFill>
            <a:ln w="28575">
              <a:solidFill>
                <a:schemeClr val="tx1"/>
              </a:solidFill>
              <a:miter lim="800000"/>
              <a:headEnd/>
              <a:tailEnd/>
            </a:ln>
          </p:spPr>
          <p:txBody>
            <a:bodyPr wrap="none" anchor="ctr"/>
            <a:lstStyle/>
            <a:p>
              <a:endParaRPr lang="nl-NL"/>
            </a:p>
          </p:txBody>
        </p:sp>
        <p:sp>
          <p:nvSpPr>
            <p:cNvPr id="50261" name="Line 49"/>
            <p:cNvSpPr>
              <a:spLocks noChangeShapeType="1"/>
            </p:cNvSpPr>
            <p:nvPr/>
          </p:nvSpPr>
          <p:spPr bwMode="auto">
            <a:xfrm rot="5400000">
              <a:off x="4324" y="1431"/>
              <a:ext cx="572" cy="0"/>
            </a:xfrm>
            <a:prstGeom prst="line">
              <a:avLst/>
            </a:prstGeom>
            <a:noFill/>
            <a:ln w="57150">
              <a:solidFill>
                <a:schemeClr val="tx1"/>
              </a:solidFill>
              <a:round/>
              <a:headEnd/>
              <a:tailEnd/>
            </a:ln>
          </p:spPr>
          <p:txBody>
            <a:bodyPr wrap="none" anchor="ctr"/>
            <a:lstStyle/>
            <a:p>
              <a:endParaRPr lang="nl-NL"/>
            </a:p>
          </p:txBody>
        </p:sp>
        <p:sp>
          <p:nvSpPr>
            <p:cNvPr id="50262" name="Oval 50"/>
            <p:cNvSpPr>
              <a:spLocks noChangeArrowheads="1"/>
            </p:cNvSpPr>
            <p:nvPr/>
          </p:nvSpPr>
          <p:spPr bwMode="auto">
            <a:xfrm rot="5400000" flipH="1">
              <a:off x="4552" y="1643"/>
              <a:ext cx="118" cy="113"/>
            </a:xfrm>
            <a:prstGeom prst="ellipse">
              <a:avLst/>
            </a:prstGeom>
            <a:solidFill>
              <a:srgbClr val="FF4207"/>
            </a:solidFill>
            <a:ln w="28575">
              <a:solidFill>
                <a:schemeClr val="tx1"/>
              </a:solidFill>
              <a:round/>
              <a:headEnd/>
              <a:tailEnd/>
            </a:ln>
          </p:spPr>
          <p:txBody>
            <a:bodyPr wrap="none" anchor="ctr"/>
            <a:lstStyle/>
            <a:p>
              <a:endParaRPr lang="nl-NL"/>
            </a:p>
          </p:txBody>
        </p:sp>
        <p:graphicFrame>
          <p:nvGraphicFramePr>
            <p:cNvPr id="50184" name="Object 8">
              <a:hlinkClick r:id="" action="ppaction://ole?verb=0"/>
            </p:cNvPr>
            <p:cNvGraphicFramePr>
              <a:graphicFrameLocks/>
            </p:cNvGraphicFramePr>
            <p:nvPr/>
          </p:nvGraphicFramePr>
          <p:xfrm>
            <a:off x="4531" y="2487"/>
            <a:ext cx="186" cy="183"/>
          </p:xfrm>
          <a:graphic>
            <a:graphicData uri="http://schemas.openxmlformats.org/presentationml/2006/ole">
              <p:oleObj spid="_x0000_s50184" name="Clip" r:id="rId10" imgW="707760" imgH="1046160" progId="">
                <p:embed/>
              </p:oleObj>
            </a:graphicData>
          </a:graphic>
        </p:graphicFrame>
        <p:sp>
          <p:nvSpPr>
            <p:cNvPr id="50263" name="Text Box 52"/>
            <p:cNvSpPr txBox="1">
              <a:spLocks noChangeArrowheads="1"/>
            </p:cNvSpPr>
            <p:nvPr/>
          </p:nvSpPr>
          <p:spPr bwMode="auto">
            <a:xfrm>
              <a:off x="4692" y="1574"/>
              <a:ext cx="928" cy="370"/>
            </a:xfrm>
            <a:prstGeom prst="rect">
              <a:avLst/>
            </a:prstGeom>
            <a:noFill/>
            <a:ln w="9525">
              <a:noFill/>
              <a:miter lim="800000"/>
              <a:headEnd/>
              <a:tailEnd/>
            </a:ln>
          </p:spPr>
          <p:txBody>
            <a:bodyPr>
              <a:spAutoFit/>
            </a:bodyPr>
            <a:lstStyle/>
            <a:p>
              <a:pPr eaLnBrk="0" hangingPunct="0">
                <a:lnSpc>
                  <a:spcPct val="90000"/>
                </a:lnSpc>
                <a:spcBef>
                  <a:spcPct val="0"/>
                </a:spcBef>
              </a:pPr>
              <a:r>
                <a:rPr lang="en-US" b="1" i="0">
                  <a:latin typeface="Arial Narrow" pitchFamily="34" charset="0"/>
                </a:rPr>
                <a:t>Infrastructure</a:t>
              </a:r>
              <a:br>
                <a:rPr lang="en-US" b="1" i="0">
                  <a:latin typeface="Arial Narrow" pitchFamily="34" charset="0"/>
                </a:rPr>
              </a:br>
              <a:r>
                <a:rPr lang="en-US" b="1" i="0">
                  <a:latin typeface="Arial Narrow" pitchFamily="34" charset="0"/>
                </a:rPr>
                <a:t>Interfaces</a:t>
              </a:r>
            </a:p>
          </p:txBody>
        </p:sp>
        <p:sp>
          <p:nvSpPr>
            <p:cNvPr id="50264" name="Line 53"/>
            <p:cNvSpPr>
              <a:spLocks noChangeShapeType="1"/>
            </p:cNvSpPr>
            <p:nvPr/>
          </p:nvSpPr>
          <p:spPr bwMode="auto">
            <a:xfrm>
              <a:off x="899" y="2678"/>
              <a:ext cx="0" cy="393"/>
            </a:xfrm>
            <a:prstGeom prst="line">
              <a:avLst/>
            </a:prstGeom>
            <a:noFill/>
            <a:ln w="57150">
              <a:solidFill>
                <a:schemeClr val="tx1"/>
              </a:solidFill>
              <a:round/>
              <a:headEnd/>
              <a:tailEnd type="triangle" w="med" len="med"/>
            </a:ln>
          </p:spPr>
          <p:txBody>
            <a:bodyPr/>
            <a:lstStyle/>
            <a:p>
              <a:endParaRPr lang="nl-NL"/>
            </a:p>
          </p:txBody>
        </p:sp>
        <p:sp>
          <p:nvSpPr>
            <p:cNvPr id="50265" name="AutoShape 54"/>
            <p:cNvSpPr>
              <a:spLocks noChangeArrowheads="1"/>
            </p:cNvSpPr>
            <p:nvPr/>
          </p:nvSpPr>
          <p:spPr bwMode="auto">
            <a:xfrm rot="-5400000">
              <a:off x="3599" y="3088"/>
              <a:ext cx="219" cy="23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4207"/>
            </a:solidFill>
            <a:ln w="28575">
              <a:solidFill>
                <a:schemeClr val="tx1"/>
              </a:solidFill>
              <a:miter lim="800000"/>
              <a:headEnd/>
              <a:tailEnd/>
            </a:ln>
          </p:spPr>
          <p:txBody>
            <a:bodyPr wrap="none" anchor="ctr"/>
            <a:lstStyle/>
            <a:p>
              <a:endParaRPr lang="nl-NL"/>
            </a:p>
          </p:txBody>
        </p:sp>
        <p:sp>
          <p:nvSpPr>
            <p:cNvPr id="50266" name="Text Box 55"/>
            <p:cNvSpPr txBox="1">
              <a:spLocks noChangeArrowheads="1"/>
            </p:cNvSpPr>
            <p:nvPr/>
          </p:nvSpPr>
          <p:spPr bwMode="auto">
            <a:xfrm>
              <a:off x="178" y="2834"/>
              <a:ext cx="694" cy="165"/>
            </a:xfrm>
            <a:prstGeom prst="rect">
              <a:avLst/>
            </a:prstGeom>
            <a:noFill/>
            <a:ln w="9525">
              <a:noFill/>
              <a:miter lim="800000"/>
              <a:headEnd/>
              <a:tailEnd/>
            </a:ln>
          </p:spPr>
          <p:txBody>
            <a:bodyPr>
              <a:spAutoFit/>
            </a:bodyPr>
            <a:lstStyle/>
            <a:p>
              <a:pPr algn="r" eaLnBrk="0" hangingPunct="0">
                <a:lnSpc>
                  <a:spcPct val="80000"/>
                </a:lnSpc>
                <a:spcBef>
                  <a:spcPct val="0"/>
                </a:spcBef>
              </a:pPr>
              <a:r>
                <a:rPr lang="en-US" sz="1400" b="1" i="0">
                  <a:latin typeface="Arial Narrow" pitchFamily="34" charset="0"/>
                </a:rPr>
                <a:t>Shipping</a:t>
              </a:r>
            </a:p>
          </p:txBody>
        </p:sp>
        <p:sp>
          <p:nvSpPr>
            <p:cNvPr id="50267" name="Line 56"/>
            <p:cNvSpPr>
              <a:spLocks noChangeShapeType="1"/>
            </p:cNvSpPr>
            <p:nvPr/>
          </p:nvSpPr>
          <p:spPr bwMode="auto">
            <a:xfrm>
              <a:off x="1024" y="2678"/>
              <a:ext cx="0" cy="393"/>
            </a:xfrm>
            <a:prstGeom prst="line">
              <a:avLst/>
            </a:prstGeom>
            <a:noFill/>
            <a:ln w="57150">
              <a:solidFill>
                <a:schemeClr val="accent1"/>
              </a:solidFill>
              <a:round/>
              <a:headEnd/>
              <a:tailEnd type="triangle" w="med" len="med"/>
            </a:ln>
          </p:spPr>
          <p:txBody>
            <a:bodyPr/>
            <a:lstStyle/>
            <a:p>
              <a:endParaRPr lang="nl-NL"/>
            </a:p>
          </p:txBody>
        </p:sp>
      </p:grpSp>
      <p:grpSp>
        <p:nvGrpSpPr>
          <p:cNvPr id="50188" name="Group 57"/>
          <p:cNvGrpSpPr>
            <a:grpSpLocks/>
          </p:cNvGrpSpPr>
          <p:nvPr/>
        </p:nvGrpSpPr>
        <p:grpSpPr bwMode="auto">
          <a:xfrm>
            <a:off x="101600" y="1023938"/>
            <a:ext cx="2087563" cy="3349625"/>
            <a:chOff x="288" y="708"/>
            <a:chExt cx="1315" cy="2110"/>
          </a:xfrm>
        </p:grpSpPr>
        <p:sp>
          <p:nvSpPr>
            <p:cNvPr id="50209" name="Rectangle 58"/>
            <p:cNvSpPr>
              <a:spLocks noChangeArrowheads="1"/>
            </p:cNvSpPr>
            <p:nvPr/>
          </p:nvSpPr>
          <p:spPr bwMode="auto">
            <a:xfrm>
              <a:off x="318" y="708"/>
              <a:ext cx="1240" cy="2110"/>
            </a:xfrm>
            <a:prstGeom prst="rect">
              <a:avLst/>
            </a:prstGeom>
            <a:solidFill>
              <a:srgbClr val="CCFFFF"/>
            </a:solidFill>
            <a:ln w="12700">
              <a:solidFill>
                <a:schemeClr val="tx1"/>
              </a:solidFill>
              <a:miter lim="800000"/>
              <a:headEnd/>
              <a:tailEnd/>
            </a:ln>
          </p:spPr>
          <p:txBody>
            <a:bodyPr wrap="none" anchor="ctr"/>
            <a:lstStyle/>
            <a:p>
              <a:endParaRPr lang="nl-NL"/>
            </a:p>
          </p:txBody>
        </p:sp>
        <p:sp>
          <p:nvSpPr>
            <p:cNvPr id="50210" name="Text Box 59"/>
            <p:cNvSpPr txBox="1">
              <a:spLocks noChangeArrowheads="1"/>
            </p:cNvSpPr>
            <p:nvPr/>
          </p:nvSpPr>
          <p:spPr bwMode="auto">
            <a:xfrm>
              <a:off x="978" y="1123"/>
              <a:ext cx="625" cy="289"/>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t>SW</a:t>
              </a:r>
            </a:p>
            <a:p>
              <a:pPr algn="ctr" eaLnBrk="0" hangingPunct="0">
                <a:lnSpc>
                  <a:spcPct val="70000"/>
                </a:lnSpc>
                <a:spcBef>
                  <a:spcPct val="0"/>
                </a:spcBef>
              </a:pPr>
              <a:r>
                <a:rPr lang="en-US" sz="1600" i="0"/>
                <a:t>Creator</a:t>
              </a:r>
              <a:r>
                <a:rPr lang="en-US" sz="1600" i="0" baseline="-25000"/>
                <a:t>2</a:t>
              </a:r>
            </a:p>
          </p:txBody>
        </p:sp>
        <p:sp>
          <p:nvSpPr>
            <p:cNvPr id="50211" name="Line 60"/>
            <p:cNvSpPr>
              <a:spLocks noChangeShapeType="1"/>
            </p:cNvSpPr>
            <p:nvPr/>
          </p:nvSpPr>
          <p:spPr bwMode="auto">
            <a:xfrm flipH="1">
              <a:off x="968" y="1411"/>
              <a:ext cx="91" cy="211"/>
            </a:xfrm>
            <a:prstGeom prst="line">
              <a:avLst/>
            </a:prstGeom>
            <a:noFill/>
            <a:ln w="57150">
              <a:solidFill>
                <a:schemeClr val="tx1"/>
              </a:solidFill>
              <a:round/>
              <a:headEnd/>
              <a:tailEnd type="triangle" w="med" len="med"/>
            </a:ln>
          </p:spPr>
          <p:txBody>
            <a:bodyPr/>
            <a:lstStyle/>
            <a:p>
              <a:endParaRPr lang="nl-NL"/>
            </a:p>
          </p:txBody>
        </p:sp>
        <p:sp>
          <p:nvSpPr>
            <p:cNvPr id="50212" name="Line 61"/>
            <p:cNvSpPr>
              <a:spLocks noChangeShapeType="1"/>
            </p:cNvSpPr>
            <p:nvPr/>
          </p:nvSpPr>
          <p:spPr bwMode="auto">
            <a:xfrm>
              <a:off x="815" y="2311"/>
              <a:ext cx="0" cy="235"/>
            </a:xfrm>
            <a:prstGeom prst="line">
              <a:avLst/>
            </a:prstGeom>
            <a:noFill/>
            <a:ln w="57150">
              <a:solidFill>
                <a:schemeClr val="tx1"/>
              </a:solidFill>
              <a:round/>
              <a:headEnd/>
              <a:tailEnd type="triangle" w="med" len="med"/>
            </a:ln>
          </p:spPr>
          <p:txBody>
            <a:bodyPr/>
            <a:lstStyle/>
            <a:p>
              <a:endParaRPr lang="nl-NL"/>
            </a:p>
          </p:txBody>
        </p:sp>
        <p:sp>
          <p:nvSpPr>
            <p:cNvPr id="50213" name="Oval 62"/>
            <p:cNvSpPr>
              <a:spLocks noChangeArrowheads="1"/>
            </p:cNvSpPr>
            <p:nvPr/>
          </p:nvSpPr>
          <p:spPr bwMode="auto">
            <a:xfrm>
              <a:off x="1223" y="750"/>
              <a:ext cx="135" cy="126"/>
            </a:xfrm>
            <a:prstGeom prst="ellipse">
              <a:avLst/>
            </a:prstGeom>
            <a:solidFill>
              <a:srgbClr val="FFFFCC"/>
            </a:solidFill>
            <a:ln w="38100">
              <a:solidFill>
                <a:srgbClr val="990033"/>
              </a:solidFill>
              <a:round/>
              <a:headEnd/>
              <a:tailEnd/>
            </a:ln>
          </p:spPr>
          <p:txBody>
            <a:bodyPr/>
            <a:lstStyle/>
            <a:p>
              <a:endParaRPr lang="nl-NL"/>
            </a:p>
          </p:txBody>
        </p:sp>
        <p:sp>
          <p:nvSpPr>
            <p:cNvPr id="50214" name="Line 63"/>
            <p:cNvSpPr>
              <a:spLocks noChangeShapeType="1"/>
            </p:cNvSpPr>
            <p:nvPr/>
          </p:nvSpPr>
          <p:spPr bwMode="auto">
            <a:xfrm>
              <a:off x="1291" y="876"/>
              <a:ext cx="1" cy="127"/>
            </a:xfrm>
            <a:prstGeom prst="line">
              <a:avLst/>
            </a:prstGeom>
            <a:noFill/>
            <a:ln w="38100">
              <a:solidFill>
                <a:srgbClr val="990033"/>
              </a:solidFill>
              <a:round/>
              <a:headEnd/>
              <a:tailEnd/>
            </a:ln>
          </p:spPr>
          <p:txBody>
            <a:bodyPr/>
            <a:lstStyle/>
            <a:p>
              <a:endParaRPr lang="nl-NL"/>
            </a:p>
          </p:txBody>
        </p:sp>
        <p:sp>
          <p:nvSpPr>
            <p:cNvPr id="50215" name="Line 64"/>
            <p:cNvSpPr>
              <a:spLocks noChangeShapeType="1"/>
            </p:cNvSpPr>
            <p:nvPr/>
          </p:nvSpPr>
          <p:spPr bwMode="auto">
            <a:xfrm>
              <a:off x="1215" y="925"/>
              <a:ext cx="158" cy="1"/>
            </a:xfrm>
            <a:prstGeom prst="line">
              <a:avLst/>
            </a:prstGeom>
            <a:noFill/>
            <a:ln w="38100">
              <a:solidFill>
                <a:srgbClr val="990033"/>
              </a:solidFill>
              <a:round/>
              <a:headEnd/>
              <a:tailEnd/>
            </a:ln>
          </p:spPr>
          <p:txBody>
            <a:bodyPr/>
            <a:lstStyle/>
            <a:p>
              <a:endParaRPr lang="nl-NL"/>
            </a:p>
          </p:txBody>
        </p:sp>
        <p:sp>
          <p:nvSpPr>
            <p:cNvPr id="50216" name="Line 65"/>
            <p:cNvSpPr>
              <a:spLocks noChangeShapeType="1"/>
            </p:cNvSpPr>
            <p:nvPr/>
          </p:nvSpPr>
          <p:spPr bwMode="auto">
            <a:xfrm flipH="1">
              <a:off x="1200" y="1003"/>
              <a:ext cx="91" cy="125"/>
            </a:xfrm>
            <a:prstGeom prst="line">
              <a:avLst/>
            </a:prstGeom>
            <a:noFill/>
            <a:ln w="38100">
              <a:solidFill>
                <a:srgbClr val="990033"/>
              </a:solidFill>
              <a:round/>
              <a:headEnd/>
              <a:tailEnd/>
            </a:ln>
          </p:spPr>
          <p:txBody>
            <a:bodyPr/>
            <a:lstStyle/>
            <a:p>
              <a:endParaRPr lang="nl-NL"/>
            </a:p>
          </p:txBody>
        </p:sp>
        <p:sp>
          <p:nvSpPr>
            <p:cNvPr id="50217" name="Line 66"/>
            <p:cNvSpPr>
              <a:spLocks noChangeShapeType="1"/>
            </p:cNvSpPr>
            <p:nvPr/>
          </p:nvSpPr>
          <p:spPr bwMode="auto">
            <a:xfrm>
              <a:off x="1291" y="1003"/>
              <a:ext cx="90" cy="125"/>
            </a:xfrm>
            <a:prstGeom prst="line">
              <a:avLst/>
            </a:prstGeom>
            <a:noFill/>
            <a:ln w="38100">
              <a:solidFill>
                <a:srgbClr val="990033"/>
              </a:solidFill>
              <a:round/>
              <a:headEnd/>
              <a:tailEnd/>
            </a:ln>
          </p:spPr>
          <p:txBody>
            <a:bodyPr/>
            <a:lstStyle/>
            <a:p>
              <a:endParaRPr lang="nl-NL"/>
            </a:p>
          </p:txBody>
        </p:sp>
        <p:sp>
          <p:nvSpPr>
            <p:cNvPr id="50218" name="Rectangle 67"/>
            <p:cNvSpPr>
              <a:spLocks noChangeArrowheads="1"/>
            </p:cNvSpPr>
            <p:nvPr/>
          </p:nvSpPr>
          <p:spPr bwMode="auto">
            <a:xfrm>
              <a:off x="396" y="1653"/>
              <a:ext cx="1079" cy="1073"/>
            </a:xfrm>
            <a:prstGeom prst="rect">
              <a:avLst/>
            </a:prstGeom>
            <a:solidFill>
              <a:srgbClr val="379BFF"/>
            </a:solidFill>
            <a:ln w="9525">
              <a:miter lim="800000"/>
              <a:headEnd/>
              <a:tailEnd/>
            </a:ln>
            <a:scene3d>
              <a:camera prst="legacyObliqueTopRight"/>
              <a:lightRig rig="legacyFlat3" dir="b"/>
            </a:scene3d>
            <a:sp3d extrusionH="100000" prstMaterial="legacyMatte">
              <a:bevelT w="13500" h="13500" prst="angle"/>
              <a:bevelB w="13500" h="13500" prst="angle"/>
              <a:extrusionClr>
                <a:srgbClr val="379BFF"/>
              </a:extrusionClr>
            </a:sp3d>
          </p:spPr>
          <p:txBody>
            <a:bodyPr wrap="none" anchor="ctr">
              <a:flatTx/>
            </a:bodyPr>
            <a:lstStyle/>
            <a:p>
              <a:endParaRPr lang="nl-NL"/>
            </a:p>
          </p:txBody>
        </p:sp>
        <p:sp>
          <p:nvSpPr>
            <p:cNvPr id="50219" name="Rectangle 68"/>
            <p:cNvSpPr>
              <a:spLocks noChangeArrowheads="1"/>
            </p:cNvSpPr>
            <p:nvPr/>
          </p:nvSpPr>
          <p:spPr bwMode="auto">
            <a:xfrm>
              <a:off x="1043" y="1748"/>
              <a:ext cx="200" cy="141"/>
            </a:xfrm>
            <a:prstGeom prst="rect">
              <a:avLst/>
            </a:prstGeom>
            <a:solidFill>
              <a:srgbClr val="FFFF99"/>
            </a:solidFill>
            <a:ln w="9525">
              <a:miter lim="800000"/>
              <a:headEnd/>
              <a:tailEnd/>
            </a:ln>
            <a:scene3d>
              <a:camera prst="legacyObliqueTopRight"/>
              <a:lightRig rig="legacyFlat3" dir="b"/>
            </a:scene3d>
            <a:sp3d extrusionH="227000" prstMaterial="legacyMatte">
              <a:bevelT w="13500" h="13500" prst="angle"/>
              <a:bevelB w="13500" h="13500" prst="angle"/>
              <a:extrusionClr>
                <a:srgbClr val="FFFF99"/>
              </a:extrusionClr>
            </a:sp3d>
          </p:spPr>
          <p:txBody>
            <a:bodyPr wrap="none" anchor="ctr">
              <a:flatTx/>
            </a:bodyPr>
            <a:lstStyle/>
            <a:p>
              <a:pPr algn="ctr" eaLnBrk="0" hangingPunct="0">
                <a:spcBef>
                  <a:spcPct val="0"/>
                </a:spcBef>
              </a:pPr>
              <a:r>
                <a:rPr lang="de-DE" i="0"/>
                <a:t>A2</a:t>
              </a:r>
            </a:p>
          </p:txBody>
        </p:sp>
        <p:sp>
          <p:nvSpPr>
            <p:cNvPr id="50220" name="Rectangle 69"/>
            <p:cNvSpPr>
              <a:spLocks noChangeArrowheads="1"/>
            </p:cNvSpPr>
            <p:nvPr/>
          </p:nvSpPr>
          <p:spPr bwMode="auto">
            <a:xfrm>
              <a:off x="569" y="1758"/>
              <a:ext cx="200" cy="141"/>
            </a:xfrm>
            <a:prstGeom prst="rect">
              <a:avLst/>
            </a:prstGeom>
            <a:solidFill>
              <a:schemeClr val="bg1"/>
            </a:solidFill>
            <a:ln w="9525">
              <a:miter lim="800000"/>
              <a:headEnd/>
              <a:tailEnd/>
            </a:ln>
            <a:scene3d>
              <a:camera prst="legacyObliqueTopRight"/>
              <a:lightRig rig="legacyFlat3" dir="b"/>
            </a:scene3d>
            <a:sp3d extrusionH="227000" prstMaterial="legacyMatte">
              <a:bevelT w="13500" h="13500" prst="angle"/>
              <a:bevelB w="13500" h="13500" prst="angle"/>
              <a:extrusionClr>
                <a:schemeClr val="bg1"/>
              </a:extrusionClr>
            </a:sp3d>
          </p:spPr>
          <p:txBody>
            <a:bodyPr wrap="none" anchor="ctr">
              <a:flatTx/>
            </a:bodyPr>
            <a:lstStyle/>
            <a:p>
              <a:pPr algn="ctr" eaLnBrk="0" hangingPunct="0">
                <a:spcBef>
                  <a:spcPct val="0"/>
                </a:spcBef>
              </a:pPr>
              <a:r>
                <a:rPr lang="de-DE" i="0"/>
                <a:t>A1</a:t>
              </a:r>
            </a:p>
          </p:txBody>
        </p:sp>
        <p:grpSp>
          <p:nvGrpSpPr>
            <p:cNvPr id="50221" name="Group 70"/>
            <p:cNvGrpSpPr>
              <a:grpSpLocks/>
            </p:cNvGrpSpPr>
            <p:nvPr/>
          </p:nvGrpSpPr>
          <p:grpSpPr bwMode="auto">
            <a:xfrm>
              <a:off x="754" y="2091"/>
              <a:ext cx="385" cy="325"/>
              <a:chOff x="1920" y="2544"/>
              <a:chExt cx="1104" cy="1200"/>
            </a:xfrm>
          </p:grpSpPr>
          <p:pic>
            <p:nvPicPr>
              <p:cNvPr id="50233" name="Picture 71"/>
              <p:cNvPicPr>
                <a:picLocks noChangeAspect="1" noChangeArrowheads="1"/>
              </p:cNvPicPr>
              <p:nvPr/>
            </p:nvPicPr>
            <p:blipFill>
              <a:blip r:embed="rId11"/>
              <a:srcRect/>
              <a:stretch>
                <a:fillRect/>
              </a:stretch>
            </p:blipFill>
            <p:spPr bwMode="auto">
              <a:xfrm>
                <a:off x="1920" y="2544"/>
                <a:ext cx="1104" cy="1200"/>
              </a:xfrm>
              <a:prstGeom prst="rect">
                <a:avLst/>
              </a:prstGeom>
              <a:noFill/>
              <a:ln w="12700">
                <a:noFill/>
                <a:miter lim="800000"/>
                <a:headEnd type="none" w="sm" len="sm"/>
                <a:tailEnd type="none" w="sm" len="sm"/>
              </a:ln>
            </p:spPr>
          </p:pic>
          <p:pic>
            <p:nvPicPr>
              <p:cNvPr id="50234" name="Picture 72"/>
              <p:cNvPicPr>
                <a:picLocks noChangeAspect="1" noChangeArrowheads="1"/>
              </p:cNvPicPr>
              <p:nvPr/>
            </p:nvPicPr>
            <p:blipFill>
              <a:blip r:embed="rId12"/>
              <a:srcRect/>
              <a:stretch>
                <a:fillRect/>
              </a:stretch>
            </p:blipFill>
            <p:spPr bwMode="auto">
              <a:xfrm>
                <a:off x="1968" y="2784"/>
                <a:ext cx="810" cy="864"/>
              </a:xfrm>
              <a:prstGeom prst="rect">
                <a:avLst/>
              </a:prstGeom>
              <a:noFill/>
              <a:ln w="9525">
                <a:solidFill>
                  <a:srgbClr val="000080"/>
                </a:solidFill>
                <a:miter lim="800000"/>
                <a:headEnd/>
                <a:tailEnd/>
              </a:ln>
            </p:spPr>
          </p:pic>
        </p:grpSp>
        <p:sp>
          <p:nvSpPr>
            <p:cNvPr id="50222" name="Text Box 73"/>
            <p:cNvSpPr txBox="1">
              <a:spLocks noChangeArrowheads="1"/>
            </p:cNvSpPr>
            <p:nvPr/>
          </p:nvSpPr>
          <p:spPr bwMode="auto">
            <a:xfrm>
              <a:off x="498" y="2409"/>
              <a:ext cx="920" cy="304"/>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solidFill>
                    <a:schemeClr val="bg1"/>
                  </a:solidFill>
                </a:rPr>
                <a:t>Deployment</a:t>
              </a:r>
            </a:p>
            <a:p>
              <a:pPr algn="ctr" eaLnBrk="0" hangingPunct="0">
                <a:lnSpc>
                  <a:spcPct val="80000"/>
                </a:lnSpc>
                <a:spcBef>
                  <a:spcPct val="0"/>
                </a:spcBef>
              </a:pPr>
              <a:r>
                <a:rPr lang="en-US" sz="1600" i="0">
                  <a:solidFill>
                    <a:schemeClr val="bg1"/>
                  </a:solidFill>
                </a:rPr>
                <a:t>requirements</a:t>
              </a:r>
            </a:p>
          </p:txBody>
        </p:sp>
        <p:sp>
          <p:nvSpPr>
            <p:cNvPr id="50223" name="Text Box 74"/>
            <p:cNvSpPr txBox="1">
              <a:spLocks noChangeArrowheads="1"/>
            </p:cNvSpPr>
            <p:nvPr/>
          </p:nvSpPr>
          <p:spPr bwMode="auto">
            <a:xfrm>
              <a:off x="396" y="1910"/>
              <a:ext cx="1086" cy="181"/>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solidFill>
                    <a:schemeClr val="bg1"/>
                  </a:solidFill>
                </a:rPr>
                <a:t>Implementations</a:t>
              </a:r>
            </a:p>
          </p:txBody>
        </p:sp>
        <p:sp>
          <p:nvSpPr>
            <p:cNvPr id="50224" name="Line 75"/>
            <p:cNvSpPr>
              <a:spLocks noChangeShapeType="1"/>
            </p:cNvSpPr>
            <p:nvPr/>
          </p:nvSpPr>
          <p:spPr bwMode="auto">
            <a:xfrm flipH="1">
              <a:off x="1205" y="1411"/>
              <a:ext cx="80" cy="272"/>
            </a:xfrm>
            <a:prstGeom prst="line">
              <a:avLst/>
            </a:prstGeom>
            <a:noFill/>
            <a:ln w="19050">
              <a:solidFill>
                <a:schemeClr val="tx1"/>
              </a:solidFill>
              <a:round/>
              <a:headEnd/>
              <a:tailEnd type="arrow" w="med" len="med"/>
            </a:ln>
          </p:spPr>
          <p:txBody>
            <a:bodyPr/>
            <a:lstStyle/>
            <a:p>
              <a:endParaRPr lang="nl-NL"/>
            </a:p>
          </p:txBody>
        </p:sp>
        <p:sp>
          <p:nvSpPr>
            <p:cNvPr id="50225" name="Line 76"/>
            <p:cNvSpPr>
              <a:spLocks noChangeShapeType="1"/>
            </p:cNvSpPr>
            <p:nvPr/>
          </p:nvSpPr>
          <p:spPr bwMode="auto">
            <a:xfrm>
              <a:off x="605" y="1411"/>
              <a:ext cx="91" cy="272"/>
            </a:xfrm>
            <a:prstGeom prst="line">
              <a:avLst/>
            </a:prstGeom>
            <a:noFill/>
            <a:ln w="19050">
              <a:solidFill>
                <a:schemeClr val="tx1"/>
              </a:solidFill>
              <a:round/>
              <a:headEnd/>
              <a:tailEnd type="arrow" w="med" len="med"/>
            </a:ln>
          </p:spPr>
          <p:txBody>
            <a:bodyPr/>
            <a:lstStyle/>
            <a:p>
              <a:endParaRPr lang="nl-NL"/>
            </a:p>
          </p:txBody>
        </p:sp>
        <p:grpSp>
          <p:nvGrpSpPr>
            <p:cNvPr id="50226" name="Group 77"/>
            <p:cNvGrpSpPr>
              <a:grpSpLocks/>
            </p:cNvGrpSpPr>
            <p:nvPr/>
          </p:nvGrpSpPr>
          <p:grpSpPr bwMode="auto">
            <a:xfrm>
              <a:off x="500" y="751"/>
              <a:ext cx="181" cy="378"/>
              <a:chOff x="2722" y="1833"/>
              <a:chExt cx="136" cy="287"/>
            </a:xfrm>
          </p:grpSpPr>
          <p:sp>
            <p:nvSpPr>
              <p:cNvPr id="50228" name="Oval 78"/>
              <p:cNvSpPr>
                <a:spLocks noChangeArrowheads="1"/>
              </p:cNvSpPr>
              <p:nvPr/>
            </p:nvSpPr>
            <p:spPr bwMode="auto">
              <a:xfrm>
                <a:off x="2739" y="1833"/>
                <a:ext cx="102" cy="96"/>
              </a:xfrm>
              <a:prstGeom prst="ellipse">
                <a:avLst/>
              </a:prstGeom>
              <a:solidFill>
                <a:srgbClr val="FFFFCC"/>
              </a:solidFill>
              <a:ln w="38100">
                <a:solidFill>
                  <a:srgbClr val="990033"/>
                </a:solidFill>
                <a:round/>
                <a:headEnd/>
                <a:tailEnd/>
              </a:ln>
            </p:spPr>
            <p:txBody>
              <a:bodyPr/>
              <a:lstStyle/>
              <a:p>
                <a:endParaRPr lang="nl-NL"/>
              </a:p>
            </p:txBody>
          </p:sp>
          <p:sp>
            <p:nvSpPr>
              <p:cNvPr id="50229" name="Line 79"/>
              <p:cNvSpPr>
                <a:spLocks noChangeShapeType="1"/>
              </p:cNvSpPr>
              <p:nvPr/>
            </p:nvSpPr>
            <p:spPr bwMode="auto">
              <a:xfrm>
                <a:off x="2790" y="1929"/>
                <a:ext cx="1" cy="96"/>
              </a:xfrm>
              <a:prstGeom prst="line">
                <a:avLst/>
              </a:prstGeom>
              <a:noFill/>
              <a:ln w="38100">
                <a:solidFill>
                  <a:srgbClr val="990033"/>
                </a:solidFill>
                <a:round/>
                <a:headEnd/>
                <a:tailEnd/>
              </a:ln>
            </p:spPr>
            <p:txBody>
              <a:bodyPr/>
              <a:lstStyle/>
              <a:p>
                <a:endParaRPr lang="nl-NL"/>
              </a:p>
            </p:txBody>
          </p:sp>
          <p:sp>
            <p:nvSpPr>
              <p:cNvPr id="50230" name="Line 80"/>
              <p:cNvSpPr>
                <a:spLocks noChangeShapeType="1"/>
              </p:cNvSpPr>
              <p:nvPr/>
            </p:nvSpPr>
            <p:spPr bwMode="auto">
              <a:xfrm>
                <a:off x="2733" y="1966"/>
                <a:ext cx="119" cy="1"/>
              </a:xfrm>
              <a:prstGeom prst="line">
                <a:avLst/>
              </a:prstGeom>
              <a:noFill/>
              <a:ln w="38100">
                <a:solidFill>
                  <a:srgbClr val="990033"/>
                </a:solidFill>
                <a:round/>
                <a:headEnd/>
                <a:tailEnd/>
              </a:ln>
            </p:spPr>
            <p:txBody>
              <a:bodyPr/>
              <a:lstStyle/>
              <a:p>
                <a:endParaRPr lang="nl-NL"/>
              </a:p>
            </p:txBody>
          </p:sp>
          <p:sp>
            <p:nvSpPr>
              <p:cNvPr id="50231" name="Line 81"/>
              <p:cNvSpPr>
                <a:spLocks noChangeShapeType="1"/>
              </p:cNvSpPr>
              <p:nvPr/>
            </p:nvSpPr>
            <p:spPr bwMode="auto">
              <a:xfrm flipH="1">
                <a:off x="2722" y="2025"/>
                <a:ext cx="68" cy="95"/>
              </a:xfrm>
              <a:prstGeom prst="line">
                <a:avLst/>
              </a:prstGeom>
              <a:noFill/>
              <a:ln w="38100">
                <a:solidFill>
                  <a:srgbClr val="990033"/>
                </a:solidFill>
                <a:round/>
                <a:headEnd/>
                <a:tailEnd/>
              </a:ln>
            </p:spPr>
            <p:txBody>
              <a:bodyPr/>
              <a:lstStyle/>
              <a:p>
                <a:endParaRPr lang="nl-NL"/>
              </a:p>
            </p:txBody>
          </p:sp>
          <p:sp>
            <p:nvSpPr>
              <p:cNvPr id="50232" name="Line 82"/>
              <p:cNvSpPr>
                <a:spLocks noChangeShapeType="1"/>
              </p:cNvSpPr>
              <p:nvPr/>
            </p:nvSpPr>
            <p:spPr bwMode="auto">
              <a:xfrm>
                <a:off x="2790" y="2025"/>
                <a:ext cx="68" cy="95"/>
              </a:xfrm>
              <a:prstGeom prst="line">
                <a:avLst/>
              </a:prstGeom>
              <a:noFill/>
              <a:ln w="38100">
                <a:solidFill>
                  <a:srgbClr val="990033"/>
                </a:solidFill>
                <a:round/>
                <a:headEnd/>
                <a:tailEnd/>
              </a:ln>
            </p:spPr>
            <p:txBody>
              <a:bodyPr/>
              <a:lstStyle/>
              <a:p>
                <a:endParaRPr lang="nl-NL"/>
              </a:p>
            </p:txBody>
          </p:sp>
        </p:grpSp>
        <p:sp>
          <p:nvSpPr>
            <p:cNvPr id="50227" name="Text Box 83"/>
            <p:cNvSpPr txBox="1">
              <a:spLocks noChangeArrowheads="1"/>
            </p:cNvSpPr>
            <p:nvPr/>
          </p:nvSpPr>
          <p:spPr bwMode="auto">
            <a:xfrm>
              <a:off x="288" y="1113"/>
              <a:ext cx="585" cy="363"/>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600" i="0"/>
                <a:t>SW </a:t>
              </a:r>
            </a:p>
            <a:p>
              <a:pPr algn="ctr" eaLnBrk="0" hangingPunct="0">
                <a:lnSpc>
                  <a:spcPct val="70000"/>
                </a:lnSpc>
                <a:spcBef>
                  <a:spcPct val="0"/>
                </a:spcBef>
              </a:pPr>
              <a:r>
                <a:rPr lang="en-US" sz="1600" i="0"/>
                <a:t>Creator</a:t>
              </a:r>
              <a:r>
                <a:rPr lang="en-US" sz="1600" i="0" baseline="-25000"/>
                <a:t>1</a:t>
              </a:r>
            </a:p>
          </p:txBody>
        </p:sp>
      </p:grpSp>
      <p:grpSp>
        <p:nvGrpSpPr>
          <p:cNvPr id="50189" name="Group 84"/>
          <p:cNvGrpSpPr>
            <a:grpSpLocks/>
          </p:cNvGrpSpPr>
          <p:nvPr/>
        </p:nvGrpSpPr>
        <p:grpSpPr bwMode="auto">
          <a:xfrm>
            <a:off x="2179638" y="1066800"/>
            <a:ext cx="4779962" cy="3802063"/>
            <a:chOff x="1240" y="672"/>
            <a:chExt cx="3011" cy="2395"/>
          </a:xfrm>
        </p:grpSpPr>
        <p:sp>
          <p:nvSpPr>
            <p:cNvPr id="50191" name="Line 85"/>
            <p:cNvSpPr>
              <a:spLocks noChangeShapeType="1"/>
            </p:cNvSpPr>
            <p:nvPr/>
          </p:nvSpPr>
          <p:spPr bwMode="auto">
            <a:xfrm>
              <a:off x="1240" y="2227"/>
              <a:ext cx="413" cy="227"/>
            </a:xfrm>
            <a:prstGeom prst="line">
              <a:avLst/>
            </a:prstGeom>
            <a:noFill/>
            <a:ln w="38100">
              <a:solidFill>
                <a:srgbClr val="FF3300"/>
              </a:solidFill>
              <a:prstDash val="sysDot"/>
              <a:round/>
              <a:headEnd type="triangle" w="med" len="med"/>
              <a:tailEnd/>
            </a:ln>
          </p:spPr>
          <p:txBody>
            <a:bodyPr/>
            <a:lstStyle/>
            <a:p>
              <a:endParaRPr lang="nl-NL"/>
            </a:p>
          </p:txBody>
        </p:sp>
        <p:grpSp>
          <p:nvGrpSpPr>
            <p:cNvPr id="50192" name="Group 86"/>
            <p:cNvGrpSpPr>
              <a:grpSpLocks/>
            </p:cNvGrpSpPr>
            <p:nvPr/>
          </p:nvGrpSpPr>
          <p:grpSpPr bwMode="auto">
            <a:xfrm>
              <a:off x="1258" y="672"/>
              <a:ext cx="2993" cy="2395"/>
              <a:chOff x="1258" y="672"/>
              <a:chExt cx="2993" cy="2395"/>
            </a:xfrm>
          </p:grpSpPr>
          <p:sp>
            <p:nvSpPr>
              <p:cNvPr id="50193" name="Line 87"/>
              <p:cNvSpPr>
                <a:spLocks noChangeShapeType="1"/>
              </p:cNvSpPr>
              <p:nvPr/>
            </p:nvSpPr>
            <p:spPr bwMode="auto">
              <a:xfrm flipH="1" flipV="1">
                <a:off x="3507" y="1159"/>
                <a:ext cx="744" cy="657"/>
              </a:xfrm>
              <a:prstGeom prst="line">
                <a:avLst/>
              </a:prstGeom>
              <a:noFill/>
              <a:ln w="38100">
                <a:solidFill>
                  <a:srgbClr val="FF3300"/>
                </a:solidFill>
                <a:round/>
                <a:headEnd type="triangle" w="med" len="med"/>
                <a:tailEnd/>
              </a:ln>
            </p:spPr>
            <p:txBody>
              <a:bodyPr/>
              <a:lstStyle/>
              <a:p>
                <a:endParaRPr lang="nl-NL"/>
              </a:p>
            </p:txBody>
          </p:sp>
          <p:pic>
            <p:nvPicPr>
              <p:cNvPr id="50194" name="Picture 88"/>
              <p:cNvPicPr>
                <a:picLocks noChangeAspect="1" noChangeArrowheads="1"/>
              </p:cNvPicPr>
              <p:nvPr/>
            </p:nvPicPr>
            <p:blipFill>
              <a:blip r:embed="rId11"/>
              <a:srcRect/>
              <a:stretch>
                <a:fillRect/>
              </a:stretch>
            </p:blipFill>
            <p:spPr bwMode="auto">
              <a:xfrm>
                <a:off x="1592" y="2182"/>
                <a:ext cx="1117" cy="725"/>
              </a:xfrm>
              <a:prstGeom prst="rect">
                <a:avLst/>
              </a:prstGeom>
              <a:noFill/>
              <a:ln w="12700">
                <a:noFill/>
                <a:miter lim="800000"/>
                <a:headEnd type="none" w="sm" len="sm"/>
                <a:tailEnd type="none" w="sm" len="sm"/>
              </a:ln>
            </p:spPr>
          </p:pic>
          <p:pic>
            <p:nvPicPr>
              <p:cNvPr id="50195" name="Picture 89"/>
              <p:cNvPicPr>
                <a:picLocks noChangeAspect="1" noChangeArrowheads="1"/>
              </p:cNvPicPr>
              <p:nvPr/>
            </p:nvPicPr>
            <p:blipFill>
              <a:blip r:embed="rId12"/>
              <a:srcRect/>
              <a:stretch>
                <a:fillRect/>
              </a:stretch>
            </p:blipFill>
            <p:spPr bwMode="auto">
              <a:xfrm>
                <a:off x="1665" y="2332"/>
                <a:ext cx="819" cy="522"/>
              </a:xfrm>
              <a:prstGeom prst="rect">
                <a:avLst/>
              </a:prstGeom>
              <a:noFill/>
              <a:ln w="9525">
                <a:noFill/>
                <a:miter lim="800000"/>
                <a:headEnd/>
                <a:tailEnd/>
              </a:ln>
            </p:spPr>
          </p:pic>
          <p:sp>
            <p:nvSpPr>
              <p:cNvPr id="50196" name="Text Box 90"/>
              <p:cNvSpPr txBox="1">
                <a:spLocks noChangeArrowheads="1"/>
              </p:cNvSpPr>
              <p:nvPr/>
            </p:nvSpPr>
            <p:spPr bwMode="auto">
              <a:xfrm>
                <a:off x="2528" y="2286"/>
                <a:ext cx="987" cy="370"/>
              </a:xfrm>
              <a:prstGeom prst="rect">
                <a:avLst/>
              </a:prstGeom>
              <a:noFill/>
              <a:ln w="9525">
                <a:noFill/>
                <a:miter lim="800000"/>
                <a:headEnd/>
                <a:tailEnd/>
              </a:ln>
            </p:spPr>
            <p:txBody>
              <a:bodyPr>
                <a:spAutoFit/>
              </a:bodyPr>
              <a:lstStyle/>
              <a:p>
                <a:pPr algn="ctr" eaLnBrk="0" hangingPunct="0">
                  <a:lnSpc>
                    <a:spcPct val="90000"/>
                  </a:lnSpc>
                  <a:spcBef>
                    <a:spcPct val="0"/>
                  </a:spcBef>
                </a:pPr>
                <a:r>
                  <a:rPr lang="en-US" i="0">
                    <a:solidFill>
                      <a:srgbClr val="CC3300"/>
                    </a:solidFill>
                    <a:latin typeface="Arial Narrow" pitchFamily="34" charset="0"/>
                  </a:rPr>
                  <a:t>Interchange</a:t>
                </a:r>
                <a:br>
                  <a:rPr lang="en-US" i="0">
                    <a:solidFill>
                      <a:srgbClr val="CC3300"/>
                    </a:solidFill>
                    <a:latin typeface="Arial Narrow" pitchFamily="34" charset="0"/>
                  </a:rPr>
                </a:br>
                <a:r>
                  <a:rPr lang="en-US" i="0">
                    <a:solidFill>
                      <a:srgbClr val="CC3300"/>
                    </a:solidFill>
                    <a:latin typeface="Arial Narrow" pitchFamily="34" charset="0"/>
                  </a:rPr>
                  <a:t>Formats</a:t>
                </a:r>
              </a:p>
            </p:txBody>
          </p:sp>
          <p:sp>
            <p:nvSpPr>
              <p:cNvPr id="50197" name="Line 91"/>
              <p:cNvSpPr>
                <a:spLocks noChangeShapeType="1"/>
              </p:cNvSpPr>
              <p:nvPr/>
            </p:nvSpPr>
            <p:spPr bwMode="auto">
              <a:xfrm flipV="1">
                <a:off x="2003" y="1164"/>
                <a:ext cx="584" cy="1053"/>
              </a:xfrm>
              <a:prstGeom prst="line">
                <a:avLst/>
              </a:prstGeom>
              <a:noFill/>
              <a:ln w="38100">
                <a:solidFill>
                  <a:srgbClr val="FF3300"/>
                </a:solidFill>
                <a:round/>
                <a:headEnd type="triangle" w="med" len="med"/>
                <a:tailEnd/>
              </a:ln>
            </p:spPr>
            <p:txBody>
              <a:bodyPr/>
              <a:lstStyle/>
              <a:p>
                <a:endParaRPr lang="nl-NL"/>
              </a:p>
            </p:txBody>
          </p:sp>
          <p:sp>
            <p:nvSpPr>
              <p:cNvPr id="50198" name="Line 92"/>
              <p:cNvSpPr>
                <a:spLocks noChangeShapeType="1"/>
              </p:cNvSpPr>
              <p:nvPr/>
            </p:nvSpPr>
            <p:spPr bwMode="auto">
              <a:xfrm flipH="1" flipV="1">
                <a:off x="2646" y="2726"/>
                <a:ext cx="619" cy="341"/>
              </a:xfrm>
              <a:prstGeom prst="line">
                <a:avLst/>
              </a:prstGeom>
              <a:noFill/>
              <a:ln w="38100">
                <a:solidFill>
                  <a:srgbClr val="FF3300"/>
                </a:solidFill>
                <a:prstDash val="sysDot"/>
                <a:round/>
                <a:headEnd type="triangle" w="med" len="med"/>
                <a:tailEnd/>
              </a:ln>
            </p:spPr>
            <p:txBody>
              <a:bodyPr/>
              <a:lstStyle/>
              <a:p>
                <a:endParaRPr lang="nl-NL"/>
              </a:p>
            </p:txBody>
          </p:sp>
          <p:sp>
            <p:nvSpPr>
              <p:cNvPr id="50199" name="Line 93"/>
              <p:cNvSpPr>
                <a:spLocks noChangeShapeType="1"/>
              </p:cNvSpPr>
              <p:nvPr/>
            </p:nvSpPr>
            <p:spPr bwMode="auto">
              <a:xfrm flipH="1" flipV="1">
                <a:off x="3294" y="1176"/>
                <a:ext cx="346" cy="1891"/>
              </a:xfrm>
              <a:prstGeom prst="line">
                <a:avLst/>
              </a:prstGeom>
              <a:noFill/>
              <a:ln w="38100">
                <a:solidFill>
                  <a:srgbClr val="FF3300"/>
                </a:solidFill>
                <a:round/>
                <a:headEnd type="triangle" w="med" len="med"/>
                <a:tailEnd/>
              </a:ln>
            </p:spPr>
            <p:txBody>
              <a:bodyPr/>
              <a:lstStyle/>
              <a:p>
                <a:endParaRPr lang="nl-NL"/>
              </a:p>
            </p:txBody>
          </p:sp>
          <p:sp>
            <p:nvSpPr>
              <p:cNvPr id="50200" name="Rectangle 94"/>
              <p:cNvSpPr>
                <a:spLocks noChangeArrowheads="1"/>
              </p:cNvSpPr>
              <p:nvPr/>
            </p:nvSpPr>
            <p:spPr bwMode="auto">
              <a:xfrm>
                <a:off x="2566" y="1565"/>
                <a:ext cx="635" cy="409"/>
              </a:xfrm>
              <a:prstGeom prst="rect">
                <a:avLst/>
              </a:prstGeom>
              <a:solidFill>
                <a:srgbClr val="FFBE91"/>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BE91"/>
                </a:extrusionClr>
              </a:sp3d>
            </p:spPr>
            <p:txBody>
              <a:bodyPr wrap="none" anchor="ctr">
                <a:flatTx/>
              </a:bodyPr>
              <a:lstStyle/>
              <a:p>
                <a:pPr algn="ctr" eaLnBrk="0" hangingPunct="0">
                  <a:spcBef>
                    <a:spcPct val="0"/>
                  </a:spcBef>
                </a:pPr>
                <a:r>
                  <a:rPr lang="de-DE" sz="2000" i="0"/>
                  <a:t>D &amp; C</a:t>
                </a:r>
              </a:p>
              <a:p>
                <a:pPr algn="ctr" eaLnBrk="0" hangingPunct="0">
                  <a:lnSpc>
                    <a:spcPct val="70000"/>
                  </a:lnSpc>
                  <a:spcBef>
                    <a:spcPct val="0"/>
                  </a:spcBef>
                </a:pPr>
                <a:r>
                  <a:rPr lang="de-DE" sz="2000" i="0"/>
                  <a:t>Profile</a:t>
                </a:r>
              </a:p>
            </p:txBody>
          </p:sp>
          <p:sp>
            <p:nvSpPr>
              <p:cNvPr id="50201" name="Line 95"/>
              <p:cNvSpPr>
                <a:spLocks noChangeShapeType="1"/>
              </p:cNvSpPr>
              <p:nvPr/>
            </p:nvSpPr>
            <p:spPr bwMode="auto">
              <a:xfrm flipV="1">
                <a:off x="2917" y="1113"/>
                <a:ext cx="1" cy="409"/>
              </a:xfrm>
              <a:prstGeom prst="line">
                <a:avLst/>
              </a:prstGeom>
              <a:noFill/>
              <a:ln w="38100">
                <a:solidFill>
                  <a:srgbClr val="FF3300"/>
                </a:solidFill>
                <a:round/>
                <a:headEnd type="triangle" w="med" len="med"/>
                <a:tailEnd/>
              </a:ln>
            </p:spPr>
            <p:txBody>
              <a:bodyPr/>
              <a:lstStyle/>
              <a:p>
                <a:endParaRPr lang="nl-NL"/>
              </a:p>
            </p:txBody>
          </p:sp>
          <p:sp>
            <p:nvSpPr>
              <p:cNvPr id="50202" name="Line 96"/>
              <p:cNvSpPr>
                <a:spLocks noChangeShapeType="1"/>
              </p:cNvSpPr>
              <p:nvPr/>
            </p:nvSpPr>
            <p:spPr bwMode="auto">
              <a:xfrm flipH="1" flipV="1">
                <a:off x="3123" y="1957"/>
                <a:ext cx="1111" cy="950"/>
              </a:xfrm>
              <a:prstGeom prst="line">
                <a:avLst/>
              </a:prstGeom>
              <a:noFill/>
              <a:ln w="38100" cap="rnd">
                <a:solidFill>
                  <a:srgbClr val="FF3300"/>
                </a:solidFill>
                <a:prstDash val="sysDot"/>
                <a:round/>
                <a:headEnd type="triangle" w="med" len="med"/>
                <a:tailEnd/>
              </a:ln>
            </p:spPr>
            <p:txBody>
              <a:bodyPr/>
              <a:lstStyle/>
              <a:p>
                <a:endParaRPr lang="nl-NL"/>
              </a:p>
            </p:txBody>
          </p:sp>
          <p:sp>
            <p:nvSpPr>
              <p:cNvPr id="50203" name="Line 97"/>
              <p:cNvSpPr>
                <a:spLocks noChangeShapeType="1"/>
              </p:cNvSpPr>
              <p:nvPr/>
            </p:nvSpPr>
            <p:spPr bwMode="auto">
              <a:xfrm flipV="1">
                <a:off x="1258" y="1747"/>
                <a:ext cx="1388" cy="443"/>
              </a:xfrm>
              <a:prstGeom prst="line">
                <a:avLst/>
              </a:prstGeom>
              <a:noFill/>
              <a:ln w="38100" cap="rnd">
                <a:solidFill>
                  <a:srgbClr val="FF3300"/>
                </a:solidFill>
                <a:prstDash val="sysDot"/>
                <a:round/>
                <a:headEnd type="triangle" w="med" len="med"/>
                <a:tailEnd/>
              </a:ln>
            </p:spPr>
            <p:txBody>
              <a:bodyPr/>
              <a:lstStyle/>
              <a:p>
                <a:endParaRPr lang="nl-NL"/>
              </a:p>
            </p:txBody>
          </p:sp>
          <p:sp>
            <p:nvSpPr>
              <p:cNvPr id="50204" name="Text Box 98"/>
              <p:cNvSpPr txBox="1">
                <a:spLocks noChangeArrowheads="1"/>
              </p:cNvSpPr>
              <p:nvPr/>
            </p:nvSpPr>
            <p:spPr bwMode="auto">
              <a:xfrm>
                <a:off x="1563" y="1264"/>
                <a:ext cx="757" cy="272"/>
              </a:xfrm>
              <a:prstGeom prst="rect">
                <a:avLst/>
              </a:prstGeom>
              <a:noFill/>
              <a:ln w="9525">
                <a:noFill/>
                <a:miter lim="800000"/>
                <a:headEnd/>
                <a:tailEnd/>
              </a:ln>
            </p:spPr>
            <p:txBody>
              <a:bodyPr>
                <a:spAutoFit/>
              </a:bodyPr>
              <a:lstStyle/>
              <a:p>
                <a:pPr algn="r" eaLnBrk="0" hangingPunct="0">
                  <a:lnSpc>
                    <a:spcPct val="80000"/>
                  </a:lnSpc>
                  <a:spcBef>
                    <a:spcPct val="0"/>
                  </a:spcBef>
                </a:pPr>
                <a:r>
                  <a:rPr lang="en-US" sz="1400" i="0"/>
                  <a:t>XMLSchema</a:t>
                </a:r>
                <a:br>
                  <a:rPr lang="en-US" sz="1400" i="0"/>
                </a:br>
                <a:r>
                  <a:rPr lang="en-US" sz="1400" i="0"/>
                  <a:t>Generation</a:t>
                </a:r>
              </a:p>
            </p:txBody>
          </p:sp>
          <p:sp>
            <p:nvSpPr>
              <p:cNvPr id="50205" name="Text Box 99"/>
              <p:cNvSpPr txBox="1">
                <a:spLocks noChangeArrowheads="1"/>
              </p:cNvSpPr>
              <p:nvPr/>
            </p:nvSpPr>
            <p:spPr bwMode="auto">
              <a:xfrm>
                <a:off x="3419" y="1609"/>
                <a:ext cx="694" cy="272"/>
              </a:xfrm>
              <a:prstGeom prst="rect">
                <a:avLst/>
              </a:prstGeom>
              <a:noFill/>
              <a:ln w="9525">
                <a:noFill/>
                <a:miter lim="800000"/>
                <a:headEnd/>
                <a:tailEnd/>
              </a:ln>
            </p:spPr>
            <p:txBody>
              <a:bodyPr>
                <a:spAutoFit/>
              </a:bodyPr>
              <a:lstStyle/>
              <a:p>
                <a:pPr algn="ctr" eaLnBrk="0" hangingPunct="0">
                  <a:lnSpc>
                    <a:spcPct val="80000"/>
                  </a:lnSpc>
                  <a:spcBef>
                    <a:spcPct val="0"/>
                  </a:spcBef>
                </a:pPr>
                <a:r>
                  <a:rPr lang="en-US" sz="1400" i="0"/>
                  <a:t>IDL</a:t>
                </a:r>
                <a:br>
                  <a:rPr lang="en-US" sz="1400" i="0"/>
                </a:br>
                <a:r>
                  <a:rPr lang="en-US" sz="1400" i="0"/>
                  <a:t>Generation</a:t>
                </a:r>
              </a:p>
            </p:txBody>
          </p:sp>
          <p:sp>
            <p:nvSpPr>
              <p:cNvPr id="50206" name="Rectangle 100"/>
              <p:cNvSpPr>
                <a:spLocks noChangeArrowheads="1"/>
              </p:cNvSpPr>
              <p:nvPr/>
            </p:nvSpPr>
            <p:spPr bwMode="auto">
              <a:xfrm>
                <a:off x="2143" y="681"/>
                <a:ext cx="1363" cy="490"/>
              </a:xfrm>
              <a:prstGeom prst="rect">
                <a:avLst/>
              </a:prstGeom>
              <a:solidFill>
                <a:srgbClr val="FF3300"/>
              </a:solidFill>
              <a:ln w="9525">
                <a:miter lim="800000"/>
                <a:headEnd/>
                <a:tailEnd/>
              </a:ln>
              <a:scene3d>
                <a:camera prst="legacyObliqueTopRight"/>
                <a:lightRig rig="legacyFlat3" dir="b"/>
              </a:scene3d>
              <a:sp3d extrusionH="176200" prstMaterial="legacyMatte">
                <a:bevelT w="13500" h="13500" prst="angle"/>
                <a:bevelB w="13500" h="13500" prst="angle"/>
                <a:extrusionClr>
                  <a:srgbClr val="FF3300"/>
                </a:extrusionClr>
              </a:sp3d>
            </p:spPr>
            <p:txBody>
              <a:bodyPr wrap="none" anchor="ctr">
                <a:flatTx/>
              </a:bodyPr>
              <a:lstStyle/>
              <a:p>
                <a:endParaRPr lang="nl-NL"/>
              </a:p>
            </p:txBody>
          </p:sp>
          <p:sp>
            <p:nvSpPr>
              <p:cNvPr id="50207" name="Text Box 101"/>
              <p:cNvSpPr txBox="1">
                <a:spLocks noChangeArrowheads="1"/>
              </p:cNvSpPr>
              <p:nvPr/>
            </p:nvSpPr>
            <p:spPr bwMode="auto">
              <a:xfrm>
                <a:off x="2178" y="674"/>
                <a:ext cx="1289" cy="232"/>
              </a:xfrm>
              <a:prstGeom prst="rect">
                <a:avLst/>
              </a:prstGeom>
              <a:noFill/>
              <a:ln w="9525">
                <a:noFill/>
                <a:miter lim="800000"/>
                <a:headEnd/>
                <a:tailEnd/>
              </a:ln>
            </p:spPr>
            <p:txBody>
              <a:bodyPr>
                <a:spAutoFit/>
              </a:bodyPr>
              <a:lstStyle/>
              <a:p>
                <a:pPr algn="ctr" eaLnBrk="0" hangingPunct="0">
                  <a:lnSpc>
                    <a:spcPct val="90000"/>
                  </a:lnSpc>
                  <a:spcBef>
                    <a:spcPct val="0"/>
                  </a:spcBef>
                </a:pPr>
                <a:endParaRPr lang="de-DE" sz="2000" i="0">
                  <a:solidFill>
                    <a:srgbClr val="FF7C53"/>
                  </a:solidFill>
                </a:endParaRPr>
              </a:p>
            </p:txBody>
          </p:sp>
          <p:sp>
            <p:nvSpPr>
              <p:cNvPr id="50208" name="Text Box 102"/>
              <p:cNvSpPr txBox="1">
                <a:spLocks noChangeArrowheads="1"/>
              </p:cNvSpPr>
              <p:nvPr/>
            </p:nvSpPr>
            <p:spPr bwMode="auto">
              <a:xfrm>
                <a:off x="2039" y="672"/>
                <a:ext cx="1629" cy="453"/>
              </a:xfrm>
              <a:prstGeom prst="rect">
                <a:avLst/>
              </a:prstGeom>
              <a:noFill/>
              <a:ln w="12700">
                <a:noFill/>
                <a:miter lim="800000"/>
                <a:headEnd/>
                <a:tailEnd/>
              </a:ln>
            </p:spPr>
            <p:txBody>
              <a:bodyPr>
                <a:spAutoFit/>
              </a:bodyPr>
              <a:lstStyle/>
              <a:p>
                <a:pPr algn="ctr" eaLnBrk="0" hangingPunct="0">
                  <a:lnSpc>
                    <a:spcPct val="110000"/>
                  </a:lnSpc>
                  <a:spcBef>
                    <a:spcPct val="0"/>
                  </a:spcBef>
                </a:pPr>
                <a:r>
                  <a:rPr lang="en-US" sz="2000" i="0">
                    <a:solidFill>
                      <a:schemeClr val="bg1"/>
                    </a:solidFill>
                  </a:rPr>
                  <a:t>OMG D &amp; C Spec</a:t>
                </a:r>
              </a:p>
              <a:p>
                <a:pPr algn="ctr" eaLnBrk="0" hangingPunct="0">
                  <a:lnSpc>
                    <a:spcPct val="80000"/>
                  </a:lnSpc>
                  <a:spcBef>
                    <a:spcPct val="0"/>
                  </a:spcBef>
                </a:pPr>
                <a:r>
                  <a:rPr lang="en-US" sz="2000" i="0">
                    <a:solidFill>
                      <a:schemeClr val="bg1"/>
                    </a:solidFill>
                  </a:rPr>
                  <a:t>(PIM &amp; PSMs</a:t>
                </a:r>
                <a:r>
                  <a:rPr lang="en-US" sz="2400" i="0">
                    <a:solidFill>
                      <a:schemeClr val="bg1"/>
                    </a:solidFill>
                  </a:rPr>
                  <a:t>)</a:t>
                </a:r>
                <a:endParaRPr lang="de-DE" sz="2000" i="0">
                  <a:solidFill>
                    <a:schemeClr val="bg1"/>
                  </a:solidFill>
                </a:endParaRPr>
              </a:p>
            </p:txBody>
          </p:sp>
        </p:grpSp>
      </p:grpSp>
      <p:sp>
        <p:nvSpPr>
          <p:cNvPr id="50190" name="Rectangle 104"/>
          <p:cNvSpPr>
            <a:spLocks noChangeArrowheads="1"/>
          </p:cNvSpPr>
          <p:nvPr/>
        </p:nvSpPr>
        <p:spPr bwMode="auto">
          <a:xfrm>
            <a:off x="974725" y="6354763"/>
            <a:ext cx="7159625" cy="396875"/>
          </a:xfrm>
          <a:prstGeom prst="rect">
            <a:avLst/>
          </a:prstGeom>
          <a:solidFill>
            <a:schemeClr val="bg1"/>
          </a:solidFill>
          <a:ln w="19050">
            <a:noFill/>
            <a:miter lim="800000"/>
            <a:headEnd/>
            <a:tailEnd/>
          </a:ln>
        </p:spPr>
        <p:txBody>
          <a:bodyPr>
            <a:spAutoFit/>
          </a:bodyPr>
          <a:lstStyle/>
          <a:p>
            <a:pPr algn="ctr">
              <a:spcBef>
                <a:spcPct val="0"/>
              </a:spcBef>
            </a:pPr>
            <a:r>
              <a:rPr lang="en-US" sz="2000" b="1" i="0">
                <a:latin typeface="Arial Narrow" pitchFamily="34" charset="0"/>
              </a:rPr>
              <a:t>OMG Deployment &amp; Configuration (D&amp;C) specification (ptc/05-01-07)</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0" y="561975"/>
            <a:ext cx="9144000" cy="381000"/>
          </a:xfrm>
          <a:prstGeom prst="rect">
            <a:avLst/>
          </a:prstGeom>
          <a:noFill/>
          <a:ln w="9525">
            <a:noFill/>
            <a:miter lim="800000"/>
            <a:headEnd/>
            <a:tailEnd/>
          </a:ln>
        </p:spPr>
        <p:txBody>
          <a:bodyPr anchor="ctr"/>
          <a:lstStyle/>
          <a:p>
            <a:pPr algn="ctr">
              <a:spcBef>
                <a:spcPct val="0"/>
              </a:spcBef>
            </a:pPr>
            <a:r>
              <a:rPr lang="en-US" altLang="zh-CN" sz="3200" i="0">
                <a:solidFill>
                  <a:srgbClr val="FF0000"/>
                </a:solidFill>
                <a:ea typeface="宋体" pitchFamily="2" charset="-122"/>
              </a:rPr>
              <a:t>CCM Deployment Solution</a:t>
            </a:r>
          </a:p>
        </p:txBody>
      </p:sp>
      <p:sp>
        <p:nvSpPr>
          <p:cNvPr id="147459" name="Rectangle 3"/>
          <p:cNvSpPr>
            <a:spLocks noChangeArrowheads="1"/>
          </p:cNvSpPr>
          <p:nvPr/>
        </p:nvSpPr>
        <p:spPr bwMode="auto">
          <a:xfrm>
            <a:off x="228600" y="998538"/>
            <a:ext cx="8763000" cy="4876800"/>
          </a:xfrm>
          <a:prstGeom prst="rect">
            <a:avLst/>
          </a:prstGeom>
          <a:noFill/>
          <a:ln w="9525">
            <a:noFill/>
            <a:miter lim="800000"/>
            <a:headEnd/>
            <a:tailEnd/>
          </a:ln>
        </p:spPr>
        <p:txBody>
          <a:bodyPr/>
          <a:lstStyle/>
          <a:p>
            <a:pPr marL="169863" indent="-169863">
              <a:buFontTx/>
              <a:buChar char="•"/>
            </a:pPr>
            <a:r>
              <a:rPr lang="en-US" altLang="zh-CN" sz="2000" b="1" i="0">
                <a:ea typeface="宋体" pitchFamily="2" charset="-122"/>
              </a:rPr>
              <a:t>Well-defined exchange format</a:t>
            </a:r>
          </a:p>
          <a:p>
            <a:pPr marL="511175" lvl="1" indent="-169863">
              <a:buFontTx/>
              <a:buChar char="–"/>
            </a:pPr>
            <a:r>
              <a:rPr lang="en-US" altLang="zh-CN" sz="2000" i="0">
                <a:ea typeface="宋体" pitchFamily="2" charset="-122"/>
              </a:rPr>
              <a:t>Defines what a software vendor delivers</a:t>
            </a:r>
          </a:p>
          <a:p>
            <a:pPr marL="511175" lvl="1" indent="-169863">
              <a:buFontTx/>
              <a:buChar char="–"/>
            </a:pPr>
            <a:r>
              <a:rPr lang="en-US" altLang="zh-CN" sz="2000" i="0">
                <a:ea typeface="宋体" pitchFamily="2" charset="-122"/>
              </a:rPr>
              <a:t>Requires “off-line” data format that can be stored in XML files</a:t>
            </a:r>
          </a:p>
          <a:p>
            <a:pPr marL="169863" indent="-169863">
              <a:buFontTx/>
              <a:buChar char="•"/>
            </a:pPr>
            <a:r>
              <a:rPr lang="en-US" altLang="zh-CN" sz="2000" b="1" i="0">
                <a:ea typeface="宋体" pitchFamily="2" charset="-122"/>
              </a:rPr>
              <a:t>Well-defined interfaces</a:t>
            </a:r>
          </a:p>
          <a:p>
            <a:pPr marL="511175" lvl="1" indent="-169863">
              <a:buFontTx/>
              <a:buChar char="–"/>
            </a:pPr>
            <a:r>
              <a:rPr lang="en-US" altLang="zh-CN" sz="2000" i="0">
                <a:ea typeface="宋体" pitchFamily="2" charset="-122"/>
              </a:rPr>
              <a:t>Infrastructure to install, configure, &amp; deploy software</a:t>
            </a:r>
          </a:p>
          <a:p>
            <a:pPr marL="511175" lvl="1" indent="-169863">
              <a:buFontTx/>
              <a:buChar char="–"/>
            </a:pPr>
            <a:r>
              <a:rPr lang="en-US" altLang="zh-CN" sz="2000" i="0">
                <a:ea typeface="宋体" pitchFamily="2" charset="-122"/>
              </a:rPr>
              <a:t>Requires “on-line” IDL data format that can be passed to/from interfaces</a:t>
            </a:r>
          </a:p>
          <a:p>
            <a:pPr marL="169863" indent="-169863">
              <a:buFontTx/>
              <a:buChar char="•"/>
            </a:pPr>
            <a:r>
              <a:rPr lang="en-US" altLang="zh-CN" sz="2000" b="1" i="0">
                <a:ea typeface="宋体" pitchFamily="2" charset="-122"/>
              </a:rPr>
              <a:t>Well-defined software metadata model</a:t>
            </a:r>
          </a:p>
          <a:p>
            <a:pPr marL="511175" lvl="1" indent="-169863">
              <a:buFontTx/>
              <a:buChar char="–"/>
            </a:pPr>
            <a:r>
              <a:rPr lang="en-US" altLang="zh-CN" sz="2000" i="0">
                <a:ea typeface="宋体" pitchFamily="2" charset="-122"/>
              </a:rPr>
              <a:t>Annotate software &amp; hardware with interoperable, vendor-independent, deployment-relevant information</a:t>
            </a:r>
          </a:p>
          <a:p>
            <a:pPr marL="511175" lvl="1" indent="-169863">
              <a:buFontTx/>
              <a:buChar char="–"/>
            </a:pPr>
            <a:r>
              <a:rPr lang="en-US" altLang="zh-CN" sz="2000" i="0">
                <a:ea typeface="宋体" pitchFamily="2" charset="-122"/>
              </a:rPr>
              <a:t>Generate “on-line” &amp; “off-line” data formats from models</a:t>
            </a:r>
          </a:p>
          <a:p>
            <a:pPr marL="857250" lvl="2" indent="-174625">
              <a:buFontTx/>
              <a:buChar char="•"/>
            </a:pPr>
            <a:r>
              <a:rPr lang="en-US" altLang="zh-CN" sz="2000" i="0">
                <a:ea typeface="宋体" pitchFamily="2" charset="-122"/>
              </a:rPr>
              <a:t>e.g., CoSMIC at www.dre.vanderbilt.edu/cosmic</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Number Placeholder 4"/>
          <p:cNvSpPr>
            <a:spLocks noGrp="1"/>
          </p:cNvSpPr>
          <p:nvPr>
            <p:ph type="sldNum" sz="quarter" idx="10"/>
          </p:nvPr>
        </p:nvSpPr>
        <p:spPr>
          <a:noFill/>
        </p:spPr>
        <p:txBody>
          <a:bodyPr/>
          <a:lstStyle/>
          <a:p>
            <a:fld id="{6A1217F2-CD69-488A-A493-A3B64B931AAA}" type="slidenum">
              <a:rPr lang="zh-CN" altLang="en-US" smtClean="0">
                <a:latin typeface="Arial" charset="0"/>
              </a:rPr>
              <a:pPr/>
              <a:t>122</a:t>
            </a:fld>
            <a:endParaRPr lang="en-US" altLang="zh-CN" smtClean="0">
              <a:latin typeface="Arial" charset="0"/>
            </a:endParaRPr>
          </a:p>
        </p:txBody>
      </p:sp>
      <p:sp>
        <p:nvSpPr>
          <p:cNvPr id="148483" name="Rectangle 2"/>
          <p:cNvSpPr>
            <a:spLocks noGrp="1" noChangeArrowheads="1"/>
          </p:cNvSpPr>
          <p:nvPr>
            <p:ph type="body" idx="1"/>
          </p:nvPr>
        </p:nvSpPr>
        <p:spPr>
          <a:xfrm>
            <a:off x="1311275" y="1066800"/>
            <a:ext cx="7213600" cy="5019675"/>
          </a:xfrm>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Overview of Lightweight CCM Specification</a:t>
            </a:r>
          </a:p>
        </p:txBody>
      </p:sp>
      <p:sp>
        <p:nvSpPr>
          <p:cNvPr id="148484" name="Rectangle 3"/>
          <p:cNvSpPr>
            <a:spLocks noChangeArrowheads="1"/>
          </p:cNvSpPr>
          <p:nvPr/>
        </p:nvSpPr>
        <p:spPr bwMode="auto">
          <a:xfrm>
            <a:off x="1435100" y="5580063"/>
            <a:ext cx="6969125" cy="457200"/>
          </a:xfrm>
          <a:prstGeom prst="rect">
            <a:avLst/>
          </a:prstGeom>
          <a:noFill/>
          <a:ln w="9525">
            <a:noFill/>
            <a:miter lim="800000"/>
            <a:headEnd/>
            <a:tailEnd/>
          </a:ln>
        </p:spPr>
        <p:txBody>
          <a:bodyPr wrap="none">
            <a:spAutoFit/>
          </a:bodyPr>
          <a:lstStyle/>
          <a:p>
            <a:pPr lvl="1" algn="ctr">
              <a:spcBef>
                <a:spcPct val="20000"/>
              </a:spcBef>
            </a:pPr>
            <a:r>
              <a:rPr lang="en-US" altLang="zh-CN" sz="2400" i="0">
                <a:ea typeface="宋体" pitchFamily="2" charset="-122"/>
              </a:rPr>
              <a:t>www.omg.org/cgi-bin/doc?realtime/2003-05-05</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corvette4"/>
          <p:cNvPicPr>
            <a:picLocks noChangeAspect="1" noChangeArrowheads="1"/>
          </p:cNvPicPr>
          <p:nvPr/>
        </p:nvPicPr>
        <p:blipFill>
          <a:blip r:embed="rId2"/>
          <a:srcRect/>
          <a:stretch>
            <a:fillRect/>
          </a:stretch>
        </p:blipFill>
        <p:spPr bwMode="auto">
          <a:xfrm>
            <a:off x="5418138" y="2185988"/>
            <a:ext cx="3352800" cy="2514600"/>
          </a:xfrm>
          <a:prstGeom prst="rect">
            <a:avLst/>
          </a:prstGeom>
          <a:noFill/>
          <a:ln w="9525">
            <a:noFill/>
            <a:miter lim="800000"/>
            <a:headEnd/>
            <a:tailEnd/>
          </a:ln>
        </p:spPr>
      </p:pic>
      <p:sp>
        <p:nvSpPr>
          <p:cNvPr id="149507" name="Rectangle 3"/>
          <p:cNvSpPr>
            <a:spLocks noGrp="1" noChangeArrowheads="1"/>
          </p:cNvSpPr>
          <p:nvPr>
            <p:ph type="title"/>
          </p:nvPr>
        </p:nvSpPr>
        <p:spPr/>
        <p:txBody>
          <a:bodyPr/>
          <a:lstStyle/>
          <a:p>
            <a:pPr eaLnBrk="1" hangingPunct="1"/>
            <a:r>
              <a:rPr lang="en-US" altLang="zh-CN" sz="3000" smtClean="0">
                <a:ea typeface="宋体" pitchFamily="2" charset="-122"/>
              </a:rPr>
              <a:t>Motivation for Lightweight CCM (LwCCM)</a:t>
            </a:r>
          </a:p>
        </p:txBody>
      </p:sp>
      <p:sp>
        <p:nvSpPr>
          <p:cNvPr id="149508" name="Rectangle 4"/>
          <p:cNvSpPr>
            <a:spLocks noGrp="1" noChangeArrowheads="1"/>
          </p:cNvSpPr>
          <p:nvPr>
            <p:ph type="body" idx="1"/>
          </p:nvPr>
        </p:nvSpPr>
        <p:spPr>
          <a:xfrm>
            <a:off x="74613" y="946150"/>
            <a:ext cx="5121275" cy="5362575"/>
          </a:xfrm>
        </p:spPr>
        <p:txBody>
          <a:bodyPr/>
          <a:lstStyle/>
          <a:p>
            <a:pPr marL="174625" indent="-174625" eaLnBrk="1" hangingPunct="1">
              <a:spcBef>
                <a:spcPct val="70000"/>
              </a:spcBef>
            </a:pPr>
            <a:r>
              <a:rPr lang="en-US" altLang="zh-CN" sz="2000" smtClean="0">
                <a:ea typeface="宋体" pitchFamily="2" charset="-122"/>
              </a:rPr>
              <a:t>Many DRE CORBA applications can’t use “enterprise” CCM due to constraints </a:t>
            </a:r>
          </a:p>
          <a:p>
            <a:pPr marL="511175" lvl="1" indent="-163513" eaLnBrk="1" hangingPunct="1">
              <a:spcBef>
                <a:spcPct val="70000"/>
              </a:spcBef>
            </a:pPr>
            <a:r>
              <a:rPr lang="en-US" altLang="zh-CN" sz="2000" smtClean="0">
                <a:ea typeface="宋体" pitchFamily="2" charset="-122"/>
              </a:rPr>
              <a:t>e.g., small code size in embedded environments &amp; limited processing overhead for performance-intensive applications</a:t>
            </a:r>
          </a:p>
          <a:p>
            <a:pPr marL="174625" indent="-174625" eaLnBrk="1" hangingPunct="1">
              <a:spcBef>
                <a:spcPct val="70000"/>
              </a:spcBef>
            </a:pPr>
            <a:r>
              <a:rPr lang="en-US" altLang="zh-CN" sz="2000" smtClean="0">
                <a:ea typeface="宋体" pitchFamily="2" charset="-122"/>
              </a:rPr>
              <a:t>These constrained environments need “lightweight” CCM functionality </a:t>
            </a:r>
          </a:p>
          <a:p>
            <a:pPr marL="174625" indent="-174625" eaLnBrk="1" hangingPunct="1">
              <a:spcBef>
                <a:spcPct val="70000"/>
              </a:spcBef>
            </a:pPr>
            <a:r>
              <a:rPr lang="en-US" altLang="zh-CN" sz="2000" smtClean="0">
                <a:ea typeface="宋体" pitchFamily="2" charset="-122"/>
              </a:rPr>
              <a:t>ORB vendors, or other third-party vendors, can then support this lightweight version in a standard package</a:t>
            </a:r>
          </a:p>
          <a:p>
            <a:pPr marL="174625" indent="-174625" eaLnBrk="1" hangingPunct="1">
              <a:spcBef>
                <a:spcPct val="70000"/>
              </a:spcBef>
            </a:pPr>
            <a:r>
              <a:rPr lang="en-US" altLang="zh-CN" sz="2000" smtClean="0">
                <a:ea typeface="宋体" pitchFamily="2" charset="-122"/>
              </a:rPr>
              <a:t>In the </a:t>
            </a:r>
            <a:r>
              <a:rPr lang="en-US" altLang="zh-CN" sz="2000" i="1" smtClean="0">
                <a:ea typeface="宋体" pitchFamily="2" charset="-122"/>
              </a:rPr>
              <a:t>Lightweight CCM</a:t>
            </a:r>
            <a:r>
              <a:rPr lang="en-US" altLang="zh-CN" sz="2000" smtClean="0">
                <a:ea typeface="宋体" pitchFamily="2" charset="-122"/>
              </a:rPr>
              <a:t> specification, each section is explicitly treated &amp; either retained as is, profiled, or removed</a:t>
            </a:r>
          </a:p>
        </p:txBody>
      </p:sp>
      <p:pic>
        <p:nvPicPr>
          <p:cNvPr id="149509" name="Picture 6" descr="fabric parabolic telescope2"/>
          <p:cNvPicPr>
            <a:picLocks noChangeAspect="1" noChangeArrowheads="1"/>
          </p:cNvPicPr>
          <p:nvPr/>
        </p:nvPicPr>
        <p:blipFill>
          <a:blip r:embed="rId3"/>
          <a:srcRect/>
          <a:stretch>
            <a:fillRect/>
          </a:stretch>
        </p:blipFill>
        <p:spPr bwMode="auto">
          <a:xfrm>
            <a:off x="5230813" y="1181100"/>
            <a:ext cx="1619250" cy="1273175"/>
          </a:xfrm>
          <a:prstGeom prst="rect">
            <a:avLst/>
          </a:prstGeom>
          <a:noFill/>
          <a:ln w="9525">
            <a:noFill/>
            <a:miter lim="800000"/>
            <a:headEnd/>
            <a:tailEnd/>
          </a:ln>
        </p:spPr>
      </p:pic>
      <p:pic>
        <p:nvPicPr>
          <p:cNvPr id="149510" name="Picture 7" descr="Presentation1"/>
          <p:cNvPicPr>
            <a:picLocks noChangeAspect="1" noChangeArrowheads="1"/>
          </p:cNvPicPr>
          <p:nvPr/>
        </p:nvPicPr>
        <p:blipFill>
          <a:blip r:embed="rId4"/>
          <a:srcRect/>
          <a:stretch>
            <a:fillRect/>
          </a:stretch>
        </p:blipFill>
        <p:spPr bwMode="auto">
          <a:xfrm>
            <a:off x="7739063" y="1019175"/>
            <a:ext cx="1376362" cy="1708150"/>
          </a:xfrm>
          <a:prstGeom prst="rect">
            <a:avLst/>
          </a:prstGeom>
          <a:noFill/>
          <a:ln w="9525">
            <a:noFill/>
            <a:miter lim="800000"/>
            <a:headEnd/>
            <a:tailEnd/>
          </a:ln>
        </p:spPr>
      </p:pic>
      <p:pic>
        <p:nvPicPr>
          <p:cNvPr id="149511" name="Picture 8" descr="untitled2"/>
          <p:cNvPicPr>
            <a:picLocks noChangeAspect="1" noChangeArrowheads="1"/>
          </p:cNvPicPr>
          <p:nvPr/>
        </p:nvPicPr>
        <p:blipFill>
          <a:blip r:embed="rId5"/>
          <a:srcRect/>
          <a:stretch>
            <a:fillRect/>
          </a:stretch>
        </p:blipFill>
        <p:spPr bwMode="auto">
          <a:xfrm>
            <a:off x="6615113" y="4583113"/>
            <a:ext cx="2509837" cy="1238250"/>
          </a:xfrm>
          <a:prstGeom prst="rect">
            <a:avLst/>
          </a:prstGeom>
          <a:noFill/>
          <a:ln w="9525">
            <a:noFill/>
            <a:miter lim="800000"/>
            <a:headEnd/>
            <a:tailEnd/>
          </a:ln>
        </p:spPr>
      </p:pic>
      <p:pic>
        <p:nvPicPr>
          <p:cNvPr id="149512" name="Picture 9" descr="Presentation1"/>
          <p:cNvPicPr>
            <a:picLocks noChangeAspect="1" noChangeArrowheads="1"/>
          </p:cNvPicPr>
          <p:nvPr/>
        </p:nvPicPr>
        <p:blipFill>
          <a:blip r:embed="rId6"/>
          <a:srcRect/>
          <a:stretch>
            <a:fillRect/>
          </a:stretch>
        </p:blipFill>
        <p:spPr bwMode="auto">
          <a:xfrm>
            <a:off x="4943475" y="4860925"/>
            <a:ext cx="1751013" cy="1357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ChangeArrowheads="1"/>
          </p:cNvSpPr>
          <p:nvPr/>
        </p:nvSpPr>
        <p:spPr bwMode="auto">
          <a:xfrm>
            <a:off x="4641850" y="1133475"/>
            <a:ext cx="4371975" cy="4972050"/>
          </a:xfrm>
          <a:prstGeom prst="rect">
            <a:avLst/>
          </a:prstGeom>
          <a:solidFill>
            <a:srgbClr val="FFCC66"/>
          </a:solidFill>
          <a:ln w="9525">
            <a:solidFill>
              <a:schemeClr val="tx1"/>
            </a:solidFill>
            <a:miter lim="800000"/>
            <a:headEnd/>
            <a:tailEnd/>
          </a:ln>
        </p:spPr>
        <p:txBody>
          <a:bodyPr wrap="none" anchor="ctr"/>
          <a:lstStyle/>
          <a:p>
            <a:endParaRPr lang="nl-NL"/>
          </a:p>
        </p:txBody>
      </p:sp>
      <p:sp>
        <p:nvSpPr>
          <p:cNvPr id="51204" name="Rectangle 3"/>
          <p:cNvSpPr>
            <a:spLocks noGrp="1" noChangeArrowheads="1"/>
          </p:cNvSpPr>
          <p:nvPr>
            <p:ph type="title"/>
          </p:nvPr>
        </p:nvSpPr>
        <p:spPr/>
        <p:txBody>
          <a:bodyPr/>
          <a:lstStyle/>
          <a:p>
            <a:pPr eaLnBrk="1" hangingPunct="1"/>
            <a:r>
              <a:rPr lang="en-US" altLang="zh-CN" sz="3000" smtClean="0">
                <a:ea typeface="宋体" pitchFamily="2" charset="-122"/>
              </a:rPr>
              <a:t>CCM Features Retained in LwCCM Subset</a:t>
            </a:r>
          </a:p>
        </p:txBody>
      </p:sp>
      <p:sp>
        <p:nvSpPr>
          <p:cNvPr id="51205" name="Rectangle 4"/>
          <p:cNvSpPr>
            <a:spLocks noGrp="1" noChangeArrowheads="1"/>
          </p:cNvSpPr>
          <p:nvPr>
            <p:ph type="body" idx="1"/>
          </p:nvPr>
        </p:nvSpPr>
        <p:spPr>
          <a:xfrm>
            <a:off x="152400" y="1046163"/>
            <a:ext cx="4181475" cy="5181600"/>
          </a:xfrm>
        </p:spPr>
        <p:txBody>
          <a:bodyPr/>
          <a:lstStyle/>
          <a:p>
            <a:pPr marL="174625" indent="-174625" eaLnBrk="1" hangingPunct="1">
              <a:spcBef>
                <a:spcPct val="60000"/>
              </a:spcBef>
              <a:buClr>
                <a:schemeClr val="tx1"/>
              </a:buClr>
            </a:pPr>
            <a:r>
              <a:rPr lang="en-US" altLang="zh-CN" sz="2000" smtClean="0">
                <a:ea typeface="宋体" pitchFamily="2" charset="-122"/>
              </a:rPr>
              <a:t>All types of ports, i.e.,</a:t>
            </a:r>
          </a:p>
          <a:p>
            <a:pPr marL="511175" lvl="1" indent="-163513" eaLnBrk="1" hangingPunct="1">
              <a:spcBef>
                <a:spcPct val="60000"/>
              </a:spcBef>
            </a:pPr>
            <a:r>
              <a:rPr lang="en-US" altLang="zh-CN" sz="2000" smtClean="0">
                <a:ea typeface="宋体" pitchFamily="2" charset="-122"/>
              </a:rPr>
              <a:t>Facets</a:t>
            </a:r>
          </a:p>
          <a:p>
            <a:pPr marL="511175" lvl="1" indent="-163513" eaLnBrk="1" hangingPunct="1">
              <a:spcBef>
                <a:spcPct val="60000"/>
              </a:spcBef>
            </a:pPr>
            <a:r>
              <a:rPr lang="en-US" altLang="zh-CN" sz="2000" smtClean="0">
                <a:ea typeface="宋体" pitchFamily="2" charset="-122"/>
              </a:rPr>
              <a:t>Receptacles</a:t>
            </a:r>
          </a:p>
          <a:p>
            <a:pPr marL="511175" lvl="1" indent="-163513" eaLnBrk="1" hangingPunct="1">
              <a:spcBef>
                <a:spcPct val="60000"/>
              </a:spcBef>
            </a:pPr>
            <a:r>
              <a:rPr lang="en-US" altLang="zh-CN" sz="2000" smtClean="0">
                <a:ea typeface="宋体" pitchFamily="2" charset="-122"/>
              </a:rPr>
              <a:t>Event sources &amp; sinks</a:t>
            </a:r>
          </a:p>
          <a:p>
            <a:pPr marL="511175" lvl="1" indent="-163513" eaLnBrk="1" hangingPunct="1">
              <a:spcBef>
                <a:spcPct val="60000"/>
              </a:spcBef>
            </a:pPr>
            <a:r>
              <a:rPr lang="en-US" altLang="zh-CN" sz="2000" smtClean="0">
                <a:ea typeface="宋体" pitchFamily="2" charset="-122"/>
              </a:rPr>
              <a:t>Attributes</a:t>
            </a:r>
          </a:p>
          <a:p>
            <a:pPr marL="174625" indent="-174625" eaLnBrk="1" hangingPunct="1">
              <a:spcBef>
                <a:spcPct val="60000"/>
              </a:spcBef>
              <a:buClr>
                <a:schemeClr val="tx1"/>
              </a:buClr>
            </a:pPr>
            <a:r>
              <a:rPr lang="en-US" altLang="zh-CN" sz="2000" smtClean="0">
                <a:ea typeface="宋体" pitchFamily="2" charset="-122"/>
              </a:rPr>
              <a:t>Component homes</a:t>
            </a:r>
          </a:p>
          <a:p>
            <a:pPr marL="174625" indent="-174625" eaLnBrk="1" hangingPunct="1">
              <a:spcBef>
                <a:spcPct val="60000"/>
              </a:spcBef>
              <a:buClr>
                <a:schemeClr val="tx1"/>
              </a:buClr>
            </a:pPr>
            <a:r>
              <a:rPr lang="en-US" altLang="zh-CN" sz="2000" smtClean="0">
                <a:ea typeface="宋体" pitchFamily="2" charset="-122"/>
              </a:rPr>
              <a:t>Generic port management operations in </a:t>
            </a:r>
            <a:r>
              <a:rPr lang="en-US" altLang="zh-CN" sz="2000" b="1" smtClean="0">
                <a:latin typeface="Courier New" pitchFamily="49" charset="0"/>
                <a:ea typeface="宋体" pitchFamily="2" charset="-122"/>
              </a:rPr>
              <a:t>CCMObject</a:t>
            </a:r>
          </a:p>
          <a:p>
            <a:pPr marL="174625" indent="-174625" eaLnBrk="1" hangingPunct="1">
              <a:spcBef>
                <a:spcPct val="60000"/>
              </a:spcBef>
              <a:buClr>
                <a:schemeClr val="tx1"/>
              </a:buClr>
            </a:pPr>
            <a:r>
              <a:rPr lang="en-US" altLang="zh-CN" sz="2000" smtClean="0">
                <a:ea typeface="宋体" pitchFamily="2" charset="-122"/>
              </a:rPr>
              <a:t>Monolithic implementations</a:t>
            </a:r>
          </a:p>
          <a:p>
            <a:pPr marL="174625" indent="-174625" eaLnBrk="1" hangingPunct="1">
              <a:spcBef>
                <a:spcPct val="60000"/>
              </a:spcBef>
              <a:buClr>
                <a:schemeClr val="tx1"/>
              </a:buClr>
            </a:pPr>
            <a:r>
              <a:rPr lang="en-US" altLang="zh-CN" sz="2000" smtClean="0">
                <a:ea typeface="宋体" pitchFamily="2" charset="-122"/>
              </a:rPr>
              <a:t>Session/service component/ container types</a:t>
            </a:r>
          </a:p>
        </p:txBody>
      </p:sp>
      <p:sp>
        <p:nvSpPr>
          <p:cNvPr id="51206" name="Text Box 5"/>
          <p:cNvSpPr txBox="1">
            <a:spLocks noChangeArrowheads="1"/>
          </p:cNvSpPr>
          <p:nvPr/>
        </p:nvSpPr>
        <p:spPr bwMode="auto">
          <a:xfrm>
            <a:off x="4845050" y="925513"/>
            <a:ext cx="3581400" cy="5181600"/>
          </a:xfrm>
          <a:prstGeom prst="rect">
            <a:avLst/>
          </a:prstGeom>
          <a:noFill/>
          <a:ln w="9525">
            <a:noFill/>
            <a:miter lim="800000"/>
            <a:headEnd/>
            <a:tailEnd/>
          </a:ln>
        </p:spPr>
        <p:txBody>
          <a:bodyPr/>
          <a:lstStyle/>
          <a:p>
            <a:pPr algn="ctr"/>
            <a:endParaRPr lang="zh-CN" altLang="en-US" sz="2400" i="0">
              <a:latin typeface="Arial Unicode MS" pitchFamily="34" charset="-128"/>
              <a:ea typeface="宋体" pitchFamily="2" charset="-122"/>
            </a:endParaRPr>
          </a:p>
        </p:txBody>
      </p:sp>
      <p:graphicFrame>
        <p:nvGraphicFramePr>
          <p:cNvPr id="51202" name="Object 2"/>
          <p:cNvGraphicFramePr>
            <a:graphicFrameLocks noChangeAspect="1"/>
          </p:cNvGraphicFramePr>
          <p:nvPr/>
        </p:nvGraphicFramePr>
        <p:xfrm>
          <a:off x="4692650" y="1177925"/>
          <a:ext cx="4262438" cy="4857750"/>
        </p:xfrm>
        <a:graphic>
          <a:graphicData uri="http://schemas.openxmlformats.org/presentationml/2006/ole">
            <p:oleObj spid="_x0000_s51202" name="Visio" r:id="rId3" imgW="2327793" imgH="2654861" progId="Visio.Drawing.11">
              <p:embed/>
            </p:oleObj>
          </a:graphicData>
        </a:graphic>
      </p:graphicFrame>
      <p:sp>
        <p:nvSpPr>
          <p:cNvPr id="51207" name="Rectangle 7"/>
          <p:cNvSpPr>
            <a:spLocks noChangeArrowheads="1"/>
          </p:cNvSpPr>
          <p:nvPr/>
        </p:nvSpPr>
        <p:spPr bwMode="auto">
          <a:xfrm rot="5400000">
            <a:off x="4385468" y="3888582"/>
            <a:ext cx="1338263" cy="711200"/>
          </a:xfrm>
          <a:prstGeom prst="rect">
            <a:avLst/>
          </a:prstGeom>
          <a:solidFill>
            <a:srgbClr val="FFCC66"/>
          </a:solidFill>
          <a:ln w="9525">
            <a:solidFill>
              <a:srgbClr val="FFCC66"/>
            </a:solidFill>
            <a:miter lim="800000"/>
            <a:headEnd/>
            <a:tailEnd/>
          </a:ln>
        </p:spPr>
        <p:txBody>
          <a:bodyPr>
            <a:spAutoFit/>
          </a:bodyPr>
          <a:lstStyle/>
          <a:p>
            <a:pPr algn="ctr">
              <a:spcBef>
                <a:spcPct val="0"/>
              </a:spcBef>
            </a:pPr>
            <a:r>
              <a:rPr lang="zh-CN" altLang="en-US" sz="2000">
                <a:ea typeface="宋体" pitchFamily="2" charset="-122"/>
              </a:rPr>
              <a:t>“</a:t>
            </a:r>
            <a:r>
              <a:rPr lang="en-US" altLang="zh-CN" sz="2000">
                <a:ea typeface="宋体" pitchFamily="2" charset="-122"/>
              </a:rPr>
              <a:t>Receives From” </a:t>
            </a:r>
          </a:p>
        </p:txBody>
      </p:sp>
      <p:sp>
        <p:nvSpPr>
          <p:cNvPr id="51208" name="Rectangle 8"/>
          <p:cNvSpPr>
            <a:spLocks noChangeArrowheads="1"/>
          </p:cNvSpPr>
          <p:nvPr/>
        </p:nvSpPr>
        <p:spPr bwMode="auto">
          <a:xfrm rot="16200000" flipH="1">
            <a:off x="7955757" y="3928269"/>
            <a:ext cx="1338262" cy="711200"/>
          </a:xfrm>
          <a:prstGeom prst="rect">
            <a:avLst/>
          </a:prstGeom>
          <a:solidFill>
            <a:srgbClr val="FFCC66"/>
          </a:solidFill>
          <a:ln w="9525">
            <a:solidFill>
              <a:srgbClr val="FFCC66"/>
            </a:solidFill>
            <a:miter lim="800000"/>
            <a:headEnd/>
            <a:tailEnd/>
          </a:ln>
        </p:spPr>
        <p:txBody>
          <a:bodyPr>
            <a:spAutoFit/>
          </a:bodyPr>
          <a:lstStyle/>
          <a:p>
            <a:pPr algn="ctr">
              <a:spcBef>
                <a:spcPct val="0"/>
              </a:spcBef>
            </a:pPr>
            <a:r>
              <a:rPr lang="zh-CN" altLang="en-US" sz="2000">
                <a:ea typeface="宋体" pitchFamily="2" charset="-122"/>
              </a:rPr>
              <a:t>“</a:t>
            </a:r>
            <a:r>
              <a:rPr lang="en-US" altLang="zh-CN" sz="2000">
                <a:ea typeface="宋体" pitchFamily="2" charset="-122"/>
              </a:rPr>
              <a:t>Sends To” </a:t>
            </a:r>
          </a:p>
        </p:txBody>
      </p:sp>
      <p:sp>
        <p:nvSpPr>
          <p:cNvPr id="51209" name="Rectangle 9"/>
          <p:cNvSpPr>
            <a:spLocks noChangeArrowheads="1"/>
          </p:cNvSpPr>
          <p:nvPr/>
        </p:nvSpPr>
        <p:spPr bwMode="auto">
          <a:xfrm>
            <a:off x="6148388" y="5611813"/>
            <a:ext cx="1285875" cy="396875"/>
          </a:xfrm>
          <a:prstGeom prst="rect">
            <a:avLst/>
          </a:prstGeom>
          <a:noFill/>
          <a:ln w="9525">
            <a:noFill/>
            <a:miter lim="800000"/>
            <a:headEnd/>
            <a:tailEnd/>
          </a:ln>
        </p:spPr>
        <p:txBody>
          <a:bodyPr wrap="none">
            <a:spAutoFit/>
          </a:bodyPr>
          <a:lstStyle/>
          <a:p>
            <a:pPr algn="ctr" eaLnBrk="0" hangingPunct="0">
              <a:spcBef>
                <a:spcPct val="0"/>
              </a:spcBef>
            </a:pPr>
            <a:r>
              <a:rPr lang="en-US" altLang="zh-CN" sz="2000" i="0">
                <a:ea typeface="宋体" pitchFamily="2" charset="-122"/>
              </a:rPr>
              <a:t>Container</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444500" y="374650"/>
            <a:ext cx="8229600" cy="685800"/>
          </a:xfrm>
        </p:spPr>
        <p:txBody>
          <a:bodyPr/>
          <a:lstStyle/>
          <a:p>
            <a:pPr eaLnBrk="1" hangingPunct="1"/>
            <a:r>
              <a:rPr lang="en-US" altLang="zh-CN" sz="3000" smtClean="0">
                <a:ea typeface="宋体" pitchFamily="2" charset="-122"/>
              </a:rPr>
              <a:t>CCM Features Excluded from LwCCM Subset</a:t>
            </a:r>
          </a:p>
        </p:txBody>
      </p:sp>
      <p:sp>
        <p:nvSpPr>
          <p:cNvPr id="150531" name="Rectangle 3"/>
          <p:cNvSpPr>
            <a:spLocks noGrp="1" noChangeArrowheads="1"/>
          </p:cNvSpPr>
          <p:nvPr>
            <p:ph type="body" idx="1"/>
          </p:nvPr>
        </p:nvSpPr>
        <p:spPr>
          <a:xfrm>
            <a:off x="23813" y="965200"/>
            <a:ext cx="4322762" cy="5105400"/>
          </a:xfrm>
        </p:spPr>
        <p:txBody>
          <a:bodyPr/>
          <a:lstStyle/>
          <a:p>
            <a:pPr marL="174625" indent="-174625" eaLnBrk="1" hangingPunct="1">
              <a:spcBef>
                <a:spcPct val="25000"/>
              </a:spcBef>
              <a:buClr>
                <a:schemeClr val="tx1"/>
              </a:buClr>
            </a:pPr>
            <a:r>
              <a:rPr lang="en-US" altLang="zh-CN" sz="2000" smtClean="0">
                <a:ea typeface="宋体" pitchFamily="2" charset="-122"/>
              </a:rPr>
              <a:t>Keyed homes</a:t>
            </a:r>
          </a:p>
          <a:p>
            <a:pPr marL="511175" lvl="1" indent="-163513" eaLnBrk="1" hangingPunct="1">
              <a:spcBef>
                <a:spcPct val="25000"/>
              </a:spcBef>
            </a:pPr>
            <a:r>
              <a:rPr lang="en-US" altLang="zh-CN" sz="2000" smtClean="0">
                <a:ea typeface="宋体" pitchFamily="2" charset="-122"/>
              </a:rPr>
              <a:t>Large overhead &amp; complexity</a:t>
            </a:r>
          </a:p>
          <a:p>
            <a:pPr marL="174625" indent="-174625" eaLnBrk="1" hangingPunct="1">
              <a:spcBef>
                <a:spcPct val="25000"/>
              </a:spcBef>
              <a:buClr>
                <a:schemeClr val="tx1"/>
              </a:buClr>
            </a:pPr>
            <a:r>
              <a:rPr lang="en-US" altLang="zh-CN" sz="2000" smtClean="0">
                <a:ea typeface="宋体" pitchFamily="2" charset="-122"/>
              </a:rPr>
              <a:t>Process &amp; Entity containers</a:t>
            </a:r>
          </a:p>
          <a:p>
            <a:pPr marL="511175" lvl="1" indent="-163513" eaLnBrk="1" hangingPunct="1">
              <a:spcBef>
                <a:spcPct val="25000"/>
              </a:spcBef>
            </a:pPr>
            <a:r>
              <a:rPr lang="en-US" altLang="zh-CN" sz="2000" smtClean="0">
                <a:ea typeface="宋体" pitchFamily="2" charset="-122"/>
              </a:rPr>
              <a:t>Persistence often not relevant in DRE systems domain</a:t>
            </a:r>
          </a:p>
          <a:p>
            <a:pPr marL="174625" indent="-174625" eaLnBrk="1" hangingPunct="1">
              <a:spcBef>
                <a:spcPct val="25000"/>
              </a:spcBef>
              <a:buClr>
                <a:schemeClr val="tx1"/>
              </a:buClr>
            </a:pPr>
            <a:r>
              <a:rPr lang="en-US" altLang="zh-CN" sz="2000" smtClean="0">
                <a:ea typeface="宋体" pitchFamily="2" charset="-122"/>
              </a:rPr>
              <a:t>Component segmentation</a:t>
            </a:r>
          </a:p>
          <a:p>
            <a:pPr marL="511175" lvl="1" indent="-163513" eaLnBrk="1" hangingPunct="1">
              <a:spcBef>
                <a:spcPct val="25000"/>
              </a:spcBef>
            </a:pPr>
            <a:r>
              <a:rPr lang="en-US" altLang="zh-CN" sz="2000" smtClean="0">
                <a:ea typeface="宋体" pitchFamily="2" charset="-122"/>
              </a:rPr>
              <a:t>Unnecessary with introduction of D&amp;C</a:t>
            </a:r>
          </a:p>
          <a:p>
            <a:pPr marL="174625" indent="-174625" eaLnBrk="1" hangingPunct="1">
              <a:spcBef>
                <a:spcPct val="25000"/>
              </a:spcBef>
              <a:buClr>
                <a:schemeClr val="tx1"/>
              </a:buClr>
            </a:pPr>
            <a:r>
              <a:rPr lang="en-US" altLang="zh-CN" sz="2000" smtClean="0">
                <a:ea typeface="宋体" pitchFamily="2" charset="-122"/>
              </a:rPr>
              <a:t>CIDL</a:t>
            </a:r>
          </a:p>
          <a:p>
            <a:pPr marL="511175" lvl="1" indent="-163513" eaLnBrk="1" hangingPunct="1">
              <a:spcBef>
                <a:spcPct val="25000"/>
              </a:spcBef>
            </a:pPr>
            <a:r>
              <a:rPr lang="en-US" altLang="zh-CN" sz="2000" smtClean="0">
                <a:ea typeface="宋体" pitchFamily="2" charset="-122"/>
              </a:rPr>
              <a:t>May not be needed after removal of PSDL &amp; segmentation</a:t>
            </a:r>
          </a:p>
          <a:p>
            <a:pPr marL="511175" lvl="1" indent="-163513" eaLnBrk="1" hangingPunct="1">
              <a:spcBef>
                <a:spcPct val="25000"/>
              </a:spcBef>
            </a:pPr>
            <a:r>
              <a:rPr lang="en-US" altLang="zh-CN" sz="2000" smtClean="0">
                <a:ea typeface="宋体" pitchFamily="2" charset="-122"/>
              </a:rPr>
              <a:t>IDL 3 may be sufficient</a:t>
            </a:r>
          </a:p>
        </p:txBody>
      </p:sp>
      <p:sp>
        <p:nvSpPr>
          <p:cNvPr id="150532" name="Rectangle 4"/>
          <p:cNvSpPr>
            <a:spLocks noChangeArrowheads="1"/>
          </p:cNvSpPr>
          <p:nvPr/>
        </p:nvSpPr>
        <p:spPr bwMode="auto">
          <a:xfrm>
            <a:off x="4113213" y="965200"/>
            <a:ext cx="4819650" cy="4821238"/>
          </a:xfrm>
          <a:prstGeom prst="rect">
            <a:avLst/>
          </a:prstGeom>
          <a:noFill/>
          <a:ln w="9525">
            <a:noFill/>
            <a:miter lim="800000"/>
            <a:headEnd/>
            <a:tailEnd/>
          </a:ln>
        </p:spPr>
        <p:txBody>
          <a:bodyPr/>
          <a:lstStyle/>
          <a:p>
            <a:pPr marL="174625" indent="-174625">
              <a:spcBef>
                <a:spcPct val="25000"/>
              </a:spcBef>
              <a:buClr>
                <a:schemeClr val="tx1"/>
              </a:buClr>
              <a:buFontTx/>
              <a:buChar char="•"/>
            </a:pPr>
            <a:r>
              <a:rPr lang="en-US" altLang="zh-CN" sz="2000" b="1" i="0">
                <a:latin typeface="Courier New" pitchFamily="49" charset="0"/>
                <a:ea typeface="宋体" pitchFamily="2" charset="-122"/>
              </a:rPr>
              <a:t>CCMObject</a:t>
            </a:r>
            <a:r>
              <a:rPr lang="en-US" altLang="zh-CN" sz="2000" i="0">
                <a:ea typeface="宋体" pitchFamily="2" charset="-122"/>
              </a:rPr>
              <a:t> introspection</a:t>
            </a:r>
          </a:p>
          <a:p>
            <a:pPr marL="511175" lvl="1" indent="-163513">
              <a:spcBef>
                <a:spcPct val="25000"/>
              </a:spcBef>
              <a:buFontTx/>
              <a:buChar char="–"/>
            </a:pPr>
            <a:r>
              <a:rPr lang="en-US" altLang="zh-CN" sz="2000" i="0">
                <a:ea typeface="宋体" pitchFamily="2" charset="-122"/>
              </a:rPr>
              <a:t>Useful in managing dynamic applications &amp; debugging</a:t>
            </a:r>
          </a:p>
          <a:p>
            <a:pPr marL="511175" lvl="1" indent="-163513">
              <a:spcBef>
                <a:spcPct val="25000"/>
              </a:spcBef>
              <a:buFontTx/>
              <a:buChar char="–"/>
            </a:pPr>
            <a:r>
              <a:rPr lang="en-US" altLang="zh-CN" sz="2000" i="0">
                <a:ea typeface="宋体" pitchFamily="2" charset="-122"/>
              </a:rPr>
              <a:t>Debugging can be done in full CCM</a:t>
            </a:r>
          </a:p>
          <a:p>
            <a:pPr marL="511175" lvl="1" indent="-163513">
              <a:spcBef>
                <a:spcPct val="25000"/>
              </a:spcBef>
              <a:buFontTx/>
              <a:buChar char="–"/>
            </a:pPr>
            <a:r>
              <a:rPr lang="en-US" altLang="zh-CN" sz="2000" i="0">
                <a:ea typeface="宋体" pitchFamily="2" charset="-122"/>
              </a:rPr>
              <a:t>Application management can be done using D&amp;C</a:t>
            </a:r>
          </a:p>
          <a:p>
            <a:pPr marL="511175" lvl="1" indent="-163513">
              <a:spcBef>
                <a:spcPct val="25000"/>
              </a:spcBef>
              <a:buFontTx/>
              <a:buChar char="–"/>
            </a:pPr>
            <a:r>
              <a:rPr lang="en-US" altLang="zh-CN" sz="2000" i="0">
                <a:ea typeface="宋体" pitchFamily="2" charset="-122"/>
              </a:rPr>
              <a:t>Dynamic applications often not relevant in DRE systems domain</a:t>
            </a:r>
          </a:p>
          <a:p>
            <a:pPr marL="174625" indent="-174625">
              <a:spcBef>
                <a:spcPct val="25000"/>
              </a:spcBef>
              <a:buClr>
                <a:schemeClr val="tx1"/>
              </a:buClr>
              <a:buFontTx/>
              <a:buChar char="•"/>
            </a:pPr>
            <a:r>
              <a:rPr lang="en-US" altLang="zh-CN" sz="2000" i="0">
                <a:ea typeface="宋体" pitchFamily="2" charset="-122"/>
              </a:rPr>
              <a:t>Equivalent IDL for port management</a:t>
            </a:r>
          </a:p>
          <a:p>
            <a:pPr marL="511175" lvl="1" indent="-163513">
              <a:spcBef>
                <a:spcPct val="25000"/>
              </a:spcBef>
              <a:buFontTx/>
              <a:buChar char="–"/>
            </a:pPr>
            <a:r>
              <a:rPr lang="en-US" altLang="zh-CN" sz="2000" i="0">
                <a:ea typeface="宋体" pitchFamily="2" charset="-122"/>
              </a:rPr>
              <a:t>Redundant, can use generic port operations</a:t>
            </a:r>
          </a:p>
          <a:p>
            <a:pPr marL="511175" lvl="1" indent="-163513">
              <a:spcBef>
                <a:spcPct val="25000"/>
              </a:spcBef>
              <a:buFontTx/>
              <a:buChar char="–"/>
            </a:pPr>
            <a:r>
              <a:rPr lang="en-US" altLang="zh-CN" sz="2000" i="0">
                <a:ea typeface="宋体" pitchFamily="2" charset="-122"/>
              </a:rPr>
              <a:t>Generic interface is required for D&amp;C</a:t>
            </a:r>
          </a:p>
        </p:txBody>
      </p:sp>
      <p:sp>
        <p:nvSpPr>
          <p:cNvPr id="150533" name="Rectangle 5"/>
          <p:cNvSpPr>
            <a:spLocks noChangeArrowheads="1"/>
          </p:cNvSpPr>
          <p:nvPr/>
        </p:nvSpPr>
        <p:spPr bwMode="auto">
          <a:xfrm>
            <a:off x="49213" y="5708650"/>
            <a:ext cx="9067800" cy="436563"/>
          </a:xfrm>
          <a:prstGeom prst="rect">
            <a:avLst/>
          </a:prstGeom>
          <a:solidFill>
            <a:srgbClr val="FFFF99"/>
          </a:solidFill>
          <a:ln w="9525">
            <a:solidFill>
              <a:schemeClr val="tx1"/>
            </a:solidFill>
            <a:miter lim="800000"/>
            <a:headEnd/>
            <a:tailEnd/>
          </a:ln>
        </p:spPr>
        <p:txBody>
          <a:bodyPr wrap="none">
            <a:spAutoFit/>
          </a:bodyPr>
          <a:lstStyle/>
          <a:p>
            <a:pPr algn="ctr" eaLnBrk="0" hangingPunct="0">
              <a:spcBef>
                <a:spcPct val="0"/>
              </a:spcBef>
            </a:pPr>
            <a:r>
              <a:rPr lang="en-US" altLang="zh-CN" sz="2200" i="0">
                <a:solidFill>
                  <a:srgbClr val="FF0000"/>
                </a:solidFill>
                <a:ea typeface="宋体" pitchFamily="2" charset="-122"/>
              </a:rPr>
              <a:t>Lightweight CCM should be treated like Minimum CORBA, i.e., </a:t>
            </a:r>
            <a:r>
              <a:rPr lang="en-US" altLang="zh-CN" sz="2200">
                <a:solidFill>
                  <a:srgbClr val="FF0000"/>
                </a:solidFill>
                <a:ea typeface="宋体" pitchFamily="2" charset="-122"/>
              </a:rPr>
              <a:t>advisory</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pPr algn="ctr">
              <a:defRPr/>
            </a:pPr>
            <a:r>
              <a:rPr lang="en-US" dirty="0" smtClean="0">
                <a:cs typeface="+mj-cs"/>
              </a:rPr>
              <a:t>IDL 3+</a:t>
            </a:r>
          </a:p>
        </p:txBody>
      </p:sp>
      <p:sp>
        <p:nvSpPr>
          <p:cNvPr id="151555" name="Text Placeholder 8"/>
          <p:cNvSpPr>
            <a:spLocks noGrp="1"/>
          </p:cNvSpPr>
          <p:nvPr>
            <p:ph type="body" idx="1"/>
          </p:nvPr>
        </p:nvSpPr>
        <p:spPr/>
        <p:txBody>
          <a:bodyPr/>
          <a:lstStyle/>
          <a:p>
            <a:endParaRPr lang="nl-NL" smtClean="0">
              <a:ea typeface="ＭＳ Ｐゴシック" pitchFamily="34" charset="-128"/>
            </a:endParaRPr>
          </a:p>
        </p:txBody>
      </p:sp>
      <p:sp>
        <p:nvSpPr>
          <p:cNvPr id="151556" name="Slide Number Placeholder 4"/>
          <p:cNvSpPr>
            <a:spLocks noGrp="1"/>
          </p:cNvSpPr>
          <p:nvPr>
            <p:ph type="sldNum" sz="quarter" idx="10"/>
          </p:nvPr>
        </p:nvSpPr>
        <p:spPr>
          <a:noFill/>
        </p:spPr>
        <p:txBody>
          <a:bodyPr/>
          <a:lstStyle/>
          <a:p>
            <a:fld id="{9FB6A042-DA65-4D2B-A303-A7BC39E5656D}" type="slidenum">
              <a:rPr lang="zh-CN" altLang="en-US" smtClean="0">
                <a:latin typeface="Arial" charset="0"/>
              </a:rPr>
              <a:pPr/>
              <a:t>126</a:t>
            </a:fld>
            <a:endParaRPr lang="en-US" altLang="zh-CN" smtClean="0">
              <a:latin typeface="Arial"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52579" name="Rectangle 3"/>
          <p:cNvSpPr>
            <a:spLocks noChangeArrowheads="1"/>
          </p:cNvSpPr>
          <p:nvPr/>
        </p:nvSpPr>
        <p:spPr bwMode="auto">
          <a:xfrm>
            <a:off x="0" y="1239838"/>
            <a:ext cx="6985000" cy="5160962"/>
          </a:xfrm>
          <a:prstGeom prst="rect">
            <a:avLst/>
          </a:prstGeom>
          <a:noFill/>
          <a:ln w="9525">
            <a:noFill/>
            <a:miter lim="800000"/>
            <a:headEnd/>
            <a:tailEnd/>
          </a:ln>
        </p:spPr>
        <p:txBody>
          <a:bodyPr/>
          <a:lstStyle/>
          <a:p>
            <a:pPr marL="627063" lvl="1" indent="-169863">
              <a:spcBef>
                <a:spcPct val="40000"/>
              </a:spcBef>
              <a:buFontTx/>
              <a:buChar char="•"/>
            </a:pPr>
            <a:endParaRPr lang="en-US" altLang="zh-CN" sz="2000">
              <a:ea typeface="宋体" pitchFamily="2" charset="-122"/>
              <a:cs typeface="Times New Roman" pitchFamily="18" charset="0"/>
            </a:endParaRPr>
          </a:p>
        </p:txBody>
      </p:sp>
      <p:sp>
        <p:nvSpPr>
          <p:cNvPr id="152580" name="Rectangle 5"/>
          <p:cNvSpPr>
            <a:spLocks noGrp="1" noChangeArrowheads="1"/>
          </p:cNvSpPr>
          <p:nvPr>
            <p:ph type="title" idx="4294967295"/>
          </p:nvPr>
        </p:nvSpPr>
        <p:spPr/>
        <p:txBody>
          <a:bodyPr/>
          <a:lstStyle/>
          <a:p>
            <a:r>
              <a:rPr lang="en-US" smtClean="0"/>
              <a:t>Grouping Related Services</a:t>
            </a:r>
          </a:p>
        </p:txBody>
      </p:sp>
      <p:sp>
        <p:nvSpPr>
          <p:cNvPr id="152581" name="Rectangle 6"/>
          <p:cNvSpPr>
            <a:spLocks noGrp="1" noChangeArrowheads="1"/>
          </p:cNvSpPr>
          <p:nvPr>
            <p:ph type="body" idx="4294967295"/>
          </p:nvPr>
        </p:nvSpPr>
        <p:spPr/>
        <p:txBody>
          <a:bodyPr/>
          <a:lstStyle/>
          <a:p>
            <a:pPr>
              <a:lnSpc>
                <a:spcPct val="85000"/>
              </a:lnSpc>
            </a:pPr>
            <a:r>
              <a:rPr lang="en-US" altLang="zh-CN" b="1" smtClean="0">
                <a:solidFill>
                  <a:srgbClr val="000000"/>
                </a:solidFill>
                <a:ea typeface="宋体" pitchFamily="2" charset="-122"/>
              </a:rPr>
              <a:t>Context </a:t>
            </a:r>
            <a:r>
              <a:rPr lang="en-US" altLang="zh-CN" smtClean="0">
                <a:solidFill>
                  <a:srgbClr val="000000"/>
                </a:solidFill>
                <a:ea typeface="宋体" pitchFamily="2" charset="-122"/>
              </a:rPr>
              <a:t>- Components may have one or more facets or receptacles that are related as part of the implementation of a cohesive service</a:t>
            </a:r>
          </a:p>
          <a:p>
            <a:pPr>
              <a:lnSpc>
                <a:spcPct val="85000"/>
              </a:lnSpc>
            </a:pPr>
            <a:r>
              <a:rPr lang="en-US" altLang="zh-CN" b="1" smtClean="0">
                <a:solidFill>
                  <a:srgbClr val="000000"/>
                </a:solidFill>
                <a:ea typeface="宋体" pitchFamily="2" charset="-122"/>
              </a:rPr>
              <a:t>Problem</a:t>
            </a:r>
            <a:r>
              <a:rPr lang="en-US" altLang="zh-CN" smtClean="0">
                <a:solidFill>
                  <a:srgbClr val="000000"/>
                </a:solidFill>
                <a:ea typeface="宋体" pitchFamily="2" charset="-122"/>
              </a:rPr>
              <a:t> </a:t>
            </a:r>
          </a:p>
          <a:p>
            <a:pPr lvl="1">
              <a:lnSpc>
                <a:spcPct val="85000"/>
              </a:lnSpc>
            </a:pPr>
            <a:r>
              <a:rPr lang="en-US" altLang="zh-CN" smtClean="0">
                <a:solidFill>
                  <a:srgbClr val="000000"/>
                </a:solidFill>
                <a:ea typeface="ＭＳ Ｐゴシック" pitchFamily="34" charset="-128"/>
              </a:rPr>
              <a:t>No semantic information about these groupings are captured in IDL</a:t>
            </a:r>
          </a:p>
          <a:p>
            <a:pPr lvl="1">
              <a:lnSpc>
                <a:spcPct val="85000"/>
              </a:lnSpc>
            </a:pPr>
            <a:r>
              <a:rPr lang="en-US" altLang="zh-CN" smtClean="0">
                <a:solidFill>
                  <a:srgbClr val="000000"/>
                </a:solidFill>
                <a:ea typeface="ＭＳ Ｐゴシック" pitchFamily="34" charset="-128"/>
              </a:rPr>
              <a:t>Makes it difficult and error prone to plan deployments that are correct by construction</a:t>
            </a:r>
          </a:p>
          <a:p>
            <a:pPr>
              <a:lnSpc>
                <a:spcPct val="85000"/>
              </a:lnSpc>
            </a:pPr>
            <a:r>
              <a:rPr lang="en-US" altLang="zh-CN" b="1" smtClean="0">
                <a:solidFill>
                  <a:srgbClr val="000000"/>
                </a:solidFill>
                <a:ea typeface="宋体" pitchFamily="2" charset="-122"/>
              </a:rPr>
              <a:t>Solution </a:t>
            </a:r>
            <a:r>
              <a:rPr lang="en-US" altLang="zh-CN" smtClean="0">
                <a:solidFill>
                  <a:srgbClr val="000000"/>
                </a:solidFill>
                <a:ea typeface="宋体" pitchFamily="2" charset="-122"/>
              </a:rPr>
              <a:t>– Create an ‘extended’ port type that may be offered by a component</a:t>
            </a:r>
          </a:p>
          <a:p>
            <a:pPr lvl="1">
              <a:lnSpc>
                <a:spcPct val="85000"/>
              </a:lnSpc>
            </a:pPr>
            <a:r>
              <a:rPr lang="en-US" altLang="zh-CN" smtClean="0">
                <a:solidFill>
                  <a:srgbClr val="000000"/>
                </a:solidFill>
                <a:ea typeface="ＭＳ Ｐゴシック" pitchFamily="34" charset="-128"/>
              </a:rPr>
              <a:t>Requires new IDL keywords to define a grouping of related facets and receptacles</a:t>
            </a:r>
          </a:p>
          <a:p>
            <a:pPr lvl="1">
              <a:lnSpc>
                <a:spcPct val="85000"/>
              </a:lnSpc>
            </a:pPr>
            <a:r>
              <a:rPr lang="en-US" altLang="zh-CN" smtClean="0">
                <a:solidFill>
                  <a:srgbClr val="000000"/>
                </a:solidFill>
                <a:ea typeface="ＭＳ Ｐゴシック" pitchFamily="34" charset="-128"/>
              </a:rPr>
              <a:t>Provides for parameterization for services that may be generic with respect to its data type.</a:t>
            </a:r>
          </a:p>
          <a:p>
            <a:pPr>
              <a:lnSpc>
                <a:spcPct val="85000"/>
              </a:lnSpc>
            </a:pPr>
            <a:endParaRPr lang="en-US" smtClean="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2"/>
          <p:cNvSpPr>
            <a:spLocks noGrp="1"/>
          </p:cNvSpPr>
          <p:nvPr>
            <p:ph type="title"/>
          </p:nvPr>
        </p:nvSpPr>
        <p:spPr/>
        <p:txBody>
          <a:bodyPr/>
          <a:lstStyle/>
          <a:p>
            <a:pPr eaLnBrk="1" hangingPunct="1"/>
            <a:r>
              <a:rPr lang="en-US" smtClean="0"/>
              <a:t>IDL3+</a:t>
            </a:r>
          </a:p>
        </p:txBody>
      </p:sp>
      <p:sp>
        <p:nvSpPr>
          <p:cNvPr id="153603" name="Content Placeholder 3"/>
          <p:cNvSpPr>
            <a:spLocks noGrp="1"/>
          </p:cNvSpPr>
          <p:nvPr>
            <p:ph idx="1"/>
          </p:nvPr>
        </p:nvSpPr>
        <p:spPr>
          <a:xfrm>
            <a:off x="533400" y="1119188"/>
            <a:ext cx="8264525" cy="4768850"/>
          </a:xfrm>
        </p:spPr>
        <p:txBody>
          <a:bodyPr/>
          <a:lstStyle/>
          <a:p>
            <a:pPr eaLnBrk="1" hangingPunct="1"/>
            <a:r>
              <a:rPr lang="en-US" b="1" smtClean="0"/>
              <a:t>Extension of the IDL3 language</a:t>
            </a:r>
          </a:p>
          <a:p>
            <a:pPr lvl="1" eaLnBrk="1" hangingPunct="1"/>
            <a:r>
              <a:rPr lang="en-US" smtClean="0">
                <a:ea typeface="ＭＳ Ｐゴシック" pitchFamily="34" charset="-128"/>
              </a:rPr>
              <a:t>Defined in the DDS for Lightweight CCM specification (DDS4CCM)</a:t>
            </a:r>
          </a:p>
          <a:p>
            <a:pPr lvl="1" eaLnBrk="1" hangingPunct="1"/>
            <a:r>
              <a:rPr lang="en-US" smtClean="0">
                <a:ea typeface="ＭＳ Ｐゴシック" pitchFamily="34" charset="-128"/>
              </a:rPr>
              <a:t>Provides an IDL3 equivalent mapping so the new constructs can be converted to IDL3</a:t>
            </a:r>
          </a:p>
          <a:p>
            <a:pPr eaLnBrk="1" hangingPunct="1"/>
            <a:r>
              <a:rPr lang="en-US" b="1" smtClean="0"/>
              <a:t>Provides new keywords for</a:t>
            </a:r>
          </a:p>
          <a:p>
            <a:pPr lvl="1" eaLnBrk="1" hangingPunct="1"/>
            <a:r>
              <a:rPr lang="en-US" smtClean="0">
                <a:ea typeface="ＭＳ Ｐゴシック" pitchFamily="34" charset="-128"/>
              </a:rPr>
              <a:t>Specifying grouping of related facets/receptacles (</a:t>
            </a:r>
            <a:r>
              <a:rPr lang="en-US" i="1" smtClean="0">
                <a:ea typeface="ＭＳ Ｐゴシック" pitchFamily="34" charset="-128"/>
              </a:rPr>
              <a:t>porttype)</a:t>
            </a:r>
          </a:p>
          <a:p>
            <a:pPr lvl="1" eaLnBrk="1" hangingPunct="1"/>
            <a:r>
              <a:rPr lang="en-US" smtClean="0">
                <a:ea typeface="ＭＳ Ｐゴシック" pitchFamily="34" charset="-128"/>
              </a:rPr>
              <a:t>Declaring ports within a component (</a:t>
            </a:r>
            <a:r>
              <a:rPr lang="en-US" i="1" smtClean="0">
                <a:ea typeface="ＭＳ Ｐゴシック" pitchFamily="34" charset="-128"/>
              </a:rPr>
              <a:t>port, mirrorport</a:t>
            </a:r>
            <a:r>
              <a:rPr lang="en-US" smtClean="0">
                <a:ea typeface="ＭＳ Ｐゴシック" pitchFamily="34" charset="-128"/>
              </a:rPr>
              <a:t>)</a:t>
            </a:r>
          </a:p>
          <a:p>
            <a:pPr lvl="1" eaLnBrk="1" hangingPunct="1"/>
            <a:r>
              <a:rPr lang="en-US" smtClean="0">
                <a:ea typeface="ＭＳ Ｐゴシック" pitchFamily="34" charset="-128"/>
              </a:rPr>
              <a:t>Support for new entity intended to provide “glue” between several ports (</a:t>
            </a:r>
            <a:r>
              <a:rPr lang="en-US" i="1" smtClean="0">
                <a:ea typeface="ＭＳ Ｐゴシック" pitchFamily="34" charset="-128"/>
              </a:rPr>
              <a:t>connector)</a:t>
            </a:r>
            <a:endParaRPr lang="en-US" smtClean="0">
              <a:ea typeface="ＭＳ Ｐゴシック" pitchFamily="34" charset="-128"/>
            </a:endParaRPr>
          </a:p>
          <a:p>
            <a:pPr lvl="1" eaLnBrk="1" hangingPunct="1"/>
            <a:r>
              <a:rPr lang="en-US" smtClean="0">
                <a:ea typeface="ＭＳ Ｐゴシック" pitchFamily="34" charset="-128"/>
              </a:rPr>
              <a:t>A template syntax for parameterized modules</a:t>
            </a:r>
          </a:p>
          <a:p>
            <a:pPr lvl="1" eaLnBrk="1" hangingPunct="1"/>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ular Callout 13"/>
          <p:cNvSpPr>
            <a:spLocks noChangeArrowheads="1"/>
          </p:cNvSpPr>
          <p:nvPr/>
        </p:nvSpPr>
        <p:spPr bwMode="auto">
          <a:xfrm>
            <a:off x="4845050" y="3363913"/>
            <a:ext cx="3573463" cy="1022350"/>
          </a:xfrm>
          <a:prstGeom prst="wedgeRoundRectCallout">
            <a:avLst>
              <a:gd name="adj1" fmla="val 5292"/>
              <a:gd name="adj2" fmla="val 122949"/>
              <a:gd name="adj3" fmla="val 16667"/>
            </a:avLst>
          </a:prstGeom>
          <a:solidFill>
            <a:srgbClr val="FFFF99"/>
          </a:solidFill>
          <a:ln w="9525">
            <a:solidFill>
              <a:schemeClr val="tx1"/>
            </a:solidFill>
            <a:round/>
            <a:headEnd/>
            <a:tailEnd/>
          </a:ln>
        </p:spPr>
        <p:txBody>
          <a:bodyPr>
            <a:spAutoFit/>
          </a:bodyPr>
          <a:lstStyle/>
          <a:p>
            <a:r>
              <a:rPr lang="en-US"/>
              <a:t>Port and mirrorport are used to define opposite ends of the connection.</a:t>
            </a:r>
          </a:p>
        </p:txBody>
      </p:sp>
      <p:sp>
        <p:nvSpPr>
          <p:cNvPr id="154627"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54628" name="Rectangle 3"/>
          <p:cNvSpPr>
            <a:spLocks noChangeArrowheads="1"/>
          </p:cNvSpPr>
          <p:nvPr/>
        </p:nvSpPr>
        <p:spPr bwMode="auto">
          <a:xfrm>
            <a:off x="152400" y="1143000"/>
            <a:ext cx="8763000" cy="5222875"/>
          </a:xfrm>
          <a:prstGeom prst="rect">
            <a:avLst/>
          </a:prstGeom>
          <a:noFill/>
          <a:ln w="9525">
            <a:noFill/>
            <a:miter lim="800000"/>
            <a:headEnd/>
            <a:tailEnd/>
          </a:ln>
        </p:spPr>
        <p:txBody>
          <a:bodyPr/>
          <a:lstStyle/>
          <a:p>
            <a:pPr>
              <a:spcBef>
                <a:spcPts val="400"/>
              </a:spcBef>
            </a:pPr>
            <a:r>
              <a:rPr lang="nl-NL" sz="1400" i="0">
                <a:latin typeface="Courier New" pitchFamily="49" charset="0"/>
                <a:cs typeface="Courier New" pitchFamily="49" charset="0"/>
              </a:rPr>
              <a:t>interface Data_Pusher {</a:t>
            </a:r>
          </a:p>
          <a:p>
            <a:pPr>
              <a:spcBef>
                <a:spcPts val="400"/>
              </a:spcBef>
            </a:pPr>
            <a:r>
              <a:rPr lang="nl-NL" sz="1400" i="0">
                <a:latin typeface="Courier New" pitchFamily="49" charset="0"/>
                <a:cs typeface="Courier New" pitchFamily="49" charset="0"/>
              </a:rPr>
              <a:t>  void push(in Data dat);</a:t>
            </a:r>
          </a:p>
          <a:p>
            <a:pPr>
              <a:spcBef>
                <a:spcPts val="400"/>
              </a:spcBef>
            </a:pPr>
            <a:r>
              <a:rPr lang="nl-NL" sz="1400" i="0">
                <a:latin typeface="Courier New" pitchFamily="49" charset="0"/>
                <a:cs typeface="Courier New" pitchFamily="49" charset="0"/>
              </a:rPr>
              <a:t>};</a:t>
            </a:r>
          </a:p>
          <a:p>
            <a:pPr>
              <a:spcBef>
                <a:spcPts val="400"/>
              </a:spcBef>
            </a:pPr>
            <a:r>
              <a:rPr lang="nl-NL" sz="1400" i="0">
                <a:latin typeface="Courier New" pitchFamily="49" charset="0"/>
                <a:cs typeface="Courier New" pitchFamily="49" charset="0"/>
              </a:rPr>
              <a:t>interface FlowControl {</a:t>
            </a:r>
          </a:p>
          <a:p>
            <a:pPr>
              <a:spcBef>
                <a:spcPts val="400"/>
              </a:spcBef>
            </a:pPr>
            <a:r>
              <a:rPr lang="nl-NL" sz="1400" i="0">
                <a:latin typeface="Courier New" pitchFamily="49" charset="0"/>
                <a:cs typeface="Courier New" pitchFamily="49" charset="0"/>
              </a:rPr>
              <a:t>  void suspend ();</a:t>
            </a:r>
          </a:p>
          <a:p>
            <a:pPr>
              <a:spcBef>
                <a:spcPts val="400"/>
              </a:spcBef>
            </a:pPr>
            <a:r>
              <a:rPr lang="nl-NL" sz="1400" i="0">
                <a:latin typeface="Courier New" pitchFamily="49" charset="0"/>
                <a:cs typeface="Courier New" pitchFamily="49" charset="0"/>
              </a:rPr>
              <a:t>  void resume();</a:t>
            </a:r>
          </a:p>
          <a:p>
            <a:pPr>
              <a:spcBef>
                <a:spcPts val="400"/>
              </a:spcBef>
            </a:pPr>
            <a:r>
              <a:rPr lang="nl-NL" sz="1400" i="0">
                <a:latin typeface="Courier New" pitchFamily="49" charset="0"/>
                <a:cs typeface="Courier New" pitchFamily="49" charset="0"/>
              </a:rPr>
              <a:t>  readonly attribute nb_waiting; </a:t>
            </a:r>
          </a:p>
          <a:p>
            <a:pPr>
              <a:spcBef>
                <a:spcPts val="400"/>
              </a:spcBef>
            </a:pPr>
            <a:r>
              <a:rPr lang="nl-NL" sz="1400" i="0">
                <a:latin typeface="Courier New" pitchFamily="49" charset="0"/>
                <a:cs typeface="Courier New" pitchFamily="49" charset="0"/>
              </a:rPr>
              <a:t>};</a:t>
            </a:r>
          </a:p>
          <a:p>
            <a:pPr>
              <a:spcBef>
                <a:spcPts val="400"/>
              </a:spcBef>
            </a:pPr>
            <a:r>
              <a:rPr lang="nl-NL" sz="1400" i="0">
                <a:latin typeface="Courier New" pitchFamily="49" charset="0"/>
                <a:cs typeface="Courier New" pitchFamily="49" charset="0"/>
              </a:rPr>
              <a:t/>
            </a:r>
            <a:br>
              <a:rPr lang="nl-NL" sz="1400" i="0">
                <a:latin typeface="Courier New" pitchFamily="49" charset="0"/>
                <a:cs typeface="Courier New" pitchFamily="49" charset="0"/>
              </a:rPr>
            </a:br>
            <a:r>
              <a:rPr lang="nl-NL" sz="1400" i="0">
                <a:latin typeface="Courier New" pitchFamily="49" charset="0"/>
                <a:cs typeface="Courier New" pitchFamily="49" charset="0"/>
              </a:rPr>
              <a:t>// extended port definition</a:t>
            </a:r>
          </a:p>
          <a:p>
            <a:pPr>
              <a:spcBef>
                <a:spcPts val="400"/>
              </a:spcBef>
            </a:pPr>
            <a:r>
              <a:rPr lang="nl-NL" sz="1400" b="1" i="0">
                <a:latin typeface="Courier New" pitchFamily="49" charset="0"/>
                <a:cs typeface="Courier New" pitchFamily="49" charset="0"/>
              </a:rPr>
              <a:t>porttype</a:t>
            </a:r>
            <a:r>
              <a:rPr lang="nl-NL" sz="1400" i="0">
                <a:latin typeface="Courier New" pitchFamily="49" charset="0"/>
                <a:cs typeface="Courier New" pitchFamily="49" charset="0"/>
              </a:rPr>
              <a:t> ControlledConsumer {</a:t>
            </a:r>
          </a:p>
          <a:p>
            <a:pPr>
              <a:spcBef>
                <a:spcPts val="400"/>
              </a:spcBef>
            </a:pPr>
            <a:r>
              <a:rPr lang="nl-NL" sz="1400" i="0">
                <a:latin typeface="Courier New" pitchFamily="49" charset="0"/>
                <a:cs typeface="Courier New" pitchFamily="49" charset="0"/>
              </a:rPr>
              <a:t>  provides Data_Pusher consumer;</a:t>
            </a:r>
          </a:p>
          <a:p>
            <a:pPr>
              <a:spcBef>
                <a:spcPts val="400"/>
              </a:spcBef>
            </a:pPr>
            <a:r>
              <a:rPr lang="nl-NL" sz="1400" i="0">
                <a:latin typeface="Courier New" pitchFamily="49" charset="0"/>
                <a:cs typeface="Courier New" pitchFamily="49" charset="0"/>
              </a:rPr>
              <a:t>  uses FlowControl control;</a:t>
            </a:r>
          </a:p>
          <a:p>
            <a:pPr>
              <a:spcBef>
                <a:spcPts val="400"/>
              </a:spcBef>
            </a:pPr>
            <a:r>
              <a:rPr lang="nl-NL" sz="1400" i="0">
                <a:latin typeface="Courier New" pitchFamily="49" charset="0"/>
                <a:cs typeface="Courier New" pitchFamily="49" charset="0"/>
              </a:rPr>
              <a:t>}; </a:t>
            </a:r>
          </a:p>
          <a:p>
            <a:pPr>
              <a:spcBef>
                <a:spcPts val="400"/>
              </a:spcBef>
            </a:pPr>
            <a:r>
              <a:rPr lang="nl-NL" sz="1400" i="0">
                <a:latin typeface="Courier New" pitchFamily="49" charset="0"/>
                <a:cs typeface="Courier New" pitchFamily="49" charset="0"/>
              </a:rPr>
              <a:t>// Component supporting a port</a:t>
            </a:r>
          </a:p>
          <a:p>
            <a:pPr>
              <a:spcBef>
                <a:spcPts val="400"/>
              </a:spcBef>
            </a:pPr>
            <a:r>
              <a:rPr lang="nl-NL" sz="1400" i="0">
                <a:latin typeface="Courier New" pitchFamily="49" charset="0"/>
                <a:cs typeface="Courier New" pitchFamily="49" charset="0"/>
              </a:rPr>
              <a:t>component Sender{</a:t>
            </a:r>
          </a:p>
          <a:p>
            <a:pPr>
              <a:spcBef>
                <a:spcPts val="400"/>
              </a:spcBef>
            </a:pPr>
            <a:r>
              <a:rPr lang="nl-NL" sz="1400" i="0">
                <a:latin typeface="Courier New" pitchFamily="49" charset="0"/>
                <a:cs typeface="Courier New" pitchFamily="49" charset="0"/>
              </a:rPr>
              <a:t>  port ControlledConsumer data_out;</a:t>
            </a:r>
          </a:p>
          <a:p>
            <a:pPr>
              <a:spcBef>
                <a:spcPts val="400"/>
              </a:spcBef>
            </a:pPr>
            <a:r>
              <a:rPr lang="nl-NL" sz="1400" i="0">
                <a:latin typeface="Courier New" pitchFamily="49" charset="0"/>
                <a:cs typeface="Courier New" pitchFamily="49" charset="0"/>
              </a:rPr>
              <a:t>};</a:t>
            </a:r>
          </a:p>
        </p:txBody>
      </p:sp>
      <p:sp>
        <p:nvSpPr>
          <p:cNvPr id="11" name="Rounded Rectangular Callout 10"/>
          <p:cNvSpPr>
            <a:spLocks noChangeArrowheads="1"/>
          </p:cNvSpPr>
          <p:nvPr/>
        </p:nvSpPr>
        <p:spPr bwMode="auto">
          <a:xfrm>
            <a:off x="4648200" y="1295400"/>
            <a:ext cx="3573463" cy="1020763"/>
          </a:xfrm>
          <a:prstGeom prst="wedgeRoundRectCallout">
            <a:avLst>
              <a:gd name="adj1" fmla="val -80954"/>
              <a:gd name="adj2" fmla="val 231250"/>
              <a:gd name="adj3" fmla="val 16667"/>
            </a:avLst>
          </a:prstGeom>
          <a:solidFill>
            <a:srgbClr val="FFFF99"/>
          </a:solidFill>
          <a:ln w="9525">
            <a:solidFill>
              <a:schemeClr val="tx1"/>
            </a:solidFill>
            <a:round/>
            <a:headEnd/>
            <a:tailEnd/>
          </a:ln>
        </p:spPr>
        <p:txBody>
          <a:bodyPr>
            <a:spAutoFit/>
          </a:bodyPr>
          <a:lstStyle/>
          <a:p>
            <a:r>
              <a:rPr lang="en-US"/>
              <a:t>Facets/Receptacles are declared in the same way as a regular component</a:t>
            </a:r>
          </a:p>
        </p:txBody>
      </p:sp>
      <p:sp>
        <p:nvSpPr>
          <p:cNvPr id="154630" name="Rectangle 3"/>
          <p:cNvSpPr>
            <a:spLocks noChangeArrowheads="1"/>
          </p:cNvSpPr>
          <p:nvPr/>
        </p:nvSpPr>
        <p:spPr bwMode="auto">
          <a:xfrm>
            <a:off x="4333875" y="4783138"/>
            <a:ext cx="5168900" cy="1284287"/>
          </a:xfrm>
          <a:prstGeom prst="rect">
            <a:avLst/>
          </a:prstGeom>
          <a:noFill/>
          <a:ln w="9525">
            <a:noFill/>
            <a:miter lim="800000"/>
            <a:headEnd/>
            <a:tailEnd/>
          </a:ln>
        </p:spPr>
        <p:txBody>
          <a:bodyPr/>
          <a:lstStyle/>
          <a:p>
            <a:pPr>
              <a:spcBef>
                <a:spcPts val="400"/>
              </a:spcBef>
            </a:pPr>
            <a:r>
              <a:rPr lang="nl-NL" sz="1400" i="0">
                <a:latin typeface="Courier New" pitchFamily="49" charset="0"/>
                <a:cs typeface="Courier New" pitchFamily="49" charset="0"/>
              </a:rPr>
              <a:t>component Receiver {</a:t>
            </a:r>
          </a:p>
          <a:p>
            <a:pPr>
              <a:spcBef>
                <a:spcPts val="400"/>
              </a:spcBef>
            </a:pPr>
            <a:r>
              <a:rPr lang="nl-NL" sz="1400" i="0">
                <a:latin typeface="Courier New" pitchFamily="49" charset="0"/>
                <a:cs typeface="Courier New" pitchFamily="49" charset="0"/>
              </a:rPr>
              <a:t>   mirrorport ControlledConsumer data_in;</a:t>
            </a:r>
          </a:p>
          <a:p>
            <a:pPr>
              <a:spcBef>
                <a:spcPts val="400"/>
              </a:spcBef>
            </a:pPr>
            <a:r>
              <a:rPr lang="nl-NL" sz="1400" i="0">
                <a:latin typeface="Courier New" pitchFamily="49" charset="0"/>
                <a:cs typeface="Courier New" pitchFamily="49" charset="0"/>
              </a:rPr>
              <a:t>};</a:t>
            </a:r>
          </a:p>
        </p:txBody>
      </p:sp>
      <p:sp>
        <p:nvSpPr>
          <p:cNvPr id="154631" name="Rectangle 11"/>
          <p:cNvSpPr>
            <a:spLocks noGrp="1" noChangeArrowheads="1"/>
          </p:cNvSpPr>
          <p:nvPr>
            <p:ph type="title" idx="4294967295"/>
          </p:nvPr>
        </p:nvSpPr>
        <p:spPr/>
        <p:txBody>
          <a:bodyPr/>
          <a:lstStyle/>
          <a:p>
            <a:r>
              <a:rPr lang="en-US" smtClean="0"/>
              <a:t>Fixed Extended Ports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4"/>
          <p:cNvSpPr>
            <a:spLocks noGrp="1"/>
          </p:cNvSpPr>
          <p:nvPr>
            <p:ph type="sldNum" sz="quarter" idx="10"/>
          </p:nvPr>
        </p:nvSpPr>
        <p:spPr>
          <a:noFill/>
        </p:spPr>
        <p:txBody>
          <a:bodyPr/>
          <a:lstStyle/>
          <a:p>
            <a:fld id="{CFC5EF92-9662-447E-9856-AD00C9D99567}" type="slidenum">
              <a:rPr lang="zh-CN" altLang="en-US" smtClean="0">
                <a:latin typeface="Arial" charset="0"/>
              </a:rPr>
              <a:pPr/>
              <a:t>13</a:t>
            </a:fld>
            <a:endParaRPr lang="en-US" altLang="zh-CN" smtClean="0">
              <a:latin typeface="Arial" charset="0"/>
            </a:endParaRPr>
          </a:p>
        </p:txBody>
      </p:sp>
      <p:sp>
        <p:nvSpPr>
          <p:cNvPr id="87043" name="Rectangle 3"/>
          <p:cNvSpPr>
            <a:spLocks noGrp="1" noChangeArrowheads="1"/>
          </p:cNvSpPr>
          <p:nvPr>
            <p:ph type="body" idx="1"/>
          </p:nvPr>
        </p:nvSpPr>
        <p:spPr>
          <a:xfrm>
            <a:off x="838200" y="1066800"/>
            <a:ext cx="7469188" cy="5019675"/>
          </a:xfrm>
          <a:noFill/>
        </p:spPr>
        <p:txBody>
          <a:bodyPr anchor="ctr"/>
          <a:lstStyle/>
          <a:p>
            <a:pPr algn="ctr" eaLnBrk="1" hangingPunct="1">
              <a:buFont typeface="Wingdings" pitchFamily="2" charset="2"/>
              <a:buNone/>
            </a:pPr>
            <a:r>
              <a:rPr lang="en-US" altLang="zh-CN" sz="5400" smtClean="0">
                <a:solidFill>
                  <a:srgbClr val="FF3300"/>
                </a:solidFill>
                <a:ea typeface="ＭＳ Ｐゴシック" pitchFamily="34" charset="-128"/>
              </a:rPr>
              <a:t>Overview of the CORBA Component Model (CCM)</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pPr eaLnBrk="1" hangingPunct="1"/>
            <a:r>
              <a:rPr lang="en-US" smtClean="0"/>
              <a:t>Fixed Extended Port Equivalent IDL3</a:t>
            </a:r>
          </a:p>
        </p:txBody>
      </p:sp>
      <p:sp>
        <p:nvSpPr>
          <p:cNvPr id="155651" name="Rectangle 3"/>
          <p:cNvSpPr>
            <a:spLocks noChangeArrowheads="1"/>
          </p:cNvSpPr>
          <p:nvPr/>
        </p:nvSpPr>
        <p:spPr bwMode="auto">
          <a:xfrm>
            <a:off x="174625" y="1431925"/>
            <a:ext cx="4419600" cy="3948113"/>
          </a:xfrm>
          <a:prstGeom prst="rect">
            <a:avLst/>
          </a:prstGeom>
          <a:noFill/>
          <a:ln w="9525">
            <a:noFill/>
            <a:miter lim="800000"/>
            <a:headEnd/>
            <a:tailEnd/>
          </a:ln>
        </p:spPr>
        <p:txBody>
          <a:bodyPr/>
          <a:lstStyle/>
          <a:p>
            <a:pPr>
              <a:spcBef>
                <a:spcPts val="400"/>
              </a:spcBef>
            </a:pPr>
            <a:r>
              <a:rPr lang="nl-NL" sz="1400" i="0">
                <a:latin typeface="Courier New" pitchFamily="49" charset="0"/>
                <a:cs typeface="Courier New" pitchFamily="49" charset="0"/>
              </a:rPr>
              <a:t>// extended port definition</a:t>
            </a:r>
          </a:p>
          <a:p>
            <a:pPr>
              <a:spcBef>
                <a:spcPts val="400"/>
              </a:spcBef>
            </a:pPr>
            <a:r>
              <a:rPr lang="nl-NL" sz="1400" b="1" i="0">
                <a:latin typeface="Courier New" pitchFamily="49" charset="0"/>
                <a:cs typeface="Courier New" pitchFamily="49" charset="0"/>
              </a:rPr>
              <a:t>porttype</a:t>
            </a:r>
            <a:r>
              <a:rPr lang="nl-NL" sz="1400" i="0">
                <a:latin typeface="Courier New" pitchFamily="49" charset="0"/>
                <a:cs typeface="Courier New" pitchFamily="49" charset="0"/>
              </a:rPr>
              <a:t> ControlledConsumer {</a:t>
            </a:r>
          </a:p>
          <a:p>
            <a:pPr>
              <a:spcBef>
                <a:spcPts val="400"/>
              </a:spcBef>
            </a:pPr>
            <a:r>
              <a:rPr lang="nl-NL" sz="1400" i="0">
                <a:latin typeface="Courier New" pitchFamily="49" charset="0"/>
                <a:cs typeface="Courier New" pitchFamily="49" charset="0"/>
              </a:rPr>
              <a:t>  provides Data_Pusher consumer;</a:t>
            </a:r>
          </a:p>
          <a:p>
            <a:pPr>
              <a:spcBef>
                <a:spcPts val="400"/>
              </a:spcBef>
            </a:pPr>
            <a:r>
              <a:rPr lang="nl-NL" sz="1400" i="0">
                <a:latin typeface="Courier New" pitchFamily="49" charset="0"/>
                <a:cs typeface="Courier New" pitchFamily="49" charset="0"/>
              </a:rPr>
              <a:t>  uses FlowControl control;</a:t>
            </a:r>
          </a:p>
          <a:p>
            <a:pPr>
              <a:spcBef>
                <a:spcPts val="400"/>
              </a:spcBef>
            </a:pPr>
            <a:r>
              <a:rPr lang="nl-NL" sz="1400" i="0">
                <a:latin typeface="Courier New" pitchFamily="49" charset="0"/>
                <a:cs typeface="Courier New" pitchFamily="49" charset="0"/>
              </a:rPr>
              <a:t>}; </a:t>
            </a:r>
          </a:p>
          <a:p>
            <a:pPr>
              <a:spcBef>
                <a:spcPts val="400"/>
              </a:spcBef>
            </a:pPr>
            <a:r>
              <a:rPr lang="nl-NL" sz="1400" i="0">
                <a:latin typeface="Courier New" pitchFamily="49" charset="0"/>
                <a:cs typeface="Courier New" pitchFamily="49" charset="0"/>
              </a:rPr>
              <a:t>// Component supporting a port</a:t>
            </a:r>
          </a:p>
          <a:p>
            <a:pPr>
              <a:spcBef>
                <a:spcPts val="400"/>
              </a:spcBef>
            </a:pPr>
            <a:r>
              <a:rPr lang="nl-NL" sz="1400" i="0">
                <a:latin typeface="Courier New" pitchFamily="49" charset="0"/>
                <a:cs typeface="Courier New" pitchFamily="49" charset="0"/>
              </a:rPr>
              <a:t>component Sender{</a:t>
            </a:r>
          </a:p>
          <a:p>
            <a:pPr>
              <a:spcBef>
                <a:spcPts val="400"/>
              </a:spcBef>
            </a:pPr>
            <a:r>
              <a:rPr lang="nl-NL" sz="1400" i="0">
                <a:latin typeface="Courier New" pitchFamily="49" charset="0"/>
                <a:cs typeface="Courier New" pitchFamily="49" charset="0"/>
              </a:rPr>
              <a:t>  port ControlledConsumer data;</a:t>
            </a:r>
          </a:p>
          <a:p>
            <a:pPr>
              <a:spcBef>
                <a:spcPts val="400"/>
              </a:spcBef>
            </a:pPr>
            <a:r>
              <a:rPr lang="nl-NL" sz="1400" i="0">
                <a:latin typeface="Courier New" pitchFamily="49" charset="0"/>
                <a:cs typeface="Courier New" pitchFamily="49" charset="0"/>
              </a:rPr>
              <a:t>};</a:t>
            </a:r>
          </a:p>
          <a:p>
            <a:pPr>
              <a:spcBef>
                <a:spcPts val="400"/>
              </a:spcBef>
            </a:pPr>
            <a:endParaRPr lang="nl-NL" sz="1400" i="0">
              <a:latin typeface="Courier New" pitchFamily="49" charset="0"/>
              <a:cs typeface="Courier New" pitchFamily="49" charset="0"/>
            </a:endParaRPr>
          </a:p>
          <a:p>
            <a:pPr>
              <a:spcBef>
                <a:spcPts val="400"/>
              </a:spcBef>
            </a:pPr>
            <a:endParaRPr lang="nl-NL" sz="1400" i="0">
              <a:latin typeface="Courier New" pitchFamily="49" charset="0"/>
              <a:cs typeface="Courier New" pitchFamily="49" charset="0"/>
            </a:endParaRPr>
          </a:p>
          <a:p>
            <a:pPr>
              <a:spcBef>
                <a:spcPts val="400"/>
              </a:spcBef>
            </a:pPr>
            <a:r>
              <a:rPr lang="nl-NL" sz="1400" i="0">
                <a:latin typeface="Courier New" pitchFamily="49" charset="0"/>
                <a:cs typeface="Courier New" pitchFamily="49" charset="0"/>
              </a:rPr>
              <a:t>component Receiver{</a:t>
            </a:r>
          </a:p>
          <a:p>
            <a:pPr>
              <a:spcBef>
                <a:spcPts val="400"/>
              </a:spcBef>
            </a:pPr>
            <a:r>
              <a:rPr lang="nl-NL" sz="1400" i="0">
                <a:latin typeface="Courier New" pitchFamily="49" charset="0"/>
                <a:cs typeface="Courier New" pitchFamily="49" charset="0"/>
              </a:rPr>
              <a:t>  mirrorport ControlledConsumer input;</a:t>
            </a:r>
          </a:p>
          <a:p>
            <a:pPr>
              <a:spcBef>
                <a:spcPts val="400"/>
              </a:spcBef>
            </a:pPr>
            <a:r>
              <a:rPr lang="nl-NL" sz="1400" i="0">
                <a:latin typeface="Courier New" pitchFamily="49" charset="0"/>
                <a:cs typeface="Courier New" pitchFamily="49" charset="0"/>
              </a:rPr>
              <a:t>};</a:t>
            </a:r>
          </a:p>
        </p:txBody>
      </p:sp>
      <p:sp>
        <p:nvSpPr>
          <p:cNvPr id="7" name="Rectangle 3"/>
          <p:cNvSpPr>
            <a:spLocks noChangeArrowheads="1"/>
          </p:cNvSpPr>
          <p:nvPr/>
        </p:nvSpPr>
        <p:spPr bwMode="auto">
          <a:xfrm>
            <a:off x="4986338" y="2965450"/>
            <a:ext cx="4419600" cy="1131888"/>
          </a:xfrm>
          <a:prstGeom prst="rect">
            <a:avLst/>
          </a:prstGeom>
          <a:noFill/>
          <a:ln w="9525">
            <a:noFill/>
            <a:miter lim="800000"/>
            <a:headEnd/>
            <a:tailEnd/>
          </a:ln>
        </p:spPr>
        <p:txBody>
          <a:bodyPr/>
          <a:lstStyle/>
          <a:p>
            <a:pPr>
              <a:spcBef>
                <a:spcPts val="400"/>
              </a:spcBef>
            </a:pPr>
            <a:r>
              <a:rPr lang="nl-NL" sz="1400" i="0">
                <a:latin typeface="Courier New" pitchFamily="49" charset="0"/>
                <a:cs typeface="Courier New" pitchFamily="49" charset="0"/>
              </a:rPr>
              <a:t>component Sender{</a:t>
            </a:r>
          </a:p>
          <a:p>
            <a:pPr>
              <a:spcBef>
                <a:spcPts val="400"/>
              </a:spcBef>
            </a:pPr>
            <a:r>
              <a:rPr lang="nl-NL" sz="1400" i="0">
                <a:latin typeface="Courier New" pitchFamily="49" charset="0"/>
                <a:cs typeface="Courier New" pitchFamily="49" charset="0"/>
              </a:rPr>
              <a:t>  provides Data_Pusher data_consumer;</a:t>
            </a:r>
          </a:p>
          <a:p>
            <a:pPr>
              <a:spcBef>
                <a:spcPts val="400"/>
              </a:spcBef>
            </a:pPr>
            <a:r>
              <a:rPr lang="nl-NL" sz="1400" i="0">
                <a:latin typeface="Courier New" pitchFamily="49" charset="0"/>
                <a:cs typeface="Courier New" pitchFamily="49" charset="0"/>
              </a:rPr>
              <a:t>  uses FlowControl data_control;</a:t>
            </a:r>
          </a:p>
          <a:p>
            <a:pPr>
              <a:spcBef>
                <a:spcPts val="400"/>
              </a:spcBef>
            </a:pPr>
            <a:r>
              <a:rPr lang="nl-NL" sz="1400" i="0">
                <a:latin typeface="Courier New" pitchFamily="49" charset="0"/>
                <a:cs typeface="Courier New" pitchFamily="49" charset="0"/>
              </a:rPr>
              <a:t>};</a:t>
            </a:r>
          </a:p>
        </p:txBody>
      </p:sp>
      <p:sp>
        <p:nvSpPr>
          <p:cNvPr id="8" name="Rectangle 3"/>
          <p:cNvSpPr>
            <a:spLocks noChangeArrowheads="1"/>
          </p:cNvSpPr>
          <p:nvPr/>
        </p:nvSpPr>
        <p:spPr bwMode="auto">
          <a:xfrm>
            <a:off x="4986338" y="4276725"/>
            <a:ext cx="4419600" cy="1130300"/>
          </a:xfrm>
          <a:prstGeom prst="rect">
            <a:avLst/>
          </a:prstGeom>
          <a:noFill/>
          <a:ln w="9525">
            <a:noFill/>
            <a:miter lim="800000"/>
            <a:headEnd/>
            <a:tailEnd/>
          </a:ln>
        </p:spPr>
        <p:txBody>
          <a:bodyPr/>
          <a:lstStyle/>
          <a:p>
            <a:pPr>
              <a:spcBef>
                <a:spcPts val="400"/>
              </a:spcBef>
            </a:pPr>
            <a:r>
              <a:rPr lang="nl-NL" sz="1400" i="0">
                <a:latin typeface="Courier New" pitchFamily="49" charset="0"/>
                <a:cs typeface="Courier New" pitchFamily="49" charset="0"/>
              </a:rPr>
              <a:t>component Receiver{</a:t>
            </a:r>
          </a:p>
          <a:p>
            <a:pPr>
              <a:spcBef>
                <a:spcPts val="400"/>
              </a:spcBef>
            </a:pPr>
            <a:r>
              <a:rPr lang="nl-NL" sz="1400" i="0">
                <a:latin typeface="Courier New" pitchFamily="49" charset="0"/>
                <a:cs typeface="Courier New" pitchFamily="49" charset="0"/>
              </a:rPr>
              <a:t>  uses Data_Pusher input_consumer;</a:t>
            </a:r>
          </a:p>
          <a:p>
            <a:pPr>
              <a:spcBef>
                <a:spcPts val="400"/>
              </a:spcBef>
            </a:pPr>
            <a:r>
              <a:rPr lang="nl-NL" sz="1400" i="0">
                <a:latin typeface="Courier New" pitchFamily="49" charset="0"/>
                <a:cs typeface="Courier New" pitchFamily="49" charset="0"/>
              </a:rPr>
              <a:t>  provides FlowControl input_control;</a:t>
            </a:r>
          </a:p>
          <a:p>
            <a:pPr>
              <a:spcBef>
                <a:spcPts val="400"/>
              </a:spcBef>
            </a:pPr>
            <a:r>
              <a:rPr lang="nl-NL" sz="1400" i="0">
                <a:latin typeface="Courier New" pitchFamily="49" charset="0"/>
                <a:cs typeface="Courier New" pitchFamily="49" charset="0"/>
              </a:rPr>
              <a:t>};</a:t>
            </a:r>
          </a:p>
        </p:txBody>
      </p:sp>
      <p:sp>
        <p:nvSpPr>
          <p:cNvPr id="9" name="Right Arrow 8"/>
          <p:cNvSpPr>
            <a:spLocks noChangeArrowheads="1"/>
          </p:cNvSpPr>
          <p:nvPr/>
        </p:nvSpPr>
        <p:spPr bwMode="auto">
          <a:xfrm>
            <a:off x="4146550" y="3311525"/>
            <a:ext cx="385763" cy="323850"/>
          </a:xfrm>
          <a:prstGeom prst="rightArrow">
            <a:avLst>
              <a:gd name="adj1" fmla="val 50000"/>
              <a:gd name="adj2" fmla="val 49958"/>
            </a:avLst>
          </a:prstGeom>
          <a:solidFill>
            <a:srgbClr val="FF0000"/>
          </a:solidFill>
          <a:ln w="9525">
            <a:noFill/>
            <a:round/>
            <a:headEnd/>
            <a:tailEnd/>
          </a:ln>
        </p:spPr>
        <p:txBody>
          <a:bodyPr>
            <a:spAutoFit/>
          </a:bodyPr>
          <a:lstStyle/>
          <a:p>
            <a:endParaRPr lang="nl-NL"/>
          </a:p>
        </p:txBody>
      </p:sp>
      <p:sp>
        <p:nvSpPr>
          <p:cNvPr id="10" name="Right Arrow 9"/>
          <p:cNvSpPr>
            <a:spLocks noChangeArrowheads="1"/>
          </p:cNvSpPr>
          <p:nvPr/>
        </p:nvSpPr>
        <p:spPr bwMode="auto">
          <a:xfrm>
            <a:off x="4497388" y="4648200"/>
            <a:ext cx="385762" cy="323850"/>
          </a:xfrm>
          <a:prstGeom prst="rightArrow">
            <a:avLst>
              <a:gd name="adj1" fmla="val 50000"/>
              <a:gd name="adj2" fmla="val 49958"/>
            </a:avLst>
          </a:prstGeom>
          <a:solidFill>
            <a:srgbClr val="FF0000"/>
          </a:solidFill>
          <a:ln w="9525">
            <a:noFill/>
            <a:round/>
            <a:headEnd/>
            <a:tailEnd/>
          </a:ln>
        </p:spPr>
        <p:txBody>
          <a:bodyPr>
            <a:spAutoFit/>
          </a:bodyPr>
          <a:lstStyle/>
          <a:p>
            <a:endParaRPr lang="nl-NL"/>
          </a:p>
        </p:txBody>
      </p:sp>
      <p:sp>
        <p:nvSpPr>
          <p:cNvPr id="11" name="Rounded Rectangular Callout 10"/>
          <p:cNvSpPr>
            <a:spLocks noChangeArrowheads="1"/>
          </p:cNvSpPr>
          <p:nvPr/>
        </p:nvSpPr>
        <p:spPr bwMode="auto">
          <a:xfrm>
            <a:off x="3784600" y="1020763"/>
            <a:ext cx="3573463" cy="1022350"/>
          </a:xfrm>
          <a:prstGeom prst="wedgeRoundRectCallout">
            <a:avLst>
              <a:gd name="adj1" fmla="val -11773"/>
              <a:gd name="adj2" fmla="val 177083"/>
              <a:gd name="adj3" fmla="val 16667"/>
            </a:avLst>
          </a:prstGeom>
          <a:solidFill>
            <a:srgbClr val="FFFF99"/>
          </a:solidFill>
          <a:ln w="9525">
            <a:solidFill>
              <a:srgbClr val="000000"/>
            </a:solidFill>
            <a:round/>
            <a:headEnd/>
            <a:tailEnd/>
          </a:ln>
        </p:spPr>
        <p:txBody>
          <a:bodyPr>
            <a:spAutoFit/>
          </a:bodyPr>
          <a:lstStyle/>
          <a:p>
            <a:r>
              <a:rPr lang="en-US"/>
              <a:t>Facets/Receptacles map directly into the component in place of port declaration</a:t>
            </a:r>
          </a:p>
        </p:txBody>
      </p:sp>
      <p:sp>
        <p:nvSpPr>
          <p:cNvPr id="12" name="Rounded Rectangular Callout 11"/>
          <p:cNvSpPr>
            <a:spLocks noChangeArrowheads="1"/>
          </p:cNvSpPr>
          <p:nvPr/>
        </p:nvSpPr>
        <p:spPr bwMode="auto">
          <a:xfrm>
            <a:off x="5570538" y="2157413"/>
            <a:ext cx="3573462" cy="714375"/>
          </a:xfrm>
          <a:prstGeom prst="wedgeRoundRectCallout">
            <a:avLst>
              <a:gd name="adj1" fmla="val 9481"/>
              <a:gd name="adj2" fmla="val 112653"/>
              <a:gd name="adj3" fmla="val 16667"/>
            </a:avLst>
          </a:prstGeom>
          <a:solidFill>
            <a:srgbClr val="FFFF99"/>
          </a:solidFill>
          <a:ln w="9525">
            <a:solidFill>
              <a:srgbClr val="000000"/>
            </a:solidFill>
            <a:round/>
            <a:headEnd/>
            <a:tailEnd/>
          </a:ln>
        </p:spPr>
        <p:txBody>
          <a:bodyPr>
            <a:spAutoFit/>
          </a:bodyPr>
          <a:lstStyle/>
          <a:p>
            <a:r>
              <a:rPr lang="en-US"/>
              <a:t>Name of port prepended to new facet/receptacle names</a:t>
            </a:r>
          </a:p>
        </p:txBody>
      </p:sp>
      <p:sp>
        <p:nvSpPr>
          <p:cNvPr id="13" name="Rounded Rectangular Callout 12"/>
          <p:cNvSpPr>
            <a:spLocks noChangeArrowheads="1"/>
          </p:cNvSpPr>
          <p:nvPr/>
        </p:nvSpPr>
        <p:spPr bwMode="auto">
          <a:xfrm>
            <a:off x="2759075" y="5734050"/>
            <a:ext cx="3573463" cy="714375"/>
          </a:xfrm>
          <a:prstGeom prst="wedgeRoundRectCallout">
            <a:avLst>
              <a:gd name="adj1" fmla="val 28644"/>
              <a:gd name="adj2" fmla="val -143324"/>
              <a:gd name="adj3" fmla="val 16667"/>
            </a:avLst>
          </a:prstGeom>
          <a:solidFill>
            <a:srgbClr val="FFFF99"/>
          </a:solidFill>
          <a:ln w="9525">
            <a:solidFill>
              <a:srgbClr val="000000"/>
            </a:solidFill>
            <a:round/>
            <a:headEnd/>
            <a:tailEnd/>
          </a:ln>
        </p:spPr>
        <p:txBody>
          <a:bodyPr>
            <a:spAutoFit/>
          </a:bodyPr>
          <a:lstStyle/>
          <a:p>
            <a:r>
              <a:rPr lang="en-US"/>
              <a:t>Mirrorport keyword inverts facets and receptacles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animBg="1"/>
      <p:bldP spid="13"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56675" name="Rectangle 3"/>
          <p:cNvSpPr>
            <a:spLocks noChangeArrowheads="1"/>
          </p:cNvSpPr>
          <p:nvPr/>
        </p:nvSpPr>
        <p:spPr bwMode="auto">
          <a:xfrm>
            <a:off x="4035425" y="1085850"/>
            <a:ext cx="5108575" cy="4876800"/>
          </a:xfrm>
          <a:prstGeom prst="rect">
            <a:avLst/>
          </a:prstGeom>
          <a:noFill/>
          <a:ln w="9525">
            <a:noFill/>
            <a:miter lim="800000"/>
            <a:headEnd/>
            <a:tailEnd/>
          </a:ln>
        </p:spPr>
        <p:txBody>
          <a:bodyPr/>
          <a:lstStyle/>
          <a:p>
            <a:r>
              <a:rPr lang="nl-NL" sz="1400" i="0">
                <a:latin typeface="Courier New" pitchFamily="49" charset="0"/>
                <a:cs typeface="Courier New" pitchFamily="49" charset="0"/>
              </a:rPr>
              <a:t>module Typed </a:t>
            </a:r>
            <a:r>
              <a:rPr lang="nl-NL" sz="1400" b="1" i="0">
                <a:latin typeface="Courier New" pitchFamily="49" charset="0"/>
                <a:cs typeface="Courier New" pitchFamily="49" charset="0"/>
              </a:rPr>
              <a:t>&lt;typename T&gt;</a:t>
            </a:r>
            <a:r>
              <a:rPr lang="nl-NL" sz="1400" i="0">
                <a:latin typeface="Courier New" pitchFamily="49" charset="0"/>
                <a:cs typeface="Courier New" pitchFamily="49" charset="0"/>
              </a:rPr>
              <a:t>{</a:t>
            </a:r>
          </a:p>
          <a:p>
            <a:r>
              <a:rPr lang="en-US" sz="1400" i="0">
                <a:latin typeface="Courier New" pitchFamily="49" charset="0"/>
                <a:cs typeface="Courier New" pitchFamily="49" charset="0"/>
              </a:rPr>
              <a:t>  interface Pusher {</a:t>
            </a:r>
            <a:endParaRPr lang="nl-NL" sz="1400" i="0">
              <a:latin typeface="Courier New" pitchFamily="49" charset="0"/>
              <a:cs typeface="Courier New" pitchFamily="49" charset="0"/>
            </a:endParaRPr>
          </a:p>
          <a:p>
            <a:r>
              <a:rPr lang="nl-NL" sz="1400" i="0">
                <a:latin typeface="Courier New" pitchFamily="49" charset="0"/>
                <a:cs typeface="Courier New" pitchFamily="49" charset="0"/>
              </a:rPr>
              <a:t>    void push(in </a:t>
            </a:r>
            <a:r>
              <a:rPr lang="nl-NL" sz="1400" b="1" i="0">
                <a:latin typeface="Courier New" pitchFamily="49" charset="0"/>
                <a:cs typeface="Courier New" pitchFamily="49" charset="0"/>
              </a:rPr>
              <a:t>T</a:t>
            </a:r>
            <a:r>
              <a:rPr lang="nl-NL" sz="1400" i="0">
                <a:latin typeface="Courier New" pitchFamily="49" charset="0"/>
                <a:cs typeface="Courier New" pitchFamily="49" charset="0"/>
              </a:rPr>
              <a:t> data);</a:t>
            </a:r>
          </a:p>
          <a:p>
            <a:r>
              <a:rPr lang="en-US" sz="1400" i="0">
                <a:latin typeface="Courier New" pitchFamily="49" charset="0"/>
                <a:cs typeface="Courier New" pitchFamily="49" charset="0"/>
              </a:rPr>
              <a:t>  };</a:t>
            </a:r>
            <a:endParaRPr lang="nl-NL" sz="1400" i="0">
              <a:latin typeface="Courier New" pitchFamily="49" charset="0"/>
              <a:cs typeface="Courier New" pitchFamily="49" charset="0"/>
            </a:endParaRPr>
          </a:p>
          <a:p>
            <a:r>
              <a:rPr lang="nl-NL" sz="1400" b="1" i="0">
                <a:latin typeface="Courier New" pitchFamily="49" charset="0"/>
                <a:cs typeface="Courier New" pitchFamily="49" charset="0"/>
              </a:rPr>
              <a:t>  porttype</a:t>
            </a:r>
            <a:r>
              <a:rPr lang="nl-NL" sz="1400" i="0">
                <a:latin typeface="Courier New" pitchFamily="49" charset="0"/>
                <a:cs typeface="Courier New" pitchFamily="49" charset="0"/>
              </a:rPr>
              <a:t> Consumer {</a:t>
            </a:r>
          </a:p>
          <a:p>
            <a:r>
              <a:rPr lang="nl-NL" sz="1400" i="0">
                <a:latin typeface="Courier New" pitchFamily="49" charset="0"/>
                <a:cs typeface="Courier New" pitchFamily="49" charset="0"/>
              </a:rPr>
              <a:t>    provides Pusher consumer;</a:t>
            </a:r>
          </a:p>
          <a:p>
            <a:r>
              <a:rPr lang="nl-NL" sz="1400" i="0">
                <a:latin typeface="Courier New" pitchFamily="49" charset="0"/>
                <a:cs typeface="Courier New" pitchFamily="49" charset="0"/>
              </a:rPr>
              <a:t>    uses FlowControl control;</a:t>
            </a:r>
          </a:p>
          <a:p>
            <a:r>
              <a:rPr lang="nl-NL" sz="1400" i="0">
                <a:latin typeface="Courier New" pitchFamily="49" charset="0"/>
                <a:cs typeface="Courier New" pitchFamily="49" charset="0"/>
              </a:rPr>
              <a:t>  };</a:t>
            </a:r>
          </a:p>
          <a:p>
            <a:r>
              <a:rPr lang="en-US" sz="1400" i="0">
                <a:latin typeface="Courier New" pitchFamily="49" charset="0"/>
                <a:cs typeface="Courier New" pitchFamily="49" charset="0"/>
              </a:rPr>
              <a:t>};</a:t>
            </a:r>
          </a:p>
          <a:p>
            <a:r>
              <a:rPr lang="en-US" sz="1400" i="0">
                <a:latin typeface="Courier New" pitchFamily="49" charset="0"/>
                <a:cs typeface="Courier New" pitchFamily="49" charset="0"/>
              </a:rPr>
              <a:t>module Typed &lt; Data&gt; DataModule;</a:t>
            </a:r>
            <a:endParaRPr lang="nl-NL" sz="1400" i="0">
              <a:latin typeface="Courier New" pitchFamily="49" charset="0"/>
              <a:cs typeface="Courier New" pitchFamily="49" charset="0"/>
            </a:endParaRPr>
          </a:p>
          <a:p>
            <a:r>
              <a:rPr lang="nl-NL" sz="1400" i="0">
                <a:latin typeface="Courier New" pitchFamily="49" charset="0"/>
                <a:cs typeface="Courier New" pitchFamily="49" charset="0"/>
              </a:rPr>
              <a:t>component Sender {</a:t>
            </a:r>
          </a:p>
          <a:p>
            <a:r>
              <a:rPr lang="nl-NL" sz="1400" i="0">
                <a:latin typeface="Courier New" pitchFamily="49" charset="0"/>
                <a:cs typeface="Courier New" pitchFamily="49" charset="0"/>
              </a:rPr>
              <a:t>   port DataModule::Consumer data;</a:t>
            </a:r>
          </a:p>
          <a:p>
            <a:r>
              <a:rPr lang="nl-NL" sz="1400" i="0">
                <a:latin typeface="Courier New" pitchFamily="49" charset="0"/>
                <a:cs typeface="Courier New" pitchFamily="49" charset="0"/>
              </a:rPr>
              <a:t>};</a:t>
            </a:r>
          </a:p>
          <a:p>
            <a:r>
              <a:rPr lang="nl-NL" sz="1400" i="0">
                <a:latin typeface="Courier New" pitchFamily="49" charset="0"/>
                <a:cs typeface="Courier New" pitchFamily="49" charset="0"/>
              </a:rPr>
              <a:t>component Receiver {</a:t>
            </a:r>
          </a:p>
          <a:p>
            <a:r>
              <a:rPr lang="nl-NL" sz="1400" i="0">
                <a:latin typeface="Courier New" pitchFamily="49" charset="0"/>
                <a:cs typeface="Courier New" pitchFamily="49" charset="0"/>
              </a:rPr>
              <a:t>  mirrorport DataModule::Consumer data;</a:t>
            </a:r>
          </a:p>
          <a:p>
            <a:r>
              <a:rPr lang="nl-NL" sz="1400" i="0">
                <a:latin typeface="Courier New" pitchFamily="49" charset="0"/>
                <a:cs typeface="Courier New" pitchFamily="49" charset="0"/>
              </a:rPr>
              <a:t>}</a:t>
            </a:r>
          </a:p>
        </p:txBody>
      </p:sp>
      <p:sp>
        <p:nvSpPr>
          <p:cNvPr id="156676" name="Rectangle 6"/>
          <p:cNvSpPr>
            <a:spLocks noGrp="1" noChangeArrowheads="1"/>
          </p:cNvSpPr>
          <p:nvPr>
            <p:ph type="title" idx="4294967295"/>
          </p:nvPr>
        </p:nvSpPr>
        <p:spPr/>
        <p:txBody>
          <a:bodyPr/>
          <a:lstStyle/>
          <a:p>
            <a:r>
              <a:rPr lang="en-US" smtClean="0"/>
              <a:t>Parameterized Extended Port</a:t>
            </a:r>
          </a:p>
        </p:txBody>
      </p:sp>
      <p:sp>
        <p:nvSpPr>
          <p:cNvPr id="156677" name="Text Placeholder 5"/>
          <p:cNvSpPr>
            <a:spLocks noGrp="1"/>
          </p:cNvSpPr>
          <p:nvPr>
            <p:ph type="body" sz="half" idx="1"/>
          </p:nvPr>
        </p:nvSpPr>
        <p:spPr>
          <a:xfrm>
            <a:off x="0" y="1295400"/>
            <a:ext cx="4343400" cy="5181600"/>
          </a:xfrm>
        </p:spPr>
        <p:txBody>
          <a:bodyPr/>
          <a:lstStyle/>
          <a:p>
            <a:pPr eaLnBrk="1" hangingPunct="1"/>
            <a:r>
              <a:rPr lang="en-US" sz="2000" smtClean="0"/>
              <a:t>Some IDL construct may vary in only the data type used as a parameter</a:t>
            </a:r>
          </a:p>
          <a:p>
            <a:pPr eaLnBrk="1" hangingPunct="1"/>
            <a:r>
              <a:rPr lang="en-US" sz="2000" smtClean="0"/>
              <a:t>Need to avoid proliferation of type-specific port type declarations</a:t>
            </a:r>
          </a:p>
          <a:p>
            <a:pPr eaLnBrk="1" hangingPunct="1"/>
            <a:r>
              <a:rPr lang="en-US" sz="2000" smtClean="0"/>
              <a:t>Syntax similar to C++ template programming</a:t>
            </a:r>
          </a:p>
          <a:p>
            <a:pPr eaLnBrk="1" hangingPunct="1"/>
            <a:r>
              <a:rPr lang="en-US" sz="2000" smtClean="0"/>
              <a:t>All parameterized types are contained in a typed module</a:t>
            </a:r>
          </a:p>
          <a:p>
            <a:pPr eaLnBrk="1" hangingPunct="1"/>
            <a:r>
              <a:rPr lang="en-US" sz="2000" smtClean="0"/>
              <a:t>Typed modules is instantiated</a:t>
            </a:r>
          </a:p>
          <a:p>
            <a:pPr lvl="1" eaLnBrk="1" hangingPunct="1"/>
            <a:endParaRPr lang="en-US" b="1" smtClean="0">
              <a:ea typeface="ＭＳ Ｐゴシック" pitchFamily="34" charset="-128"/>
            </a:endParaRPr>
          </a:p>
          <a:p>
            <a:pPr lvl="1" eaLnBrk="1" hangingPunct="1"/>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p:txBody>
          <a:bodyPr/>
          <a:lstStyle/>
          <a:p>
            <a:pPr eaLnBrk="1" hangingPunct="1"/>
            <a:r>
              <a:rPr lang="en-US" smtClean="0"/>
              <a:t>Parameterized Port Equivalent IDL3</a:t>
            </a:r>
          </a:p>
        </p:txBody>
      </p:sp>
      <p:sp>
        <p:nvSpPr>
          <p:cNvPr id="4" name="Content Placeholder 3"/>
          <p:cNvSpPr>
            <a:spLocks noGrp="1"/>
          </p:cNvSpPr>
          <p:nvPr>
            <p:ph sz="half" idx="2"/>
          </p:nvPr>
        </p:nvSpPr>
        <p:spPr>
          <a:xfrm>
            <a:off x="4800600" y="1219200"/>
            <a:ext cx="4343400" cy="4762500"/>
          </a:xfrm>
        </p:spPr>
        <p:txBody>
          <a:bodyPr/>
          <a:lstStyle/>
          <a:p>
            <a:pPr eaLnBrk="1" hangingPunct="1">
              <a:buFontTx/>
              <a:buNone/>
            </a:pPr>
            <a:r>
              <a:rPr lang="en-US" sz="1400" smtClean="0">
                <a:latin typeface="Courier New" pitchFamily="49" charset="0"/>
                <a:cs typeface="Courier New" pitchFamily="49" charset="0"/>
              </a:rPr>
              <a:t>module DataModule</a:t>
            </a:r>
          </a:p>
          <a:p>
            <a:pPr eaLnBrk="1" hangingPunct="1">
              <a:buFontTx/>
              <a:buNone/>
            </a:pPr>
            <a:r>
              <a:rPr lang="en-US" sz="1400" smtClean="0">
                <a:latin typeface="Courier New" pitchFamily="49" charset="0"/>
                <a:cs typeface="Courier New" pitchFamily="49" charset="0"/>
              </a:rPr>
              <a:t>{</a:t>
            </a:r>
          </a:p>
          <a:p>
            <a:pPr>
              <a:buFontTx/>
              <a:buNone/>
            </a:pPr>
            <a:r>
              <a:rPr lang="en-US" sz="1400" smtClean="0">
                <a:latin typeface="Courier New" pitchFamily="49" charset="0"/>
                <a:cs typeface="Courier New" pitchFamily="49" charset="0"/>
              </a:rPr>
              <a:t>  interface Pusher {</a:t>
            </a:r>
            <a:endParaRPr lang="nl-NL" sz="1400" smtClean="0">
              <a:latin typeface="Courier New" pitchFamily="49" charset="0"/>
              <a:cs typeface="Courier New" pitchFamily="49" charset="0"/>
            </a:endParaRPr>
          </a:p>
          <a:p>
            <a:pPr>
              <a:buFontTx/>
              <a:buNone/>
            </a:pPr>
            <a:r>
              <a:rPr lang="nl-NL" sz="1400" smtClean="0">
                <a:latin typeface="Courier New" pitchFamily="49" charset="0"/>
                <a:cs typeface="Courier New" pitchFamily="49" charset="0"/>
              </a:rPr>
              <a:t>    void push(in </a:t>
            </a:r>
            <a:r>
              <a:rPr lang="nl-NL" sz="1400" b="1" smtClean="0">
                <a:latin typeface="Courier New" pitchFamily="49" charset="0"/>
                <a:cs typeface="Courier New" pitchFamily="49" charset="0"/>
              </a:rPr>
              <a:t>Data</a:t>
            </a:r>
            <a:r>
              <a:rPr lang="nl-NL" sz="1400" smtClean="0">
                <a:latin typeface="Courier New" pitchFamily="49" charset="0"/>
                <a:cs typeface="Courier New" pitchFamily="49" charset="0"/>
              </a:rPr>
              <a:t> data);</a:t>
            </a:r>
          </a:p>
          <a:p>
            <a:pPr>
              <a:buFontTx/>
              <a:buNone/>
            </a:pPr>
            <a:r>
              <a:rPr lang="en-US" sz="1400" smtClean="0">
                <a:latin typeface="Courier New" pitchFamily="49" charset="0"/>
                <a:cs typeface="Courier New" pitchFamily="49" charset="0"/>
              </a:rPr>
              <a:t>  };</a:t>
            </a:r>
            <a:endParaRPr lang="nl-NL" sz="1400" smtClean="0">
              <a:latin typeface="Courier New" pitchFamily="49" charset="0"/>
              <a:cs typeface="Courier New" pitchFamily="49" charset="0"/>
            </a:endParaRPr>
          </a:p>
          <a:p>
            <a:pPr>
              <a:buFontTx/>
              <a:buNone/>
            </a:pPr>
            <a:r>
              <a:rPr lang="nl-NL" sz="1400" b="1" smtClean="0">
                <a:latin typeface="Courier New" pitchFamily="49" charset="0"/>
                <a:cs typeface="Courier New" pitchFamily="49" charset="0"/>
              </a:rPr>
              <a:t>  porttype</a:t>
            </a:r>
            <a:r>
              <a:rPr lang="nl-NL" sz="1400" smtClean="0">
                <a:latin typeface="Courier New" pitchFamily="49" charset="0"/>
                <a:cs typeface="Courier New" pitchFamily="49" charset="0"/>
              </a:rPr>
              <a:t> Consumer {</a:t>
            </a:r>
          </a:p>
          <a:p>
            <a:pPr>
              <a:buFontTx/>
              <a:buNone/>
            </a:pPr>
            <a:r>
              <a:rPr lang="nl-NL" sz="1400" smtClean="0">
                <a:latin typeface="Courier New" pitchFamily="49" charset="0"/>
                <a:cs typeface="Courier New" pitchFamily="49" charset="0"/>
              </a:rPr>
              <a:t>    provides Pusher consumer;</a:t>
            </a:r>
          </a:p>
          <a:p>
            <a:pPr>
              <a:buFontTx/>
              <a:buNone/>
            </a:pPr>
            <a:r>
              <a:rPr lang="nl-NL" sz="1400" smtClean="0">
                <a:latin typeface="Courier New" pitchFamily="49" charset="0"/>
                <a:cs typeface="Courier New" pitchFamily="49" charset="0"/>
              </a:rPr>
              <a:t>    uses FlowControl control;</a:t>
            </a:r>
          </a:p>
          <a:p>
            <a:pPr>
              <a:buFontTx/>
              <a:buNone/>
            </a:pPr>
            <a:r>
              <a:rPr lang="nl-NL" sz="1400" smtClean="0">
                <a:latin typeface="Courier New" pitchFamily="49" charset="0"/>
                <a:cs typeface="Courier New" pitchFamily="49" charset="0"/>
              </a:rPr>
              <a:t>  };</a:t>
            </a:r>
          </a:p>
          <a:p>
            <a:pPr>
              <a:buFontTx/>
              <a:buNone/>
            </a:pPr>
            <a:endParaRPr lang="nl-NL" sz="1400" smtClean="0">
              <a:latin typeface="Courier New" pitchFamily="49" charset="0"/>
              <a:cs typeface="Courier New" pitchFamily="49" charset="0"/>
            </a:endParaRPr>
          </a:p>
          <a:p>
            <a:pPr>
              <a:buFontTx/>
              <a:buNone/>
            </a:pPr>
            <a:r>
              <a:rPr lang="en-US" sz="1400" smtClean="0">
                <a:latin typeface="Courier New" pitchFamily="49" charset="0"/>
                <a:cs typeface="Courier New" pitchFamily="49" charset="0"/>
              </a:rPr>
              <a:t>component Sender {</a:t>
            </a:r>
          </a:p>
          <a:p>
            <a:pPr>
              <a:buFontTx/>
              <a:buNone/>
            </a:pPr>
            <a:r>
              <a:rPr lang="en-US" sz="1400" smtClean="0">
                <a:latin typeface="Courier New" pitchFamily="49" charset="0"/>
                <a:cs typeface="Courier New" pitchFamily="49" charset="0"/>
              </a:rPr>
              <a:t>  provides DataModule::Pusher data_consumer;</a:t>
            </a:r>
          </a:p>
          <a:p>
            <a:pPr>
              <a:buFontTx/>
              <a:buNone/>
            </a:pPr>
            <a:r>
              <a:rPr lang="en-US" sz="1400" smtClean="0">
                <a:latin typeface="Courier New" pitchFamily="49" charset="0"/>
                <a:cs typeface="Courier New" pitchFamily="49" charset="0"/>
              </a:rPr>
              <a:t>  uses FlowControl data_control</a:t>
            </a:r>
          </a:p>
          <a:p>
            <a:pPr>
              <a:buFontTx/>
              <a:buNone/>
            </a:pPr>
            <a:r>
              <a:rPr lang="en-US" sz="1400" smtClean="0">
                <a:latin typeface="Courier New" pitchFamily="49" charset="0"/>
                <a:cs typeface="Courier New" pitchFamily="49" charset="0"/>
              </a:rPr>
              <a:t>};</a:t>
            </a:r>
          </a:p>
          <a:p>
            <a:pPr>
              <a:buFontTx/>
              <a:buNone/>
            </a:pPr>
            <a:endParaRPr lang="en-US" sz="1400" smtClean="0">
              <a:latin typeface="Courier New" pitchFamily="49" charset="0"/>
              <a:cs typeface="Courier New" pitchFamily="49" charset="0"/>
            </a:endParaRPr>
          </a:p>
          <a:p>
            <a:pPr>
              <a:buFontTx/>
              <a:buNone/>
            </a:pPr>
            <a:endParaRPr lang="en-US" sz="1400" smtClean="0">
              <a:latin typeface="Courier New" pitchFamily="49" charset="0"/>
              <a:cs typeface="Courier New" pitchFamily="49" charset="0"/>
            </a:endParaRPr>
          </a:p>
        </p:txBody>
      </p:sp>
      <p:sp>
        <p:nvSpPr>
          <p:cNvPr id="157700" name="Rectangle 3"/>
          <p:cNvSpPr>
            <a:spLocks noChangeArrowheads="1"/>
          </p:cNvSpPr>
          <p:nvPr/>
        </p:nvSpPr>
        <p:spPr bwMode="auto">
          <a:xfrm>
            <a:off x="0" y="1295400"/>
            <a:ext cx="4810125" cy="4876800"/>
          </a:xfrm>
          <a:prstGeom prst="rect">
            <a:avLst/>
          </a:prstGeom>
          <a:noFill/>
          <a:ln w="9525">
            <a:noFill/>
            <a:miter lim="800000"/>
            <a:headEnd/>
            <a:tailEnd/>
          </a:ln>
        </p:spPr>
        <p:txBody>
          <a:bodyPr/>
          <a:lstStyle/>
          <a:p>
            <a:r>
              <a:rPr lang="nl-NL" sz="1400" i="0">
                <a:latin typeface="Courier New" pitchFamily="49" charset="0"/>
                <a:cs typeface="Courier New" pitchFamily="49" charset="0"/>
              </a:rPr>
              <a:t>module Typed </a:t>
            </a:r>
            <a:r>
              <a:rPr lang="nl-NL" sz="1400" b="1" i="0">
                <a:latin typeface="Courier New" pitchFamily="49" charset="0"/>
                <a:cs typeface="Courier New" pitchFamily="49" charset="0"/>
              </a:rPr>
              <a:t>&lt;typename T&gt;</a:t>
            </a:r>
            <a:r>
              <a:rPr lang="nl-NL" sz="1400" i="0">
                <a:latin typeface="Courier New" pitchFamily="49" charset="0"/>
                <a:cs typeface="Courier New" pitchFamily="49" charset="0"/>
              </a:rPr>
              <a:t>{</a:t>
            </a:r>
          </a:p>
          <a:p>
            <a:r>
              <a:rPr lang="en-US" sz="1400" i="0">
                <a:latin typeface="Courier New" pitchFamily="49" charset="0"/>
                <a:cs typeface="Courier New" pitchFamily="49" charset="0"/>
              </a:rPr>
              <a:t>  interface Pusher {</a:t>
            </a:r>
            <a:endParaRPr lang="nl-NL" sz="1400" i="0">
              <a:latin typeface="Courier New" pitchFamily="49" charset="0"/>
              <a:cs typeface="Courier New" pitchFamily="49" charset="0"/>
            </a:endParaRPr>
          </a:p>
          <a:p>
            <a:r>
              <a:rPr lang="nl-NL" sz="1400" i="0">
                <a:latin typeface="Courier New" pitchFamily="49" charset="0"/>
                <a:cs typeface="Courier New" pitchFamily="49" charset="0"/>
              </a:rPr>
              <a:t>    void push(in </a:t>
            </a:r>
            <a:r>
              <a:rPr lang="nl-NL" sz="1400" b="1" i="0">
                <a:latin typeface="Courier New" pitchFamily="49" charset="0"/>
                <a:cs typeface="Courier New" pitchFamily="49" charset="0"/>
              </a:rPr>
              <a:t>T</a:t>
            </a:r>
            <a:r>
              <a:rPr lang="nl-NL" sz="1400" i="0">
                <a:latin typeface="Courier New" pitchFamily="49" charset="0"/>
                <a:cs typeface="Courier New" pitchFamily="49" charset="0"/>
              </a:rPr>
              <a:t> data);</a:t>
            </a:r>
          </a:p>
          <a:p>
            <a:r>
              <a:rPr lang="en-US" sz="1400" i="0">
                <a:latin typeface="Courier New" pitchFamily="49" charset="0"/>
                <a:cs typeface="Courier New" pitchFamily="49" charset="0"/>
              </a:rPr>
              <a:t>  };</a:t>
            </a:r>
            <a:endParaRPr lang="nl-NL" sz="1400" i="0">
              <a:latin typeface="Courier New" pitchFamily="49" charset="0"/>
              <a:cs typeface="Courier New" pitchFamily="49" charset="0"/>
            </a:endParaRPr>
          </a:p>
          <a:p>
            <a:r>
              <a:rPr lang="nl-NL" sz="1400" b="1" i="0">
                <a:latin typeface="Courier New" pitchFamily="49" charset="0"/>
                <a:cs typeface="Courier New" pitchFamily="49" charset="0"/>
              </a:rPr>
              <a:t>  porttype</a:t>
            </a:r>
            <a:r>
              <a:rPr lang="nl-NL" sz="1400" i="0">
                <a:latin typeface="Courier New" pitchFamily="49" charset="0"/>
                <a:cs typeface="Courier New" pitchFamily="49" charset="0"/>
              </a:rPr>
              <a:t> Consumer {</a:t>
            </a:r>
          </a:p>
          <a:p>
            <a:r>
              <a:rPr lang="nl-NL" sz="1400" i="0">
                <a:latin typeface="Courier New" pitchFamily="49" charset="0"/>
                <a:cs typeface="Courier New" pitchFamily="49" charset="0"/>
              </a:rPr>
              <a:t>    provides Pusher consumer;</a:t>
            </a:r>
          </a:p>
          <a:p>
            <a:r>
              <a:rPr lang="nl-NL" sz="1400" i="0">
                <a:latin typeface="Courier New" pitchFamily="49" charset="0"/>
                <a:cs typeface="Courier New" pitchFamily="49" charset="0"/>
              </a:rPr>
              <a:t>    uses FlowControl control;</a:t>
            </a:r>
          </a:p>
          <a:p>
            <a:r>
              <a:rPr lang="nl-NL" sz="1400" i="0">
                <a:latin typeface="Courier New" pitchFamily="49" charset="0"/>
                <a:cs typeface="Courier New" pitchFamily="49" charset="0"/>
              </a:rPr>
              <a:t>  };</a:t>
            </a:r>
          </a:p>
          <a:p>
            <a:r>
              <a:rPr lang="en-US" sz="1400" i="0">
                <a:latin typeface="Courier New" pitchFamily="49" charset="0"/>
                <a:cs typeface="Courier New" pitchFamily="49" charset="0"/>
              </a:rPr>
              <a:t>};</a:t>
            </a:r>
          </a:p>
          <a:p>
            <a:r>
              <a:rPr lang="en-US" sz="1400" i="0">
                <a:latin typeface="Courier New" pitchFamily="49" charset="0"/>
                <a:cs typeface="Courier New" pitchFamily="49" charset="0"/>
              </a:rPr>
              <a:t>module Typed &lt; Data&gt; DataModule;</a:t>
            </a:r>
            <a:endParaRPr lang="nl-NL" sz="1400" i="0">
              <a:latin typeface="Courier New" pitchFamily="49" charset="0"/>
              <a:cs typeface="Courier New" pitchFamily="49" charset="0"/>
            </a:endParaRPr>
          </a:p>
          <a:p>
            <a:r>
              <a:rPr lang="nl-NL" sz="1400" i="0">
                <a:latin typeface="Courier New" pitchFamily="49" charset="0"/>
                <a:cs typeface="Courier New" pitchFamily="49" charset="0"/>
              </a:rPr>
              <a:t>component Sender {</a:t>
            </a:r>
          </a:p>
          <a:p>
            <a:r>
              <a:rPr lang="nl-NL" sz="1400" i="0">
                <a:latin typeface="Courier New" pitchFamily="49" charset="0"/>
                <a:cs typeface="Courier New" pitchFamily="49" charset="0"/>
              </a:rPr>
              <a:t>   port DataModule::Consumer data;</a:t>
            </a:r>
          </a:p>
          <a:p>
            <a:r>
              <a:rPr lang="nl-NL" sz="1400" i="0">
                <a:latin typeface="Courier New" pitchFamily="49" charset="0"/>
                <a:cs typeface="Courier New" pitchFamily="49" charset="0"/>
              </a:rPr>
              <a:t>};</a:t>
            </a:r>
          </a:p>
        </p:txBody>
      </p:sp>
      <p:cxnSp>
        <p:nvCxnSpPr>
          <p:cNvPr id="7" name="Straight Arrow Connector 6"/>
          <p:cNvCxnSpPr>
            <a:cxnSpLocks noChangeShapeType="1"/>
          </p:cNvCxnSpPr>
          <p:nvPr/>
        </p:nvCxnSpPr>
        <p:spPr bwMode="auto">
          <a:xfrm rot="5400000" flipH="1" flipV="1">
            <a:off x="398462" y="2840038"/>
            <a:ext cx="2735263" cy="58738"/>
          </a:xfrm>
          <a:prstGeom prst="straightConnector1">
            <a:avLst/>
          </a:prstGeom>
          <a:noFill/>
          <a:ln w="38100">
            <a:solidFill>
              <a:srgbClr val="FF0000"/>
            </a:solidFill>
            <a:round/>
            <a:headEnd/>
            <a:tailEnd type="arrow" w="med" len="med"/>
          </a:ln>
        </p:spPr>
      </p:cxnSp>
      <p:cxnSp>
        <p:nvCxnSpPr>
          <p:cNvPr id="15" name="Straight Arrow Connector 14"/>
          <p:cNvCxnSpPr>
            <a:cxnSpLocks noChangeShapeType="1"/>
          </p:cNvCxnSpPr>
          <p:nvPr/>
        </p:nvCxnSpPr>
        <p:spPr bwMode="auto">
          <a:xfrm rot="5400000">
            <a:off x="1869282" y="1658144"/>
            <a:ext cx="533400" cy="211137"/>
          </a:xfrm>
          <a:prstGeom prst="straightConnector1">
            <a:avLst/>
          </a:prstGeom>
          <a:noFill/>
          <a:ln w="38100">
            <a:solidFill>
              <a:srgbClr val="FF0000"/>
            </a:solidFill>
            <a:round/>
            <a:headEnd/>
            <a:tailEnd type="arrow" w="med" len="med"/>
          </a:ln>
        </p:spPr>
      </p:cxnSp>
      <p:pic>
        <p:nvPicPr>
          <p:cNvPr id="157703" name="Picture 10" descr="remedylogo"/>
          <p:cNvPicPr>
            <a:picLocks noChangeAspect="1" noChangeArrowheads="1"/>
          </p:cNvPicPr>
          <p:nvPr/>
        </p:nvPicPr>
        <p:blipFill>
          <a:blip r:embed="rId3"/>
          <a:srcRect/>
          <a:stretch>
            <a:fillRect/>
          </a:stretch>
        </p:blipFill>
        <p:spPr bwMode="auto">
          <a:xfrm>
            <a:off x="8191500" y="5943600"/>
            <a:ext cx="952500" cy="63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pPr>
              <a:defRPr/>
            </a:pPr>
            <a:r>
              <a:rPr lang="en-US" smtClean="0">
                <a:cs typeface="+mj-cs"/>
              </a:rPr>
              <a:t>Connectors</a:t>
            </a:r>
          </a:p>
        </p:txBody>
      </p:sp>
      <p:sp>
        <p:nvSpPr>
          <p:cNvPr id="158723" name="Text Placeholder 7"/>
          <p:cNvSpPr>
            <a:spLocks noGrp="1"/>
          </p:cNvSpPr>
          <p:nvPr>
            <p:ph type="body" idx="1"/>
          </p:nvPr>
        </p:nvSpPr>
        <p:spPr/>
        <p:txBody>
          <a:bodyPr/>
          <a:lstStyle/>
          <a:p>
            <a:endParaRPr lang="nl-NL" smtClean="0">
              <a:ea typeface="ＭＳ Ｐゴシック" pitchFamily="34" charset="-128"/>
            </a:endParaRPr>
          </a:p>
        </p:txBody>
      </p:sp>
      <p:sp>
        <p:nvSpPr>
          <p:cNvPr id="158724" name="Slide Number Placeholder 4"/>
          <p:cNvSpPr>
            <a:spLocks noGrp="1"/>
          </p:cNvSpPr>
          <p:nvPr>
            <p:ph type="sldNum" sz="quarter" idx="10"/>
          </p:nvPr>
        </p:nvSpPr>
        <p:spPr>
          <a:noFill/>
        </p:spPr>
        <p:txBody>
          <a:bodyPr/>
          <a:lstStyle/>
          <a:p>
            <a:fld id="{4CEACFC0-51C5-42BC-B69E-7613DCF9399F}" type="slidenum">
              <a:rPr lang="zh-CN" altLang="en-US" smtClean="0">
                <a:latin typeface="Arial" charset="0"/>
              </a:rPr>
              <a:pPr/>
              <a:t>133</a:t>
            </a:fld>
            <a:endParaRPr lang="en-US" altLang="zh-CN" smtClean="0">
              <a:latin typeface="Arial"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Picture 7" descr="Untitled.pdf"/>
          <p:cNvSpPr>
            <a:spLocks noChangeAspect="1"/>
          </p:cNvSpPr>
          <p:nvPr/>
        </p:nvSpPr>
        <p:spPr bwMode="auto">
          <a:xfrm>
            <a:off x="6070600" y="1109663"/>
            <a:ext cx="3073400" cy="3708400"/>
          </a:xfrm>
          <a:prstGeom prst="rect">
            <a:avLst/>
          </a:prstGeom>
          <a:noFill/>
          <a:ln w="9525">
            <a:noFill/>
            <a:miter lim="800000"/>
            <a:headEnd/>
            <a:tailEnd/>
          </a:ln>
        </p:spPr>
        <p:txBody>
          <a:bodyPr/>
          <a:lstStyle/>
          <a:p>
            <a:endParaRPr lang="nl-NL"/>
          </a:p>
        </p:txBody>
      </p:sp>
      <p:sp>
        <p:nvSpPr>
          <p:cNvPr id="159747" name="Title 4"/>
          <p:cNvSpPr>
            <a:spLocks noGrp="1"/>
          </p:cNvSpPr>
          <p:nvPr>
            <p:ph type="title"/>
          </p:nvPr>
        </p:nvSpPr>
        <p:spPr/>
        <p:txBody>
          <a:bodyPr/>
          <a:lstStyle/>
          <a:p>
            <a:pPr eaLnBrk="1" hangingPunct="1"/>
            <a:r>
              <a:rPr lang="en-US" smtClean="0"/>
              <a:t>Motivating Connectors (1/2)</a:t>
            </a:r>
          </a:p>
        </p:txBody>
      </p:sp>
      <p:sp>
        <p:nvSpPr>
          <p:cNvPr id="159748" name="Content Placeholder 5"/>
          <p:cNvSpPr>
            <a:spLocks noGrp="1"/>
          </p:cNvSpPr>
          <p:nvPr>
            <p:ph idx="1"/>
          </p:nvPr>
        </p:nvSpPr>
        <p:spPr>
          <a:xfrm>
            <a:off x="0" y="1219200"/>
            <a:ext cx="7583488" cy="5334000"/>
          </a:xfrm>
        </p:spPr>
        <p:txBody>
          <a:bodyPr/>
          <a:lstStyle/>
          <a:p>
            <a:pPr eaLnBrk="1" hangingPunct="1">
              <a:spcBef>
                <a:spcPct val="0"/>
              </a:spcBef>
            </a:pPr>
            <a:r>
              <a:rPr lang="en-US" b="1" smtClean="0"/>
              <a:t>Context</a:t>
            </a:r>
            <a:r>
              <a:rPr lang="en-US" smtClean="0"/>
              <a:t> – Many applications must leverage non-CORBA communication mechanisms</a:t>
            </a:r>
          </a:p>
          <a:p>
            <a:pPr lvl="1" eaLnBrk="1" hangingPunct="1">
              <a:spcBef>
                <a:spcPct val="0"/>
              </a:spcBef>
            </a:pPr>
            <a:r>
              <a:rPr lang="en-US" smtClean="0">
                <a:ea typeface="ＭＳ Ｐゴシック" pitchFamily="34" charset="-128"/>
              </a:rPr>
              <a:t>Interfacing with legacy code</a:t>
            </a:r>
          </a:p>
          <a:p>
            <a:pPr lvl="1" eaLnBrk="1" hangingPunct="1">
              <a:spcBef>
                <a:spcPct val="0"/>
              </a:spcBef>
            </a:pPr>
            <a:r>
              <a:rPr lang="en-US" smtClean="0">
                <a:ea typeface="ＭＳ Ｐゴシック" pitchFamily="34" charset="-128"/>
              </a:rPr>
              <a:t>Complying with mandated architectural standards</a:t>
            </a:r>
          </a:p>
          <a:p>
            <a:pPr lvl="1" eaLnBrk="1" hangingPunct="1">
              <a:spcBef>
                <a:spcPct val="0"/>
              </a:spcBef>
            </a:pPr>
            <a:r>
              <a:rPr lang="en-US" smtClean="0">
                <a:ea typeface="ＭＳ Ｐゴシック" pitchFamily="34" charset="-128"/>
              </a:rPr>
              <a:t>High level systems integration</a:t>
            </a:r>
          </a:p>
          <a:p>
            <a:pPr eaLnBrk="1" hangingPunct="1">
              <a:spcBef>
                <a:spcPct val="0"/>
              </a:spcBef>
            </a:pPr>
            <a:r>
              <a:rPr lang="en-US" smtClean="0"/>
              <a:t>Problem</a:t>
            </a:r>
            <a:r>
              <a:rPr lang="en-US" sz="2000" smtClean="0"/>
              <a:t> </a:t>
            </a:r>
          </a:p>
          <a:p>
            <a:pPr lvl="1" eaLnBrk="1" hangingPunct="1">
              <a:spcBef>
                <a:spcPct val="0"/>
              </a:spcBef>
            </a:pPr>
            <a:r>
              <a:rPr lang="en-US" smtClean="0">
                <a:ea typeface="ＭＳ Ｐゴシック" pitchFamily="34" charset="-128"/>
              </a:rPr>
              <a:t>Existing CCM ports (pub/sub or facet/receptacle) </a:t>
            </a:r>
          </a:p>
          <a:p>
            <a:pPr lvl="1" eaLnBrk="1" hangingPunct="1">
              <a:spcBef>
                <a:spcPct val="0"/>
              </a:spcBef>
              <a:buFontTx/>
              <a:buNone/>
            </a:pPr>
            <a:r>
              <a:rPr lang="en-US" smtClean="0">
                <a:ea typeface="ＭＳ Ｐゴシック" pitchFamily="34" charset="-128"/>
              </a:rPr>
              <a:t>	may not properly capture communication semantics</a:t>
            </a:r>
          </a:p>
          <a:p>
            <a:pPr lvl="1" eaLnBrk="1" hangingPunct="1">
              <a:spcBef>
                <a:spcPct val="0"/>
              </a:spcBef>
            </a:pPr>
            <a:r>
              <a:rPr lang="en-US" smtClean="0">
                <a:ea typeface="ＭＳ Ｐゴシック" pitchFamily="34" charset="-128"/>
              </a:rPr>
              <a:t>Addition of new communication middleware/semantics requires</a:t>
            </a:r>
          </a:p>
          <a:p>
            <a:pPr lvl="2" eaLnBrk="1" hangingPunct="1">
              <a:spcBef>
                <a:spcPct val="0"/>
              </a:spcBef>
            </a:pPr>
            <a:r>
              <a:rPr lang="en-US" smtClean="0">
                <a:ea typeface="ＭＳ Ｐゴシック" pitchFamily="34" charset="-128"/>
              </a:rPr>
              <a:t>Mixing communication logic with business logic</a:t>
            </a:r>
          </a:p>
          <a:p>
            <a:pPr lvl="2" eaLnBrk="1" hangingPunct="1">
              <a:spcBef>
                <a:spcPct val="0"/>
              </a:spcBef>
            </a:pPr>
            <a:r>
              <a:rPr lang="en-US" smtClean="0">
                <a:ea typeface="ＭＳ Ｐゴシック" pitchFamily="34" charset="-128"/>
              </a:rPr>
              <a:t>Modifying the container to extend/change semantics of existing ports</a:t>
            </a:r>
          </a:p>
          <a:p>
            <a:pPr lvl="1" eaLnBrk="1" hangingPunct="1">
              <a:spcBef>
                <a:spcPct val="0"/>
              </a:spcBef>
            </a:pPr>
            <a:r>
              <a:rPr lang="en-US" smtClean="0">
                <a:ea typeface="ＭＳ Ｐゴシック" pitchFamily="34" charset="-128"/>
              </a:rPr>
              <a:t>Precludes use of D&amp;C middleware for configuration</a:t>
            </a:r>
          </a:p>
        </p:txBody>
      </p:sp>
      <p:pic>
        <p:nvPicPr>
          <p:cNvPr id="159749" name="Picture 5"/>
          <p:cNvPicPr>
            <a:picLocks noChangeAspect="1"/>
          </p:cNvPicPr>
          <p:nvPr/>
        </p:nvPicPr>
        <p:blipFill>
          <a:blip r:embed="rId3"/>
          <a:srcRect/>
          <a:stretch>
            <a:fillRect/>
          </a:stretch>
        </p:blipFill>
        <p:spPr bwMode="auto">
          <a:xfrm>
            <a:off x="6477000" y="1600200"/>
            <a:ext cx="2844800" cy="347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pPr eaLnBrk="1" hangingPunct="1"/>
            <a:r>
              <a:rPr lang="en-US" smtClean="0"/>
              <a:t>Motivating Connectors (2/2)</a:t>
            </a:r>
          </a:p>
        </p:txBody>
      </p:sp>
      <p:sp>
        <p:nvSpPr>
          <p:cNvPr id="160771" name="Content Placeholder 2"/>
          <p:cNvSpPr>
            <a:spLocks noGrp="1"/>
          </p:cNvSpPr>
          <p:nvPr>
            <p:ph idx="1"/>
          </p:nvPr>
        </p:nvSpPr>
        <p:spPr>
          <a:xfrm>
            <a:off x="152400" y="1219200"/>
            <a:ext cx="7162800" cy="5181600"/>
          </a:xfrm>
        </p:spPr>
        <p:txBody>
          <a:bodyPr/>
          <a:lstStyle/>
          <a:p>
            <a:pPr eaLnBrk="1" hangingPunct="1"/>
            <a:r>
              <a:rPr lang="en-US" b="1" smtClean="0"/>
              <a:t>Solution</a:t>
            </a:r>
            <a:r>
              <a:rPr lang="en-US" smtClean="0"/>
              <a:t> – Create a separate, deployable entity to contain communication logic</a:t>
            </a:r>
          </a:p>
          <a:p>
            <a:pPr lvl="1" eaLnBrk="1" hangingPunct="1"/>
            <a:r>
              <a:rPr lang="en-US" smtClean="0">
                <a:ea typeface="ＭＳ Ｐゴシック" pitchFamily="34" charset="-128"/>
              </a:rPr>
              <a:t>Leverage extended ports to create well-defined interfaces</a:t>
            </a:r>
          </a:p>
          <a:p>
            <a:pPr lvl="1" eaLnBrk="1" hangingPunct="1"/>
            <a:r>
              <a:rPr lang="en-US" smtClean="0">
                <a:ea typeface="ＭＳ Ｐゴシック" pitchFamily="34" charset="-128"/>
              </a:rPr>
              <a:t>Can be re-used across different applications</a:t>
            </a:r>
          </a:p>
          <a:p>
            <a:pPr lvl="1" eaLnBrk="1" hangingPunct="1"/>
            <a:r>
              <a:rPr lang="en-US" smtClean="0">
                <a:ea typeface="ＭＳ Ｐゴシック" pitchFamily="34" charset="-128"/>
              </a:rPr>
              <a:t>Allows D&amp;C infrastructure to coordinate configuration</a:t>
            </a:r>
          </a:p>
          <a:p>
            <a:pPr eaLnBrk="1" hangingPunct="1"/>
            <a:r>
              <a:rPr lang="en-US" smtClean="0"/>
              <a:t>Implemented using new </a:t>
            </a:r>
            <a:r>
              <a:rPr lang="en-US" i="1" smtClean="0"/>
              <a:t>connector</a:t>
            </a:r>
            <a:r>
              <a:rPr lang="en-US" smtClean="0"/>
              <a:t> IDL3+ keyword</a:t>
            </a:r>
          </a:p>
          <a:p>
            <a:pPr lvl="1" eaLnBrk="1" hangingPunct="1"/>
            <a:r>
              <a:rPr lang="en-US" smtClean="0">
                <a:ea typeface="ＭＳ Ｐゴシック" pitchFamily="34" charset="-128"/>
              </a:rPr>
              <a:t>Collects ports (regular and extended) into a coherent interface</a:t>
            </a:r>
          </a:p>
          <a:p>
            <a:pPr lvl="1" eaLnBrk="1" hangingPunct="1"/>
            <a:r>
              <a:rPr lang="en-US" smtClean="0">
                <a:ea typeface="ＭＳ Ｐゴシック" pitchFamily="34" charset="-128"/>
              </a:rPr>
              <a:t>Can have attributes which may be used for D&amp;C</a:t>
            </a:r>
          </a:p>
          <a:p>
            <a:pPr lvl="1" eaLnBrk="1" hangingPunct="1"/>
            <a:r>
              <a:rPr lang="en-US" smtClean="0">
                <a:ea typeface="ＭＳ Ｐゴシック" pitchFamily="34" charset="-128"/>
              </a:rPr>
              <a:t>Can be placed in a parameterized module</a:t>
            </a:r>
          </a:p>
          <a:p>
            <a:pPr lvl="1" eaLnBrk="1" hangingPunct="1"/>
            <a:endParaRPr lang="en-US" smtClean="0">
              <a:ea typeface="ＭＳ Ｐゴシック" pitchFamily="34" charset="-128"/>
            </a:endParaRPr>
          </a:p>
        </p:txBody>
      </p:sp>
      <p:sp>
        <p:nvSpPr>
          <p:cNvPr id="160772" name="Picture 4" descr="connector.pdf"/>
          <p:cNvSpPr>
            <a:spLocks noChangeAspect="1"/>
          </p:cNvSpPr>
          <p:nvPr/>
        </p:nvSpPr>
        <p:spPr bwMode="auto">
          <a:xfrm>
            <a:off x="7186613" y="1408113"/>
            <a:ext cx="1701800" cy="4114800"/>
          </a:xfrm>
          <a:prstGeom prst="rect">
            <a:avLst/>
          </a:prstGeom>
          <a:noFill/>
          <a:ln w="9525">
            <a:noFill/>
            <a:miter lim="800000"/>
            <a:headEnd/>
            <a:tailEnd/>
          </a:ln>
        </p:spPr>
        <p:txBody>
          <a:bodyPr/>
          <a:lstStyle/>
          <a:p>
            <a:endParaRPr lang="nl-NL"/>
          </a:p>
        </p:txBody>
      </p:sp>
      <p:pic>
        <p:nvPicPr>
          <p:cNvPr id="160773" name="Picture 4"/>
          <p:cNvPicPr>
            <a:picLocks noChangeAspect="1"/>
          </p:cNvPicPr>
          <p:nvPr/>
        </p:nvPicPr>
        <p:blipFill>
          <a:blip r:embed="rId3"/>
          <a:srcRect/>
          <a:stretch>
            <a:fillRect/>
          </a:stretch>
        </p:blipFill>
        <p:spPr bwMode="auto">
          <a:xfrm>
            <a:off x="7239000" y="1676400"/>
            <a:ext cx="1473200"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61795" name="Rectangle 4"/>
          <p:cNvSpPr>
            <a:spLocks noChangeArrowheads="1"/>
          </p:cNvSpPr>
          <p:nvPr/>
        </p:nvSpPr>
        <p:spPr bwMode="auto">
          <a:xfrm>
            <a:off x="576263" y="2079625"/>
            <a:ext cx="8763000" cy="3886200"/>
          </a:xfrm>
          <a:prstGeom prst="rect">
            <a:avLst/>
          </a:prstGeom>
          <a:noFill/>
          <a:ln w="9525">
            <a:noFill/>
            <a:miter lim="800000"/>
            <a:headEnd/>
            <a:tailEnd/>
          </a:ln>
        </p:spPr>
        <p:txBody>
          <a:bodyPr/>
          <a:lstStyle/>
          <a:p>
            <a:pPr marL="169863" indent="-169863"/>
            <a:r>
              <a:rPr lang="en-US" sz="1600" b="1" i="0">
                <a:latin typeface="Courier New" pitchFamily="49" charset="0"/>
                <a:ea typeface="宋体" pitchFamily="2" charset="-122"/>
              </a:rPr>
              <a:t>connector</a:t>
            </a:r>
            <a:r>
              <a:rPr lang="en-US" sz="1600" i="0">
                <a:latin typeface="Courier New" pitchFamily="49" charset="0"/>
                <a:ea typeface="宋体" pitchFamily="2" charset="-122"/>
              </a:rPr>
              <a:t> Cnx {</a:t>
            </a:r>
          </a:p>
          <a:p>
            <a:pPr marL="169863" indent="-169863"/>
            <a:r>
              <a:rPr lang="en-US" sz="1600" i="0">
                <a:latin typeface="Courier New" pitchFamily="49" charset="0"/>
                <a:ea typeface="宋体" pitchFamily="2" charset="-122"/>
              </a:rPr>
              <a:t>  </a:t>
            </a:r>
            <a:r>
              <a:rPr lang="en-US" sz="1600" b="1" i="0">
                <a:latin typeface="Courier New" pitchFamily="49" charset="0"/>
                <a:ea typeface="宋体" pitchFamily="2" charset="-122"/>
              </a:rPr>
              <a:t>mirrorport</a:t>
            </a:r>
            <a:r>
              <a:rPr lang="en-US" sz="1600" i="0">
                <a:latin typeface="Courier New" pitchFamily="49" charset="0"/>
                <a:ea typeface="宋体" pitchFamily="2" charset="-122"/>
              </a:rPr>
              <a:t> Data_ControlledConsumer cc;</a:t>
            </a:r>
          </a:p>
          <a:p>
            <a:pPr marL="169863" indent="-169863"/>
            <a:r>
              <a:rPr lang="en-US" sz="1600" i="0">
                <a:latin typeface="Courier New" pitchFamily="49" charset="0"/>
                <a:ea typeface="宋体" pitchFamily="2" charset="-122"/>
              </a:rPr>
              <a:t>  provides Data_Pusher p;</a:t>
            </a:r>
          </a:p>
          <a:p>
            <a:pPr marL="169863" indent="-169863"/>
            <a:r>
              <a:rPr lang="en-US" sz="1600" i="0">
                <a:latin typeface="Courier New" pitchFamily="49" charset="0"/>
                <a:ea typeface="宋体" pitchFamily="2" charset="-122"/>
              </a:rPr>
              <a:t>  attribute string configuration;</a:t>
            </a:r>
          </a:p>
          <a:p>
            <a:pPr marL="169863" indent="-169863"/>
            <a:r>
              <a:rPr lang="en-US" sz="1600" i="0">
                <a:latin typeface="Courier New" pitchFamily="49" charset="0"/>
                <a:ea typeface="宋体" pitchFamily="2" charset="-122"/>
              </a:rPr>
              <a:t>};</a:t>
            </a:r>
          </a:p>
          <a:p>
            <a:pPr marL="169863" indent="-169863"/>
            <a:r>
              <a:rPr lang="en-US" sz="1600" i="0">
                <a:latin typeface="Courier New" pitchFamily="49" charset="0"/>
                <a:ea typeface="宋体" pitchFamily="2" charset="-122"/>
              </a:rPr>
              <a:t>module Typed &lt;typename T&gt; { </a:t>
            </a:r>
          </a:p>
          <a:p>
            <a:pPr marL="169863" indent="-169863"/>
            <a:r>
              <a:rPr lang="en-US" sz="1600" b="1" i="0">
                <a:latin typeface="Courier New" pitchFamily="49" charset="0"/>
                <a:ea typeface="宋体" pitchFamily="2" charset="-122"/>
              </a:rPr>
              <a:t>  connector</a:t>
            </a:r>
            <a:r>
              <a:rPr lang="en-US" sz="1600" i="0">
                <a:latin typeface="Courier New" pitchFamily="49" charset="0"/>
                <a:ea typeface="宋体" pitchFamily="2" charset="-122"/>
              </a:rPr>
              <a:t> Cnx {</a:t>
            </a:r>
          </a:p>
          <a:p>
            <a:pPr marL="169863" indent="-169863"/>
            <a:r>
              <a:rPr lang="en-US" sz="1600" i="0">
                <a:latin typeface="Courier New" pitchFamily="49" charset="0"/>
                <a:ea typeface="宋体" pitchFamily="2" charset="-122"/>
              </a:rPr>
              <a:t>    port ControlledConsumer cc;</a:t>
            </a:r>
          </a:p>
          <a:p>
            <a:pPr marL="169863" indent="-169863"/>
            <a:r>
              <a:rPr lang="en-US" sz="1600" i="0">
                <a:latin typeface="Courier New" pitchFamily="49" charset="0"/>
                <a:ea typeface="宋体" pitchFamily="2" charset="-122"/>
              </a:rPr>
              <a:t>    mirrorport Pusher p;</a:t>
            </a:r>
          </a:p>
          <a:p>
            <a:pPr marL="169863" indent="-169863"/>
            <a:r>
              <a:rPr lang="en-US" sz="1600" i="0">
                <a:latin typeface="Courier New" pitchFamily="49" charset="0"/>
                <a:ea typeface="宋体" pitchFamily="2" charset="-122"/>
              </a:rPr>
              <a:t>    attribute T configuration;</a:t>
            </a:r>
          </a:p>
          <a:p>
            <a:pPr marL="169863" indent="-169863"/>
            <a:r>
              <a:rPr lang="en-US" sz="1600" i="0">
                <a:latin typeface="Courier New" pitchFamily="49" charset="0"/>
                <a:ea typeface="宋体" pitchFamily="2" charset="-122"/>
              </a:rPr>
              <a:t>  };</a:t>
            </a:r>
          </a:p>
          <a:p>
            <a:pPr marL="169863" indent="-169863"/>
            <a:r>
              <a:rPr lang="en-US" sz="1600" i="0">
                <a:latin typeface="Courier New" pitchFamily="49" charset="0"/>
                <a:ea typeface="宋体" pitchFamily="2" charset="-122"/>
              </a:rPr>
              <a:t>};</a:t>
            </a:r>
          </a:p>
          <a:p>
            <a:pPr marL="169863" indent="-169863">
              <a:spcBef>
                <a:spcPct val="40000"/>
              </a:spcBef>
              <a:buFontTx/>
              <a:buChar char="•"/>
            </a:pPr>
            <a:endParaRPr lang="en-US" altLang="zh-CN" sz="2000" i="0">
              <a:ea typeface="宋体" pitchFamily="2" charset="-122"/>
              <a:cs typeface="Times New Roman" pitchFamily="18" charset="0"/>
            </a:endParaRPr>
          </a:p>
          <a:p>
            <a:pPr marL="169863" indent="-169863">
              <a:spcBef>
                <a:spcPct val="40000"/>
              </a:spcBef>
              <a:buFontTx/>
              <a:buChar char="•"/>
            </a:pPr>
            <a:endParaRPr lang="en-US" altLang="zh-CN" sz="2000" i="0">
              <a:ea typeface="宋体" pitchFamily="2" charset="-122"/>
              <a:cs typeface="Times New Roman" pitchFamily="18" charset="0"/>
            </a:endParaRPr>
          </a:p>
        </p:txBody>
      </p:sp>
      <p:sp>
        <p:nvSpPr>
          <p:cNvPr id="161796" name="Rectangle 5"/>
          <p:cNvSpPr>
            <a:spLocks noGrp="1" noChangeArrowheads="1"/>
          </p:cNvSpPr>
          <p:nvPr>
            <p:ph type="title" idx="4294967295"/>
          </p:nvPr>
        </p:nvSpPr>
        <p:spPr/>
        <p:txBody>
          <a:bodyPr/>
          <a:lstStyle/>
          <a:p>
            <a:r>
              <a:rPr lang="en-US" smtClean="0"/>
              <a:t>Defining Connectors</a:t>
            </a:r>
          </a:p>
        </p:txBody>
      </p:sp>
      <p:sp>
        <p:nvSpPr>
          <p:cNvPr id="161797" name="Rectangle 6"/>
          <p:cNvSpPr>
            <a:spLocks noGrp="1" noChangeArrowheads="1"/>
          </p:cNvSpPr>
          <p:nvPr>
            <p:ph type="body" idx="4294967295"/>
          </p:nvPr>
        </p:nvSpPr>
        <p:spPr>
          <a:xfrm>
            <a:off x="465138" y="1138238"/>
            <a:ext cx="8264525" cy="1160462"/>
          </a:xfrm>
        </p:spPr>
        <p:txBody>
          <a:bodyPr/>
          <a:lstStyle/>
          <a:p>
            <a:r>
              <a:rPr lang="en-US" altLang="zh-CN" smtClean="0">
                <a:solidFill>
                  <a:srgbClr val="000000"/>
                </a:solidFill>
                <a:ea typeface="宋体" pitchFamily="2" charset="-122"/>
              </a:rPr>
              <a:t>Fixed and parameterized connectors are possible</a:t>
            </a:r>
          </a:p>
          <a:p>
            <a:r>
              <a:rPr lang="en-US" altLang="zh-CN" smtClean="0">
                <a:solidFill>
                  <a:srgbClr val="000000"/>
                </a:solidFill>
                <a:ea typeface="宋体" pitchFamily="2" charset="-122"/>
              </a:rPr>
              <a:t>Connectors support ports, attributes, and inheritance</a:t>
            </a:r>
          </a:p>
          <a:p>
            <a:endParaRPr lang="en-US" smtClean="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Picture 5" descr="Connectors.pdf"/>
          <p:cNvSpPr>
            <a:spLocks noChangeAspect="1"/>
          </p:cNvSpPr>
          <p:nvPr/>
        </p:nvSpPr>
        <p:spPr bwMode="auto">
          <a:xfrm>
            <a:off x="5853113" y="1900238"/>
            <a:ext cx="3467100" cy="2527300"/>
          </a:xfrm>
          <a:prstGeom prst="rect">
            <a:avLst/>
          </a:prstGeom>
          <a:noFill/>
          <a:ln w="9525">
            <a:noFill/>
            <a:miter lim="800000"/>
            <a:headEnd/>
            <a:tailEnd/>
          </a:ln>
        </p:spPr>
        <p:txBody>
          <a:bodyPr/>
          <a:lstStyle/>
          <a:p>
            <a:endParaRPr lang="nl-NL"/>
          </a:p>
        </p:txBody>
      </p:sp>
      <p:sp>
        <p:nvSpPr>
          <p:cNvPr id="162819"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62820" name="Rectangle 4"/>
          <p:cNvSpPr>
            <a:spLocks noChangeArrowheads="1"/>
          </p:cNvSpPr>
          <p:nvPr/>
        </p:nvSpPr>
        <p:spPr bwMode="auto">
          <a:xfrm>
            <a:off x="0" y="1243013"/>
            <a:ext cx="6249988" cy="4876800"/>
          </a:xfrm>
          <a:prstGeom prst="rect">
            <a:avLst/>
          </a:prstGeom>
          <a:noFill/>
          <a:ln w="9525">
            <a:noFill/>
            <a:miter lim="800000"/>
            <a:headEnd/>
            <a:tailEnd/>
          </a:ln>
        </p:spPr>
        <p:txBody>
          <a:bodyPr/>
          <a:lstStyle/>
          <a:p>
            <a:pPr marL="169863" indent="-169863">
              <a:spcBef>
                <a:spcPct val="40000"/>
              </a:spcBef>
              <a:buFontTx/>
              <a:buChar char="•"/>
            </a:pPr>
            <a:endParaRPr lang="en-US" altLang="zh-CN" sz="2000">
              <a:ea typeface="宋体" pitchFamily="2" charset="-122"/>
              <a:cs typeface="Times New Roman" pitchFamily="18" charset="0"/>
            </a:endParaRPr>
          </a:p>
        </p:txBody>
      </p:sp>
      <p:sp>
        <p:nvSpPr>
          <p:cNvPr id="162821" name="Rectangle 6"/>
          <p:cNvSpPr>
            <a:spLocks noGrp="1" noChangeArrowheads="1"/>
          </p:cNvSpPr>
          <p:nvPr>
            <p:ph type="title" idx="4294967295"/>
          </p:nvPr>
        </p:nvSpPr>
        <p:spPr/>
        <p:txBody>
          <a:bodyPr/>
          <a:lstStyle/>
          <a:p>
            <a:r>
              <a:rPr lang="en-US" smtClean="0"/>
              <a:t>Implementing and Deploying Components</a:t>
            </a:r>
          </a:p>
        </p:txBody>
      </p:sp>
      <p:sp>
        <p:nvSpPr>
          <p:cNvPr id="162822" name="Rectangle 7"/>
          <p:cNvSpPr>
            <a:spLocks noGrp="1" noChangeArrowheads="1"/>
          </p:cNvSpPr>
          <p:nvPr>
            <p:ph type="body" idx="4294967295"/>
          </p:nvPr>
        </p:nvSpPr>
        <p:spPr/>
        <p:txBody>
          <a:bodyPr/>
          <a:lstStyle/>
          <a:p>
            <a:r>
              <a:rPr lang="en-US" altLang="zh-CN" smtClean="0">
                <a:solidFill>
                  <a:srgbClr val="000000"/>
                </a:solidFill>
                <a:ea typeface="宋体" pitchFamily="2" charset="-122"/>
              </a:rPr>
              <a:t>Connectors may be divided into fragments</a:t>
            </a:r>
          </a:p>
          <a:p>
            <a:pPr lvl="1"/>
            <a:r>
              <a:rPr lang="en-US" altLang="zh-CN" smtClean="0">
                <a:solidFill>
                  <a:srgbClr val="000000"/>
                </a:solidFill>
                <a:ea typeface="ＭＳ Ｐゴシック" pitchFamily="34" charset="-128"/>
              </a:rPr>
              <a:t>Each fragment is co-located with the component  instance it is connected to</a:t>
            </a:r>
          </a:p>
          <a:p>
            <a:pPr lvl="1"/>
            <a:r>
              <a:rPr lang="en-US" altLang="zh-CN" smtClean="0">
                <a:solidFill>
                  <a:srgbClr val="000000"/>
                </a:solidFill>
                <a:ea typeface="ＭＳ Ｐゴシック" pitchFamily="34" charset="-128"/>
              </a:rPr>
              <a:t>One or more fragments may be associated with a particular component</a:t>
            </a:r>
          </a:p>
          <a:p>
            <a:r>
              <a:rPr lang="en-US" altLang="zh-CN" smtClean="0">
                <a:solidFill>
                  <a:srgbClr val="000000"/>
                </a:solidFill>
                <a:ea typeface="宋体" pitchFamily="2" charset="-122"/>
              </a:rPr>
              <a:t>Connector fragment is derived from CCMObject</a:t>
            </a:r>
          </a:p>
          <a:p>
            <a:pPr lvl="1"/>
            <a:r>
              <a:rPr lang="en-US" altLang="zh-CN" smtClean="0">
                <a:solidFill>
                  <a:srgbClr val="000000"/>
                </a:solidFill>
                <a:ea typeface="ＭＳ Ｐゴシック" pitchFamily="34" charset="-128"/>
              </a:rPr>
              <a:t>Connector fragment can be deployed as a regular component</a:t>
            </a:r>
          </a:p>
          <a:p>
            <a:pPr lvl="1"/>
            <a:r>
              <a:rPr lang="en-US" altLang="zh-CN" smtClean="0">
                <a:solidFill>
                  <a:srgbClr val="000000"/>
                </a:solidFill>
                <a:ea typeface="ＭＳ Ｐゴシック" pitchFamily="34" charset="-128"/>
              </a:rPr>
              <a:t>Configuration takes place via standard attributes defined in the interface</a:t>
            </a:r>
          </a:p>
          <a:p>
            <a:pPr lvl="1"/>
            <a:r>
              <a:rPr lang="en-US" altLang="zh-CN" smtClean="0">
                <a:solidFill>
                  <a:srgbClr val="000000"/>
                </a:solidFill>
                <a:ea typeface="ＭＳ Ｐゴシック" pitchFamily="34" charset="-128"/>
              </a:rPr>
              <a:t>Fragment must implement Navigation, Receptacles, and, KeylessCCMHome</a:t>
            </a:r>
          </a:p>
          <a:p>
            <a:endParaRPr lang="en-US" smtClean="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4"/>
          <p:cNvSpPr>
            <a:spLocks noGrp="1"/>
          </p:cNvSpPr>
          <p:nvPr>
            <p:ph type="title"/>
          </p:nvPr>
        </p:nvSpPr>
        <p:spPr/>
        <p:txBody>
          <a:bodyPr/>
          <a:lstStyle/>
          <a:p>
            <a:pPr eaLnBrk="1" hangingPunct="1"/>
            <a:r>
              <a:rPr lang="en-US" smtClean="0"/>
              <a:t>Connector Modeling vs. Deployment (1/2)</a:t>
            </a:r>
          </a:p>
        </p:txBody>
      </p:sp>
      <p:sp>
        <p:nvSpPr>
          <p:cNvPr id="163843" name="Text Placeholder 6"/>
          <p:cNvSpPr>
            <a:spLocks noGrp="1"/>
          </p:cNvSpPr>
          <p:nvPr>
            <p:ph type="body" sz="half" idx="2"/>
          </p:nvPr>
        </p:nvSpPr>
        <p:spPr/>
        <p:txBody>
          <a:bodyPr/>
          <a:lstStyle/>
          <a:p>
            <a:pPr eaLnBrk="1" hangingPunct="1"/>
            <a:r>
              <a:rPr lang="en-US" smtClean="0"/>
              <a:t>From a modeling standpoint, connectors appear monolithic</a:t>
            </a:r>
          </a:p>
          <a:p>
            <a:pPr eaLnBrk="1" hangingPunct="1"/>
            <a:r>
              <a:rPr lang="en-US" smtClean="0"/>
              <a:t>Need not be concerned with ‘fragments’ or how they are deployed</a:t>
            </a:r>
          </a:p>
          <a:p>
            <a:pPr eaLnBrk="1" hangingPunct="1"/>
            <a:r>
              <a:rPr lang="en-US" smtClean="0"/>
              <a:t>Connections are made from a component to the desired port on the connector</a:t>
            </a:r>
          </a:p>
        </p:txBody>
      </p:sp>
      <p:pic>
        <p:nvPicPr>
          <p:cNvPr id="163844" name="Picture 2"/>
          <p:cNvPicPr>
            <a:picLocks noChangeAspect="1"/>
          </p:cNvPicPr>
          <p:nvPr/>
        </p:nvPicPr>
        <p:blipFill>
          <a:blip r:embed="rId3"/>
          <a:srcRect/>
          <a:stretch>
            <a:fillRect/>
          </a:stretch>
        </p:blipFill>
        <p:spPr bwMode="auto">
          <a:xfrm>
            <a:off x="1460500" y="1281113"/>
            <a:ext cx="6172200" cy="193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4"/>
          <p:cNvSpPr>
            <a:spLocks noGrp="1"/>
          </p:cNvSpPr>
          <p:nvPr>
            <p:ph type="title"/>
          </p:nvPr>
        </p:nvSpPr>
        <p:spPr/>
        <p:txBody>
          <a:bodyPr/>
          <a:lstStyle/>
          <a:p>
            <a:pPr eaLnBrk="1" hangingPunct="1"/>
            <a:r>
              <a:rPr lang="en-US" smtClean="0"/>
              <a:t>Connector Modeling vs. Deployment (2/2)</a:t>
            </a:r>
          </a:p>
        </p:txBody>
      </p:sp>
      <p:sp>
        <p:nvSpPr>
          <p:cNvPr id="164867" name="Text Placeholder 6"/>
          <p:cNvSpPr>
            <a:spLocks noGrp="1"/>
          </p:cNvSpPr>
          <p:nvPr>
            <p:ph type="body" sz="half" idx="2"/>
          </p:nvPr>
        </p:nvSpPr>
        <p:spPr/>
        <p:txBody>
          <a:bodyPr/>
          <a:lstStyle/>
          <a:p>
            <a:pPr eaLnBrk="1" hangingPunct="1"/>
            <a:r>
              <a:rPr lang="en-US" smtClean="0"/>
              <a:t>The modeling tool will generate descriptors for the appropriate fragments</a:t>
            </a:r>
          </a:p>
          <a:p>
            <a:pPr eaLnBrk="1" hangingPunct="1"/>
            <a:r>
              <a:rPr lang="en-US" smtClean="0"/>
              <a:t>Each application component is deployed collocated with a dedicated fragment for communication</a:t>
            </a:r>
          </a:p>
          <a:p>
            <a:pPr eaLnBrk="1" hangingPunct="1"/>
            <a:r>
              <a:rPr lang="en-US" smtClean="0"/>
              <a:t>Application components and their connectors communicate over </a:t>
            </a:r>
            <a:r>
              <a:rPr lang="en-US" i="1" smtClean="0"/>
              <a:t>local</a:t>
            </a:r>
            <a:r>
              <a:rPr lang="en-US" smtClean="0"/>
              <a:t> interfaces</a:t>
            </a:r>
          </a:p>
        </p:txBody>
      </p:sp>
      <p:pic>
        <p:nvPicPr>
          <p:cNvPr id="164868" name="Picture 3"/>
          <p:cNvPicPr>
            <a:picLocks noChangeAspect="1"/>
          </p:cNvPicPr>
          <p:nvPr/>
        </p:nvPicPr>
        <p:blipFill>
          <a:blip r:embed="rId3"/>
          <a:srcRect/>
          <a:stretch>
            <a:fillRect/>
          </a:stretch>
        </p:blipFill>
        <p:spPr bwMode="auto">
          <a:xfrm>
            <a:off x="1447800" y="1066800"/>
            <a:ext cx="6172200" cy="256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ChangeArrowheads="1"/>
          </p:cNvSpPr>
          <p:nvPr/>
        </p:nvSpPr>
        <p:spPr bwMode="auto">
          <a:xfrm>
            <a:off x="0" y="3810000"/>
            <a:ext cx="5791200" cy="2057400"/>
          </a:xfrm>
          <a:prstGeom prst="rect">
            <a:avLst/>
          </a:prstGeom>
          <a:noFill/>
          <a:ln w="9525">
            <a:noFill/>
            <a:miter lim="800000"/>
            <a:headEnd/>
            <a:tailEnd/>
          </a:ln>
        </p:spPr>
        <p:txBody>
          <a:bodyPr wrap="none" lIns="0" rIns="0" anchor="ctr">
            <a:spAutoFit/>
          </a:bodyPr>
          <a:lstStyle/>
          <a:p>
            <a:endParaRPr lang="nl-NL"/>
          </a:p>
        </p:txBody>
      </p:sp>
      <p:sp>
        <p:nvSpPr>
          <p:cNvPr id="88067" name="Rectangle 5"/>
          <p:cNvSpPr>
            <a:spLocks noChangeArrowheads="1"/>
          </p:cNvSpPr>
          <p:nvPr/>
        </p:nvSpPr>
        <p:spPr bwMode="auto">
          <a:xfrm>
            <a:off x="5035550" y="923925"/>
            <a:ext cx="3956050" cy="5181600"/>
          </a:xfrm>
          <a:prstGeom prst="rect">
            <a:avLst/>
          </a:prstGeom>
          <a:noFill/>
          <a:ln w="9525">
            <a:noFill/>
            <a:miter lim="800000"/>
            <a:headEnd/>
            <a:tailEnd/>
          </a:ln>
        </p:spPr>
        <p:txBody>
          <a:bodyPr/>
          <a:lstStyle/>
          <a:p>
            <a:pPr marL="112713" indent="-112713">
              <a:spcBef>
                <a:spcPct val="30000"/>
              </a:spcBef>
              <a:buFontTx/>
              <a:buChar char="•"/>
            </a:pPr>
            <a:r>
              <a:rPr lang="en-US" altLang="zh-CN" b="1" i="0">
                <a:ea typeface="宋体" pitchFamily="2" charset="-122"/>
              </a:rPr>
              <a:t>Component Server</a:t>
            </a:r>
            <a:endParaRPr lang="en-US" altLang="zh-CN" i="0">
              <a:ea typeface="宋体" pitchFamily="2" charset="-122"/>
            </a:endParaRPr>
          </a:p>
          <a:p>
            <a:pPr marL="404813" lvl="1" indent="-177800">
              <a:spcBef>
                <a:spcPct val="30000"/>
              </a:spcBef>
              <a:buFontTx/>
              <a:buChar char="–"/>
            </a:pPr>
            <a:r>
              <a:rPr lang="en-US" altLang="zh-CN" i="0">
                <a:ea typeface="宋体" pitchFamily="2" charset="-122"/>
              </a:rPr>
              <a:t>A generic server process for hosting containers &amp; component/home executors</a:t>
            </a:r>
          </a:p>
          <a:p>
            <a:pPr marL="112713" indent="-112713">
              <a:spcBef>
                <a:spcPct val="30000"/>
              </a:spcBef>
              <a:buFontTx/>
              <a:buChar char="•"/>
            </a:pPr>
            <a:r>
              <a:rPr lang="en-US" altLang="zh-CN" b="1" i="0">
                <a:solidFill>
                  <a:schemeClr val="folHlink"/>
                </a:solidFill>
                <a:ea typeface="宋体" pitchFamily="2" charset="-122"/>
              </a:rPr>
              <a:t>Component Implementation Framework (CIF)</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Automates the implementation of many component features</a:t>
            </a:r>
          </a:p>
          <a:p>
            <a:pPr marL="112713" indent="-112713">
              <a:spcBef>
                <a:spcPct val="30000"/>
              </a:spcBef>
              <a:buFontTx/>
              <a:buChar char="•"/>
            </a:pPr>
            <a:r>
              <a:rPr lang="en-US" altLang="zh-CN" b="1" i="0">
                <a:solidFill>
                  <a:schemeClr val="folHlink"/>
                </a:solidFill>
                <a:ea typeface="宋体" pitchFamily="2" charset="-122"/>
              </a:rPr>
              <a:t>Component packaging tools</a:t>
            </a:r>
          </a:p>
          <a:p>
            <a:pPr marL="404813" lvl="1" indent="-177800">
              <a:spcBef>
                <a:spcPct val="30000"/>
              </a:spcBef>
              <a:buFontTx/>
              <a:buChar char="–"/>
            </a:pPr>
            <a:r>
              <a:rPr lang="en-US" altLang="zh-CN" i="0">
                <a:solidFill>
                  <a:schemeClr val="folHlink"/>
                </a:solidFill>
                <a:ea typeface="宋体" pitchFamily="2" charset="-122"/>
              </a:rPr>
              <a:t>Compose implementation &amp; configuration information into deployable assemblies</a:t>
            </a:r>
          </a:p>
          <a:p>
            <a:pPr marL="112713" indent="-112713">
              <a:spcBef>
                <a:spcPct val="30000"/>
              </a:spcBef>
              <a:buFontTx/>
              <a:buChar char="•"/>
            </a:pPr>
            <a:r>
              <a:rPr lang="en-US" altLang="zh-CN" b="1" i="0">
                <a:solidFill>
                  <a:schemeClr val="folHlink"/>
                </a:solidFill>
                <a:ea typeface="宋体" pitchFamily="2" charset="-122"/>
              </a:rPr>
              <a:t>Component deployment tools</a:t>
            </a:r>
          </a:p>
          <a:p>
            <a:pPr marL="404813" lvl="1" indent="-177800">
              <a:spcBef>
                <a:spcPct val="30000"/>
              </a:spcBef>
              <a:buFontTx/>
              <a:buChar char="–"/>
            </a:pPr>
            <a:r>
              <a:rPr lang="en-US" altLang="zh-CN" i="0">
                <a:solidFill>
                  <a:schemeClr val="folHlink"/>
                </a:solidFill>
                <a:ea typeface="宋体" pitchFamily="2" charset="-122"/>
              </a:rPr>
              <a:t>Automate the deployment of component assemblies to component servers</a:t>
            </a:r>
          </a:p>
        </p:txBody>
      </p:sp>
      <p:grpSp>
        <p:nvGrpSpPr>
          <p:cNvPr id="88068" name="Group 17"/>
          <p:cNvGrpSpPr>
            <a:grpSpLocks noChangeAspect="1"/>
          </p:cNvGrpSpPr>
          <p:nvPr/>
        </p:nvGrpSpPr>
        <p:grpSpPr bwMode="auto">
          <a:xfrm>
            <a:off x="0" y="1079500"/>
            <a:ext cx="4983163" cy="3806825"/>
            <a:chOff x="12" y="698"/>
            <a:chExt cx="3139" cy="2329"/>
          </a:xfrm>
        </p:grpSpPr>
        <p:sp>
          <p:nvSpPr>
            <p:cNvPr id="88071" name="AutoShape 16"/>
            <p:cNvSpPr>
              <a:spLocks noChangeAspect="1" noChangeArrowheads="1" noTextEdit="1"/>
            </p:cNvSpPr>
            <p:nvPr/>
          </p:nvSpPr>
          <p:spPr bwMode="auto">
            <a:xfrm>
              <a:off x="12" y="698"/>
              <a:ext cx="3139" cy="2329"/>
            </a:xfrm>
            <a:prstGeom prst="rect">
              <a:avLst/>
            </a:prstGeom>
            <a:noFill/>
            <a:ln w="9525">
              <a:noFill/>
              <a:miter lim="800000"/>
              <a:headEnd/>
              <a:tailEnd/>
            </a:ln>
          </p:spPr>
          <p:txBody>
            <a:bodyPr/>
            <a:lstStyle/>
            <a:p>
              <a:endParaRPr lang="nl-NL"/>
            </a:p>
          </p:txBody>
        </p:sp>
        <p:grpSp>
          <p:nvGrpSpPr>
            <p:cNvPr id="88072" name="Group 218"/>
            <p:cNvGrpSpPr>
              <a:grpSpLocks/>
            </p:cNvGrpSpPr>
            <p:nvPr/>
          </p:nvGrpSpPr>
          <p:grpSpPr bwMode="auto">
            <a:xfrm>
              <a:off x="21" y="708"/>
              <a:ext cx="3121" cy="2306"/>
              <a:chOff x="21" y="708"/>
              <a:chExt cx="3121" cy="2306"/>
            </a:xfrm>
          </p:grpSpPr>
          <p:sp>
            <p:nvSpPr>
              <p:cNvPr id="88178" name="Freeform 18"/>
              <p:cNvSpPr>
                <a:spLocks/>
              </p:cNvSpPr>
              <p:nvPr/>
            </p:nvSpPr>
            <p:spPr bwMode="auto">
              <a:xfrm>
                <a:off x="1648" y="708"/>
                <a:ext cx="1494"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solidFill>
                <a:srgbClr val="99CCFF"/>
              </a:solidFill>
              <a:ln w="0">
                <a:solidFill>
                  <a:srgbClr val="000000"/>
                </a:solidFill>
                <a:round/>
                <a:headEnd/>
                <a:tailEnd/>
              </a:ln>
            </p:spPr>
            <p:txBody>
              <a:bodyPr/>
              <a:lstStyle/>
              <a:p>
                <a:endParaRPr lang="nl-NL"/>
              </a:p>
            </p:txBody>
          </p:sp>
          <p:sp>
            <p:nvSpPr>
              <p:cNvPr id="88179" name="Freeform 19"/>
              <p:cNvSpPr>
                <a:spLocks/>
              </p:cNvSpPr>
              <p:nvPr/>
            </p:nvSpPr>
            <p:spPr bwMode="auto">
              <a:xfrm>
                <a:off x="1648" y="708"/>
                <a:ext cx="1494"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noFill/>
              <a:ln w="3175" cap="rnd">
                <a:solidFill>
                  <a:srgbClr val="000000"/>
                </a:solidFill>
                <a:round/>
                <a:headEnd/>
                <a:tailEnd/>
              </a:ln>
            </p:spPr>
            <p:txBody>
              <a:bodyPr/>
              <a:lstStyle/>
              <a:p>
                <a:endParaRPr lang="nl-NL"/>
              </a:p>
            </p:txBody>
          </p:sp>
          <p:sp>
            <p:nvSpPr>
              <p:cNvPr id="88180" name="Freeform 20"/>
              <p:cNvSpPr>
                <a:spLocks/>
              </p:cNvSpPr>
              <p:nvPr/>
            </p:nvSpPr>
            <p:spPr bwMode="auto">
              <a:xfrm>
                <a:off x="21" y="708"/>
                <a:ext cx="1495"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solidFill>
                <a:srgbClr val="99CCFF"/>
              </a:solidFill>
              <a:ln w="0">
                <a:solidFill>
                  <a:srgbClr val="000000"/>
                </a:solidFill>
                <a:round/>
                <a:headEnd/>
                <a:tailEnd/>
              </a:ln>
            </p:spPr>
            <p:txBody>
              <a:bodyPr/>
              <a:lstStyle/>
              <a:p>
                <a:endParaRPr lang="nl-NL"/>
              </a:p>
            </p:txBody>
          </p:sp>
          <p:sp>
            <p:nvSpPr>
              <p:cNvPr id="88181" name="Freeform 21"/>
              <p:cNvSpPr>
                <a:spLocks/>
              </p:cNvSpPr>
              <p:nvPr/>
            </p:nvSpPr>
            <p:spPr bwMode="auto">
              <a:xfrm>
                <a:off x="21" y="708"/>
                <a:ext cx="1495"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noFill/>
              <a:ln w="3175" cap="rnd">
                <a:solidFill>
                  <a:srgbClr val="000000"/>
                </a:solidFill>
                <a:round/>
                <a:headEnd/>
                <a:tailEnd/>
              </a:ln>
            </p:spPr>
            <p:txBody>
              <a:bodyPr/>
              <a:lstStyle/>
              <a:p>
                <a:endParaRPr lang="nl-NL"/>
              </a:p>
            </p:txBody>
          </p:sp>
          <p:sp>
            <p:nvSpPr>
              <p:cNvPr id="88182" name="Rectangle 22"/>
              <p:cNvSpPr>
                <a:spLocks noChangeArrowheads="1"/>
              </p:cNvSpPr>
              <p:nvPr/>
            </p:nvSpPr>
            <p:spPr bwMode="auto">
              <a:xfrm>
                <a:off x="377" y="938"/>
                <a:ext cx="879" cy="1216"/>
              </a:xfrm>
              <a:prstGeom prst="rect">
                <a:avLst/>
              </a:prstGeom>
              <a:solidFill>
                <a:srgbClr val="FFCC99"/>
              </a:solidFill>
              <a:ln w="9525">
                <a:noFill/>
                <a:miter lim="800000"/>
                <a:headEnd/>
                <a:tailEnd/>
              </a:ln>
            </p:spPr>
            <p:txBody>
              <a:bodyPr/>
              <a:lstStyle/>
              <a:p>
                <a:endParaRPr lang="nl-NL"/>
              </a:p>
            </p:txBody>
          </p:sp>
          <p:sp>
            <p:nvSpPr>
              <p:cNvPr id="88183" name="Rectangle 23"/>
              <p:cNvSpPr>
                <a:spLocks noChangeArrowheads="1"/>
              </p:cNvSpPr>
              <p:nvPr/>
            </p:nvSpPr>
            <p:spPr bwMode="auto">
              <a:xfrm>
                <a:off x="377" y="938"/>
                <a:ext cx="879" cy="1216"/>
              </a:xfrm>
              <a:prstGeom prst="rect">
                <a:avLst/>
              </a:prstGeom>
              <a:noFill/>
              <a:ln w="3175" cap="rnd">
                <a:solidFill>
                  <a:srgbClr val="000000"/>
                </a:solidFill>
                <a:round/>
                <a:headEnd/>
                <a:tailEnd/>
              </a:ln>
            </p:spPr>
            <p:txBody>
              <a:bodyPr/>
              <a:lstStyle/>
              <a:p>
                <a:endParaRPr lang="nl-NL"/>
              </a:p>
            </p:txBody>
          </p:sp>
          <p:sp>
            <p:nvSpPr>
              <p:cNvPr id="88184" name="Rectangle 24"/>
              <p:cNvSpPr>
                <a:spLocks noChangeArrowheads="1"/>
              </p:cNvSpPr>
              <p:nvPr/>
            </p:nvSpPr>
            <p:spPr bwMode="auto">
              <a:xfrm>
                <a:off x="401" y="967"/>
                <a:ext cx="382"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Container</a:t>
                </a:r>
                <a:endParaRPr lang="en-US" altLang="zh-CN" i="0">
                  <a:ea typeface="宋体" pitchFamily="2" charset="-122"/>
                </a:endParaRPr>
              </a:p>
            </p:txBody>
          </p:sp>
          <p:sp>
            <p:nvSpPr>
              <p:cNvPr id="88185" name="Freeform 25"/>
              <p:cNvSpPr>
                <a:spLocks/>
              </p:cNvSpPr>
              <p:nvPr/>
            </p:nvSpPr>
            <p:spPr bwMode="auto">
              <a:xfrm>
                <a:off x="435" y="1344"/>
                <a:ext cx="480" cy="642"/>
              </a:xfrm>
              <a:custGeom>
                <a:avLst/>
                <a:gdLst>
                  <a:gd name="T0" fmla="*/ 0 w 1716"/>
                  <a:gd name="T1" fmla="*/ 0 h 2329"/>
                  <a:gd name="T2" fmla="*/ 0 w 1716"/>
                  <a:gd name="T3" fmla="*/ 0 h 2329"/>
                  <a:gd name="T4" fmla="*/ 0 w 1716"/>
                  <a:gd name="T5" fmla="*/ 0 h 2329"/>
                  <a:gd name="T6" fmla="*/ 0 w 1716"/>
                  <a:gd name="T7" fmla="*/ 0 h 2329"/>
                  <a:gd name="T8" fmla="*/ 0 w 1716"/>
                  <a:gd name="T9" fmla="*/ 0 h 2329"/>
                  <a:gd name="T10" fmla="*/ 0 w 1716"/>
                  <a:gd name="T11" fmla="*/ 0 h 2329"/>
                  <a:gd name="T12" fmla="*/ 0 w 1716"/>
                  <a:gd name="T13" fmla="*/ 0 h 2329"/>
                  <a:gd name="T14" fmla="*/ 0 w 1716"/>
                  <a:gd name="T15" fmla="*/ 0 h 2329"/>
                  <a:gd name="T16" fmla="*/ 0 w 1716"/>
                  <a:gd name="T17" fmla="*/ 0 h 2329"/>
                  <a:gd name="T18" fmla="*/ 0 w 1716"/>
                  <a:gd name="T19" fmla="*/ 0 h 2329"/>
                  <a:gd name="T20" fmla="*/ 0 w 1716"/>
                  <a:gd name="T21" fmla="*/ 0 h 2329"/>
                  <a:gd name="T22" fmla="*/ 0 w 1716"/>
                  <a:gd name="T23" fmla="*/ 0 h 2329"/>
                  <a:gd name="T24" fmla="*/ 0 w 1716"/>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16"/>
                  <a:gd name="T40" fmla="*/ 0 h 2329"/>
                  <a:gd name="T41" fmla="*/ 1716 w 1716"/>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16" h="2329">
                    <a:moveTo>
                      <a:pt x="1506" y="2329"/>
                    </a:moveTo>
                    <a:cubicBezTo>
                      <a:pt x="1622" y="2329"/>
                      <a:pt x="1716" y="2228"/>
                      <a:pt x="1716" y="2103"/>
                    </a:cubicBezTo>
                    <a:lnTo>
                      <a:pt x="1716" y="226"/>
                    </a:lnTo>
                    <a:cubicBezTo>
                      <a:pt x="1716" y="101"/>
                      <a:pt x="1622" y="0"/>
                      <a:pt x="1506" y="0"/>
                    </a:cubicBezTo>
                    <a:lnTo>
                      <a:pt x="210" y="0"/>
                    </a:lnTo>
                    <a:cubicBezTo>
                      <a:pt x="94" y="0"/>
                      <a:pt x="0" y="101"/>
                      <a:pt x="0" y="226"/>
                    </a:cubicBezTo>
                    <a:lnTo>
                      <a:pt x="0" y="2103"/>
                    </a:lnTo>
                    <a:cubicBezTo>
                      <a:pt x="0" y="2228"/>
                      <a:pt x="94" y="2329"/>
                      <a:pt x="210" y="2329"/>
                    </a:cubicBezTo>
                    <a:lnTo>
                      <a:pt x="1506" y="2329"/>
                    </a:lnTo>
                    <a:close/>
                  </a:path>
                </a:pathLst>
              </a:custGeom>
              <a:solidFill>
                <a:srgbClr val="BDFFFF"/>
              </a:solidFill>
              <a:ln w="0">
                <a:solidFill>
                  <a:srgbClr val="000000"/>
                </a:solidFill>
                <a:round/>
                <a:headEnd/>
                <a:tailEnd/>
              </a:ln>
            </p:spPr>
            <p:txBody>
              <a:bodyPr/>
              <a:lstStyle/>
              <a:p>
                <a:endParaRPr lang="nl-NL"/>
              </a:p>
            </p:txBody>
          </p:sp>
          <p:sp>
            <p:nvSpPr>
              <p:cNvPr id="88186" name="Freeform 26"/>
              <p:cNvSpPr>
                <a:spLocks/>
              </p:cNvSpPr>
              <p:nvPr/>
            </p:nvSpPr>
            <p:spPr bwMode="auto">
              <a:xfrm>
                <a:off x="435" y="1344"/>
                <a:ext cx="480" cy="642"/>
              </a:xfrm>
              <a:custGeom>
                <a:avLst/>
                <a:gdLst>
                  <a:gd name="T0" fmla="*/ 0 w 1716"/>
                  <a:gd name="T1" fmla="*/ 0 h 2329"/>
                  <a:gd name="T2" fmla="*/ 0 w 1716"/>
                  <a:gd name="T3" fmla="*/ 0 h 2329"/>
                  <a:gd name="T4" fmla="*/ 0 w 1716"/>
                  <a:gd name="T5" fmla="*/ 0 h 2329"/>
                  <a:gd name="T6" fmla="*/ 0 w 1716"/>
                  <a:gd name="T7" fmla="*/ 0 h 2329"/>
                  <a:gd name="T8" fmla="*/ 0 w 1716"/>
                  <a:gd name="T9" fmla="*/ 0 h 2329"/>
                  <a:gd name="T10" fmla="*/ 0 w 1716"/>
                  <a:gd name="T11" fmla="*/ 0 h 2329"/>
                  <a:gd name="T12" fmla="*/ 0 w 1716"/>
                  <a:gd name="T13" fmla="*/ 0 h 2329"/>
                  <a:gd name="T14" fmla="*/ 0 w 1716"/>
                  <a:gd name="T15" fmla="*/ 0 h 2329"/>
                  <a:gd name="T16" fmla="*/ 0 w 1716"/>
                  <a:gd name="T17" fmla="*/ 0 h 2329"/>
                  <a:gd name="T18" fmla="*/ 0 w 1716"/>
                  <a:gd name="T19" fmla="*/ 0 h 2329"/>
                  <a:gd name="T20" fmla="*/ 0 w 1716"/>
                  <a:gd name="T21" fmla="*/ 0 h 2329"/>
                  <a:gd name="T22" fmla="*/ 0 w 1716"/>
                  <a:gd name="T23" fmla="*/ 0 h 2329"/>
                  <a:gd name="T24" fmla="*/ 0 w 1716"/>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16"/>
                  <a:gd name="T40" fmla="*/ 0 h 2329"/>
                  <a:gd name="T41" fmla="*/ 1716 w 1716"/>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16" h="2329">
                    <a:moveTo>
                      <a:pt x="1506" y="2329"/>
                    </a:moveTo>
                    <a:cubicBezTo>
                      <a:pt x="1622" y="2329"/>
                      <a:pt x="1716" y="2228"/>
                      <a:pt x="1716" y="2103"/>
                    </a:cubicBezTo>
                    <a:lnTo>
                      <a:pt x="1716" y="226"/>
                    </a:lnTo>
                    <a:cubicBezTo>
                      <a:pt x="1716" y="101"/>
                      <a:pt x="1622" y="0"/>
                      <a:pt x="1506" y="0"/>
                    </a:cubicBezTo>
                    <a:lnTo>
                      <a:pt x="210" y="0"/>
                    </a:lnTo>
                    <a:cubicBezTo>
                      <a:pt x="94" y="0"/>
                      <a:pt x="0" y="101"/>
                      <a:pt x="0" y="226"/>
                    </a:cubicBezTo>
                    <a:lnTo>
                      <a:pt x="0" y="2103"/>
                    </a:lnTo>
                    <a:cubicBezTo>
                      <a:pt x="0" y="2228"/>
                      <a:pt x="94" y="2329"/>
                      <a:pt x="210" y="2329"/>
                    </a:cubicBezTo>
                    <a:lnTo>
                      <a:pt x="1506" y="2329"/>
                    </a:lnTo>
                    <a:close/>
                  </a:path>
                </a:pathLst>
              </a:custGeom>
              <a:noFill/>
              <a:ln w="3175" cap="rnd">
                <a:solidFill>
                  <a:srgbClr val="000000"/>
                </a:solidFill>
                <a:round/>
                <a:headEnd/>
                <a:tailEnd/>
              </a:ln>
            </p:spPr>
            <p:txBody>
              <a:bodyPr/>
              <a:lstStyle/>
              <a:p>
                <a:endParaRPr lang="nl-NL"/>
              </a:p>
            </p:txBody>
          </p:sp>
          <p:sp>
            <p:nvSpPr>
              <p:cNvPr id="88187" name="Rectangle 27"/>
              <p:cNvSpPr>
                <a:spLocks noChangeArrowheads="1"/>
              </p:cNvSpPr>
              <p:nvPr/>
            </p:nvSpPr>
            <p:spPr bwMode="auto">
              <a:xfrm>
                <a:off x="464" y="1369"/>
                <a:ext cx="468" cy="8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88188" name="Rectangle 28"/>
              <p:cNvSpPr>
                <a:spLocks noChangeArrowheads="1"/>
              </p:cNvSpPr>
              <p:nvPr/>
            </p:nvSpPr>
            <p:spPr bwMode="auto">
              <a:xfrm>
                <a:off x="473" y="1452"/>
                <a:ext cx="448" cy="82"/>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EXECUTORS</a:t>
                </a:r>
                <a:endParaRPr lang="en-US" altLang="zh-CN" i="0">
                  <a:ea typeface="宋体" pitchFamily="2" charset="-122"/>
                </a:endParaRPr>
              </a:p>
            </p:txBody>
          </p:sp>
          <p:sp>
            <p:nvSpPr>
              <p:cNvPr id="88189" name="Freeform 29"/>
              <p:cNvSpPr>
                <a:spLocks/>
              </p:cNvSpPr>
              <p:nvPr/>
            </p:nvSpPr>
            <p:spPr bwMode="auto">
              <a:xfrm>
                <a:off x="435" y="1063"/>
                <a:ext cx="392"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2" y="905"/>
                    </a:moveTo>
                    <a:cubicBezTo>
                      <a:pt x="1307" y="905"/>
                      <a:pt x="1401" y="803"/>
                      <a:pt x="1401" y="678"/>
                    </a:cubicBezTo>
                    <a:lnTo>
                      <a:pt x="1401" y="226"/>
                    </a:lnTo>
                    <a:cubicBezTo>
                      <a:pt x="1401" y="101"/>
                      <a:pt x="1307" y="0"/>
                      <a:pt x="1192" y="0"/>
                    </a:cubicBezTo>
                    <a:lnTo>
                      <a:pt x="210" y="0"/>
                    </a:lnTo>
                    <a:cubicBezTo>
                      <a:pt x="94" y="0"/>
                      <a:pt x="0" y="101"/>
                      <a:pt x="0" y="226"/>
                    </a:cubicBezTo>
                    <a:lnTo>
                      <a:pt x="0" y="678"/>
                    </a:lnTo>
                    <a:cubicBezTo>
                      <a:pt x="0" y="803"/>
                      <a:pt x="94" y="905"/>
                      <a:pt x="210" y="905"/>
                    </a:cubicBezTo>
                    <a:lnTo>
                      <a:pt x="1192" y="905"/>
                    </a:lnTo>
                    <a:close/>
                  </a:path>
                </a:pathLst>
              </a:custGeom>
              <a:solidFill>
                <a:srgbClr val="BDFFFF"/>
              </a:solidFill>
              <a:ln w="0">
                <a:solidFill>
                  <a:srgbClr val="000000"/>
                </a:solidFill>
                <a:round/>
                <a:headEnd/>
                <a:tailEnd/>
              </a:ln>
            </p:spPr>
            <p:txBody>
              <a:bodyPr/>
              <a:lstStyle/>
              <a:p>
                <a:endParaRPr lang="nl-NL"/>
              </a:p>
            </p:txBody>
          </p:sp>
          <p:sp>
            <p:nvSpPr>
              <p:cNvPr id="88190" name="Freeform 30"/>
              <p:cNvSpPr>
                <a:spLocks/>
              </p:cNvSpPr>
              <p:nvPr/>
            </p:nvSpPr>
            <p:spPr bwMode="auto">
              <a:xfrm>
                <a:off x="435" y="1063"/>
                <a:ext cx="392"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2" y="905"/>
                    </a:moveTo>
                    <a:cubicBezTo>
                      <a:pt x="1307" y="905"/>
                      <a:pt x="1401" y="803"/>
                      <a:pt x="1401" y="678"/>
                    </a:cubicBezTo>
                    <a:lnTo>
                      <a:pt x="1401" y="226"/>
                    </a:lnTo>
                    <a:cubicBezTo>
                      <a:pt x="1401" y="101"/>
                      <a:pt x="1307" y="0"/>
                      <a:pt x="1192" y="0"/>
                    </a:cubicBezTo>
                    <a:lnTo>
                      <a:pt x="210" y="0"/>
                    </a:lnTo>
                    <a:cubicBezTo>
                      <a:pt x="94" y="0"/>
                      <a:pt x="0" y="101"/>
                      <a:pt x="0" y="226"/>
                    </a:cubicBezTo>
                    <a:lnTo>
                      <a:pt x="0" y="678"/>
                    </a:lnTo>
                    <a:cubicBezTo>
                      <a:pt x="0" y="803"/>
                      <a:pt x="94" y="905"/>
                      <a:pt x="210" y="905"/>
                    </a:cubicBezTo>
                    <a:lnTo>
                      <a:pt x="1192" y="905"/>
                    </a:lnTo>
                    <a:close/>
                  </a:path>
                </a:pathLst>
              </a:custGeom>
              <a:noFill/>
              <a:ln w="3175" cap="rnd">
                <a:solidFill>
                  <a:srgbClr val="000000"/>
                </a:solidFill>
                <a:round/>
                <a:headEnd/>
                <a:tailEnd/>
              </a:ln>
            </p:spPr>
            <p:txBody>
              <a:bodyPr/>
              <a:lstStyle/>
              <a:p>
                <a:endParaRPr lang="nl-NL"/>
              </a:p>
            </p:txBody>
          </p:sp>
          <p:sp>
            <p:nvSpPr>
              <p:cNvPr id="88191" name="Rectangle 31"/>
              <p:cNvSpPr>
                <a:spLocks noChangeArrowheads="1"/>
              </p:cNvSpPr>
              <p:nvPr/>
            </p:nvSpPr>
            <p:spPr bwMode="auto">
              <a:xfrm>
                <a:off x="464" y="1100"/>
                <a:ext cx="372" cy="8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88192" name="Rectangle 32"/>
              <p:cNvSpPr>
                <a:spLocks noChangeArrowheads="1"/>
              </p:cNvSpPr>
              <p:nvPr/>
            </p:nvSpPr>
            <p:spPr bwMode="auto">
              <a:xfrm>
                <a:off x="544" y="1183"/>
                <a:ext cx="192" cy="83"/>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Home</a:t>
                </a:r>
                <a:endParaRPr lang="en-US" altLang="zh-CN" i="0">
                  <a:ea typeface="宋体" pitchFamily="2" charset="-122"/>
                </a:endParaRPr>
              </a:p>
            </p:txBody>
          </p:sp>
          <p:sp>
            <p:nvSpPr>
              <p:cNvPr id="88193" name="Rectangle 33"/>
              <p:cNvSpPr>
                <a:spLocks noChangeArrowheads="1"/>
              </p:cNvSpPr>
              <p:nvPr/>
            </p:nvSpPr>
            <p:spPr bwMode="auto">
              <a:xfrm>
                <a:off x="915" y="1986"/>
                <a:ext cx="322" cy="156"/>
              </a:xfrm>
              <a:prstGeom prst="rect">
                <a:avLst/>
              </a:prstGeom>
              <a:solidFill>
                <a:srgbClr val="FFC6FF"/>
              </a:solidFill>
              <a:ln w="9525">
                <a:noFill/>
                <a:miter lim="800000"/>
                <a:headEnd/>
                <a:tailEnd/>
              </a:ln>
            </p:spPr>
            <p:txBody>
              <a:bodyPr/>
              <a:lstStyle/>
              <a:p>
                <a:endParaRPr lang="nl-NL"/>
              </a:p>
            </p:txBody>
          </p:sp>
          <p:sp>
            <p:nvSpPr>
              <p:cNvPr id="88194" name="Rectangle 34"/>
              <p:cNvSpPr>
                <a:spLocks noChangeArrowheads="1"/>
              </p:cNvSpPr>
              <p:nvPr/>
            </p:nvSpPr>
            <p:spPr bwMode="auto">
              <a:xfrm>
                <a:off x="915" y="1986"/>
                <a:ext cx="322" cy="156"/>
              </a:xfrm>
              <a:prstGeom prst="rect">
                <a:avLst/>
              </a:prstGeom>
              <a:noFill/>
              <a:ln w="3175" cap="rnd">
                <a:solidFill>
                  <a:srgbClr val="000000"/>
                </a:solidFill>
                <a:round/>
                <a:headEnd/>
                <a:tailEnd/>
              </a:ln>
            </p:spPr>
            <p:txBody>
              <a:bodyPr/>
              <a:lstStyle/>
              <a:p>
                <a:endParaRPr lang="nl-NL"/>
              </a:p>
            </p:txBody>
          </p:sp>
          <p:sp>
            <p:nvSpPr>
              <p:cNvPr id="88195" name="Rectangle 35"/>
              <p:cNvSpPr>
                <a:spLocks noChangeArrowheads="1"/>
              </p:cNvSpPr>
              <p:nvPr/>
            </p:nvSpPr>
            <p:spPr bwMode="auto">
              <a:xfrm>
                <a:off x="996" y="2012"/>
                <a:ext cx="186"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POA</a:t>
                </a:r>
                <a:endParaRPr lang="en-US" altLang="zh-CN" i="0">
                  <a:ea typeface="宋体" pitchFamily="2" charset="-122"/>
                </a:endParaRPr>
              </a:p>
            </p:txBody>
          </p:sp>
          <p:sp>
            <p:nvSpPr>
              <p:cNvPr id="88196" name="Freeform 36"/>
              <p:cNvSpPr>
                <a:spLocks/>
              </p:cNvSpPr>
              <p:nvPr/>
            </p:nvSpPr>
            <p:spPr bwMode="auto">
              <a:xfrm>
                <a:off x="201" y="1156"/>
                <a:ext cx="59" cy="63"/>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88197" name="Freeform 37"/>
              <p:cNvSpPr>
                <a:spLocks/>
              </p:cNvSpPr>
              <p:nvPr/>
            </p:nvSpPr>
            <p:spPr bwMode="auto">
              <a:xfrm>
                <a:off x="201" y="1156"/>
                <a:ext cx="59" cy="63"/>
              </a:xfrm>
              <a:custGeom>
                <a:avLst/>
                <a:gdLst>
                  <a:gd name="T0" fmla="*/ 0 w 59"/>
                  <a:gd name="T1" fmla="*/ 32 h 63"/>
                  <a:gd name="T2" fmla="*/ 29 w 59"/>
                  <a:gd name="T3" fmla="*/ 0 h 63"/>
                  <a:gd name="T4" fmla="*/ 59 w 59"/>
                  <a:gd name="T5" fmla="*/ 32 h 63"/>
                  <a:gd name="T6" fmla="*/ 59 w 59"/>
                  <a:gd name="T7" fmla="*/ 32 h 63"/>
                  <a:gd name="T8" fmla="*/ 29 w 59"/>
                  <a:gd name="T9" fmla="*/ 63 h 63"/>
                  <a:gd name="T10" fmla="*/ 0 w 59"/>
                  <a:gd name="T11" fmla="*/ 32 h 63"/>
                  <a:gd name="T12" fmla="*/ 0 60000 65536"/>
                  <a:gd name="T13" fmla="*/ 0 60000 65536"/>
                  <a:gd name="T14" fmla="*/ 0 60000 65536"/>
                  <a:gd name="T15" fmla="*/ 0 60000 65536"/>
                  <a:gd name="T16" fmla="*/ 0 60000 65536"/>
                  <a:gd name="T17" fmla="*/ 0 60000 65536"/>
                  <a:gd name="T18" fmla="*/ 0 w 59"/>
                  <a:gd name="T19" fmla="*/ 0 h 63"/>
                  <a:gd name="T20" fmla="*/ 59 w 5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59" h="63">
                    <a:moveTo>
                      <a:pt x="0" y="32"/>
                    </a:moveTo>
                    <a:cubicBezTo>
                      <a:pt x="0" y="14"/>
                      <a:pt x="13" y="0"/>
                      <a:pt x="29" y="0"/>
                    </a:cubicBezTo>
                    <a:cubicBezTo>
                      <a:pt x="45" y="0"/>
                      <a:pt x="59" y="14"/>
                      <a:pt x="59" y="32"/>
                    </a:cubicBezTo>
                    <a:cubicBezTo>
                      <a:pt x="59" y="32"/>
                      <a:pt x="59" y="32"/>
                      <a:pt x="59" y="32"/>
                    </a:cubicBezTo>
                    <a:cubicBezTo>
                      <a:pt x="59" y="49"/>
                      <a:pt x="45" y="63"/>
                      <a:pt x="29" y="63"/>
                    </a:cubicBezTo>
                    <a:cubicBezTo>
                      <a:pt x="13" y="63"/>
                      <a:pt x="0" y="49"/>
                      <a:pt x="0" y="32"/>
                    </a:cubicBezTo>
                  </a:path>
                </a:pathLst>
              </a:custGeom>
              <a:noFill/>
              <a:ln w="3175" cap="rnd">
                <a:solidFill>
                  <a:srgbClr val="000000"/>
                </a:solidFill>
                <a:round/>
                <a:headEnd/>
                <a:tailEnd/>
              </a:ln>
            </p:spPr>
            <p:txBody>
              <a:bodyPr/>
              <a:lstStyle/>
              <a:p>
                <a:endParaRPr lang="nl-NL"/>
              </a:p>
            </p:txBody>
          </p:sp>
          <p:sp>
            <p:nvSpPr>
              <p:cNvPr id="88198" name="Freeform 38"/>
              <p:cNvSpPr>
                <a:spLocks/>
              </p:cNvSpPr>
              <p:nvPr/>
            </p:nvSpPr>
            <p:spPr bwMode="auto">
              <a:xfrm>
                <a:off x="201" y="1437"/>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88199" name="Freeform 39"/>
              <p:cNvSpPr>
                <a:spLocks/>
              </p:cNvSpPr>
              <p:nvPr/>
            </p:nvSpPr>
            <p:spPr bwMode="auto">
              <a:xfrm>
                <a:off x="201" y="1437"/>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9"/>
                      <a:pt x="45" y="62"/>
                      <a:pt x="29" y="62"/>
                    </a:cubicBezTo>
                    <a:cubicBezTo>
                      <a:pt x="13" y="62"/>
                      <a:pt x="0" y="49"/>
                      <a:pt x="0" y="31"/>
                    </a:cubicBezTo>
                  </a:path>
                </a:pathLst>
              </a:custGeom>
              <a:noFill/>
              <a:ln w="3175" cap="rnd">
                <a:solidFill>
                  <a:srgbClr val="000000"/>
                </a:solidFill>
                <a:round/>
                <a:headEnd/>
                <a:tailEnd/>
              </a:ln>
            </p:spPr>
            <p:txBody>
              <a:bodyPr/>
              <a:lstStyle/>
              <a:p>
                <a:endParaRPr lang="nl-NL"/>
              </a:p>
            </p:txBody>
          </p:sp>
          <p:sp>
            <p:nvSpPr>
              <p:cNvPr id="88200" name="Freeform 40"/>
              <p:cNvSpPr>
                <a:spLocks/>
              </p:cNvSpPr>
              <p:nvPr/>
            </p:nvSpPr>
            <p:spPr bwMode="auto">
              <a:xfrm>
                <a:off x="201" y="1565"/>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0"/>
                      <a:pt x="47" y="0"/>
                      <a:pt x="105" y="0"/>
                    </a:cubicBezTo>
                    <a:cubicBezTo>
                      <a:pt x="163" y="0"/>
                      <a:pt x="210" y="50"/>
                      <a:pt x="210" y="113"/>
                    </a:cubicBezTo>
                    <a:cubicBezTo>
                      <a:pt x="210" y="113"/>
                      <a:pt x="210" y="113"/>
                      <a:pt x="210" y="113"/>
                    </a:cubicBezTo>
                    <a:cubicBezTo>
                      <a:pt x="210" y="175"/>
                      <a:pt x="163"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88201" name="Freeform 41"/>
              <p:cNvSpPr>
                <a:spLocks/>
              </p:cNvSpPr>
              <p:nvPr/>
            </p:nvSpPr>
            <p:spPr bwMode="auto">
              <a:xfrm>
                <a:off x="201" y="1565"/>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202" name="Freeform 42"/>
              <p:cNvSpPr>
                <a:spLocks/>
              </p:cNvSpPr>
              <p:nvPr/>
            </p:nvSpPr>
            <p:spPr bwMode="auto">
              <a:xfrm>
                <a:off x="552"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88203" name="Freeform 43"/>
              <p:cNvSpPr>
                <a:spLocks/>
              </p:cNvSpPr>
              <p:nvPr/>
            </p:nvSpPr>
            <p:spPr bwMode="auto">
              <a:xfrm>
                <a:off x="552"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6" y="0"/>
                      <a:pt x="59" y="14"/>
                      <a:pt x="59" y="31"/>
                    </a:cubicBezTo>
                    <a:cubicBezTo>
                      <a:pt x="59" y="31"/>
                      <a:pt x="59" y="31"/>
                      <a:pt x="59" y="31"/>
                    </a:cubicBezTo>
                    <a:cubicBezTo>
                      <a:pt x="59" y="48"/>
                      <a:pt x="46"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204" name="Freeform 44"/>
              <p:cNvSpPr>
                <a:spLocks/>
              </p:cNvSpPr>
              <p:nvPr/>
            </p:nvSpPr>
            <p:spPr bwMode="auto">
              <a:xfrm>
                <a:off x="728"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88205" name="Freeform 45"/>
              <p:cNvSpPr>
                <a:spLocks/>
              </p:cNvSpPr>
              <p:nvPr/>
            </p:nvSpPr>
            <p:spPr bwMode="auto">
              <a:xfrm>
                <a:off x="728" y="2048"/>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6" y="0"/>
                      <a:pt x="59" y="14"/>
                      <a:pt x="59" y="31"/>
                    </a:cubicBezTo>
                    <a:cubicBezTo>
                      <a:pt x="59" y="31"/>
                      <a:pt x="59" y="31"/>
                      <a:pt x="59" y="31"/>
                    </a:cubicBezTo>
                    <a:cubicBezTo>
                      <a:pt x="59" y="48"/>
                      <a:pt x="46"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206" name="Freeform 46"/>
              <p:cNvSpPr>
                <a:spLocks/>
              </p:cNvSpPr>
              <p:nvPr/>
            </p:nvSpPr>
            <p:spPr bwMode="auto">
              <a:xfrm>
                <a:off x="798" y="1562"/>
                <a:ext cx="58"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6" y="0"/>
                      <a:pt x="104" y="0"/>
                    </a:cubicBezTo>
                    <a:cubicBezTo>
                      <a:pt x="162" y="0"/>
                      <a:pt x="209" y="51"/>
                      <a:pt x="209" y="113"/>
                    </a:cubicBezTo>
                    <a:cubicBezTo>
                      <a:pt x="209" y="113"/>
                      <a:pt x="209" y="113"/>
                      <a:pt x="209" y="113"/>
                    </a:cubicBezTo>
                    <a:cubicBezTo>
                      <a:pt x="209" y="176"/>
                      <a:pt x="162" y="226"/>
                      <a:pt x="104" y="226"/>
                    </a:cubicBezTo>
                    <a:cubicBezTo>
                      <a:pt x="46" y="226"/>
                      <a:pt x="0" y="176"/>
                      <a:pt x="0" y="113"/>
                    </a:cubicBezTo>
                  </a:path>
                </a:pathLst>
              </a:custGeom>
              <a:solidFill>
                <a:srgbClr val="FFFFFF"/>
              </a:solidFill>
              <a:ln w="0">
                <a:solidFill>
                  <a:srgbClr val="000000"/>
                </a:solidFill>
                <a:round/>
                <a:headEnd/>
                <a:tailEnd/>
              </a:ln>
            </p:spPr>
            <p:txBody>
              <a:bodyPr/>
              <a:lstStyle/>
              <a:p>
                <a:endParaRPr lang="nl-NL"/>
              </a:p>
            </p:txBody>
          </p:sp>
          <p:sp>
            <p:nvSpPr>
              <p:cNvPr id="88207" name="Freeform 47"/>
              <p:cNvSpPr>
                <a:spLocks/>
              </p:cNvSpPr>
              <p:nvPr/>
            </p:nvSpPr>
            <p:spPr bwMode="auto">
              <a:xfrm>
                <a:off x="798" y="1562"/>
                <a:ext cx="58" cy="62"/>
              </a:xfrm>
              <a:custGeom>
                <a:avLst/>
                <a:gdLst>
                  <a:gd name="T0" fmla="*/ 0 w 58"/>
                  <a:gd name="T1" fmla="*/ 31 h 62"/>
                  <a:gd name="T2" fmla="*/ 29 w 58"/>
                  <a:gd name="T3" fmla="*/ 0 h 62"/>
                  <a:gd name="T4" fmla="*/ 58 w 58"/>
                  <a:gd name="T5" fmla="*/ 31 h 62"/>
                  <a:gd name="T6" fmla="*/ 58 w 58"/>
                  <a:gd name="T7" fmla="*/ 31 h 62"/>
                  <a:gd name="T8" fmla="*/ 29 w 58"/>
                  <a:gd name="T9" fmla="*/ 62 h 62"/>
                  <a:gd name="T10" fmla="*/ 0 w 58"/>
                  <a:gd name="T11" fmla="*/ 31 h 62"/>
                  <a:gd name="T12" fmla="*/ 0 60000 65536"/>
                  <a:gd name="T13" fmla="*/ 0 60000 65536"/>
                  <a:gd name="T14" fmla="*/ 0 60000 65536"/>
                  <a:gd name="T15" fmla="*/ 0 60000 65536"/>
                  <a:gd name="T16" fmla="*/ 0 60000 65536"/>
                  <a:gd name="T17" fmla="*/ 0 60000 65536"/>
                  <a:gd name="T18" fmla="*/ 0 w 58"/>
                  <a:gd name="T19" fmla="*/ 0 h 62"/>
                  <a:gd name="T20" fmla="*/ 58 w 5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8" h="62">
                    <a:moveTo>
                      <a:pt x="0" y="31"/>
                    </a:moveTo>
                    <a:cubicBezTo>
                      <a:pt x="0" y="14"/>
                      <a:pt x="13" y="0"/>
                      <a:pt x="29" y="0"/>
                    </a:cubicBezTo>
                    <a:cubicBezTo>
                      <a:pt x="45" y="0"/>
                      <a:pt x="58" y="14"/>
                      <a:pt x="58" y="31"/>
                    </a:cubicBezTo>
                    <a:cubicBezTo>
                      <a:pt x="58" y="31"/>
                      <a:pt x="58" y="31"/>
                      <a:pt x="58" y="31"/>
                    </a:cubicBezTo>
                    <a:cubicBezTo>
                      <a:pt x="58"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208" name="Freeform 48"/>
              <p:cNvSpPr>
                <a:spLocks/>
              </p:cNvSpPr>
              <p:nvPr/>
            </p:nvSpPr>
            <p:spPr bwMode="auto">
              <a:xfrm>
                <a:off x="798" y="1718"/>
                <a:ext cx="58"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0"/>
                      <a:pt x="46" y="0"/>
                      <a:pt x="104" y="0"/>
                    </a:cubicBezTo>
                    <a:cubicBezTo>
                      <a:pt x="162" y="0"/>
                      <a:pt x="209" y="50"/>
                      <a:pt x="209" y="113"/>
                    </a:cubicBezTo>
                    <a:cubicBezTo>
                      <a:pt x="209" y="113"/>
                      <a:pt x="209" y="113"/>
                      <a:pt x="209" y="113"/>
                    </a:cubicBezTo>
                    <a:cubicBezTo>
                      <a:pt x="209" y="175"/>
                      <a:pt x="162" y="226"/>
                      <a:pt x="104" y="226"/>
                    </a:cubicBezTo>
                    <a:cubicBezTo>
                      <a:pt x="46" y="226"/>
                      <a:pt x="0" y="175"/>
                      <a:pt x="0" y="113"/>
                    </a:cubicBezTo>
                  </a:path>
                </a:pathLst>
              </a:custGeom>
              <a:solidFill>
                <a:srgbClr val="FFFFFF"/>
              </a:solidFill>
              <a:ln w="0">
                <a:solidFill>
                  <a:srgbClr val="000000"/>
                </a:solidFill>
                <a:round/>
                <a:headEnd/>
                <a:tailEnd/>
              </a:ln>
            </p:spPr>
            <p:txBody>
              <a:bodyPr/>
              <a:lstStyle/>
              <a:p>
                <a:endParaRPr lang="nl-NL"/>
              </a:p>
            </p:txBody>
          </p:sp>
          <p:sp>
            <p:nvSpPr>
              <p:cNvPr id="88209" name="Freeform 49"/>
              <p:cNvSpPr>
                <a:spLocks/>
              </p:cNvSpPr>
              <p:nvPr/>
            </p:nvSpPr>
            <p:spPr bwMode="auto">
              <a:xfrm>
                <a:off x="798" y="1718"/>
                <a:ext cx="58" cy="62"/>
              </a:xfrm>
              <a:custGeom>
                <a:avLst/>
                <a:gdLst>
                  <a:gd name="T0" fmla="*/ 0 w 58"/>
                  <a:gd name="T1" fmla="*/ 31 h 62"/>
                  <a:gd name="T2" fmla="*/ 29 w 58"/>
                  <a:gd name="T3" fmla="*/ 0 h 62"/>
                  <a:gd name="T4" fmla="*/ 58 w 58"/>
                  <a:gd name="T5" fmla="*/ 31 h 62"/>
                  <a:gd name="T6" fmla="*/ 58 w 58"/>
                  <a:gd name="T7" fmla="*/ 31 h 62"/>
                  <a:gd name="T8" fmla="*/ 29 w 58"/>
                  <a:gd name="T9" fmla="*/ 62 h 62"/>
                  <a:gd name="T10" fmla="*/ 0 w 58"/>
                  <a:gd name="T11" fmla="*/ 31 h 62"/>
                  <a:gd name="T12" fmla="*/ 0 60000 65536"/>
                  <a:gd name="T13" fmla="*/ 0 60000 65536"/>
                  <a:gd name="T14" fmla="*/ 0 60000 65536"/>
                  <a:gd name="T15" fmla="*/ 0 60000 65536"/>
                  <a:gd name="T16" fmla="*/ 0 60000 65536"/>
                  <a:gd name="T17" fmla="*/ 0 60000 65536"/>
                  <a:gd name="T18" fmla="*/ 0 w 58"/>
                  <a:gd name="T19" fmla="*/ 0 h 62"/>
                  <a:gd name="T20" fmla="*/ 58 w 5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8" h="62">
                    <a:moveTo>
                      <a:pt x="0" y="31"/>
                    </a:moveTo>
                    <a:cubicBezTo>
                      <a:pt x="0" y="13"/>
                      <a:pt x="13" y="0"/>
                      <a:pt x="29" y="0"/>
                    </a:cubicBezTo>
                    <a:cubicBezTo>
                      <a:pt x="45" y="0"/>
                      <a:pt x="58" y="13"/>
                      <a:pt x="58" y="31"/>
                    </a:cubicBezTo>
                    <a:cubicBezTo>
                      <a:pt x="58" y="31"/>
                      <a:pt x="58" y="31"/>
                      <a:pt x="58" y="31"/>
                    </a:cubicBezTo>
                    <a:cubicBezTo>
                      <a:pt x="58"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210" name="Line 50"/>
              <p:cNvSpPr>
                <a:spLocks noChangeShapeType="1"/>
              </p:cNvSpPr>
              <p:nvPr/>
            </p:nvSpPr>
            <p:spPr bwMode="auto">
              <a:xfrm>
                <a:off x="260" y="1188"/>
                <a:ext cx="175" cy="1"/>
              </a:xfrm>
              <a:prstGeom prst="line">
                <a:avLst/>
              </a:prstGeom>
              <a:noFill/>
              <a:ln w="3175" cap="rnd">
                <a:solidFill>
                  <a:srgbClr val="000000"/>
                </a:solidFill>
                <a:round/>
                <a:headEnd/>
                <a:tailEnd/>
              </a:ln>
            </p:spPr>
            <p:txBody>
              <a:bodyPr/>
              <a:lstStyle/>
              <a:p>
                <a:endParaRPr lang="nl-NL"/>
              </a:p>
            </p:txBody>
          </p:sp>
          <p:sp>
            <p:nvSpPr>
              <p:cNvPr id="88211" name="Line 51"/>
              <p:cNvSpPr>
                <a:spLocks noChangeShapeType="1"/>
              </p:cNvSpPr>
              <p:nvPr/>
            </p:nvSpPr>
            <p:spPr bwMode="auto">
              <a:xfrm>
                <a:off x="260" y="1468"/>
                <a:ext cx="175" cy="1"/>
              </a:xfrm>
              <a:prstGeom prst="line">
                <a:avLst/>
              </a:prstGeom>
              <a:noFill/>
              <a:ln w="3175" cap="rnd">
                <a:solidFill>
                  <a:srgbClr val="000000"/>
                </a:solidFill>
                <a:round/>
                <a:headEnd/>
                <a:tailEnd/>
              </a:ln>
            </p:spPr>
            <p:txBody>
              <a:bodyPr/>
              <a:lstStyle/>
              <a:p>
                <a:endParaRPr lang="nl-NL"/>
              </a:p>
            </p:txBody>
          </p:sp>
          <p:sp>
            <p:nvSpPr>
              <p:cNvPr id="88212" name="Line 52"/>
              <p:cNvSpPr>
                <a:spLocks noChangeShapeType="1"/>
              </p:cNvSpPr>
              <p:nvPr/>
            </p:nvSpPr>
            <p:spPr bwMode="auto">
              <a:xfrm>
                <a:off x="260" y="1596"/>
                <a:ext cx="175" cy="1"/>
              </a:xfrm>
              <a:prstGeom prst="line">
                <a:avLst/>
              </a:prstGeom>
              <a:noFill/>
              <a:ln w="3175" cap="rnd">
                <a:solidFill>
                  <a:srgbClr val="000000"/>
                </a:solidFill>
                <a:round/>
                <a:headEnd/>
                <a:tailEnd/>
              </a:ln>
            </p:spPr>
            <p:txBody>
              <a:bodyPr/>
              <a:lstStyle/>
              <a:p>
                <a:endParaRPr lang="nl-NL"/>
              </a:p>
            </p:txBody>
          </p:sp>
          <p:sp>
            <p:nvSpPr>
              <p:cNvPr id="88213" name="Freeform 53"/>
              <p:cNvSpPr>
                <a:spLocks/>
              </p:cNvSpPr>
              <p:nvPr/>
            </p:nvSpPr>
            <p:spPr bwMode="auto">
              <a:xfrm>
                <a:off x="582" y="1986"/>
                <a:ext cx="10" cy="62"/>
              </a:xfrm>
              <a:custGeom>
                <a:avLst/>
                <a:gdLst>
                  <a:gd name="T0" fmla="*/ 10 w 10"/>
                  <a:gd name="T1" fmla="*/ 0 h 62"/>
                  <a:gd name="T2" fmla="*/ 0 w 10"/>
                  <a:gd name="T3" fmla="*/ 0 h 62"/>
                  <a:gd name="T4" fmla="*/ 0 w 10"/>
                  <a:gd name="T5" fmla="*/ 62 h 62"/>
                  <a:gd name="T6" fmla="*/ 0 60000 65536"/>
                  <a:gd name="T7" fmla="*/ 0 60000 65536"/>
                  <a:gd name="T8" fmla="*/ 0 60000 65536"/>
                  <a:gd name="T9" fmla="*/ 0 w 10"/>
                  <a:gd name="T10" fmla="*/ 0 h 62"/>
                  <a:gd name="T11" fmla="*/ 10 w 10"/>
                  <a:gd name="T12" fmla="*/ 62 h 62"/>
                </a:gdLst>
                <a:ahLst/>
                <a:cxnLst>
                  <a:cxn ang="T6">
                    <a:pos x="T0" y="T1"/>
                  </a:cxn>
                  <a:cxn ang="T7">
                    <a:pos x="T2" y="T3"/>
                  </a:cxn>
                  <a:cxn ang="T8">
                    <a:pos x="T4" y="T5"/>
                  </a:cxn>
                </a:cxnLst>
                <a:rect l="T9" t="T10" r="T11" b="T12"/>
                <a:pathLst>
                  <a:path w="10" h="62">
                    <a:moveTo>
                      <a:pt x="10" y="0"/>
                    </a:moveTo>
                    <a:lnTo>
                      <a:pt x="0" y="0"/>
                    </a:lnTo>
                    <a:lnTo>
                      <a:pt x="0" y="62"/>
                    </a:lnTo>
                  </a:path>
                </a:pathLst>
              </a:custGeom>
              <a:noFill/>
              <a:ln w="3175" cap="rnd">
                <a:solidFill>
                  <a:srgbClr val="000000"/>
                </a:solidFill>
                <a:round/>
                <a:headEnd/>
                <a:tailEnd/>
              </a:ln>
            </p:spPr>
            <p:txBody>
              <a:bodyPr/>
              <a:lstStyle/>
              <a:p>
                <a:endParaRPr lang="nl-NL"/>
              </a:p>
            </p:txBody>
          </p:sp>
          <p:sp>
            <p:nvSpPr>
              <p:cNvPr id="88214" name="Line 54"/>
              <p:cNvSpPr>
                <a:spLocks noChangeShapeType="1"/>
              </p:cNvSpPr>
              <p:nvPr/>
            </p:nvSpPr>
            <p:spPr bwMode="auto">
              <a:xfrm flipV="1">
                <a:off x="757" y="1986"/>
                <a:ext cx="1" cy="62"/>
              </a:xfrm>
              <a:prstGeom prst="line">
                <a:avLst/>
              </a:prstGeom>
              <a:noFill/>
              <a:ln w="3175" cap="rnd">
                <a:solidFill>
                  <a:srgbClr val="000000"/>
                </a:solidFill>
                <a:round/>
                <a:headEnd/>
                <a:tailEnd/>
              </a:ln>
            </p:spPr>
            <p:txBody>
              <a:bodyPr/>
              <a:lstStyle/>
              <a:p>
                <a:endParaRPr lang="nl-NL"/>
              </a:p>
            </p:txBody>
          </p:sp>
          <p:sp>
            <p:nvSpPr>
              <p:cNvPr id="88215" name="Line 55"/>
              <p:cNvSpPr>
                <a:spLocks noChangeShapeType="1"/>
              </p:cNvSpPr>
              <p:nvPr/>
            </p:nvSpPr>
            <p:spPr bwMode="auto">
              <a:xfrm>
                <a:off x="856" y="1593"/>
                <a:ext cx="88" cy="1"/>
              </a:xfrm>
              <a:prstGeom prst="line">
                <a:avLst/>
              </a:prstGeom>
              <a:noFill/>
              <a:ln w="3175" cap="rnd">
                <a:solidFill>
                  <a:srgbClr val="000000"/>
                </a:solidFill>
                <a:round/>
                <a:headEnd/>
                <a:tailEnd/>
              </a:ln>
            </p:spPr>
            <p:txBody>
              <a:bodyPr/>
              <a:lstStyle/>
              <a:p>
                <a:endParaRPr lang="nl-NL"/>
              </a:p>
            </p:txBody>
          </p:sp>
          <p:sp>
            <p:nvSpPr>
              <p:cNvPr id="88216" name="Line 56"/>
              <p:cNvSpPr>
                <a:spLocks noChangeShapeType="1"/>
              </p:cNvSpPr>
              <p:nvPr/>
            </p:nvSpPr>
            <p:spPr bwMode="auto">
              <a:xfrm>
                <a:off x="856" y="1749"/>
                <a:ext cx="88" cy="1"/>
              </a:xfrm>
              <a:prstGeom prst="line">
                <a:avLst/>
              </a:prstGeom>
              <a:noFill/>
              <a:ln w="3175" cap="rnd">
                <a:solidFill>
                  <a:srgbClr val="000000"/>
                </a:solidFill>
                <a:round/>
                <a:headEnd/>
                <a:tailEnd/>
              </a:ln>
            </p:spPr>
            <p:txBody>
              <a:bodyPr/>
              <a:lstStyle/>
              <a:p>
                <a:endParaRPr lang="nl-NL"/>
              </a:p>
            </p:txBody>
          </p:sp>
          <p:sp>
            <p:nvSpPr>
              <p:cNvPr id="88217" name="Rectangle 57"/>
              <p:cNvSpPr>
                <a:spLocks noChangeArrowheads="1"/>
              </p:cNvSpPr>
              <p:nvPr/>
            </p:nvSpPr>
            <p:spPr bwMode="auto">
              <a:xfrm>
                <a:off x="212" y="2435"/>
                <a:ext cx="703" cy="187"/>
              </a:xfrm>
              <a:prstGeom prst="rect">
                <a:avLst/>
              </a:prstGeom>
              <a:solidFill>
                <a:srgbClr val="FFFFC8"/>
              </a:solidFill>
              <a:ln w="9525">
                <a:noFill/>
                <a:miter lim="800000"/>
                <a:headEnd/>
                <a:tailEnd/>
              </a:ln>
            </p:spPr>
            <p:txBody>
              <a:bodyPr/>
              <a:lstStyle/>
              <a:p>
                <a:endParaRPr lang="nl-NL"/>
              </a:p>
            </p:txBody>
          </p:sp>
          <p:sp>
            <p:nvSpPr>
              <p:cNvPr id="88218" name="Rectangle 58"/>
              <p:cNvSpPr>
                <a:spLocks noChangeArrowheads="1"/>
              </p:cNvSpPr>
              <p:nvPr/>
            </p:nvSpPr>
            <p:spPr bwMode="auto">
              <a:xfrm>
                <a:off x="212" y="2435"/>
                <a:ext cx="703" cy="187"/>
              </a:xfrm>
              <a:prstGeom prst="rect">
                <a:avLst/>
              </a:prstGeom>
              <a:noFill/>
              <a:ln w="3175" cap="rnd">
                <a:solidFill>
                  <a:srgbClr val="000000"/>
                </a:solidFill>
                <a:round/>
                <a:headEnd/>
                <a:tailEnd/>
              </a:ln>
            </p:spPr>
            <p:txBody>
              <a:bodyPr/>
              <a:lstStyle/>
              <a:p>
                <a:endParaRPr lang="nl-NL"/>
              </a:p>
            </p:txBody>
          </p:sp>
          <p:sp>
            <p:nvSpPr>
              <p:cNvPr id="88219" name="Rectangle 59"/>
              <p:cNvSpPr>
                <a:spLocks noChangeArrowheads="1"/>
              </p:cNvSpPr>
              <p:nvPr/>
            </p:nvSpPr>
            <p:spPr bwMode="auto">
              <a:xfrm>
                <a:off x="361" y="2480"/>
                <a:ext cx="460"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Transaction</a:t>
                </a:r>
                <a:endParaRPr lang="en-US" altLang="zh-CN" i="0">
                  <a:ea typeface="宋体" pitchFamily="2" charset="-122"/>
                </a:endParaRPr>
              </a:p>
            </p:txBody>
          </p:sp>
          <p:sp>
            <p:nvSpPr>
              <p:cNvPr id="88220" name="Rectangle 60"/>
              <p:cNvSpPr>
                <a:spLocks noChangeArrowheads="1"/>
              </p:cNvSpPr>
              <p:nvPr/>
            </p:nvSpPr>
            <p:spPr bwMode="auto">
              <a:xfrm>
                <a:off x="768" y="2653"/>
                <a:ext cx="704" cy="187"/>
              </a:xfrm>
              <a:prstGeom prst="rect">
                <a:avLst/>
              </a:prstGeom>
              <a:solidFill>
                <a:srgbClr val="FFFFC8"/>
              </a:solidFill>
              <a:ln w="9525">
                <a:noFill/>
                <a:miter lim="800000"/>
                <a:headEnd/>
                <a:tailEnd/>
              </a:ln>
            </p:spPr>
            <p:txBody>
              <a:bodyPr/>
              <a:lstStyle/>
              <a:p>
                <a:endParaRPr lang="nl-NL"/>
              </a:p>
            </p:txBody>
          </p:sp>
          <p:sp>
            <p:nvSpPr>
              <p:cNvPr id="88221" name="Rectangle 61"/>
              <p:cNvSpPr>
                <a:spLocks noChangeArrowheads="1"/>
              </p:cNvSpPr>
              <p:nvPr/>
            </p:nvSpPr>
            <p:spPr bwMode="auto">
              <a:xfrm>
                <a:off x="768" y="2653"/>
                <a:ext cx="704" cy="187"/>
              </a:xfrm>
              <a:prstGeom prst="rect">
                <a:avLst/>
              </a:prstGeom>
              <a:noFill/>
              <a:ln w="3175" cap="rnd">
                <a:solidFill>
                  <a:srgbClr val="000000"/>
                </a:solidFill>
                <a:round/>
                <a:headEnd/>
                <a:tailEnd/>
              </a:ln>
            </p:spPr>
            <p:txBody>
              <a:bodyPr/>
              <a:lstStyle/>
              <a:p>
                <a:endParaRPr lang="nl-NL"/>
              </a:p>
            </p:txBody>
          </p:sp>
          <p:sp>
            <p:nvSpPr>
              <p:cNvPr id="88222" name="Rectangle 62"/>
              <p:cNvSpPr>
                <a:spLocks noChangeArrowheads="1"/>
              </p:cNvSpPr>
              <p:nvPr/>
            </p:nvSpPr>
            <p:spPr bwMode="auto">
              <a:xfrm>
                <a:off x="978" y="2696"/>
                <a:ext cx="318" cy="10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Security</a:t>
                </a:r>
                <a:endParaRPr lang="en-US" altLang="zh-CN" i="0">
                  <a:ea typeface="宋体" pitchFamily="2" charset="-122"/>
                </a:endParaRPr>
              </a:p>
            </p:txBody>
          </p:sp>
          <p:sp>
            <p:nvSpPr>
              <p:cNvPr id="88223" name="Rectangle 63"/>
              <p:cNvSpPr>
                <a:spLocks noChangeArrowheads="1"/>
              </p:cNvSpPr>
              <p:nvPr/>
            </p:nvSpPr>
            <p:spPr bwMode="auto">
              <a:xfrm>
                <a:off x="2351" y="2653"/>
                <a:ext cx="703" cy="187"/>
              </a:xfrm>
              <a:prstGeom prst="rect">
                <a:avLst/>
              </a:prstGeom>
              <a:solidFill>
                <a:srgbClr val="FFFFC8"/>
              </a:solidFill>
              <a:ln w="9525">
                <a:noFill/>
                <a:miter lim="800000"/>
                <a:headEnd/>
                <a:tailEnd/>
              </a:ln>
            </p:spPr>
            <p:txBody>
              <a:bodyPr/>
              <a:lstStyle/>
              <a:p>
                <a:endParaRPr lang="nl-NL"/>
              </a:p>
            </p:txBody>
          </p:sp>
          <p:sp>
            <p:nvSpPr>
              <p:cNvPr id="88224" name="Rectangle 64"/>
              <p:cNvSpPr>
                <a:spLocks noChangeArrowheads="1"/>
              </p:cNvSpPr>
              <p:nvPr/>
            </p:nvSpPr>
            <p:spPr bwMode="auto">
              <a:xfrm>
                <a:off x="2351" y="2653"/>
                <a:ext cx="703" cy="187"/>
              </a:xfrm>
              <a:prstGeom prst="rect">
                <a:avLst/>
              </a:prstGeom>
              <a:noFill/>
              <a:ln w="3175" cap="rnd">
                <a:solidFill>
                  <a:srgbClr val="000000"/>
                </a:solidFill>
                <a:round/>
                <a:headEnd/>
                <a:tailEnd/>
              </a:ln>
            </p:spPr>
            <p:txBody>
              <a:bodyPr/>
              <a:lstStyle/>
              <a:p>
                <a:endParaRPr lang="nl-NL"/>
              </a:p>
            </p:txBody>
          </p:sp>
          <p:sp>
            <p:nvSpPr>
              <p:cNvPr id="88225" name="Rectangle 65"/>
              <p:cNvSpPr>
                <a:spLocks noChangeArrowheads="1"/>
              </p:cNvSpPr>
              <p:nvPr/>
            </p:nvSpPr>
            <p:spPr bwMode="auto">
              <a:xfrm>
                <a:off x="2511" y="2696"/>
                <a:ext cx="436" cy="10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Notification</a:t>
                </a:r>
                <a:endParaRPr lang="en-US" altLang="zh-CN" i="0">
                  <a:ea typeface="宋体" pitchFamily="2" charset="-122"/>
                </a:endParaRPr>
              </a:p>
            </p:txBody>
          </p:sp>
          <p:sp>
            <p:nvSpPr>
              <p:cNvPr id="88226" name="Rectangle 66"/>
              <p:cNvSpPr>
                <a:spLocks noChangeArrowheads="1"/>
              </p:cNvSpPr>
              <p:nvPr/>
            </p:nvSpPr>
            <p:spPr bwMode="auto">
              <a:xfrm>
                <a:off x="1809" y="2435"/>
                <a:ext cx="703" cy="187"/>
              </a:xfrm>
              <a:prstGeom prst="rect">
                <a:avLst/>
              </a:prstGeom>
              <a:solidFill>
                <a:srgbClr val="FFFFC8"/>
              </a:solidFill>
              <a:ln w="9525">
                <a:noFill/>
                <a:miter lim="800000"/>
                <a:headEnd/>
                <a:tailEnd/>
              </a:ln>
            </p:spPr>
            <p:txBody>
              <a:bodyPr/>
              <a:lstStyle/>
              <a:p>
                <a:endParaRPr lang="nl-NL"/>
              </a:p>
            </p:txBody>
          </p:sp>
          <p:sp>
            <p:nvSpPr>
              <p:cNvPr id="88227" name="Rectangle 67"/>
              <p:cNvSpPr>
                <a:spLocks noChangeArrowheads="1"/>
              </p:cNvSpPr>
              <p:nvPr/>
            </p:nvSpPr>
            <p:spPr bwMode="auto">
              <a:xfrm>
                <a:off x="1809" y="2435"/>
                <a:ext cx="703" cy="187"/>
              </a:xfrm>
              <a:prstGeom prst="rect">
                <a:avLst/>
              </a:prstGeom>
              <a:noFill/>
              <a:ln w="3175" cap="rnd">
                <a:solidFill>
                  <a:srgbClr val="000000"/>
                </a:solidFill>
                <a:round/>
                <a:headEnd/>
                <a:tailEnd/>
              </a:ln>
            </p:spPr>
            <p:txBody>
              <a:bodyPr/>
              <a:lstStyle/>
              <a:p>
                <a:endParaRPr lang="nl-NL"/>
              </a:p>
            </p:txBody>
          </p:sp>
          <p:sp>
            <p:nvSpPr>
              <p:cNvPr id="88228" name="Rectangle 68"/>
              <p:cNvSpPr>
                <a:spLocks noChangeArrowheads="1"/>
              </p:cNvSpPr>
              <p:nvPr/>
            </p:nvSpPr>
            <p:spPr bwMode="auto">
              <a:xfrm>
                <a:off x="1988" y="2480"/>
                <a:ext cx="391"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Persistent</a:t>
                </a:r>
                <a:endParaRPr lang="en-US" altLang="zh-CN" i="0">
                  <a:ea typeface="宋体" pitchFamily="2" charset="-122"/>
                </a:endParaRPr>
              </a:p>
            </p:txBody>
          </p:sp>
          <p:sp>
            <p:nvSpPr>
              <p:cNvPr id="88229" name="Freeform 69"/>
              <p:cNvSpPr>
                <a:spLocks/>
              </p:cNvSpPr>
              <p:nvPr/>
            </p:nvSpPr>
            <p:spPr bwMode="auto">
              <a:xfrm>
                <a:off x="553" y="2361"/>
                <a:ext cx="10" cy="74"/>
              </a:xfrm>
              <a:custGeom>
                <a:avLst/>
                <a:gdLst>
                  <a:gd name="T0" fmla="*/ 10 w 10"/>
                  <a:gd name="T1" fmla="*/ 74 h 74"/>
                  <a:gd name="T2" fmla="*/ 10 w 10"/>
                  <a:gd name="T3" fmla="*/ 0 h 74"/>
                  <a:gd name="T4" fmla="*/ 0 w 10"/>
                  <a:gd name="T5" fmla="*/ 0 h 74"/>
                  <a:gd name="T6" fmla="*/ 0 60000 65536"/>
                  <a:gd name="T7" fmla="*/ 0 60000 65536"/>
                  <a:gd name="T8" fmla="*/ 0 60000 65536"/>
                  <a:gd name="T9" fmla="*/ 0 w 10"/>
                  <a:gd name="T10" fmla="*/ 0 h 74"/>
                  <a:gd name="T11" fmla="*/ 10 w 10"/>
                  <a:gd name="T12" fmla="*/ 74 h 74"/>
                </a:gdLst>
                <a:ahLst/>
                <a:cxnLst>
                  <a:cxn ang="T6">
                    <a:pos x="T0" y="T1"/>
                  </a:cxn>
                  <a:cxn ang="T7">
                    <a:pos x="T2" y="T3"/>
                  </a:cxn>
                  <a:cxn ang="T8">
                    <a:pos x="T4" y="T5"/>
                  </a:cxn>
                </a:cxnLst>
                <a:rect l="T9" t="T10" r="T11" b="T12"/>
                <a:pathLst>
                  <a:path w="10" h="74">
                    <a:moveTo>
                      <a:pt x="10" y="74"/>
                    </a:moveTo>
                    <a:lnTo>
                      <a:pt x="10" y="0"/>
                    </a:lnTo>
                    <a:lnTo>
                      <a:pt x="0" y="0"/>
                    </a:lnTo>
                  </a:path>
                </a:pathLst>
              </a:custGeom>
              <a:noFill/>
              <a:ln w="3175" cap="rnd">
                <a:solidFill>
                  <a:srgbClr val="000000"/>
                </a:solidFill>
                <a:round/>
                <a:headEnd/>
                <a:tailEnd/>
              </a:ln>
            </p:spPr>
            <p:txBody>
              <a:bodyPr/>
              <a:lstStyle/>
              <a:p>
                <a:endParaRPr lang="nl-NL"/>
              </a:p>
            </p:txBody>
          </p:sp>
          <p:sp>
            <p:nvSpPr>
              <p:cNvPr id="88230" name="Freeform 70"/>
              <p:cNvSpPr>
                <a:spLocks/>
              </p:cNvSpPr>
              <p:nvPr/>
            </p:nvSpPr>
            <p:spPr bwMode="auto">
              <a:xfrm>
                <a:off x="1120" y="2387"/>
                <a:ext cx="151" cy="266"/>
              </a:xfrm>
              <a:custGeom>
                <a:avLst/>
                <a:gdLst>
                  <a:gd name="T0" fmla="*/ 0 w 151"/>
                  <a:gd name="T1" fmla="*/ 266 h 266"/>
                  <a:gd name="T2" fmla="*/ 0 w 151"/>
                  <a:gd name="T3" fmla="*/ 0 h 266"/>
                  <a:gd name="T4" fmla="*/ 151 w 151"/>
                  <a:gd name="T5" fmla="*/ 0 h 266"/>
                  <a:gd name="T6" fmla="*/ 0 60000 65536"/>
                  <a:gd name="T7" fmla="*/ 0 60000 65536"/>
                  <a:gd name="T8" fmla="*/ 0 60000 65536"/>
                  <a:gd name="T9" fmla="*/ 0 w 151"/>
                  <a:gd name="T10" fmla="*/ 0 h 266"/>
                  <a:gd name="T11" fmla="*/ 151 w 151"/>
                  <a:gd name="T12" fmla="*/ 266 h 266"/>
                </a:gdLst>
                <a:ahLst/>
                <a:cxnLst>
                  <a:cxn ang="T6">
                    <a:pos x="T0" y="T1"/>
                  </a:cxn>
                  <a:cxn ang="T7">
                    <a:pos x="T2" y="T3"/>
                  </a:cxn>
                  <a:cxn ang="T8">
                    <a:pos x="T4" y="T5"/>
                  </a:cxn>
                </a:cxnLst>
                <a:rect l="T9" t="T10" r="T11" b="T12"/>
                <a:pathLst>
                  <a:path w="151" h="266">
                    <a:moveTo>
                      <a:pt x="0" y="266"/>
                    </a:moveTo>
                    <a:lnTo>
                      <a:pt x="0" y="0"/>
                    </a:lnTo>
                    <a:lnTo>
                      <a:pt x="151" y="0"/>
                    </a:lnTo>
                  </a:path>
                </a:pathLst>
              </a:custGeom>
              <a:noFill/>
              <a:ln w="3175" cap="rnd">
                <a:solidFill>
                  <a:srgbClr val="000000"/>
                </a:solidFill>
                <a:round/>
                <a:headEnd/>
                <a:tailEnd/>
              </a:ln>
            </p:spPr>
            <p:txBody>
              <a:bodyPr/>
              <a:lstStyle/>
              <a:p>
                <a:endParaRPr lang="nl-NL"/>
              </a:p>
            </p:txBody>
          </p:sp>
          <p:sp>
            <p:nvSpPr>
              <p:cNvPr id="88231" name="Freeform 71"/>
              <p:cNvSpPr>
                <a:spLocks/>
              </p:cNvSpPr>
              <p:nvPr/>
            </p:nvSpPr>
            <p:spPr bwMode="auto">
              <a:xfrm>
                <a:off x="2160" y="2372"/>
                <a:ext cx="1" cy="63"/>
              </a:xfrm>
              <a:custGeom>
                <a:avLst/>
                <a:gdLst>
                  <a:gd name="T0" fmla="*/ 0 w 1"/>
                  <a:gd name="T1" fmla="*/ 63 h 63"/>
                  <a:gd name="T2" fmla="*/ 0 w 1"/>
                  <a:gd name="T3" fmla="*/ 0 h 63"/>
                  <a:gd name="T4" fmla="*/ 0 w 1"/>
                  <a:gd name="T5" fmla="*/ 63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63"/>
                    </a:moveTo>
                    <a:lnTo>
                      <a:pt x="0" y="0"/>
                    </a:lnTo>
                    <a:lnTo>
                      <a:pt x="0" y="63"/>
                    </a:lnTo>
                  </a:path>
                </a:pathLst>
              </a:custGeom>
              <a:noFill/>
              <a:ln w="3175" cap="rnd">
                <a:solidFill>
                  <a:srgbClr val="000000"/>
                </a:solidFill>
                <a:round/>
                <a:headEnd/>
                <a:tailEnd/>
              </a:ln>
            </p:spPr>
            <p:txBody>
              <a:bodyPr/>
              <a:lstStyle/>
              <a:p>
                <a:endParaRPr lang="nl-NL"/>
              </a:p>
            </p:txBody>
          </p:sp>
          <p:sp>
            <p:nvSpPr>
              <p:cNvPr id="88232" name="Freeform 72"/>
              <p:cNvSpPr>
                <a:spLocks/>
              </p:cNvSpPr>
              <p:nvPr/>
            </p:nvSpPr>
            <p:spPr bwMode="auto">
              <a:xfrm>
                <a:off x="2698" y="2349"/>
                <a:ext cx="5" cy="304"/>
              </a:xfrm>
              <a:custGeom>
                <a:avLst/>
                <a:gdLst>
                  <a:gd name="T0" fmla="*/ 5 w 5"/>
                  <a:gd name="T1" fmla="*/ 304 h 304"/>
                  <a:gd name="T2" fmla="*/ 5 w 5"/>
                  <a:gd name="T3" fmla="*/ 0 h 304"/>
                  <a:gd name="T4" fmla="*/ 0 w 5"/>
                  <a:gd name="T5" fmla="*/ 0 h 304"/>
                  <a:gd name="T6" fmla="*/ 0 60000 65536"/>
                  <a:gd name="T7" fmla="*/ 0 60000 65536"/>
                  <a:gd name="T8" fmla="*/ 0 60000 65536"/>
                  <a:gd name="T9" fmla="*/ 0 w 5"/>
                  <a:gd name="T10" fmla="*/ 0 h 304"/>
                  <a:gd name="T11" fmla="*/ 5 w 5"/>
                  <a:gd name="T12" fmla="*/ 304 h 304"/>
                </a:gdLst>
                <a:ahLst/>
                <a:cxnLst>
                  <a:cxn ang="T6">
                    <a:pos x="T0" y="T1"/>
                  </a:cxn>
                  <a:cxn ang="T7">
                    <a:pos x="T2" y="T3"/>
                  </a:cxn>
                  <a:cxn ang="T8">
                    <a:pos x="T4" y="T5"/>
                  </a:cxn>
                </a:cxnLst>
                <a:rect l="T9" t="T10" r="T11" b="T12"/>
                <a:pathLst>
                  <a:path w="5" h="304">
                    <a:moveTo>
                      <a:pt x="5" y="304"/>
                    </a:moveTo>
                    <a:lnTo>
                      <a:pt x="5" y="0"/>
                    </a:lnTo>
                    <a:lnTo>
                      <a:pt x="0" y="0"/>
                    </a:lnTo>
                  </a:path>
                </a:pathLst>
              </a:custGeom>
              <a:noFill/>
              <a:ln w="3175" cap="rnd">
                <a:solidFill>
                  <a:srgbClr val="000000"/>
                </a:solidFill>
                <a:round/>
                <a:headEnd/>
                <a:tailEnd/>
              </a:ln>
            </p:spPr>
            <p:txBody>
              <a:bodyPr/>
              <a:lstStyle/>
              <a:p>
                <a:endParaRPr lang="nl-NL"/>
              </a:p>
            </p:txBody>
          </p:sp>
          <p:sp>
            <p:nvSpPr>
              <p:cNvPr id="88233" name="Rectangle 73"/>
              <p:cNvSpPr>
                <a:spLocks noChangeArrowheads="1"/>
              </p:cNvSpPr>
              <p:nvPr/>
            </p:nvSpPr>
            <p:spPr bwMode="auto">
              <a:xfrm>
                <a:off x="580" y="1845"/>
                <a:ext cx="213" cy="64"/>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Callback</a:t>
                </a:r>
                <a:endParaRPr lang="en-US" altLang="zh-CN" i="0">
                  <a:ea typeface="宋体" pitchFamily="2" charset="-122"/>
                </a:endParaRPr>
              </a:p>
            </p:txBody>
          </p:sp>
          <p:sp>
            <p:nvSpPr>
              <p:cNvPr id="88234" name="Rectangle 74"/>
              <p:cNvSpPr>
                <a:spLocks noChangeArrowheads="1"/>
              </p:cNvSpPr>
              <p:nvPr/>
            </p:nvSpPr>
            <p:spPr bwMode="auto">
              <a:xfrm>
                <a:off x="566" y="1911"/>
                <a:ext cx="247" cy="65"/>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Interfaces</a:t>
                </a:r>
                <a:endParaRPr lang="en-US" altLang="zh-CN" i="0">
                  <a:ea typeface="宋体" pitchFamily="2" charset="-122"/>
                </a:endParaRPr>
              </a:p>
            </p:txBody>
          </p:sp>
          <p:sp>
            <p:nvSpPr>
              <p:cNvPr id="88235" name="Rectangle 75"/>
              <p:cNvSpPr>
                <a:spLocks noChangeArrowheads="1"/>
              </p:cNvSpPr>
              <p:nvPr/>
            </p:nvSpPr>
            <p:spPr bwMode="auto">
              <a:xfrm rot="-5400000">
                <a:off x="697" y="1740"/>
                <a:ext cx="16"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88236" name="Rectangle 76"/>
              <p:cNvSpPr>
                <a:spLocks noChangeArrowheads="1"/>
              </p:cNvSpPr>
              <p:nvPr/>
            </p:nvSpPr>
            <p:spPr bwMode="auto">
              <a:xfrm rot="-5400000">
                <a:off x="690" y="1722"/>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237" name="Rectangle 77"/>
              <p:cNvSpPr>
                <a:spLocks noChangeArrowheads="1"/>
              </p:cNvSpPr>
              <p:nvPr/>
            </p:nvSpPr>
            <p:spPr bwMode="auto">
              <a:xfrm rot="-5400000">
                <a:off x="697" y="1697"/>
                <a:ext cx="14"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88238" name="Rectangle 78"/>
              <p:cNvSpPr>
                <a:spLocks noChangeArrowheads="1"/>
              </p:cNvSpPr>
              <p:nvPr/>
            </p:nvSpPr>
            <p:spPr bwMode="auto">
              <a:xfrm rot="-5400000">
                <a:off x="690" y="1672"/>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239" name="Rectangle 79"/>
              <p:cNvSpPr>
                <a:spLocks noChangeArrowheads="1"/>
              </p:cNvSpPr>
              <p:nvPr/>
            </p:nvSpPr>
            <p:spPr bwMode="auto">
              <a:xfrm rot="-5400000">
                <a:off x="695" y="1646"/>
                <a:ext cx="1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88240" name="Rectangle 80"/>
              <p:cNvSpPr>
                <a:spLocks noChangeArrowheads="1"/>
              </p:cNvSpPr>
              <p:nvPr/>
            </p:nvSpPr>
            <p:spPr bwMode="auto">
              <a:xfrm rot="-5400000">
                <a:off x="690" y="1625"/>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241" name="Rectangle 81"/>
              <p:cNvSpPr>
                <a:spLocks noChangeArrowheads="1"/>
              </p:cNvSpPr>
              <p:nvPr/>
            </p:nvSpPr>
            <p:spPr bwMode="auto">
              <a:xfrm rot="-5400000">
                <a:off x="690" y="1593"/>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88242" name="Rectangle 82"/>
              <p:cNvSpPr>
                <a:spLocks noChangeArrowheads="1"/>
              </p:cNvSpPr>
              <p:nvPr/>
            </p:nvSpPr>
            <p:spPr bwMode="auto">
              <a:xfrm rot="-5400000">
                <a:off x="699" y="1571"/>
                <a:ext cx="12"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l</a:t>
                </a:r>
                <a:endParaRPr lang="en-US" altLang="zh-CN" i="0">
                  <a:ea typeface="宋体" pitchFamily="2" charset="-122"/>
                </a:endParaRPr>
              </a:p>
            </p:txBody>
          </p:sp>
          <p:sp>
            <p:nvSpPr>
              <p:cNvPr id="88243" name="Rectangle 83"/>
              <p:cNvSpPr>
                <a:spLocks noChangeArrowheads="1"/>
              </p:cNvSpPr>
              <p:nvPr/>
            </p:nvSpPr>
            <p:spPr bwMode="auto">
              <a:xfrm rot="-5400000">
                <a:off x="760" y="1771"/>
                <a:ext cx="16"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88244" name="Rectangle 84"/>
              <p:cNvSpPr>
                <a:spLocks noChangeArrowheads="1"/>
              </p:cNvSpPr>
              <p:nvPr/>
            </p:nvSpPr>
            <p:spPr bwMode="auto">
              <a:xfrm rot="-5400000">
                <a:off x="753" y="1748"/>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245" name="Rectangle 85"/>
              <p:cNvSpPr>
                <a:spLocks noChangeArrowheads="1"/>
              </p:cNvSpPr>
              <p:nvPr/>
            </p:nvSpPr>
            <p:spPr bwMode="auto">
              <a:xfrm rot="-5400000">
                <a:off x="760" y="1723"/>
                <a:ext cx="15"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88246" name="Rectangle 86"/>
              <p:cNvSpPr>
                <a:spLocks noChangeArrowheads="1"/>
              </p:cNvSpPr>
              <p:nvPr/>
            </p:nvSpPr>
            <p:spPr bwMode="auto">
              <a:xfrm rot="-5400000">
                <a:off x="753" y="1704"/>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247" name="Rectangle 87"/>
              <p:cNvSpPr>
                <a:spLocks noChangeArrowheads="1"/>
              </p:cNvSpPr>
              <p:nvPr/>
            </p:nvSpPr>
            <p:spPr bwMode="auto">
              <a:xfrm rot="-5400000">
                <a:off x="758" y="1677"/>
                <a:ext cx="1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88248" name="Rectangle 88"/>
              <p:cNvSpPr>
                <a:spLocks noChangeArrowheads="1"/>
              </p:cNvSpPr>
              <p:nvPr/>
            </p:nvSpPr>
            <p:spPr bwMode="auto">
              <a:xfrm rot="-5400000">
                <a:off x="760" y="1662"/>
                <a:ext cx="14"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f</a:t>
                </a:r>
                <a:endParaRPr lang="en-US" altLang="zh-CN" i="0">
                  <a:ea typeface="宋体" pitchFamily="2" charset="-122"/>
                </a:endParaRPr>
              </a:p>
            </p:txBody>
          </p:sp>
          <p:sp>
            <p:nvSpPr>
              <p:cNvPr id="88249" name="Rectangle 89"/>
              <p:cNvSpPr>
                <a:spLocks noChangeArrowheads="1"/>
              </p:cNvSpPr>
              <p:nvPr/>
            </p:nvSpPr>
            <p:spPr bwMode="auto">
              <a:xfrm rot="-5400000">
                <a:off x="753" y="1637"/>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88250" name="Rectangle 90"/>
              <p:cNvSpPr>
                <a:spLocks noChangeArrowheads="1"/>
              </p:cNvSpPr>
              <p:nvPr/>
            </p:nvSpPr>
            <p:spPr bwMode="auto">
              <a:xfrm rot="-5400000">
                <a:off x="754" y="1608"/>
                <a:ext cx="27"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t>
                </a:r>
                <a:endParaRPr lang="en-US" altLang="zh-CN" i="0">
                  <a:ea typeface="宋体" pitchFamily="2" charset="-122"/>
                </a:endParaRPr>
              </a:p>
            </p:txBody>
          </p:sp>
          <p:sp>
            <p:nvSpPr>
              <p:cNvPr id="88251" name="Rectangle 91"/>
              <p:cNvSpPr>
                <a:spLocks noChangeArrowheads="1"/>
              </p:cNvSpPr>
              <p:nvPr/>
            </p:nvSpPr>
            <p:spPr bwMode="auto">
              <a:xfrm rot="-5400000">
                <a:off x="753" y="1581"/>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252" name="Rectangle 92"/>
              <p:cNvSpPr>
                <a:spLocks noChangeArrowheads="1"/>
              </p:cNvSpPr>
              <p:nvPr/>
            </p:nvSpPr>
            <p:spPr bwMode="auto">
              <a:xfrm rot="-5400000">
                <a:off x="754" y="1551"/>
                <a:ext cx="27"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s</a:t>
                </a:r>
                <a:endParaRPr lang="en-US" altLang="zh-CN" i="0">
                  <a:ea typeface="宋体" pitchFamily="2" charset="-122"/>
                </a:endParaRPr>
              </a:p>
            </p:txBody>
          </p:sp>
          <p:sp>
            <p:nvSpPr>
              <p:cNvPr id="88253" name="Freeform 93"/>
              <p:cNvSpPr>
                <a:spLocks/>
              </p:cNvSpPr>
              <p:nvPr/>
            </p:nvSpPr>
            <p:spPr bwMode="auto">
              <a:xfrm>
                <a:off x="1306" y="1393"/>
                <a:ext cx="49"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10" y="266"/>
                      <a:pt x="82" y="227"/>
                      <a:pt x="82" y="183"/>
                    </a:cubicBezTo>
                    <a:cubicBezTo>
                      <a:pt x="82" y="139"/>
                      <a:pt x="110" y="100"/>
                      <a:pt x="149" y="89"/>
                    </a:cubicBezTo>
                    <a:cubicBezTo>
                      <a:pt x="163" y="84"/>
                      <a:pt x="173" y="70"/>
                      <a:pt x="173" y="54"/>
                    </a:cubicBezTo>
                    <a:lnTo>
                      <a:pt x="173" y="36"/>
                    </a:lnTo>
                    <a:cubicBezTo>
                      <a:pt x="173" y="16"/>
                      <a:pt x="158" y="0"/>
                      <a:pt x="140" y="0"/>
                    </a:cubicBezTo>
                    <a:cubicBezTo>
                      <a:pt x="138" y="0"/>
                      <a:pt x="135" y="1"/>
                      <a:pt x="132" y="1"/>
                    </a:cubicBezTo>
                    <a:cubicBezTo>
                      <a:pt x="55" y="22"/>
                      <a:pt x="0" y="97"/>
                      <a:pt x="0" y="183"/>
                    </a:cubicBezTo>
                    <a:cubicBezTo>
                      <a:pt x="0" y="269"/>
                      <a:pt x="55" y="345"/>
                      <a:pt x="132" y="365"/>
                    </a:cubicBezTo>
                    <a:cubicBezTo>
                      <a:pt x="150" y="369"/>
                      <a:pt x="168" y="358"/>
                      <a:pt x="172" y="339"/>
                    </a:cubicBezTo>
                    <a:cubicBezTo>
                      <a:pt x="173" y="336"/>
                      <a:pt x="173" y="333"/>
                      <a:pt x="173" y="330"/>
                    </a:cubicBezTo>
                    <a:close/>
                  </a:path>
                </a:pathLst>
              </a:custGeom>
              <a:solidFill>
                <a:srgbClr val="FFFF97"/>
              </a:solidFill>
              <a:ln w="0">
                <a:solidFill>
                  <a:srgbClr val="000000"/>
                </a:solidFill>
                <a:round/>
                <a:headEnd/>
                <a:tailEnd/>
              </a:ln>
            </p:spPr>
            <p:txBody>
              <a:bodyPr/>
              <a:lstStyle/>
              <a:p>
                <a:endParaRPr lang="nl-NL"/>
              </a:p>
            </p:txBody>
          </p:sp>
          <p:sp>
            <p:nvSpPr>
              <p:cNvPr id="88254" name="Freeform 94"/>
              <p:cNvSpPr>
                <a:spLocks/>
              </p:cNvSpPr>
              <p:nvPr/>
            </p:nvSpPr>
            <p:spPr bwMode="auto">
              <a:xfrm>
                <a:off x="1306" y="1393"/>
                <a:ext cx="49"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10" y="266"/>
                      <a:pt x="82" y="227"/>
                      <a:pt x="82" y="183"/>
                    </a:cubicBezTo>
                    <a:cubicBezTo>
                      <a:pt x="82" y="139"/>
                      <a:pt x="110" y="100"/>
                      <a:pt x="149" y="89"/>
                    </a:cubicBezTo>
                    <a:cubicBezTo>
                      <a:pt x="163" y="84"/>
                      <a:pt x="173" y="70"/>
                      <a:pt x="173" y="54"/>
                    </a:cubicBezTo>
                    <a:lnTo>
                      <a:pt x="173" y="36"/>
                    </a:lnTo>
                    <a:cubicBezTo>
                      <a:pt x="173" y="16"/>
                      <a:pt x="158" y="0"/>
                      <a:pt x="140" y="0"/>
                    </a:cubicBezTo>
                    <a:cubicBezTo>
                      <a:pt x="138" y="0"/>
                      <a:pt x="135" y="1"/>
                      <a:pt x="132" y="1"/>
                    </a:cubicBezTo>
                    <a:cubicBezTo>
                      <a:pt x="55" y="22"/>
                      <a:pt x="0" y="97"/>
                      <a:pt x="0" y="183"/>
                    </a:cubicBezTo>
                    <a:cubicBezTo>
                      <a:pt x="0" y="269"/>
                      <a:pt x="55" y="345"/>
                      <a:pt x="132" y="365"/>
                    </a:cubicBezTo>
                    <a:cubicBezTo>
                      <a:pt x="150" y="369"/>
                      <a:pt x="168" y="358"/>
                      <a:pt x="172" y="339"/>
                    </a:cubicBezTo>
                    <a:cubicBezTo>
                      <a:pt x="173" y="336"/>
                      <a:pt x="173" y="333"/>
                      <a:pt x="173" y="330"/>
                    </a:cubicBezTo>
                    <a:close/>
                  </a:path>
                </a:pathLst>
              </a:custGeom>
              <a:noFill/>
              <a:ln w="7938" cap="rnd">
                <a:solidFill>
                  <a:srgbClr val="000000"/>
                </a:solidFill>
                <a:round/>
                <a:headEnd/>
                <a:tailEnd/>
              </a:ln>
            </p:spPr>
            <p:txBody>
              <a:bodyPr/>
              <a:lstStyle/>
              <a:p>
                <a:endParaRPr lang="nl-NL"/>
              </a:p>
            </p:txBody>
          </p:sp>
          <p:sp>
            <p:nvSpPr>
              <p:cNvPr id="88255" name="Freeform 95"/>
              <p:cNvSpPr>
                <a:spLocks/>
              </p:cNvSpPr>
              <p:nvPr/>
            </p:nvSpPr>
            <p:spPr bwMode="auto">
              <a:xfrm>
                <a:off x="200"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88256" name="Freeform 96"/>
              <p:cNvSpPr>
                <a:spLocks/>
              </p:cNvSpPr>
              <p:nvPr/>
            </p:nvSpPr>
            <p:spPr bwMode="auto">
              <a:xfrm>
                <a:off x="200"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88257" name="Freeform 97"/>
              <p:cNvSpPr>
                <a:spLocks/>
              </p:cNvSpPr>
              <p:nvPr/>
            </p:nvSpPr>
            <p:spPr bwMode="auto">
              <a:xfrm>
                <a:off x="1309" y="1699"/>
                <a:ext cx="73" cy="78"/>
              </a:xfrm>
              <a:custGeom>
                <a:avLst/>
                <a:gdLst>
                  <a:gd name="T0" fmla="*/ 0 w 73"/>
                  <a:gd name="T1" fmla="*/ 0 h 78"/>
                  <a:gd name="T2" fmla="*/ 0 w 73"/>
                  <a:gd name="T3" fmla="*/ 78 h 78"/>
                  <a:gd name="T4" fmla="*/ 55 w 73"/>
                  <a:gd name="T5" fmla="*/ 78 h 78"/>
                  <a:gd name="T6" fmla="*/ 73 w 73"/>
                  <a:gd name="T7" fmla="*/ 39 h 78"/>
                  <a:gd name="T8" fmla="*/ 55 w 73"/>
                  <a:gd name="T9" fmla="*/ 0 h 78"/>
                  <a:gd name="T10" fmla="*/ 0 w 73"/>
                  <a:gd name="T11" fmla="*/ 0 h 78"/>
                  <a:gd name="T12" fmla="*/ 0 60000 65536"/>
                  <a:gd name="T13" fmla="*/ 0 60000 65536"/>
                  <a:gd name="T14" fmla="*/ 0 60000 65536"/>
                  <a:gd name="T15" fmla="*/ 0 60000 65536"/>
                  <a:gd name="T16" fmla="*/ 0 60000 65536"/>
                  <a:gd name="T17" fmla="*/ 0 60000 65536"/>
                  <a:gd name="T18" fmla="*/ 0 w 73"/>
                  <a:gd name="T19" fmla="*/ 0 h 78"/>
                  <a:gd name="T20" fmla="*/ 73 w 73"/>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3" h="78">
                    <a:moveTo>
                      <a:pt x="0" y="0"/>
                    </a:moveTo>
                    <a:lnTo>
                      <a:pt x="0" y="78"/>
                    </a:lnTo>
                    <a:lnTo>
                      <a:pt x="55" y="78"/>
                    </a:lnTo>
                    <a:lnTo>
                      <a:pt x="73" y="39"/>
                    </a:lnTo>
                    <a:lnTo>
                      <a:pt x="55" y="0"/>
                    </a:lnTo>
                    <a:lnTo>
                      <a:pt x="0" y="0"/>
                    </a:lnTo>
                    <a:close/>
                  </a:path>
                </a:pathLst>
              </a:custGeom>
              <a:solidFill>
                <a:srgbClr val="BFFFBF"/>
              </a:solidFill>
              <a:ln w="9525">
                <a:noFill/>
                <a:round/>
                <a:headEnd/>
                <a:tailEnd/>
              </a:ln>
            </p:spPr>
            <p:txBody>
              <a:bodyPr/>
              <a:lstStyle/>
              <a:p>
                <a:endParaRPr lang="nl-NL"/>
              </a:p>
            </p:txBody>
          </p:sp>
          <p:sp>
            <p:nvSpPr>
              <p:cNvPr id="88258" name="Freeform 98"/>
              <p:cNvSpPr>
                <a:spLocks/>
              </p:cNvSpPr>
              <p:nvPr/>
            </p:nvSpPr>
            <p:spPr bwMode="auto">
              <a:xfrm>
                <a:off x="1309" y="1699"/>
                <a:ext cx="73" cy="78"/>
              </a:xfrm>
              <a:custGeom>
                <a:avLst/>
                <a:gdLst>
                  <a:gd name="T0" fmla="*/ 0 w 73"/>
                  <a:gd name="T1" fmla="*/ 0 h 78"/>
                  <a:gd name="T2" fmla="*/ 0 w 73"/>
                  <a:gd name="T3" fmla="*/ 78 h 78"/>
                  <a:gd name="T4" fmla="*/ 55 w 73"/>
                  <a:gd name="T5" fmla="*/ 78 h 78"/>
                  <a:gd name="T6" fmla="*/ 73 w 73"/>
                  <a:gd name="T7" fmla="*/ 39 h 78"/>
                  <a:gd name="T8" fmla="*/ 55 w 73"/>
                  <a:gd name="T9" fmla="*/ 0 h 78"/>
                  <a:gd name="T10" fmla="*/ 0 w 73"/>
                  <a:gd name="T11" fmla="*/ 0 h 78"/>
                  <a:gd name="T12" fmla="*/ 0 60000 65536"/>
                  <a:gd name="T13" fmla="*/ 0 60000 65536"/>
                  <a:gd name="T14" fmla="*/ 0 60000 65536"/>
                  <a:gd name="T15" fmla="*/ 0 60000 65536"/>
                  <a:gd name="T16" fmla="*/ 0 60000 65536"/>
                  <a:gd name="T17" fmla="*/ 0 60000 65536"/>
                  <a:gd name="T18" fmla="*/ 0 w 73"/>
                  <a:gd name="T19" fmla="*/ 0 h 78"/>
                  <a:gd name="T20" fmla="*/ 73 w 73"/>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3" h="78">
                    <a:moveTo>
                      <a:pt x="0" y="0"/>
                    </a:moveTo>
                    <a:lnTo>
                      <a:pt x="0" y="78"/>
                    </a:lnTo>
                    <a:lnTo>
                      <a:pt x="55" y="78"/>
                    </a:lnTo>
                    <a:lnTo>
                      <a:pt x="73" y="39"/>
                    </a:lnTo>
                    <a:lnTo>
                      <a:pt x="55" y="0"/>
                    </a:lnTo>
                    <a:lnTo>
                      <a:pt x="0" y="0"/>
                    </a:lnTo>
                    <a:close/>
                  </a:path>
                </a:pathLst>
              </a:custGeom>
              <a:noFill/>
              <a:ln w="7938" cap="rnd">
                <a:solidFill>
                  <a:srgbClr val="000000"/>
                </a:solidFill>
                <a:round/>
                <a:headEnd/>
                <a:tailEnd/>
              </a:ln>
            </p:spPr>
            <p:txBody>
              <a:bodyPr/>
              <a:lstStyle/>
              <a:p>
                <a:endParaRPr lang="nl-NL"/>
              </a:p>
            </p:txBody>
          </p:sp>
          <p:sp>
            <p:nvSpPr>
              <p:cNvPr id="88259" name="Freeform 99"/>
              <p:cNvSpPr>
                <a:spLocks/>
              </p:cNvSpPr>
              <p:nvPr/>
            </p:nvSpPr>
            <p:spPr bwMode="auto">
              <a:xfrm>
                <a:off x="1306" y="1541"/>
                <a:ext cx="49"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10" y="265"/>
                      <a:pt x="82" y="226"/>
                      <a:pt x="82" y="182"/>
                    </a:cubicBezTo>
                    <a:cubicBezTo>
                      <a:pt x="82" y="138"/>
                      <a:pt x="110" y="100"/>
                      <a:pt x="149" y="88"/>
                    </a:cubicBezTo>
                    <a:cubicBezTo>
                      <a:pt x="163" y="84"/>
                      <a:pt x="173" y="70"/>
                      <a:pt x="173" y="54"/>
                    </a:cubicBezTo>
                    <a:lnTo>
                      <a:pt x="173" y="35"/>
                    </a:lnTo>
                    <a:cubicBezTo>
                      <a:pt x="173" y="16"/>
                      <a:pt x="158" y="0"/>
                      <a:pt x="140" y="0"/>
                    </a:cubicBezTo>
                    <a:cubicBezTo>
                      <a:pt x="138" y="0"/>
                      <a:pt x="135" y="0"/>
                      <a:pt x="132" y="1"/>
                    </a:cubicBezTo>
                    <a:cubicBezTo>
                      <a:pt x="55" y="21"/>
                      <a:pt x="0" y="96"/>
                      <a:pt x="0" y="182"/>
                    </a:cubicBezTo>
                    <a:cubicBezTo>
                      <a:pt x="0" y="269"/>
                      <a:pt x="55" y="344"/>
                      <a:pt x="132" y="364"/>
                    </a:cubicBezTo>
                    <a:cubicBezTo>
                      <a:pt x="150" y="369"/>
                      <a:pt x="168" y="357"/>
                      <a:pt x="172" y="338"/>
                    </a:cubicBezTo>
                    <a:cubicBezTo>
                      <a:pt x="173" y="335"/>
                      <a:pt x="173" y="332"/>
                      <a:pt x="173" y="329"/>
                    </a:cubicBezTo>
                    <a:close/>
                  </a:path>
                </a:pathLst>
              </a:custGeom>
              <a:solidFill>
                <a:srgbClr val="FFFF97"/>
              </a:solidFill>
              <a:ln w="0">
                <a:solidFill>
                  <a:srgbClr val="000000"/>
                </a:solidFill>
                <a:round/>
                <a:headEnd/>
                <a:tailEnd/>
              </a:ln>
            </p:spPr>
            <p:txBody>
              <a:bodyPr/>
              <a:lstStyle/>
              <a:p>
                <a:endParaRPr lang="nl-NL"/>
              </a:p>
            </p:txBody>
          </p:sp>
          <p:sp>
            <p:nvSpPr>
              <p:cNvPr id="88260" name="Freeform 100"/>
              <p:cNvSpPr>
                <a:spLocks/>
              </p:cNvSpPr>
              <p:nvPr/>
            </p:nvSpPr>
            <p:spPr bwMode="auto">
              <a:xfrm>
                <a:off x="1306" y="1541"/>
                <a:ext cx="49"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10" y="265"/>
                      <a:pt x="82" y="226"/>
                      <a:pt x="82" y="182"/>
                    </a:cubicBezTo>
                    <a:cubicBezTo>
                      <a:pt x="82" y="138"/>
                      <a:pt x="110" y="100"/>
                      <a:pt x="149" y="88"/>
                    </a:cubicBezTo>
                    <a:cubicBezTo>
                      <a:pt x="163" y="84"/>
                      <a:pt x="173" y="70"/>
                      <a:pt x="173" y="54"/>
                    </a:cubicBezTo>
                    <a:lnTo>
                      <a:pt x="173" y="35"/>
                    </a:lnTo>
                    <a:cubicBezTo>
                      <a:pt x="173" y="16"/>
                      <a:pt x="158" y="0"/>
                      <a:pt x="140" y="0"/>
                    </a:cubicBezTo>
                    <a:cubicBezTo>
                      <a:pt x="138" y="0"/>
                      <a:pt x="135" y="0"/>
                      <a:pt x="132" y="1"/>
                    </a:cubicBezTo>
                    <a:cubicBezTo>
                      <a:pt x="55" y="21"/>
                      <a:pt x="0" y="96"/>
                      <a:pt x="0" y="182"/>
                    </a:cubicBezTo>
                    <a:cubicBezTo>
                      <a:pt x="0" y="269"/>
                      <a:pt x="55" y="344"/>
                      <a:pt x="132" y="364"/>
                    </a:cubicBezTo>
                    <a:cubicBezTo>
                      <a:pt x="150" y="369"/>
                      <a:pt x="168" y="357"/>
                      <a:pt x="172" y="338"/>
                    </a:cubicBezTo>
                    <a:cubicBezTo>
                      <a:pt x="173" y="335"/>
                      <a:pt x="173" y="332"/>
                      <a:pt x="173" y="329"/>
                    </a:cubicBezTo>
                    <a:close/>
                  </a:path>
                </a:pathLst>
              </a:custGeom>
              <a:noFill/>
              <a:ln w="7938" cap="rnd">
                <a:solidFill>
                  <a:srgbClr val="000000"/>
                </a:solidFill>
                <a:round/>
                <a:headEnd/>
                <a:tailEnd/>
              </a:ln>
            </p:spPr>
            <p:txBody>
              <a:bodyPr/>
              <a:lstStyle/>
              <a:p>
                <a:endParaRPr lang="nl-NL"/>
              </a:p>
            </p:txBody>
          </p:sp>
          <p:sp>
            <p:nvSpPr>
              <p:cNvPr id="88261" name="Freeform 101"/>
              <p:cNvSpPr>
                <a:spLocks/>
              </p:cNvSpPr>
              <p:nvPr/>
            </p:nvSpPr>
            <p:spPr bwMode="auto">
              <a:xfrm>
                <a:off x="1309" y="1846"/>
                <a:ext cx="73" cy="79"/>
              </a:xfrm>
              <a:custGeom>
                <a:avLst/>
                <a:gdLst>
                  <a:gd name="T0" fmla="*/ 0 w 73"/>
                  <a:gd name="T1" fmla="*/ 0 h 79"/>
                  <a:gd name="T2" fmla="*/ 0 w 73"/>
                  <a:gd name="T3" fmla="*/ 79 h 79"/>
                  <a:gd name="T4" fmla="*/ 55 w 73"/>
                  <a:gd name="T5" fmla="*/ 79 h 79"/>
                  <a:gd name="T6" fmla="*/ 73 w 73"/>
                  <a:gd name="T7" fmla="*/ 40 h 79"/>
                  <a:gd name="T8" fmla="*/ 55 w 73"/>
                  <a:gd name="T9" fmla="*/ 0 h 79"/>
                  <a:gd name="T10" fmla="*/ 0 w 73"/>
                  <a:gd name="T11" fmla="*/ 0 h 79"/>
                  <a:gd name="T12" fmla="*/ 0 60000 65536"/>
                  <a:gd name="T13" fmla="*/ 0 60000 65536"/>
                  <a:gd name="T14" fmla="*/ 0 60000 65536"/>
                  <a:gd name="T15" fmla="*/ 0 60000 65536"/>
                  <a:gd name="T16" fmla="*/ 0 60000 65536"/>
                  <a:gd name="T17" fmla="*/ 0 60000 65536"/>
                  <a:gd name="T18" fmla="*/ 0 w 73"/>
                  <a:gd name="T19" fmla="*/ 0 h 79"/>
                  <a:gd name="T20" fmla="*/ 73 w 73"/>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3" h="79">
                    <a:moveTo>
                      <a:pt x="0" y="0"/>
                    </a:moveTo>
                    <a:lnTo>
                      <a:pt x="0" y="79"/>
                    </a:lnTo>
                    <a:lnTo>
                      <a:pt x="55" y="79"/>
                    </a:lnTo>
                    <a:lnTo>
                      <a:pt x="73" y="40"/>
                    </a:lnTo>
                    <a:lnTo>
                      <a:pt x="55" y="0"/>
                    </a:lnTo>
                    <a:lnTo>
                      <a:pt x="0" y="0"/>
                    </a:lnTo>
                    <a:close/>
                  </a:path>
                </a:pathLst>
              </a:custGeom>
              <a:solidFill>
                <a:srgbClr val="BFFFBF"/>
              </a:solidFill>
              <a:ln w="9525">
                <a:noFill/>
                <a:round/>
                <a:headEnd/>
                <a:tailEnd/>
              </a:ln>
            </p:spPr>
            <p:txBody>
              <a:bodyPr/>
              <a:lstStyle/>
              <a:p>
                <a:endParaRPr lang="nl-NL"/>
              </a:p>
            </p:txBody>
          </p:sp>
          <p:sp>
            <p:nvSpPr>
              <p:cNvPr id="88262" name="Freeform 102"/>
              <p:cNvSpPr>
                <a:spLocks/>
              </p:cNvSpPr>
              <p:nvPr/>
            </p:nvSpPr>
            <p:spPr bwMode="auto">
              <a:xfrm>
                <a:off x="1309" y="1846"/>
                <a:ext cx="73" cy="79"/>
              </a:xfrm>
              <a:custGeom>
                <a:avLst/>
                <a:gdLst>
                  <a:gd name="T0" fmla="*/ 0 w 73"/>
                  <a:gd name="T1" fmla="*/ 0 h 79"/>
                  <a:gd name="T2" fmla="*/ 0 w 73"/>
                  <a:gd name="T3" fmla="*/ 79 h 79"/>
                  <a:gd name="T4" fmla="*/ 55 w 73"/>
                  <a:gd name="T5" fmla="*/ 79 h 79"/>
                  <a:gd name="T6" fmla="*/ 73 w 73"/>
                  <a:gd name="T7" fmla="*/ 40 h 79"/>
                  <a:gd name="T8" fmla="*/ 55 w 73"/>
                  <a:gd name="T9" fmla="*/ 0 h 79"/>
                  <a:gd name="T10" fmla="*/ 0 w 73"/>
                  <a:gd name="T11" fmla="*/ 0 h 79"/>
                  <a:gd name="T12" fmla="*/ 0 60000 65536"/>
                  <a:gd name="T13" fmla="*/ 0 60000 65536"/>
                  <a:gd name="T14" fmla="*/ 0 60000 65536"/>
                  <a:gd name="T15" fmla="*/ 0 60000 65536"/>
                  <a:gd name="T16" fmla="*/ 0 60000 65536"/>
                  <a:gd name="T17" fmla="*/ 0 60000 65536"/>
                  <a:gd name="T18" fmla="*/ 0 w 73"/>
                  <a:gd name="T19" fmla="*/ 0 h 79"/>
                  <a:gd name="T20" fmla="*/ 73 w 73"/>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3" h="79">
                    <a:moveTo>
                      <a:pt x="0" y="0"/>
                    </a:moveTo>
                    <a:lnTo>
                      <a:pt x="0" y="79"/>
                    </a:lnTo>
                    <a:lnTo>
                      <a:pt x="55" y="79"/>
                    </a:lnTo>
                    <a:lnTo>
                      <a:pt x="73" y="40"/>
                    </a:lnTo>
                    <a:lnTo>
                      <a:pt x="55" y="0"/>
                    </a:lnTo>
                    <a:lnTo>
                      <a:pt x="0" y="0"/>
                    </a:lnTo>
                    <a:close/>
                  </a:path>
                </a:pathLst>
              </a:custGeom>
              <a:noFill/>
              <a:ln w="7938" cap="rnd">
                <a:solidFill>
                  <a:srgbClr val="000000"/>
                </a:solidFill>
                <a:round/>
                <a:headEnd/>
                <a:tailEnd/>
              </a:ln>
            </p:spPr>
            <p:txBody>
              <a:bodyPr/>
              <a:lstStyle/>
              <a:p>
                <a:endParaRPr lang="nl-NL"/>
              </a:p>
            </p:txBody>
          </p:sp>
          <p:sp>
            <p:nvSpPr>
              <p:cNvPr id="88263" name="Freeform 103"/>
              <p:cNvSpPr>
                <a:spLocks/>
              </p:cNvSpPr>
              <p:nvPr/>
            </p:nvSpPr>
            <p:spPr bwMode="auto">
              <a:xfrm>
                <a:off x="200"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88264" name="Freeform 104"/>
              <p:cNvSpPr>
                <a:spLocks/>
              </p:cNvSpPr>
              <p:nvPr/>
            </p:nvSpPr>
            <p:spPr bwMode="auto">
              <a:xfrm>
                <a:off x="200"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88265" name="Rectangle 105"/>
              <p:cNvSpPr>
                <a:spLocks noChangeArrowheads="1"/>
              </p:cNvSpPr>
              <p:nvPr/>
            </p:nvSpPr>
            <p:spPr bwMode="auto">
              <a:xfrm>
                <a:off x="468" y="1978"/>
                <a:ext cx="74" cy="39"/>
              </a:xfrm>
              <a:prstGeom prst="rect">
                <a:avLst/>
              </a:prstGeom>
              <a:solidFill>
                <a:srgbClr val="00FFFF"/>
              </a:solidFill>
              <a:ln w="9525">
                <a:noFill/>
                <a:miter lim="800000"/>
                <a:headEnd/>
                <a:tailEnd/>
              </a:ln>
            </p:spPr>
            <p:txBody>
              <a:bodyPr/>
              <a:lstStyle/>
              <a:p>
                <a:endParaRPr lang="nl-NL"/>
              </a:p>
            </p:txBody>
          </p:sp>
          <p:sp>
            <p:nvSpPr>
              <p:cNvPr id="88266" name="Rectangle 106"/>
              <p:cNvSpPr>
                <a:spLocks noChangeArrowheads="1"/>
              </p:cNvSpPr>
              <p:nvPr/>
            </p:nvSpPr>
            <p:spPr bwMode="auto">
              <a:xfrm>
                <a:off x="468" y="1978"/>
                <a:ext cx="74" cy="39"/>
              </a:xfrm>
              <a:prstGeom prst="rect">
                <a:avLst/>
              </a:prstGeom>
              <a:noFill/>
              <a:ln w="7938" cap="rnd">
                <a:solidFill>
                  <a:srgbClr val="000000"/>
                </a:solidFill>
                <a:round/>
                <a:headEnd/>
                <a:tailEnd/>
              </a:ln>
            </p:spPr>
            <p:txBody>
              <a:bodyPr/>
              <a:lstStyle/>
              <a:p>
                <a:endParaRPr lang="nl-NL"/>
              </a:p>
            </p:txBody>
          </p:sp>
          <p:sp>
            <p:nvSpPr>
              <p:cNvPr id="88267" name="Rectangle 107"/>
              <p:cNvSpPr>
                <a:spLocks noChangeArrowheads="1"/>
              </p:cNvSpPr>
              <p:nvPr/>
            </p:nvSpPr>
            <p:spPr bwMode="auto">
              <a:xfrm rot="5400000">
                <a:off x="143" y="1759"/>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68" name="Rectangle 108"/>
              <p:cNvSpPr>
                <a:spLocks noChangeArrowheads="1"/>
              </p:cNvSpPr>
              <p:nvPr/>
            </p:nvSpPr>
            <p:spPr bwMode="auto">
              <a:xfrm rot="5400000">
                <a:off x="148" y="1788"/>
                <a:ext cx="2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88269" name="Rectangle 109"/>
              <p:cNvSpPr>
                <a:spLocks noChangeArrowheads="1"/>
              </p:cNvSpPr>
              <p:nvPr/>
            </p:nvSpPr>
            <p:spPr bwMode="auto">
              <a:xfrm rot="5400000">
                <a:off x="146" y="1817"/>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70" name="Rectangle 110"/>
              <p:cNvSpPr>
                <a:spLocks noChangeArrowheads="1"/>
              </p:cNvSpPr>
              <p:nvPr/>
            </p:nvSpPr>
            <p:spPr bwMode="auto">
              <a:xfrm rot="5400000">
                <a:off x="146" y="1849"/>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271" name="Rectangle 111"/>
              <p:cNvSpPr>
                <a:spLocks noChangeArrowheads="1"/>
              </p:cNvSpPr>
              <p:nvPr/>
            </p:nvSpPr>
            <p:spPr bwMode="auto">
              <a:xfrm rot="5400000">
                <a:off x="153" y="1873"/>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272" name="Rectangle 112"/>
              <p:cNvSpPr>
                <a:spLocks noChangeArrowheads="1"/>
              </p:cNvSpPr>
              <p:nvPr/>
            </p:nvSpPr>
            <p:spPr bwMode="auto">
              <a:xfrm rot="5400000">
                <a:off x="81" y="1759"/>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273" name="Rectangle 113"/>
              <p:cNvSpPr>
                <a:spLocks noChangeArrowheads="1"/>
              </p:cNvSpPr>
              <p:nvPr/>
            </p:nvSpPr>
            <p:spPr bwMode="auto">
              <a:xfrm rot="5400000">
                <a:off x="93" y="1786"/>
                <a:ext cx="12"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i</a:t>
                </a:r>
                <a:endParaRPr lang="en-US" altLang="zh-CN" i="0">
                  <a:ea typeface="宋体" pitchFamily="2" charset="-122"/>
                </a:endParaRPr>
              </a:p>
            </p:txBody>
          </p:sp>
          <p:sp>
            <p:nvSpPr>
              <p:cNvPr id="88274" name="Rectangle 114"/>
              <p:cNvSpPr>
                <a:spLocks noChangeArrowheads="1"/>
              </p:cNvSpPr>
              <p:nvPr/>
            </p:nvSpPr>
            <p:spPr bwMode="auto">
              <a:xfrm rot="5400000">
                <a:off x="83" y="1811"/>
                <a:ext cx="31"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275" name="Rectangle 115"/>
              <p:cNvSpPr>
                <a:spLocks noChangeArrowheads="1"/>
              </p:cNvSpPr>
              <p:nvPr/>
            </p:nvSpPr>
            <p:spPr bwMode="auto">
              <a:xfrm rot="5400000">
                <a:off x="85" y="1838"/>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k</a:t>
                </a:r>
                <a:endParaRPr lang="en-US" altLang="zh-CN" i="0">
                  <a:ea typeface="宋体" pitchFamily="2" charset="-122"/>
                </a:endParaRPr>
              </a:p>
            </p:txBody>
          </p:sp>
          <p:sp>
            <p:nvSpPr>
              <p:cNvPr id="88276" name="Rectangle 116"/>
              <p:cNvSpPr>
                <a:spLocks noChangeArrowheads="1"/>
              </p:cNvSpPr>
              <p:nvPr/>
            </p:nvSpPr>
            <p:spPr bwMode="auto">
              <a:xfrm rot="5400000">
                <a:off x="85" y="1865"/>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277" name="Rectangle 117"/>
              <p:cNvSpPr>
                <a:spLocks noChangeArrowheads="1"/>
              </p:cNvSpPr>
              <p:nvPr/>
            </p:nvSpPr>
            <p:spPr bwMode="auto">
              <a:xfrm rot="5400000">
                <a:off x="141" y="1419"/>
                <a:ext cx="32"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F</a:t>
                </a:r>
                <a:endParaRPr lang="en-US" altLang="zh-CN" i="0">
                  <a:ea typeface="宋体" pitchFamily="2" charset="-122"/>
                </a:endParaRPr>
              </a:p>
            </p:txBody>
          </p:sp>
          <p:sp>
            <p:nvSpPr>
              <p:cNvPr id="88278" name="Rectangle 118"/>
              <p:cNvSpPr>
                <a:spLocks noChangeArrowheads="1"/>
              </p:cNvSpPr>
              <p:nvPr/>
            </p:nvSpPr>
            <p:spPr bwMode="auto">
              <a:xfrm rot="5400000">
                <a:off x="142" y="1451"/>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88279" name="Rectangle 119"/>
              <p:cNvSpPr>
                <a:spLocks noChangeArrowheads="1"/>
              </p:cNvSpPr>
              <p:nvPr/>
            </p:nvSpPr>
            <p:spPr bwMode="auto">
              <a:xfrm rot="5400000">
                <a:off x="144" y="1481"/>
                <a:ext cx="2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280" name="Rectangle 120"/>
              <p:cNvSpPr>
                <a:spLocks noChangeArrowheads="1"/>
              </p:cNvSpPr>
              <p:nvPr/>
            </p:nvSpPr>
            <p:spPr bwMode="auto">
              <a:xfrm rot="5400000">
                <a:off x="142" y="1508"/>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81" name="Rectangle 121"/>
              <p:cNvSpPr>
                <a:spLocks noChangeArrowheads="1"/>
              </p:cNvSpPr>
              <p:nvPr/>
            </p:nvSpPr>
            <p:spPr bwMode="auto">
              <a:xfrm rot="5400000">
                <a:off x="150" y="1532"/>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282" name="Rectangle 122"/>
              <p:cNvSpPr>
                <a:spLocks noChangeArrowheads="1"/>
              </p:cNvSpPr>
              <p:nvPr/>
            </p:nvSpPr>
            <p:spPr bwMode="auto">
              <a:xfrm rot="5400000">
                <a:off x="143" y="1553"/>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283" name="Rectangle 123"/>
              <p:cNvSpPr>
                <a:spLocks noChangeArrowheads="1"/>
              </p:cNvSpPr>
              <p:nvPr/>
            </p:nvSpPr>
            <p:spPr bwMode="auto">
              <a:xfrm rot="-5400000">
                <a:off x="1424" y="1629"/>
                <a:ext cx="38"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88284" name="Rectangle 124"/>
              <p:cNvSpPr>
                <a:spLocks noChangeArrowheads="1"/>
              </p:cNvSpPr>
              <p:nvPr/>
            </p:nvSpPr>
            <p:spPr bwMode="auto">
              <a:xfrm rot="-5400000">
                <a:off x="1428" y="1594"/>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85" name="Rectangle 125"/>
              <p:cNvSpPr>
                <a:spLocks noChangeArrowheads="1"/>
              </p:cNvSpPr>
              <p:nvPr/>
            </p:nvSpPr>
            <p:spPr bwMode="auto">
              <a:xfrm rot="-5400000">
                <a:off x="1430" y="1565"/>
                <a:ext cx="2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286" name="Rectangle 126"/>
              <p:cNvSpPr>
                <a:spLocks noChangeArrowheads="1"/>
              </p:cNvSpPr>
              <p:nvPr/>
            </p:nvSpPr>
            <p:spPr bwMode="auto">
              <a:xfrm rot="-5400000">
                <a:off x="1428" y="1533"/>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87" name="Rectangle 127"/>
              <p:cNvSpPr>
                <a:spLocks noChangeArrowheads="1"/>
              </p:cNvSpPr>
              <p:nvPr/>
            </p:nvSpPr>
            <p:spPr bwMode="auto">
              <a:xfrm rot="-5400000">
                <a:off x="1428" y="1503"/>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88288" name="Rectangle 128"/>
              <p:cNvSpPr>
                <a:spLocks noChangeArrowheads="1"/>
              </p:cNvSpPr>
              <p:nvPr/>
            </p:nvSpPr>
            <p:spPr bwMode="auto">
              <a:xfrm rot="-5400000">
                <a:off x="1435" y="1477"/>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289" name="Rectangle 129"/>
              <p:cNvSpPr>
                <a:spLocks noChangeArrowheads="1"/>
              </p:cNvSpPr>
              <p:nvPr/>
            </p:nvSpPr>
            <p:spPr bwMode="auto">
              <a:xfrm rot="-5400000">
                <a:off x="1428" y="1459"/>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88290" name="Rectangle 130"/>
              <p:cNvSpPr>
                <a:spLocks noChangeArrowheads="1"/>
              </p:cNvSpPr>
              <p:nvPr/>
            </p:nvSpPr>
            <p:spPr bwMode="auto">
              <a:xfrm rot="-5400000">
                <a:off x="1429" y="1430"/>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291" name="Rectangle 131"/>
              <p:cNvSpPr>
                <a:spLocks noChangeArrowheads="1"/>
              </p:cNvSpPr>
              <p:nvPr/>
            </p:nvSpPr>
            <p:spPr bwMode="auto">
              <a:xfrm rot="-5400000">
                <a:off x="1437" y="1409"/>
                <a:ext cx="12"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l</a:t>
                </a:r>
                <a:endParaRPr lang="en-US" altLang="zh-CN" i="0">
                  <a:ea typeface="宋体" pitchFamily="2" charset="-122"/>
                </a:endParaRPr>
              </a:p>
            </p:txBody>
          </p:sp>
          <p:sp>
            <p:nvSpPr>
              <p:cNvPr id="88292" name="Rectangle 132"/>
              <p:cNvSpPr>
                <a:spLocks noChangeArrowheads="1"/>
              </p:cNvSpPr>
              <p:nvPr/>
            </p:nvSpPr>
            <p:spPr bwMode="auto">
              <a:xfrm rot="-5400000">
                <a:off x="1428" y="1387"/>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93" name="Rectangle 133"/>
              <p:cNvSpPr>
                <a:spLocks noChangeArrowheads="1"/>
              </p:cNvSpPr>
              <p:nvPr/>
            </p:nvSpPr>
            <p:spPr bwMode="auto">
              <a:xfrm rot="-5400000">
                <a:off x="1429" y="1359"/>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294" name="Rectangle 134"/>
              <p:cNvSpPr>
                <a:spLocks noChangeArrowheads="1"/>
              </p:cNvSpPr>
              <p:nvPr/>
            </p:nvSpPr>
            <p:spPr bwMode="auto">
              <a:xfrm rot="-5400000">
                <a:off x="1403" y="1836"/>
                <a:ext cx="3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95" name="Rectangle 135"/>
              <p:cNvSpPr>
                <a:spLocks noChangeArrowheads="1"/>
              </p:cNvSpPr>
              <p:nvPr/>
            </p:nvSpPr>
            <p:spPr bwMode="auto">
              <a:xfrm rot="-5400000">
                <a:off x="1407" y="1801"/>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88296" name="Rectangle 136"/>
              <p:cNvSpPr>
                <a:spLocks noChangeArrowheads="1"/>
              </p:cNvSpPr>
              <p:nvPr/>
            </p:nvSpPr>
            <p:spPr bwMode="auto">
              <a:xfrm rot="-5400000">
                <a:off x="1406" y="1773"/>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297" name="Rectangle 137"/>
              <p:cNvSpPr>
                <a:spLocks noChangeArrowheads="1"/>
              </p:cNvSpPr>
              <p:nvPr/>
            </p:nvSpPr>
            <p:spPr bwMode="auto">
              <a:xfrm rot="-5400000">
                <a:off x="1407" y="1740"/>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298" name="Rectangle 138"/>
              <p:cNvSpPr>
                <a:spLocks noChangeArrowheads="1"/>
              </p:cNvSpPr>
              <p:nvPr/>
            </p:nvSpPr>
            <p:spPr bwMode="auto">
              <a:xfrm rot="-5400000">
                <a:off x="1413" y="1716"/>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299" name="Rectangle 139"/>
              <p:cNvSpPr>
                <a:spLocks noChangeArrowheads="1"/>
              </p:cNvSpPr>
              <p:nvPr/>
            </p:nvSpPr>
            <p:spPr bwMode="auto">
              <a:xfrm rot="-5400000">
                <a:off x="1465" y="1863"/>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300" name="Rectangle 140"/>
              <p:cNvSpPr>
                <a:spLocks noChangeArrowheads="1"/>
              </p:cNvSpPr>
              <p:nvPr/>
            </p:nvSpPr>
            <p:spPr bwMode="auto">
              <a:xfrm rot="-5400000">
                <a:off x="1468" y="1832"/>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301" name="Rectangle 141"/>
              <p:cNvSpPr>
                <a:spLocks noChangeArrowheads="1"/>
              </p:cNvSpPr>
              <p:nvPr/>
            </p:nvSpPr>
            <p:spPr bwMode="auto">
              <a:xfrm rot="-5400000">
                <a:off x="1468" y="1799"/>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u</a:t>
                </a:r>
                <a:endParaRPr lang="en-US" altLang="zh-CN" i="0">
                  <a:ea typeface="宋体" pitchFamily="2" charset="-122"/>
                </a:endParaRPr>
              </a:p>
            </p:txBody>
          </p:sp>
          <p:sp>
            <p:nvSpPr>
              <p:cNvPr id="88302" name="Rectangle 142"/>
              <p:cNvSpPr>
                <a:spLocks noChangeArrowheads="1"/>
              </p:cNvSpPr>
              <p:nvPr/>
            </p:nvSpPr>
            <p:spPr bwMode="auto">
              <a:xfrm rot="-5400000">
                <a:off x="1473" y="1772"/>
                <a:ext cx="1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88303" name="Rectangle 143"/>
              <p:cNvSpPr>
                <a:spLocks noChangeArrowheads="1"/>
              </p:cNvSpPr>
              <p:nvPr/>
            </p:nvSpPr>
            <p:spPr bwMode="auto">
              <a:xfrm rot="-5400000">
                <a:off x="1469" y="1752"/>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304" name="Rectangle 144"/>
              <p:cNvSpPr>
                <a:spLocks noChangeArrowheads="1"/>
              </p:cNvSpPr>
              <p:nvPr/>
            </p:nvSpPr>
            <p:spPr bwMode="auto">
              <a:xfrm rot="-5400000">
                <a:off x="1468" y="1724"/>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305" name="Rectangle 145"/>
              <p:cNvSpPr>
                <a:spLocks noChangeArrowheads="1"/>
              </p:cNvSpPr>
              <p:nvPr/>
            </p:nvSpPr>
            <p:spPr bwMode="auto">
              <a:xfrm rot="-5400000">
                <a:off x="1469" y="1693"/>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306" name="Line 146"/>
              <p:cNvSpPr>
                <a:spLocks noChangeShapeType="1"/>
              </p:cNvSpPr>
              <p:nvPr/>
            </p:nvSpPr>
            <p:spPr bwMode="auto">
              <a:xfrm>
                <a:off x="273" y="1768"/>
                <a:ext cx="162" cy="1"/>
              </a:xfrm>
              <a:prstGeom prst="line">
                <a:avLst/>
              </a:prstGeom>
              <a:noFill/>
              <a:ln w="3175" cap="rnd">
                <a:solidFill>
                  <a:srgbClr val="000000"/>
                </a:solidFill>
                <a:round/>
                <a:headEnd/>
                <a:tailEnd/>
              </a:ln>
            </p:spPr>
            <p:txBody>
              <a:bodyPr/>
              <a:lstStyle/>
              <a:p>
                <a:endParaRPr lang="nl-NL"/>
              </a:p>
            </p:txBody>
          </p:sp>
          <p:sp>
            <p:nvSpPr>
              <p:cNvPr id="88307" name="Line 147"/>
              <p:cNvSpPr>
                <a:spLocks noChangeShapeType="1"/>
              </p:cNvSpPr>
              <p:nvPr/>
            </p:nvSpPr>
            <p:spPr bwMode="auto">
              <a:xfrm>
                <a:off x="273" y="1915"/>
                <a:ext cx="162" cy="1"/>
              </a:xfrm>
              <a:prstGeom prst="line">
                <a:avLst/>
              </a:prstGeom>
              <a:noFill/>
              <a:ln w="3175" cap="rnd">
                <a:solidFill>
                  <a:srgbClr val="000000"/>
                </a:solidFill>
                <a:round/>
                <a:headEnd/>
                <a:tailEnd/>
              </a:ln>
            </p:spPr>
            <p:txBody>
              <a:bodyPr/>
              <a:lstStyle/>
              <a:p>
                <a:endParaRPr lang="nl-NL"/>
              </a:p>
            </p:txBody>
          </p:sp>
          <p:sp>
            <p:nvSpPr>
              <p:cNvPr id="88308" name="Line 148"/>
              <p:cNvSpPr>
                <a:spLocks noChangeShapeType="1"/>
              </p:cNvSpPr>
              <p:nvPr/>
            </p:nvSpPr>
            <p:spPr bwMode="auto">
              <a:xfrm flipH="1">
                <a:off x="1216" y="1886"/>
                <a:ext cx="93" cy="1"/>
              </a:xfrm>
              <a:prstGeom prst="line">
                <a:avLst/>
              </a:prstGeom>
              <a:noFill/>
              <a:ln w="3175" cap="rnd">
                <a:solidFill>
                  <a:srgbClr val="000000"/>
                </a:solidFill>
                <a:round/>
                <a:headEnd/>
                <a:tailEnd/>
              </a:ln>
            </p:spPr>
            <p:txBody>
              <a:bodyPr/>
              <a:lstStyle/>
              <a:p>
                <a:endParaRPr lang="nl-NL"/>
              </a:p>
            </p:txBody>
          </p:sp>
          <p:sp>
            <p:nvSpPr>
              <p:cNvPr id="88309" name="Line 149"/>
              <p:cNvSpPr>
                <a:spLocks noChangeShapeType="1"/>
              </p:cNvSpPr>
              <p:nvPr/>
            </p:nvSpPr>
            <p:spPr bwMode="auto">
              <a:xfrm flipH="1">
                <a:off x="1216" y="1738"/>
                <a:ext cx="93" cy="1"/>
              </a:xfrm>
              <a:prstGeom prst="line">
                <a:avLst/>
              </a:prstGeom>
              <a:noFill/>
              <a:ln w="3175" cap="rnd">
                <a:solidFill>
                  <a:srgbClr val="000000"/>
                </a:solidFill>
                <a:round/>
                <a:headEnd/>
                <a:tailEnd/>
              </a:ln>
            </p:spPr>
            <p:txBody>
              <a:bodyPr/>
              <a:lstStyle/>
              <a:p>
                <a:endParaRPr lang="nl-NL"/>
              </a:p>
            </p:txBody>
          </p:sp>
          <p:sp>
            <p:nvSpPr>
              <p:cNvPr id="88310" name="Line 150"/>
              <p:cNvSpPr>
                <a:spLocks noChangeShapeType="1"/>
              </p:cNvSpPr>
              <p:nvPr/>
            </p:nvSpPr>
            <p:spPr bwMode="auto">
              <a:xfrm flipH="1">
                <a:off x="1216" y="1591"/>
                <a:ext cx="90" cy="1"/>
              </a:xfrm>
              <a:prstGeom prst="line">
                <a:avLst/>
              </a:prstGeom>
              <a:noFill/>
              <a:ln w="3175" cap="rnd">
                <a:solidFill>
                  <a:srgbClr val="000000"/>
                </a:solidFill>
                <a:round/>
                <a:headEnd/>
                <a:tailEnd/>
              </a:ln>
            </p:spPr>
            <p:txBody>
              <a:bodyPr/>
              <a:lstStyle/>
              <a:p>
                <a:endParaRPr lang="nl-NL"/>
              </a:p>
            </p:txBody>
          </p:sp>
          <p:sp>
            <p:nvSpPr>
              <p:cNvPr id="88311" name="Line 151"/>
              <p:cNvSpPr>
                <a:spLocks noChangeShapeType="1"/>
              </p:cNvSpPr>
              <p:nvPr/>
            </p:nvSpPr>
            <p:spPr bwMode="auto">
              <a:xfrm flipH="1">
                <a:off x="1216" y="1443"/>
                <a:ext cx="90" cy="1"/>
              </a:xfrm>
              <a:prstGeom prst="line">
                <a:avLst/>
              </a:prstGeom>
              <a:noFill/>
              <a:ln w="3175" cap="rnd">
                <a:solidFill>
                  <a:srgbClr val="000000"/>
                </a:solidFill>
                <a:round/>
                <a:headEnd/>
                <a:tailEnd/>
              </a:ln>
            </p:spPr>
            <p:txBody>
              <a:bodyPr/>
              <a:lstStyle/>
              <a:p>
                <a:endParaRPr lang="nl-NL"/>
              </a:p>
            </p:txBody>
          </p:sp>
          <p:sp>
            <p:nvSpPr>
              <p:cNvPr id="88312" name="Freeform 152"/>
              <p:cNvSpPr>
                <a:spLocks/>
              </p:cNvSpPr>
              <p:nvPr/>
            </p:nvSpPr>
            <p:spPr bwMode="auto">
              <a:xfrm>
                <a:off x="833" y="832"/>
                <a:ext cx="46" cy="49"/>
              </a:xfrm>
              <a:custGeom>
                <a:avLst/>
                <a:gdLst>
                  <a:gd name="T0" fmla="*/ 0 w 165"/>
                  <a:gd name="T1" fmla="*/ 0 h 178"/>
                  <a:gd name="T2" fmla="*/ 0 w 165"/>
                  <a:gd name="T3" fmla="*/ 0 h 178"/>
                  <a:gd name="T4" fmla="*/ 0 w 165"/>
                  <a:gd name="T5" fmla="*/ 0 h 178"/>
                  <a:gd name="T6" fmla="*/ 0 w 165"/>
                  <a:gd name="T7" fmla="*/ 0 h 178"/>
                  <a:gd name="T8" fmla="*/ 0 w 165"/>
                  <a:gd name="T9" fmla="*/ 0 h 178"/>
                  <a:gd name="T10" fmla="*/ 0 w 165"/>
                  <a:gd name="T11" fmla="*/ 0 h 178"/>
                  <a:gd name="T12" fmla="*/ 0 60000 65536"/>
                  <a:gd name="T13" fmla="*/ 0 60000 65536"/>
                  <a:gd name="T14" fmla="*/ 0 60000 65536"/>
                  <a:gd name="T15" fmla="*/ 0 60000 65536"/>
                  <a:gd name="T16" fmla="*/ 0 60000 65536"/>
                  <a:gd name="T17" fmla="*/ 0 60000 65536"/>
                  <a:gd name="T18" fmla="*/ 0 w 165"/>
                  <a:gd name="T19" fmla="*/ 0 h 178"/>
                  <a:gd name="T20" fmla="*/ 165 w 16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65" h="178">
                    <a:moveTo>
                      <a:pt x="0" y="89"/>
                    </a:moveTo>
                    <a:cubicBezTo>
                      <a:pt x="0" y="40"/>
                      <a:pt x="37" y="0"/>
                      <a:pt x="82" y="0"/>
                    </a:cubicBezTo>
                    <a:cubicBezTo>
                      <a:pt x="128" y="0"/>
                      <a:pt x="165" y="40"/>
                      <a:pt x="165" y="89"/>
                    </a:cubicBezTo>
                    <a:cubicBezTo>
                      <a:pt x="165" y="89"/>
                      <a:pt x="165" y="89"/>
                      <a:pt x="165" y="89"/>
                    </a:cubicBezTo>
                    <a:cubicBezTo>
                      <a:pt x="165" y="138"/>
                      <a:pt x="128" y="178"/>
                      <a:pt x="82" y="178"/>
                    </a:cubicBezTo>
                    <a:cubicBezTo>
                      <a:pt x="37" y="178"/>
                      <a:pt x="0" y="138"/>
                      <a:pt x="0" y="89"/>
                    </a:cubicBezTo>
                  </a:path>
                </a:pathLst>
              </a:custGeom>
              <a:solidFill>
                <a:srgbClr val="FFFFFF"/>
              </a:solidFill>
              <a:ln w="0">
                <a:solidFill>
                  <a:srgbClr val="000000"/>
                </a:solidFill>
                <a:round/>
                <a:headEnd/>
                <a:tailEnd/>
              </a:ln>
            </p:spPr>
            <p:txBody>
              <a:bodyPr/>
              <a:lstStyle/>
              <a:p>
                <a:endParaRPr lang="nl-NL"/>
              </a:p>
            </p:txBody>
          </p:sp>
          <p:sp>
            <p:nvSpPr>
              <p:cNvPr id="88313" name="Freeform 153"/>
              <p:cNvSpPr>
                <a:spLocks/>
              </p:cNvSpPr>
              <p:nvPr/>
            </p:nvSpPr>
            <p:spPr bwMode="auto">
              <a:xfrm>
                <a:off x="833" y="832"/>
                <a:ext cx="46" cy="49"/>
              </a:xfrm>
              <a:custGeom>
                <a:avLst/>
                <a:gdLst>
                  <a:gd name="T0" fmla="*/ 0 w 46"/>
                  <a:gd name="T1" fmla="*/ 25 h 49"/>
                  <a:gd name="T2" fmla="*/ 23 w 46"/>
                  <a:gd name="T3" fmla="*/ 0 h 49"/>
                  <a:gd name="T4" fmla="*/ 46 w 46"/>
                  <a:gd name="T5" fmla="*/ 25 h 49"/>
                  <a:gd name="T6" fmla="*/ 46 w 46"/>
                  <a:gd name="T7" fmla="*/ 25 h 49"/>
                  <a:gd name="T8" fmla="*/ 23 w 46"/>
                  <a:gd name="T9" fmla="*/ 49 h 49"/>
                  <a:gd name="T10" fmla="*/ 0 w 46"/>
                  <a:gd name="T11" fmla="*/ 25 h 49"/>
                  <a:gd name="T12" fmla="*/ 0 60000 65536"/>
                  <a:gd name="T13" fmla="*/ 0 60000 65536"/>
                  <a:gd name="T14" fmla="*/ 0 60000 65536"/>
                  <a:gd name="T15" fmla="*/ 0 60000 65536"/>
                  <a:gd name="T16" fmla="*/ 0 60000 65536"/>
                  <a:gd name="T17" fmla="*/ 0 60000 65536"/>
                  <a:gd name="T18" fmla="*/ 0 w 46"/>
                  <a:gd name="T19" fmla="*/ 0 h 49"/>
                  <a:gd name="T20" fmla="*/ 46 w 46"/>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6" h="49">
                    <a:moveTo>
                      <a:pt x="0" y="25"/>
                    </a:moveTo>
                    <a:cubicBezTo>
                      <a:pt x="0" y="11"/>
                      <a:pt x="11" y="0"/>
                      <a:pt x="23" y="0"/>
                    </a:cubicBezTo>
                    <a:cubicBezTo>
                      <a:pt x="36" y="0"/>
                      <a:pt x="46" y="11"/>
                      <a:pt x="46" y="25"/>
                    </a:cubicBezTo>
                    <a:cubicBezTo>
                      <a:pt x="46" y="25"/>
                      <a:pt x="46" y="25"/>
                      <a:pt x="46" y="25"/>
                    </a:cubicBezTo>
                    <a:cubicBezTo>
                      <a:pt x="46" y="38"/>
                      <a:pt x="36" y="49"/>
                      <a:pt x="23" y="49"/>
                    </a:cubicBezTo>
                    <a:cubicBezTo>
                      <a:pt x="11" y="49"/>
                      <a:pt x="0" y="38"/>
                      <a:pt x="0" y="25"/>
                    </a:cubicBezTo>
                  </a:path>
                </a:pathLst>
              </a:custGeom>
              <a:noFill/>
              <a:ln w="7938" cap="rnd">
                <a:solidFill>
                  <a:srgbClr val="000000"/>
                </a:solidFill>
                <a:round/>
                <a:headEnd/>
                <a:tailEnd/>
              </a:ln>
            </p:spPr>
            <p:txBody>
              <a:bodyPr/>
              <a:lstStyle/>
              <a:p>
                <a:endParaRPr lang="nl-NL"/>
              </a:p>
            </p:txBody>
          </p:sp>
          <p:sp>
            <p:nvSpPr>
              <p:cNvPr id="88314" name="Line 154"/>
              <p:cNvSpPr>
                <a:spLocks noChangeShapeType="1"/>
              </p:cNvSpPr>
              <p:nvPr/>
            </p:nvSpPr>
            <p:spPr bwMode="auto">
              <a:xfrm>
                <a:off x="856" y="881"/>
                <a:ext cx="1" cy="463"/>
              </a:xfrm>
              <a:prstGeom prst="line">
                <a:avLst/>
              </a:prstGeom>
              <a:noFill/>
              <a:ln w="3175" cap="rnd">
                <a:solidFill>
                  <a:srgbClr val="000000"/>
                </a:solidFill>
                <a:round/>
                <a:headEnd/>
                <a:tailEnd/>
              </a:ln>
            </p:spPr>
            <p:txBody>
              <a:bodyPr/>
              <a:lstStyle/>
              <a:p>
                <a:endParaRPr lang="nl-NL"/>
              </a:p>
            </p:txBody>
          </p:sp>
          <p:sp>
            <p:nvSpPr>
              <p:cNvPr id="88315" name="Rectangle 155"/>
              <p:cNvSpPr>
                <a:spLocks noChangeArrowheads="1"/>
              </p:cNvSpPr>
              <p:nvPr/>
            </p:nvSpPr>
            <p:spPr bwMode="auto">
              <a:xfrm>
                <a:off x="499" y="764"/>
                <a:ext cx="289" cy="64"/>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Component</a:t>
                </a:r>
                <a:endParaRPr lang="en-US" altLang="zh-CN" i="0">
                  <a:ea typeface="宋体" pitchFamily="2" charset="-122"/>
                </a:endParaRPr>
              </a:p>
            </p:txBody>
          </p:sp>
          <p:sp>
            <p:nvSpPr>
              <p:cNvPr id="88316" name="Rectangle 156"/>
              <p:cNvSpPr>
                <a:spLocks noChangeArrowheads="1"/>
              </p:cNvSpPr>
              <p:nvPr/>
            </p:nvSpPr>
            <p:spPr bwMode="auto">
              <a:xfrm>
                <a:off x="513" y="830"/>
                <a:ext cx="258" cy="64"/>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Reference</a:t>
                </a:r>
                <a:endParaRPr lang="en-US" altLang="zh-CN" i="0">
                  <a:ea typeface="宋体" pitchFamily="2" charset="-122"/>
                </a:endParaRPr>
              </a:p>
            </p:txBody>
          </p:sp>
          <p:sp>
            <p:nvSpPr>
              <p:cNvPr id="88317" name="Freeform 157"/>
              <p:cNvSpPr>
                <a:spLocks/>
              </p:cNvSpPr>
              <p:nvPr/>
            </p:nvSpPr>
            <p:spPr bwMode="auto">
              <a:xfrm>
                <a:off x="952" y="1362"/>
                <a:ext cx="278" cy="592"/>
              </a:xfrm>
              <a:custGeom>
                <a:avLst/>
                <a:gdLst>
                  <a:gd name="T0" fmla="*/ 0 w 996"/>
                  <a:gd name="T1" fmla="*/ 0 h 2148"/>
                  <a:gd name="T2" fmla="*/ 0 w 996"/>
                  <a:gd name="T3" fmla="*/ 0 h 2148"/>
                  <a:gd name="T4" fmla="*/ 0 w 996"/>
                  <a:gd name="T5" fmla="*/ 0 h 2148"/>
                  <a:gd name="T6" fmla="*/ 0 w 996"/>
                  <a:gd name="T7" fmla="*/ 0 h 2148"/>
                  <a:gd name="T8" fmla="*/ 0 w 996"/>
                  <a:gd name="T9" fmla="*/ 0 h 2148"/>
                  <a:gd name="T10" fmla="*/ 0 w 996"/>
                  <a:gd name="T11" fmla="*/ 0 h 2148"/>
                  <a:gd name="T12" fmla="*/ 0 w 996"/>
                  <a:gd name="T13" fmla="*/ 0 h 2148"/>
                  <a:gd name="T14" fmla="*/ 0 w 996"/>
                  <a:gd name="T15" fmla="*/ 0 h 2148"/>
                  <a:gd name="T16" fmla="*/ 0 w 996"/>
                  <a:gd name="T17" fmla="*/ 0 h 2148"/>
                  <a:gd name="T18" fmla="*/ 0 w 996"/>
                  <a:gd name="T19" fmla="*/ 0 h 2148"/>
                  <a:gd name="T20" fmla="*/ 0 w 996"/>
                  <a:gd name="T21" fmla="*/ 0 h 2148"/>
                  <a:gd name="T22" fmla="*/ 0 w 996"/>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6"/>
                  <a:gd name="T37" fmla="*/ 0 h 2148"/>
                  <a:gd name="T38" fmla="*/ 996 w 996"/>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6" h="2148">
                    <a:moveTo>
                      <a:pt x="996" y="226"/>
                    </a:moveTo>
                    <a:cubicBezTo>
                      <a:pt x="996" y="101"/>
                      <a:pt x="903" y="0"/>
                      <a:pt x="787" y="0"/>
                    </a:cubicBezTo>
                    <a:lnTo>
                      <a:pt x="210" y="0"/>
                    </a:lnTo>
                    <a:cubicBezTo>
                      <a:pt x="94" y="0"/>
                      <a:pt x="0" y="101"/>
                      <a:pt x="0" y="226"/>
                    </a:cubicBezTo>
                    <a:lnTo>
                      <a:pt x="0" y="1922"/>
                    </a:lnTo>
                    <a:cubicBezTo>
                      <a:pt x="0" y="2047"/>
                      <a:pt x="94" y="2148"/>
                      <a:pt x="210" y="2148"/>
                    </a:cubicBezTo>
                    <a:lnTo>
                      <a:pt x="787" y="2148"/>
                    </a:lnTo>
                    <a:cubicBezTo>
                      <a:pt x="903" y="2148"/>
                      <a:pt x="996" y="2047"/>
                      <a:pt x="996" y="1922"/>
                    </a:cubicBezTo>
                    <a:lnTo>
                      <a:pt x="996" y="226"/>
                    </a:lnTo>
                    <a:close/>
                  </a:path>
                </a:pathLst>
              </a:custGeom>
              <a:solidFill>
                <a:srgbClr val="FFC6FF"/>
              </a:solidFill>
              <a:ln w="0">
                <a:solidFill>
                  <a:srgbClr val="000000"/>
                </a:solidFill>
                <a:round/>
                <a:headEnd/>
                <a:tailEnd/>
              </a:ln>
            </p:spPr>
            <p:txBody>
              <a:bodyPr/>
              <a:lstStyle/>
              <a:p>
                <a:endParaRPr lang="nl-NL"/>
              </a:p>
            </p:txBody>
          </p:sp>
          <p:sp>
            <p:nvSpPr>
              <p:cNvPr id="88318" name="Freeform 158"/>
              <p:cNvSpPr>
                <a:spLocks/>
              </p:cNvSpPr>
              <p:nvPr/>
            </p:nvSpPr>
            <p:spPr bwMode="auto">
              <a:xfrm>
                <a:off x="952" y="1362"/>
                <a:ext cx="278" cy="592"/>
              </a:xfrm>
              <a:custGeom>
                <a:avLst/>
                <a:gdLst>
                  <a:gd name="T0" fmla="*/ 0 w 996"/>
                  <a:gd name="T1" fmla="*/ 0 h 2148"/>
                  <a:gd name="T2" fmla="*/ 0 w 996"/>
                  <a:gd name="T3" fmla="*/ 0 h 2148"/>
                  <a:gd name="T4" fmla="*/ 0 w 996"/>
                  <a:gd name="T5" fmla="*/ 0 h 2148"/>
                  <a:gd name="T6" fmla="*/ 0 w 996"/>
                  <a:gd name="T7" fmla="*/ 0 h 2148"/>
                  <a:gd name="T8" fmla="*/ 0 w 996"/>
                  <a:gd name="T9" fmla="*/ 0 h 2148"/>
                  <a:gd name="T10" fmla="*/ 0 w 996"/>
                  <a:gd name="T11" fmla="*/ 0 h 2148"/>
                  <a:gd name="T12" fmla="*/ 0 w 996"/>
                  <a:gd name="T13" fmla="*/ 0 h 2148"/>
                  <a:gd name="T14" fmla="*/ 0 w 996"/>
                  <a:gd name="T15" fmla="*/ 0 h 2148"/>
                  <a:gd name="T16" fmla="*/ 0 w 996"/>
                  <a:gd name="T17" fmla="*/ 0 h 2148"/>
                  <a:gd name="T18" fmla="*/ 0 w 996"/>
                  <a:gd name="T19" fmla="*/ 0 h 2148"/>
                  <a:gd name="T20" fmla="*/ 0 w 996"/>
                  <a:gd name="T21" fmla="*/ 0 h 2148"/>
                  <a:gd name="T22" fmla="*/ 0 w 996"/>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6"/>
                  <a:gd name="T37" fmla="*/ 0 h 2148"/>
                  <a:gd name="T38" fmla="*/ 996 w 996"/>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6" h="2148">
                    <a:moveTo>
                      <a:pt x="996" y="226"/>
                    </a:moveTo>
                    <a:cubicBezTo>
                      <a:pt x="996" y="101"/>
                      <a:pt x="903" y="0"/>
                      <a:pt x="787" y="0"/>
                    </a:cubicBezTo>
                    <a:lnTo>
                      <a:pt x="210" y="0"/>
                    </a:lnTo>
                    <a:cubicBezTo>
                      <a:pt x="94" y="0"/>
                      <a:pt x="0" y="101"/>
                      <a:pt x="0" y="226"/>
                    </a:cubicBezTo>
                    <a:lnTo>
                      <a:pt x="0" y="1922"/>
                    </a:lnTo>
                    <a:cubicBezTo>
                      <a:pt x="0" y="2047"/>
                      <a:pt x="94" y="2148"/>
                      <a:pt x="210" y="2148"/>
                    </a:cubicBezTo>
                    <a:lnTo>
                      <a:pt x="787" y="2148"/>
                    </a:lnTo>
                    <a:cubicBezTo>
                      <a:pt x="903" y="2148"/>
                      <a:pt x="996" y="2047"/>
                      <a:pt x="996" y="1922"/>
                    </a:cubicBezTo>
                    <a:lnTo>
                      <a:pt x="996" y="226"/>
                    </a:lnTo>
                    <a:close/>
                  </a:path>
                </a:pathLst>
              </a:custGeom>
              <a:noFill/>
              <a:ln w="3175" cap="rnd">
                <a:solidFill>
                  <a:srgbClr val="000000"/>
                </a:solidFill>
                <a:round/>
                <a:headEnd/>
                <a:tailEnd/>
              </a:ln>
            </p:spPr>
            <p:txBody>
              <a:bodyPr/>
              <a:lstStyle/>
              <a:p>
                <a:endParaRPr lang="nl-NL"/>
              </a:p>
            </p:txBody>
          </p:sp>
          <p:sp>
            <p:nvSpPr>
              <p:cNvPr id="88319" name="Rectangle 159"/>
              <p:cNvSpPr>
                <a:spLocks noChangeArrowheads="1"/>
              </p:cNvSpPr>
              <p:nvPr/>
            </p:nvSpPr>
            <p:spPr bwMode="auto">
              <a:xfrm rot="-5400000">
                <a:off x="1075" y="1852"/>
                <a:ext cx="38"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320" name="Rectangle 160"/>
              <p:cNvSpPr>
                <a:spLocks noChangeArrowheads="1"/>
              </p:cNvSpPr>
              <p:nvPr/>
            </p:nvSpPr>
            <p:spPr bwMode="auto">
              <a:xfrm rot="-5400000">
                <a:off x="1079" y="1818"/>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321" name="Rectangle 161"/>
              <p:cNvSpPr>
                <a:spLocks noChangeArrowheads="1"/>
              </p:cNvSpPr>
              <p:nvPr/>
            </p:nvSpPr>
            <p:spPr bwMode="auto">
              <a:xfrm rot="-5400000">
                <a:off x="1071" y="1779"/>
                <a:ext cx="4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m</a:t>
                </a:r>
                <a:endParaRPr lang="en-US" altLang="zh-CN" i="0">
                  <a:ea typeface="宋体" pitchFamily="2" charset="-122"/>
                </a:endParaRPr>
              </a:p>
            </p:txBody>
          </p:sp>
          <p:sp>
            <p:nvSpPr>
              <p:cNvPr id="88322" name="Rectangle 162"/>
              <p:cNvSpPr>
                <a:spLocks noChangeArrowheads="1"/>
              </p:cNvSpPr>
              <p:nvPr/>
            </p:nvSpPr>
            <p:spPr bwMode="auto">
              <a:xfrm rot="-5400000">
                <a:off x="1079" y="1736"/>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88323" name="Rectangle 163"/>
              <p:cNvSpPr>
                <a:spLocks noChangeArrowheads="1"/>
              </p:cNvSpPr>
              <p:nvPr/>
            </p:nvSpPr>
            <p:spPr bwMode="auto">
              <a:xfrm rot="-5400000">
                <a:off x="1079" y="1706"/>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324" name="Rectangle 164"/>
              <p:cNvSpPr>
                <a:spLocks noChangeArrowheads="1"/>
              </p:cNvSpPr>
              <p:nvPr/>
            </p:nvSpPr>
            <p:spPr bwMode="auto">
              <a:xfrm rot="-5400000">
                <a:off x="1079" y="1674"/>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325" name="Rectangle 165"/>
              <p:cNvSpPr>
                <a:spLocks noChangeArrowheads="1"/>
              </p:cNvSpPr>
              <p:nvPr/>
            </p:nvSpPr>
            <p:spPr bwMode="auto">
              <a:xfrm rot="-5400000">
                <a:off x="1079" y="1642"/>
                <a:ext cx="31"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326" name="Rectangle 166"/>
              <p:cNvSpPr>
                <a:spLocks noChangeArrowheads="1"/>
              </p:cNvSpPr>
              <p:nvPr/>
            </p:nvSpPr>
            <p:spPr bwMode="auto">
              <a:xfrm rot="-5400000">
                <a:off x="1079" y="1612"/>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327" name="Rectangle 167"/>
              <p:cNvSpPr>
                <a:spLocks noChangeArrowheads="1"/>
              </p:cNvSpPr>
              <p:nvPr/>
            </p:nvSpPr>
            <p:spPr bwMode="auto">
              <a:xfrm rot="-5400000">
                <a:off x="1086" y="1589"/>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328" name="Rectangle 168"/>
              <p:cNvSpPr>
                <a:spLocks noChangeArrowheads="1"/>
              </p:cNvSpPr>
              <p:nvPr/>
            </p:nvSpPr>
            <p:spPr bwMode="auto">
              <a:xfrm rot="-5400000">
                <a:off x="1085" y="1577"/>
                <a:ext cx="15" cy="67"/>
              </a:xfrm>
              <a:prstGeom prst="rect">
                <a:avLst/>
              </a:prstGeom>
              <a:noFill/>
              <a:ln w="9525">
                <a:noFill/>
                <a:miter lim="800000"/>
                <a:headEnd/>
                <a:tailEnd/>
              </a:ln>
            </p:spPr>
            <p:txBody>
              <a:bodyPr wrap="none" lIns="0" tIns="0" rIns="0" bIns="0">
                <a:spAutoFit/>
              </a:bodyPr>
              <a:lstStyle/>
              <a:p>
                <a:r>
                  <a:rPr lang="zh-CN" altLang="en-US" sz="700" i="0">
                    <a:solidFill>
                      <a:srgbClr val="000000"/>
                    </a:solidFill>
                    <a:ea typeface="宋体" pitchFamily="2" charset="-122"/>
                  </a:rPr>
                  <a:t> </a:t>
                </a:r>
                <a:endParaRPr lang="zh-CN" altLang="en-US" i="0">
                  <a:ea typeface="宋体" pitchFamily="2" charset="-122"/>
                </a:endParaRPr>
              </a:p>
            </p:txBody>
          </p:sp>
          <p:sp>
            <p:nvSpPr>
              <p:cNvPr id="88329" name="Rectangle 169"/>
              <p:cNvSpPr>
                <a:spLocks noChangeArrowheads="1"/>
              </p:cNvSpPr>
              <p:nvPr/>
            </p:nvSpPr>
            <p:spPr bwMode="auto">
              <a:xfrm rot="-5400000">
                <a:off x="1075" y="1545"/>
                <a:ext cx="38"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330" name="Rectangle 170"/>
              <p:cNvSpPr>
                <a:spLocks noChangeArrowheads="1"/>
              </p:cNvSpPr>
              <p:nvPr/>
            </p:nvSpPr>
            <p:spPr bwMode="auto">
              <a:xfrm rot="-5400000">
                <a:off x="1079" y="1510"/>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331" name="Rectangle 171"/>
              <p:cNvSpPr>
                <a:spLocks noChangeArrowheads="1"/>
              </p:cNvSpPr>
              <p:nvPr/>
            </p:nvSpPr>
            <p:spPr bwMode="auto">
              <a:xfrm rot="-5400000">
                <a:off x="1079" y="1481"/>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332" name="Rectangle 172"/>
              <p:cNvSpPr>
                <a:spLocks noChangeArrowheads="1"/>
              </p:cNvSpPr>
              <p:nvPr/>
            </p:nvSpPr>
            <p:spPr bwMode="auto">
              <a:xfrm rot="-5400000">
                <a:off x="1086" y="1457"/>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333" name="Rectangle 173"/>
              <p:cNvSpPr>
                <a:spLocks noChangeArrowheads="1"/>
              </p:cNvSpPr>
              <p:nvPr/>
            </p:nvSpPr>
            <p:spPr bwMode="auto">
              <a:xfrm rot="-5400000">
                <a:off x="1079" y="1435"/>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334" name="Rectangle 174"/>
              <p:cNvSpPr>
                <a:spLocks noChangeArrowheads="1"/>
              </p:cNvSpPr>
              <p:nvPr/>
            </p:nvSpPr>
            <p:spPr bwMode="auto">
              <a:xfrm rot="-5400000">
                <a:off x="1080" y="1408"/>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x</a:t>
                </a:r>
                <a:endParaRPr lang="en-US" altLang="zh-CN" i="0">
                  <a:ea typeface="宋体" pitchFamily="2" charset="-122"/>
                </a:endParaRPr>
              </a:p>
            </p:txBody>
          </p:sp>
          <p:sp>
            <p:nvSpPr>
              <p:cNvPr id="88335" name="Rectangle 175"/>
              <p:cNvSpPr>
                <a:spLocks noChangeArrowheads="1"/>
              </p:cNvSpPr>
              <p:nvPr/>
            </p:nvSpPr>
            <p:spPr bwMode="auto">
              <a:xfrm rot="-5400000">
                <a:off x="1086" y="1380"/>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336" name="Rectangle 176"/>
              <p:cNvSpPr>
                <a:spLocks noChangeArrowheads="1"/>
              </p:cNvSpPr>
              <p:nvPr/>
            </p:nvSpPr>
            <p:spPr bwMode="auto">
              <a:xfrm>
                <a:off x="1924" y="938"/>
                <a:ext cx="879" cy="1216"/>
              </a:xfrm>
              <a:prstGeom prst="rect">
                <a:avLst/>
              </a:prstGeom>
              <a:solidFill>
                <a:srgbClr val="FFCC99"/>
              </a:solidFill>
              <a:ln w="9525">
                <a:noFill/>
                <a:miter lim="800000"/>
                <a:headEnd/>
                <a:tailEnd/>
              </a:ln>
            </p:spPr>
            <p:txBody>
              <a:bodyPr/>
              <a:lstStyle/>
              <a:p>
                <a:endParaRPr lang="nl-NL"/>
              </a:p>
            </p:txBody>
          </p:sp>
          <p:sp>
            <p:nvSpPr>
              <p:cNvPr id="88337" name="Rectangle 177"/>
              <p:cNvSpPr>
                <a:spLocks noChangeArrowheads="1"/>
              </p:cNvSpPr>
              <p:nvPr/>
            </p:nvSpPr>
            <p:spPr bwMode="auto">
              <a:xfrm>
                <a:off x="1924" y="938"/>
                <a:ext cx="879" cy="1216"/>
              </a:xfrm>
              <a:prstGeom prst="rect">
                <a:avLst/>
              </a:prstGeom>
              <a:noFill/>
              <a:ln w="3175" cap="rnd">
                <a:solidFill>
                  <a:srgbClr val="000000"/>
                </a:solidFill>
                <a:round/>
                <a:headEnd/>
                <a:tailEnd/>
              </a:ln>
            </p:spPr>
            <p:txBody>
              <a:bodyPr/>
              <a:lstStyle/>
              <a:p>
                <a:endParaRPr lang="nl-NL"/>
              </a:p>
            </p:txBody>
          </p:sp>
          <p:sp>
            <p:nvSpPr>
              <p:cNvPr id="88338" name="Rectangle 178"/>
              <p:cNvSpPr>
                <a:spLocks noChangeArrowheads="1"/>
              </p:cNvSpPr>
              <p:nvPr/>
            </p:nvSpPr>
            <p:spPr bwMode="auto">
              <a:xfrm>
                <a:off x="1948" y="967"/>
                <a:ext cx="382"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Container</a:t>
                </a:r>
                <a:endParaRPr lang="en-US" altLang="zh-CN" i="0">
                  <a:ea typeface="宋体" pitchFamily="2" charset="-122"/>
                </a:endParaRPr>
              </a:p>
            </p:txBody>
          </p:sp>
          <p:sp>
            <p:nvSpPr>
              <p:cNvPr id="88339" name="Freeform 179"/>
              <p:cNvSpPr>
                <a:spLocks/>
              </p:cNvSpPr>
              <p:nvPr/>
            </p:nvSpPr>
            <p:spPr bwMode="auto">
              <a:xfrm>
                <a:off x="1983" y="1344"/>
                <a:ext cx="500" cy="642"/>
              </a:xfrm>
              <a:custGeom>
                <a:avLst/>
                <a:gdLst>
                  <a:gd name="T0" fmla="*/ 0 w 1790"/>
                  <a:gd name="T1" fmla="*/ 0 h 2329"/>
                  <a:gd name="T2" fmla="*/ 0 w 1790"/>
                  <a:gd name="T3" fmla="*/ 0 h 2329"/>
                  <a:gd name="T4" fmla="*/ 0 w 1790"/>
                  <a:gd name="T5" fmla="*/ 0 h 2329"/>
                  <a:gd name="T6" fmla="*/ 0 w 1790"/>
                  <a:gd name="T7" fmla="*/ 0 h 2329"/>
                  <a:gd name="T8" fmla="*/ 0 w 1790"/>
                  <a:gd name="T9" fmla="*/ 0 h 2329"/>
                  <a:gd name="T10" fmla="*/ 0 w 1790"/>
                  <a:gd name="T11" fmla="*/ 0 h 2329"/>
                  <a:gd name="T12" fmla="*/ 0 w 1790"/>
                  <a:gd name="T13" fmla="*/ 0 h 2329"/>
                  <a:gd name="T14" fmla="*/ 0 w 1790"/>
                  <a:gd name="T15" fmla="*/ 0 h 2329"/>
                  <a:gd name="T16" fmla="*/ 0 w 1790"/>
                  <a:gd name="T17" fmla="*/ 0 h 2329"/>
                  <a:gd name="T18" fmla="*/ 0 w 1790"/>
                  <a:gd name="T19" fmla="*/ 0 h 2329"/>
                  <a:gd name="T20" fmla="*/ 0 w 1790"/>
                  <a:gd name="T21" fmla="*/ 0 h 2329"/>
                  <a:gd name="T22" fmla="*/ 0 w 1790"/>
                  <a:gd name="T23" fmla="*/ 0 h 2329"/>
                  <a:gd name="T24" fmla="*/ 0 w 1790"/>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0"/>
                  <a:gd name="T40" fmla="*/ 0 h 2329"/>
                  <a:gd name="T41" fmla="*/ 1790 w 1790"/>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0" h="2329">
                    <a:moveTo>
                      <a:pt x="1580" y="2329"/>
                    </a:moveTo>
                    <a:cubicBezTo>
                      <a:pt x="1696" y="2329"/>
                      <a:pt x="1790" y="2228"/>
                      <a:pt x="1790" y="2103"/>
                    </a:cubicBezTo>
                    <a:lnTo>
                      <a:pt x="1790" y="226"/>
                    </a:lnTo>
                    <a:cubicBezTo>
                      <a:pt x="1790" y="101"/>
                      <a:pt x="1696" y="0"/>
                      <a:pt x="1580" y="0"/>
                    </a:cubicBezTo>
                    <a:lnTo>
                      <a:pt x="209" y="0"/>
                    </a:lnTo>
                    <a:cubicBezTo>
                      <a:pt x="94" y="0"/>
                      <a:pt x="0" y="101"/>
                      <a:pt x="0" y="226"/>
                    </a:cubicBezTo>
                    <a:lnTo>
                      <a:pt x="0" y="2103"/>
                    </a:lnTo>
                    <a:cubicBezTo>
                      <a:pt x="0" y="2228"/>
                      <a:pt x="94" y="2329"/>
                      <a:pt x="209" y="2329"/>
                    </a:cubicBezTo>
                    <a:lnTo>
                      <a:pt x="1580" y="2329"/>
                    </a:lnTo>
                    <a:close/>
                  </a:path>
                </a:pathLst>
              </a:custGeom>
              <a:solidFill>
                <a:srgbClr val="BDFFFF"/>
              </a:solidFill>
              <a:ln w="0">
                <a:solidFill>
                  <a:srgbClr val="000000"/>
                </a:solidFill>
                <a:round/>
                <a:headEnd/>
                <a:tailEnd/>
              </a:ln>
            </p:spPr>
            <p:txBody>
              <a:bodyPr/>
              <a:lstStyle/>
              <a:p>
                <a:endParaRPr lang="nl-NL"/>
              </a:p>
            </p:txBody>
          </p:sp>
          <p:sp>
            <p:nvSpPr>
              <p:cNvPr id="88340" name="Freeform 180"/>
              <p:cNvSpPr>
                <a:spLocks/>
              </p:cNvSpPr>
              <p:nvPr/>
            </p:nvSpPr>
            <p:spPr bwMode="auto">
              <a:xfrm>
                <a:off x="1983" y="1344"/>
                <a:ext cx="500" cy="642"/>
              </a:xfrm>
              <a:custGeom>
                <a:avLst/>
                <a:gdLst>
                  <a:gd name="T0" fmla="*/ 0 w 1790"/>
                  <a:gd name="T1" fmla="*/ 0 h 2329"/>
                  <a:gd name="T2" fmla="*/ 0 w 1790"/>
                  <a:gd name="T3" fmla="*/ 0 h 2329"/>
                  <a:gd name="T4" fmla="*/ 0 w 1790"/>
                  <a:gd name="T5" fmla="*/ 0 h 2329"/>
                  <a:gd name="T6" fmla="*/ 0 w 1790"/>
                  <a:gd name="T7" fmla="*/ 0 h 2329"/>
                  <a:gd name="T8" fmla="*/ 0 w 1790"/>
                  <a:gd name="T9" fmla="*/ 0 h 2329"/>
                  <a:gd name="T10" fmla="*/ 0 w 1790"/>
                  <a:gd name="T11" fmla="*/ 0 h 2329"/>
                  <a:gd name="T12" fmla="*/ 0 w 1790"/>
                  <a:gd name="T13" fmla="*/ 0 h 2329"/>
                  <a:gd name="T14" fmla="*/ 0 w 1790"/>
                  <a:gd name="T15" fmla="*/ 0 h 2329"/>
                  <a:gd name="T16" fmla="*/ 0 w 1790"/>
                  <a:gd name="T17" fmla="*/ 0 h 2329"/>
                  <a:gd name="T18" fmla="*/ 0 w 1790"/>
                  <a:gd name="T19" fmla="*/ 0 h 2329"/>
                  <a:gd name="T20" fmla="*/ 0 w 1790"/>
                  <a:gd name="T21" fmla="*/ 0 h 2329"/>
                  <a:gd name="T22" fmla="*/ 0 w 1790"/>
                  <a:gd name="T23" fmla="*/ 0 h 2329"/>
                  <a:gd name="T24" fmla="*/ 0 w 1790"/>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0"/>
                  <a:gd name="T40" fmla="*/ 0 h 2329"/>
                  <a:gd name="T41" fmla="*/ 1790 w 1790"/>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0" h="2329">
                    <a:moveTo>
                      <a:pt x="1580" y="2329"/>
                    </a:moveTo>
                    <a:cubicBezTo>
                      <a:pt x="1696" y="2329"/>
                      <a:pt x="1790" y="2228"/>
                      <a:pt x="1790" y="2103"/>
                    </a:cubicBezTo>
                    <a:lnTo>
                      <a:pt x="1790" y="226"/>
                    </a:lnTo>
                    <a:cubicBezTo>
                      <a:pt x="1790" y="101"/>
                      <a:pt x="1696" y="0"/>
                      <a:pt x="1580" y="0"/>
                    </a:cubicBezTo>
                    <a:lnTo>
                      <a:pt x="209" y="0"/>
                    </a:lnTo>
                    <a:cubicBezTo>
                      <a:pt x="94" y="0"/>
                      <a:pt x="0" y="101"/>
                      <a:pt x="0" y="226"/>
                    </a:cubicBezTo>
                    <a:lnTo>
                      <a:pt x="0" y="2103"/>
                    </a:lnTo>
                    <a:cubicBezTo>
                      <a:pt x="0" y="2228"/>
                      <a:pt x="94" y="2329"/>
                      <a:pt x="209" y="2329"/>
                    </a:cubicBezTo>
                    <a:lnTo>
                      <a:pt x="1580" y="2329"/>
                    </a:lnTo>
                    <a:close/>
                  </a:path>
                </a:pathLst>
              </a:custGeom>
              <a:noFill/>
              <a:ln w="3175" cap="rnd">
                <a:solidFill>
                  <a:srgbClr val="000000"/>
                </a:solidFill>
                <a:round/>
                <a:headEnd/>
                <a:tailEnd/>
              </a:ln>
            </p:spPr>
            <p:txBody>
              <a:bodyPr/>
              <a:lstStyle/>
              <a:p>
                <a:endParaRPr lang="nl-NL"/>
              </a:p>
            </p:txBody>
          </p:sp>
          <p:sp>
            <p:nvSpPr>
              <p:cNvPr id="88341" name="Rectangle 181"/>
              <p:cNvSpPr>
                <a:spLocks noChangeArrowheads="1"/>
              </p:cNvSpPr>
              <p:nvPr/>
            </p:nvSpPr>
            <p:spPr bwMode="auto">
              <a:xfrm>
                <a:off x="2020" y="1369"/>
                <a:ext cx="468" cy="8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88342" name="Rectangle 182"/>
              <p:cNvSpPr>
                <a:spLocks noChangeArrowheads="1"/>
              </p:cNvSpPr>
              <p:nvPr/>
            </p:nvSpPr>
            <p:spPr bwMode="auto">
              <a:xfrm>
                <a:off x="2029" y="1452"/>
                <a:ext cx="448" cy="82"/>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EXECUTORS</a:t>
                </a:r>
                <a:endParaRPr lang="en-US" altLang="zh-CN" i="0">
                  <a:ea typeface="宋体" pitchFamily="2" charset="-122"/>
                </a:endParaRPr>
              </a:p>
            </p:txBody>
          </p:sp>
          <p:sp>
            <p:nvSpPr>
              <p:cNvPr id="88343" name="Freeform 183"/>
              <p:cNvSpPr>
                <a:spLocks/>
              </p:cNvSpPr>
              <p:nvPr/>
            </p:nvSpPr>
            <p:spPr bwMode="auto">
              <a:xfrm>
                <a:off x="1983" y="1063"/>
                <a:ext cx="391"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1" y="905"/>
                    </a:moveTo>
                    <a:cubicBezTo>
                      <a:pt x="1307" y="905"/>
                      <a:pt x="1401" y="803"/>
                      <a:pt x="1401" y="678"/>
                    </a:cubicBezTo>
                    <a:lnTo>
                      <a:pt x="1401" y="226"/>
                    </a:lnTo>
                    <a:cubicBezTo>
                      <a:pt x="1401" y="101"/>
                      <a:pt x="1307" y="0"/>
                      <a:pt x="1191" y="0"/>
                    </a:cubicBezTo>
                    <a:lnTo>
                      <a:pt x="209" y="0"/>
                    </a:lnTo>
                    <a:cubicBezTo>
                      <a:pt x="94" y="0"/>
                      <a:pt x="0" y="101"/>
                      <a:pt x="0" y="226"/>
                    </a:cubicBezTo>
                    <a:lnTo>
                      <a:pt x="0" y="678"/>
                    </a:lnTo>
                    <a:cubicBezTo>
                      <a:pt x="0" y="803"/>
                      <a:pt x="94" y="905"/>
                      <a:pt x="209" y="905"/>
                    </a:cubicBezTo>
                    <a:lnTo>
                      <a:pt x="1191" y="905"/>
                    </a:lnTo>
                    <a:close/>
                  </a:path>
                </a:pathLst>
              </a:custGeom>
              <a:solidFill>
                <a:srgbClr val="BDFFFF"/>
              </a:solidFill>
              <a:ln w="0">
                <a:solidFill>
                  <a:srgbClr val="000000"/>
                </a:solidFill>
                <a:round/>
                <a:headEnd/>
                <a:tailEnd/>
              </a:ln>
            </p:spPr>
            <p:txBody>
              <a:bodyPr/>
              <a:lstStyle/>
              <a:p>
                <a:endParaRPr lang="nl-NL"/>
              </a:p>
            </p:txBody>
          </p:sp>
          <p:sp>
            <p:nvSpPr>
              <p:cNvPr id="88344" name="Freeform 184"/>
              <p:cNvSpPr>
                <a:spLocks/>
              </p:cNvSpPr>
              <p:nvPr/>
            </p:nvSpPr>
            <p:spPr bwMode="auto">
              <a:xfrm>
                <a:off x="1983" y="1063"/>
                <a:ext cx="391"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1" y="905"/>
                    </a:moveTo>
                    <a:cubicBezTo>
                      <a:pt x="1307" y="905"/>
                      <a:pt x="1401" y="803"/>
                      <a:pt x="1401" y="678"/>
                    </a:cubicBezTo>
                    <a:lnTo>
                      <a:pt x="1401" y="226"/>
                    </a:lnTo>
                    <a:cubicBezTo>
                      <a:pt x="1401" y="101"/>
                      <a:pt x="1307" y="0"/>
                      <a:pt x="1191" y="0"/>
                    </a:cubicBezTo>
                    <a:lnTo>
                      <a:pt x="209" y="0"/>
                    </a:lnTo>
                    <a:cubicBezTo>
                      <a:pt x="94" y="0"/>
                      <a:pt x="0" y="101"/>
                      <a:pt x="0" y="226"/>
                    </a:cubicBezTo>
                    <a:lnTo>
                      <a:pt x="0" y="678"/>
                    </a:lnTo>
                    <a:cubicBezTo>
                      <a:pt x="0" y="803"/>
                      <a:pt x="94" y="905"/>
                      <a:pt x="209" y="905"/>
                    </a:cubicBezTo>
                    <a:lnTo>
                      <a:pt x="1191" y="905"/>
                    </a:lnTo>
                    <a:close/>
                  </a:path>
                </a:pathLst>
              </a:custGeom>
              <a:noFill/>
              <a:ln w="3175" cap="rnd">
                <a:solidFill>
                  <a:srgbClr val="000000"/>
                </a:solidFill>
                <a:round/>
                <a:headEnd/>
                <a:tailEnd/>
              </a:ln>
            </p:spPr>
            <p:txBody>
              <a:bodyPr/>
              <a:lstStyle/>
              <a:p>
                <a:endParaRPr lang="nl-NL"/>
              </a:p>
            </p:txBody>
          </p:sp>
          <p:sp>
            <p:nvSpPr>
              <p:cNvPr id="88345" name="Rectangle 185"/>
              <p:cNvSpPr>
                <a:spLocks noChangeArrowheads="1"/>
              </p:cNvSpPr>
              <p:nvPr/>
            </p:nvSpPr>
            <p:spPr bwMode="auto">
              <a:xfrm>
                <a:off x="2011" y="1100"/>
                <a:ext cx="372" cy="8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88346" name="Rectangle 186"/>
              <p:cNvSpPr>
                <a:spLocks noChangeArrowheads="1"/>
              </p:cNvSpPr>
              <p:nvPr/>
            </p:nvSpPr>
            <p:spPr bwMode="auto">
              <a:xfrm>
                <a:off x="2091" y="1183"/>
                <a:ext cx="192" cy="83"/>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Home</a:t>
                </a:r>
                <a:endParaRPr lang="en-US" altLang="zh-CN" i="0">
                  <a:ea typeface="宋体" pitchFamily="2" charset="-122"/>
                </a:endParaRPr>
              </a:p>
            </p:txBody>
          </p:sp>
          <p:sp>
            <p:nvSpPr>
              <p:cNvPr id="88347" name="Rectangle 187"/>
              <p:cNvSpPr>
                <a:spLocks noChangeArrowheads="1"/>
              </p:cNvSpPr>
              <p:nvPr/>
            </p:nvSpPr>
            <p:spPr bwMode="auto">
              <a:xfrm>
                <a:off x="2462" y="1986"/>
                <a:ext cx="322" cy="156"/>
              </a:xfrm>
              <a:prstGeom prst="rect">
                <a:avLst/>
              </a:prstGeom>
              <a:solidFill>
                <a:srgbClr val="FFC6FF"/>
              </a:solidFill>
              <a:ln w="9525">
                <a:noFill/>
                <a:miter lim="800000"/>
                <a:headEnd/>
                <a:tailEnd/>
              </a:ln>
            </p:spPr>
            <p:txBody>
              <a:bodyPr/>
              <a:lstStyle/>
              <a:p>
                <a:endParaRPr lang="nl-NL"/>
              </a:p>
            </p:txBody>
          </p:sp>
          <p:sp>
            <p:nvSpPr>
              <p:cNvPr id="88348" name="Rectangle 188"/>
              <p:cNvSpPr>
                <a:spLocks noChangeArrowheads="1"/>
              </p:cNvSpPr>
              <p:nvPr/>
            </p:nvSpPr>
            <p:spPr bwMode="auto">
              <a:xfrm>
                <a:off x="2462" y="1986"/>
                <a:ext cx="322" cy="156"/>
              </a:xfrm>
              <a:prstGeom prst="rect">
                <a:avLst/>
              </a:prstGeom>
              <a:noFill/>
              <a:ln w="3175" cap="rnd">
                <a:solidFill>
                  <a:srgbClr val="000000"/>
                </a:solidFill>
                <a:round/>
                <a:headEnd/>
                <a:tailEnd/>
              </a:ln>
            </p:spPr>
            <p:txBody>
              <a:bodyPr/>
              <a:lstStyle/>
              <a:p>
                <a:endParaRPr lang="nl-NL"/>
              </a:p>
            </p:txBody>
          </p:sp>
          <p:sp>
            <p:nvSpPr>
              <p:cNvPr id="88349" name="Rectangle 189"/>
              <p:cNvSpPr>
                <a:spLocks noChangeArrowheads="1"/>
              </p:cNvSpPr>
              <p:nvPr/>
            </p:nvSpPr>
            <p:spPr bwMode="auto">
              <a:xfrm>
                <a:off x="2543" y="2012"/>
                <a:ext cx="186" cy="103"/>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POA</a:t>
                </a:r>
                <a:endParaRPr lang="en-US" altLang="zh-CN" i="0">
                  <a:ea typeface="宋体" pitchFamily="2" charset="-122"/>
                </a:endParaRPr>
              </a:p>
            </p:txBody>
          </p:sp>
          <p:sp>
            <p:nvSpPr>
              <p:cNvPr id="88350" name="Freeform 190"/>
              <p:cNvSpPr>
                <a:spLocks/>
              </p:cNvSpPr>
              <p:nvPr/>
            </p:nvSpPr>
            <p:spPr bwMode="auto">
              <a:xfrm>
                <a:off x="1748" y="1156"/>
                <a:ext cx="59" cy="63"/>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7" y="0"/>
                      <a:pt x="105" y="0"/>
                    </a:cubicBezTo>
                    <a:cubicBezTo>
                      <a:pt x="162" y="0"/>
                      <a:pt x="209" y="51"/>
                      <a:pt x="209" y="113"/>
                    </a:cubicBezTo>
                    <a:cubicBezTo>
                      <a:pt x="209" y="113"/>
                      <a:pt x="209" y="113"/>
                      <a:pt x="209" y="113"/>
                    </a:cubicBezTo>
                    <a:cubicBezTo>
                      <a:pt x="209" y="176"/>
                      <a:pt x="162"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88351" name="Freeform 191"/>
              <p:cNvSpPr>
                <a:spLocks/>
              </p:cNvSpPr>
              <p:nvPr/>
            </p:nvSpPr>
            <p:spPr bwMode="auto">
              <a:xfrm>
                <a:off x="1748" y="1156"/>
                <a:ext cx="59" cy="63"/>
              </a:xfrm>
              <a:custGeom>
                <a:avLst/>
                <a:gdLst>
                  <a:gd name="T0" fmla="*/ 0 w 59"/>
                  <a:gd name="T1" fmla="*/ 32 h 63"/>
                  <a:gd name="T2" fmla="*/ 30 w 59"/>
                  <a:gd name="T3" fmla="*/ 0 h 63"/>
                  <a:gd name="T4" fmla="*/ 59 w 59"/>
                  <a:gd name="T5" fmla="*/ 32 h 63"/>
                  <a:gd name="T6" fmla="*/ 59 w 59"/>
                  <a:gd name="T7" fmla="*/ 32 h 63"/>
                  <a:gd name="T8" fmla="*/ 30 w 59"/>
                  <a:gd name="T9" fmla="*/ 63 h 63"/>
                  <a:gd name="T10" fmla="*/ 0 w 59"/>
                  <a:gd name="T11" fmla="*/ 32 h 63"/>
                  <a:gd name="T12" fmla="*/ 0 60000 65536"/>
                  <a:gd name="T13" fmla="*/ 0 60000 65536"/>
                  <a:gd name="T14" fmla="*/ 0 60000 65536"/>
                  <a:gd name="T15" fmla="*/ 0 60000 65536"/>
                  <a:gd name="T16" fmla="*/ 0 60000 65536"/>
                  <a:gd name="T17" fmla="*/ 0 60000 65536"/>
                  <a:gd name="T18" fmla="*/ 0 w 59"/>
                  <a:gd name="T19" fmla="*/ 0 h 63"/>
                  <a:gd name="T20" fmla="*/ 59 w 5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59" h="63">
                    <a:moveTo>
                      <a:pt x="0" y="32"/>
                    </a:moveTo>
                    <a:cubicBezTo>
                      <a:pt x="0" y="14"/>
                      <a:pt x="13" y="0"/>
                      <a:pt x="30" y="0"/>
                    </a:cubicBezTo>
                    <a:cubicBezTo>
                      <a:pt x="45" y="0"/>
                      <a:pt x="59" y="14"/>
                      <a:pt x="59" y="32"/>
                    </a:cubicBezTo>
                    <a:cubicBezTo>
                      <a:pt x="59" y="32"/>
                      <a:pt x="59" y="32"/>
                      <a:pt x="59" y="32"/>
                    </a:cubicBezTo>
                    <a:cubicBezTo>
                      <a:pt x="59" y="49"/>
                      <a:pt x="45" y="63"/>
                      <a:pt x="30" y="63"/>
                    </a:cubicBezTo>
                    <a:cubicBezTo>
                      <a:pt x="13" y="63"/>
                      <a:pt x="0" y="49"/>
                      <a:pt x="0" y="32"/>
                    </a:cubicBezTo>
                  </a:path>
                </a:pathLst>
              </a:custGeom>
              <a:noFill/>
              <a:ln w="3175" cap="rnd">
                <a:solidFill>
                  <a:srgbClr val="000000"/>
                </a:solidFill>
                <a:round/>
                <a:headEnd/>
                <a:tailEnd/>
              </a:ln>
            </p:spPr>
            <p:txBody>
              <a:bodyPr/>
              <a:lstStyle/>
              <a:p>
                <a:endParaRPr lang="nl-NL"/>
              </a:p>
            </p:txBody>
          </p:sp>
          <p:sp>
            <p:nvSpPr>
              <p:cNvPr id="88352" name="Freeform 192"/>
              <p:cNvSpPr>
                <a:spLocks/>
              </p:cNvSpPr>
              <p:nvPr/>
            </p:nvSpPr>
            <p:spPr bwMode="auto">
              <a:xfrm>
                <a:off x="1788" y="1437"/>
                <a:ext cx="59"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7" y="0"/>
                      <a:pt x="105" y="0"/>
                    </a:cubicBezTo>
                    <a:cubicBezTo>
                      <a:pt x="162" y="0"/>
                      <a:pt x="209" y="51"/>
                      <a:pt x="209" y="113"/>
                    </a:cubicBezTo>
                    <a:cubicBezTo>
                      <a:pt x="209" y="113"/>
                      <a:pt x="209" y="113"/>
                      <a:pt x="209" y="113"/>
                    </a:cubicBezTo>
                    <a:cubicBezTo>
                      <a:pt x="209" y="176"/>
                      <a:pt x="162"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88353" name="Freeform 193"/>
              <p:cNvSpPr>
                <a:spLocks/>
              </p:cNvSpPr>
              <p:nvPr/>
            </p:nvSpPr>
            <p:spPr bwMode="auto">
              <a:xfrm>
                <a:off x="1788" y="1437"/>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5" y="0"/>
                      <a:pt x="59" y="14"/>
                      <a:pt x="59" y="31"/>
                    </a:cubicBezTo>
                    <a:cubicBezTo>
                      <a:pt x="59" y="31"/>
                      <a:pt x="59" y="31"/>
                      <a:pt x="59" y="31"/>
                    </a:cubicBezTo>
                    <a:cubicBezTo>
                      <a:pt x="59" y="49"/>
                      <a:pt x="45" y="62"/>
                      <a:pt x="30" y="62"/>
                    </a:cubicBezTo>
                    <a:cubicBezTo>
                      <a:pt x="13" y="62"/>
                      <a:pt x="0" y="49"/>
                      <a:pt x="0" y="31"/>
                    </a:cubicBezTo>
                  </a:path>
                </a:pathLst>
              </a:custGeom>
              <a:noFill/>
              <a:ln w="3175" cap="rnd">
                <a:solidFill>
                  <a:srgbClr val="000000"/>
                </a:solidFill>
                <a:round/>
                <a:headEnd/>
                <a:tailEnd/>
              </a:ln>
            </p:spPr>
            <p:txBody>
              <a:bodyPr/>
              <a:lstStyle/>
              <a:p>
                <a:endParaRPr lang="nl-NL"/>
              </a:p>
            </p:txBody>
          </p:sp>
          <p:sp>
            <p:nvSpPr>
              <p:cNvPr id="88354" name="Freeform 194"/>
              <p:cNvSpPr>
                <a:spLocks/>
              </p:cNvSpPr>
              <p:nvPr/>
            </p:nvSpPr>
            <p:spPr bwMode="auto">
              <a:xfrm>
                <a:off x="1788" y="1565"/>
                <a:ext cx="59"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0"/>
                      <a:pt x="47" y="0"/>
                      <a:pt x="105" y="0"/>
                    </a:cubicBezTo>
                    <a:cubicBezTo>
                      <a:pt x="162" y="0"/>
                      <a:pt x="209" y="50"/>
                      <a:pt x="209" y="113"/>
                    </a:cubicBezTo>
                    <a:cubicBezTo>
                      <a:pt x="209" y="113"/>
                      <a:pt x="209" y="113"/>
                      <a:pt x="209" y="113"/>
                    </a:cubicBezTo>
                    <a:cubicBezTo>
                      <a:pt x="209" y="175"/>
                      <a:pt x="162"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88355" name="Freeform 195"/>
              <p:cNvSpPr>
                <a:spLocks/>
              </p:cNvSpPr>
              <p:nvPr/>
            </p:nvSpPr>
            <p:spPr bwMode="auto">
              <a:xfrm>
                <a:off x="1788" y="1565"/>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5" y="0"/>
                      <a:pt x="59" y="14"/>
                      <a:pt x="59" y="31"/>
                    </a:cubicBezTo>
                    <a:cubicBezTo>
                      <a:pt x="59" y="31"/>
                      <a:pt x="59" y="31"/>
                      <a:pt x="59" y="31"/>
                    </a:cubicBezTo>
                    <a:cubicBezTo>
                      <a:pt x="59" y="48"/>
                      <a:pt x="45"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356" name="Freeform 196"/>
              <p:cNvSpPr>
                <a:spLocks/>
              </p:cNvSpPr>
              <p:nvPr/>
            </p:nvSpPr>
            <p:spPr bwMode="auto">
              <a:xfrm>
                <a:off x="2099"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88357" name="Freeform 197"/>
              <p:cNvSpPr>
                <a:spLocks/>
              </p:cNvSpPr>
              <p:nvPr/>
            </p:nvSpPr>
            <p:spPr bwMode="auto">
              <a:xfrm>
                <a:off x="2099"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4" y="0"/>
                      <a:pt x="30" y="0"/>
                    </a:cubicBezTo>
                    <a:cubicBezTo>
                      <a:pt x="46" y="0"/>
                      <a:pt x="59" y="14"/>
                      <a:pt x="59" y="31"/>
                    </a:cubicBezTo>
                    <a:cubicBezTo>
                      <a:pt x="59" y="31"/>
                      <a:pt x="59" y="31"/>
                      <a:pt x="59" y="31"/>
                    </a:cubicBezTo>
                    <a:cubicBezTo>
                      <a:pt x="59" y="48"/>
                      <a:pt x="46" y="62"/>
                      <a:pt x="30" y="62"/>
                    </a:cubicBezTo>
                    <a:cubicBezTo>
                      <a:pt x="14" y="62"/>
                      <a:pt x="0" y="48"/>
                      <a:pt x="0" y="31"/>
                    </a:cubicBezTo>
                  </a:path>
                </a:pathLst>
              </a:custGeom>
              <a:noFill/>
              <a:ln w="3175" cap="rnd">
                <a:solidFill>
                  <a:srgbClr val="000000"/>
                </a:solidFill>
                <a:round/>
                <a:headEnd/>
                <a:tailEnd/>
              </a:ln>
            </p:spPr>
            <p:txBody>
              <a:bodyPr/>
              <a:lstStyle/>
              <a:p>
                <a:endParaRPr lang="nl-NL"/>
              </a:p>
            </p:txBody>
          </p:sp>
          <p:sp>
            <p:nvSpPr>
              <p:cNvPr id="88358" name="Freeform 198"/>
              <p:cNvSpPr>
                <a:spLocks/>
              </p:cNvSpPr>
              <p:nvPr/>
            </p:nvSpPr>
            <p:spPr bwMode="auto">
              <a:xfrm>
                <a:off x="2275"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88359" name="Freeform 199"/>
              <p:cNvSpPr>
                <a:spLocks/>
              </p:cNvSpPr>
              <p:nvPr/>
            </p:nvSpPr>
            <p:spPr bwMode="auto">
              <a:xfrm>
                <a:off x="2275"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6" y="0"/>
                      <a:pt x="59" y="14"/>
                      <a:pt x="59" y="31"/>
                    </a:cubicBezTo>
                    <a:cubicBezTo>
                      <a:pt x="59" y="31"/>
                      <a:pt x="59" y="31"/>
                      <a:pt x="59" y="31"/>
                    </a:cubicBezTo>
                    <a:cubicBezTo>
                      <a:pt x="59" y="48"/>
                      <a:pt x="46"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360" name="Freeform 200"/>
              <p:cNvSpPr>
                <a:spLocks/>
              </p:cNvSpPr>
              <p:nvPr/>
            </p:nvSpPr>
            <p:spPr bwMode="auto">
              <a:xfrm>
                <a:off x="2345" y="1562"/>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88361" name="Freeform 201"/>
              <p:cNvSpPr>
                <a:spLocks/>
              </p:cNvSpPr>
              <p:nvPr/>
            </p:nvSpPr>
            <p:spPr bwMode="auto">
              <a:xfrm>
                <a:off x="2345" y="1562"/>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362" name="Freeform 202"/>
              <p:cNvSpPr>
                <a:spLocks/>
              </p:cNvSpPr>
              <p:nvPr/>
            </p:nvSpPr>
            <p:spPr bwMode="auto">
              <a:xfrm>
                <a:off x="2345" y="1718"/>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0"/>
                      <a:pt x="47" y="0"/>
                      <a:pt x="105" y="0"/>
                    </a:cubicBezTo>
                    <a:cubicBezTo>
                      <a:pt x="163" y="0"/>
                      <a:pt x="210" y="50"/>
                      <a:pt x="210" y="113"/>
                    </a:cubicBezTo>
                    <a:cubicBezTo>
                      <a:pt x="210" y="113"/>
                      <a:pt x="210" y="113"/>
                      <a:pt x="210" y="113"/>
                    </a:cubicBezTo>
                    <a:cubicBezTo>
                      <a:pt x="210" y="175"/>
                      <a:pt x="163"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88363" name="Freeform 203"/>
              <p:cNvSpPr>
                <a:spLocks/>
              </p:cNvSpPr>
              <p:nvPr/>
            </p:nvSpPr>
            <p:spPr bwMode="auto">
              <a:xfrm>
                <a:off x="2345" y="1718"/>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3"/>
                      <a:pt x="13" y="0"/>
                      <a:pt x="29" y="0"/>
                    </a:cubicBezTo>
                    <a:cubicBezTo>
                      <a:pt x="45" y="0"/>
                      <a:pt x="59" y="13"/>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88364" name="Line 204"/>
              <p:cNvSpPr>
                <a:spLocks noChangeShapeType="1"/>
              </p:cNvSpPr>
              <p:nvPr/>
            </p:nvSpPr>
            <p:spPr bwMode="auto">
              <a:xfrm>
                <a:off x="1807" y="1188"/>
                <a:ext cx="176" cy="1"/>
              </a:xfrm>
              <a:prstGeom prst="line">
                <a:avLst/>
              </a:prstGeom>
              <a:noFill/>
              <a:ln w="3175" cap="rnd">
                <a:solidFill>
                  <a:srgbClr val="000000"/>
                </a:solidFill>
                <a:round/>
                <a:headEnd/>
                <a:tailEnd/>
              </a:ln>
            </p:spPr>
            <p:txBody>
              <a:bodyPr/>
              <a:lstStyle/>
              <a:p>
                <a:endParaRPr lang="nl-NL"/>
              </a:p>
            </p:txBody>
          </p:sp>
          <p:sp>
            <p:nvSpPr>
              <p:cNvPr id="88365" name="Line 205"/>
              <p:cNvSpPr>
                <a:spLocks noChangeShapeType="1"/>
              </p:cNvSpPr>
              <p:nvPr/>
            </p:nvSpPr>
            <p:spPr bwMode="auto">
              <a:xfrm>
                <a:off x="1847" y="1468"/>
                <a:ext cx="136" cy="1"/>
              </a:xfrm>
              <a:prstGeom prst="line">
                <a:avLst/>
              </a:prstGeom>
              <a:noFill/>
              <a:ln w="3175" cap="rnd">
                <a:solidFill>
                  <a:srgbClr val="000000"/>
                </a:solidFill>
                <a:round/>
                <a:headEnd/>
                <a:tailEnd/>
              </a:ln>
            </p:spPr>
            <p:txBody>
              <a:bodyPr/>
              <a:lstStyle/>
              <a:p>
                <a:endParaRPr lang="nl-NL"/>
              </a:p>
            </p:txBody>
          </p:sp>
          <p:sp>
            <p:nvSpPr>
              <p:cNvPr id="88366" name="Line 206"/>
              <p:cNvSpPr>
                <a:spLocks noChangeShapeType="1"/>
              </p:cNvSpPr>
              <p:nvPr/>
            </p:nvSpPr>
            <p:spPr bwMode="auto">
              <a:xfrm>
                <a:off x="1847" y="1596"/>
                <a:ext cx="136" cy="1"/>
              </a:xfrm>
              <a:prstGeom prst="line">
                <a:avLst/>
              </a:prstGeom>
              <a:noFill/>
              <a:ln w="3175" cap="rnd">
                <a:solidFill>
                  <a:srgbClr val="000000"/>
                </a:solidFill>
                <a:round/>
                <a:headEnd/>
                <a:tailEnd/>
              </a:ln>
            </p:spPr>
            <p:txBody>
              <a:bodyPr/>
              <a:lstStyle/>
              <a:p>
                <a:endParaRPr lang="nl-NL"/>
              </a:p>
            </p:txBody>
          </p:sp>
          <p:sp>
            <p:nvSpPr>
              <p:cNvPr id="88367" name="Freeform 207"/>
              <p:cNvSpPr>
                <a:spLocks/>
              </p:cNvSpPr>
              <p:nvPr/>
            </p:nvSpPr>
            <p:spPr bwMode="auto">
              <a:xfrm>
                <a:off x="2129" y="1986"/>
                <a:ext cx="11" cy="62"/>
              </a:xfrm>
              <a:custGeom>
                <a:avLst/>
                <a:gdLst>
                  <a:gd name="T0" fmla="*/ 11 w 11"/>
                  <a:gd name="T1" fmla="*/ 0 h 62"/>
                  <a:gd name="T2" fmla="*/ 0 w 11"/>
                  <a:gd name="T3" fmla="*/ 0 h 62"/>
                  <a:gd name="T4" fmla="*/ 0 w 11"/>
                  <a:gd name="T5" fmla="*/ 62 h 62"/>
                  <a:gd name="T6" fmla="*/ 0 60000 65536"/>
                  <a:gd name="T7" fmla="*/ 0 60000 65536"/>
                  <a:gd name="T8" fmla="*/ 0 60000 65536"/>
                  <a:gd name="T9" fmla="*/ 0 w 11"/>
                  <a:gd name="T10" fmla="*/ 0 h 62"/>
                  <a:gd name="T11" fmla="*/ 11 w 11"/>
                  <a:gd name="T12" fmla="*/ 62 h 62"/>
                </a:gdLst>
                <a:ahLst/>
                <a:cxnLst>
                  <a:cxn ang="T6">
                    <a:pos x="T0" y="T1"/>
                  </a:cxn>
                  <a:cxn ang="T7">
                    <a:pos x="T2" y="T3"/>
                  </a:cxn>
                  <a:cxn ang="T8">
                    <a:pos x="T4" y="T5"/>
                  </a:cxn>
                </a:cxnLst>
                <a:rect l="T9" t="T10" r="T11" b="T12"/>
                <a:pathLst>
                  <a:path w="11" h="62">
                    <a:moveTo>
                      <a:pt x="11" y="0"/>
                    </a:moveTo>
                    <a:lnTo>
                      <a:pt x="0" y="0"/>
                    </a:lnTo>
                    <a:lnTo>
                      <a:pt x="0" y="62"/>
                    </a:lnTo>
                  </a:path>
                </a:pathLst>
              </a:custGeom>
              <a:noFill/>
              <a:ln w="3175" cap="rnd">
                <a:solidFill>
                  <a:srgbClr val="000000"/>
                </a:solidFill>
                <a:round/>
                <a:headEnd/>
                <a:tailEnd/>
              </a:ln>
            </p:spPr>
            <p:txBody>
              <a:bodyPr/>
              <a:lstStyle/>
              <a:p>
                <a:endParaRPr lang="nl-NL"/>
              </a:p>
            </p:txBody>
          </p:sp>
          <p:sp>
            <p:nvSpPr>
              <p:cNvPr id="88368" name="Line 208"/>
              <p:cNvSpPr>
                <a:spLocks noChangeShapeType="1"/>
              </p:cNvSpPr>
              <p:nvPr/>
            </p:nvSpPr>
            <p:spPr bwMode="auto">
              <a:xfrm flipV="1">
                <a:off x="2305" y="1986"/>
                <a:ext cx="1" cy="62"/>
              </a:xfrm>
              <a:prstGeom prst="line">
                <a:avLst/>
              </a:prstGeom>
              <a:noFill/>
              <a:ln w="3175" cap="rnd">
                <a:solidFill>
                  <a:srgbClr val="000000"/>
                </a:solidFill>
                <a:round/>
                <a:headEnd/>
                <a:tailEnd/>
              </a:ln>
            </p:spPr>
            <p:txBody>
              <a:bodyPr/>
              <a:lstStyle/>
              <a:p>
                <a:endParaRPr lang="nl-NL"/>
              </a:p>
            </p:txBody>
          </p:sp>
          <p:sp>
            <p:nvSpPr>
              <p:cNvPr id="88369" name="Line 209"/>
              <p:cNvSpPr>
                <a:spLocks noChangeShapeType="1"/>
              </p:cNvSpPr>
              <p:nvPr/>
            </p:nvSpPr>
            <p:spPr bwMode="auto">
              <a:xfrm>
                <a:off x="2404" y="1593"/>
                <a:ext cx="88" cy="1"/>
              </a:xfrm>
              <a:prstGeom prst="line">
                <a:avLst/>
              </a:prstGeom>
              <a:noFill/>
              <a:ln w="3175" cap="rnd">
                <a:solidFill>
                  <a:srgbClr val="000000"/>
                </a:solidFill>
                <a:round/>
                <a:headEnd/>
                <a:tailEnd/>
              </a:ln>
            </p:spPr>
            <p:txBody>
              <a:bodyPr/>
              <a:lstStyle/>
              <a:p>
                <a:endParaRPr lang="nl-NL"/>
              </a:p>
            </p:txBody>
          </p:sp>
          <p:sp>
            <p:nvSpPr>
              <p:cNvPr id="88370" name="Line 210"/>
              <p:cNvSpPr>
                <a:spLocks noChangeShapeType="1"/>
              </p:cNvSpPr>
              <p:nvPr/>
            </p:nvSpPr>
            <p:spPr bwMode="auto">
              <a:xfrm>
                <a:off x="2404" y="1749"/>
                <a:ext cx="88" cy="1"/>
              </a:xfrm>
              <a:prstGeom prst="line">
                <a:avLst/>
              </a:prstGeom>
              <a:noFill/>
              <a:ln w="3175" cap="rnd">
                <a:solidFill>
                  <a:srgbClr val="000000"/>
                </a:solidFill>
                <a:round/>
                <a:headEnd/>
                <a:tailEnd/>
              </a:ln>
            </p:spPr>
            <p:txBody>
              <a:bodyPr/>
              <a:lstStyle/>
              <a:p>
                <a:endParaRPr lang="nl-NL"/>
              </a:p>
            </p:txBody>
          </p:sp>
          <p:sp>
            <p:nvSpPr>
              <p:cNvPr id="88371" name="Rectangle 211"/>
              <p:cNvSpPr>
                <a:spLocks noChangeArrowheads="1"/>
              </p:cNvSpPr>
              <p:nvPr/>
            </p:nvSpPr>
            <p:spPr bwMode="auto">
              <a:xfrm>
                <a:off x="2127" y="1845"/>
                <a:ext cx="213" cy="64"/>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Callback</a:t>
                </a:r>
                <a:endParaRPr lang="en-US" altLang="zh-CN" i="0">
                  <a:ea typeface="宋体" pitchFamily="2" charset="-122"/>
                </a:endParaRPr>
              </a:p>
            </p:txBody>
          </p:sp>
          <p:sp>
            <p:nvSpPr>
              <p:cNvPr id="88372" name="Rectangle 212"/>
              <p:cNvSpPr>
                <a:spLocks noChangeArrowheads="1"/>
              </p:cNvSpPr>
              <p:nvPr/>
            </p:nvSpPr>
            <p:spPr bwMode="auto">
              <a:xfrm>
                <a:off x="2113" y="1911"/>
                <a:ext cx="247" cy="65"/>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Interfaces</a:t>
                </a:r>
                <a:endParaRPr lang="en-US" altLang="zh-CN" i="0">
                  <a:ea typeface="宋体" pitchFamily="2" charset="-122"/>
                </a:endParaRPr>
              </a:p>
            </p:txBody>
          </p:sp>
          <p:sp>
            <p:nvSpPr>
              <p:cNvPr id="88373" name="Rectangle 213"/>
              <p:cNvSpPr>
                <a:spLocks noChangeArrowheads="1"/>
              </p:cNvSpPr>
              <p:nvPr/>
            </p:nvSpPr>
            <p:spPr bwMode="auto">
              <a:xfrm rot="-5400000">
                <a:off x="2244" y="1739"/>
                <a:ext cx="16"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88374" name="Rectangle 214"/>
              <p:cNvSpPr>
                <a:spLocks noChangeArrowheads="1"/>
              </p:cNvSpPr>
              <p:nvPr/>
            </p:nvSpPr>
            <p:spPr bwMode="auto">
              <a:xfrm rot="-5400000">
                <a:off x="2237" y="1720"/>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375" name="Rectangle 215"/>
              <p:cNvSpPr>
                <a:spLocks noChangeArrowheads="1"/>
              </p:cNvSpPr>
              <p:nvPr/>
            </p:nvSpPr>
            <p:spPr bwMode="auto">
              <a:xfrm rot="-5400000">
                <a:off x="2244" y="1696"/>
                <a:ext cx="14"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88376" name="Rectangle 216"/>
              <p:cNvSpPr>
                <a:spLocks noChangeArrowheads="1"/>
              </p:cNvSpPr>
              <p:nvPr/>
            </p:nvSpPr>
            <p:spPr bwMode="auto">
              <a:xfrm rot="-5400000">
                <a:off x="2237" y="1672"/>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377" name="Rectangle 217"/>
              <p:cNvSpPr>
                <a:spLocks noChangeArrowheads="1"/>
              </p:cNvSpPr>
              <p:nvPr/>
            </p:nvSpPr>
            <p:spPr bwMode="auto">
              <a:xfrm rot="-5400000">
                <a:off x="2242" y="1646"/>
                <a:ext cx="1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grpSp>
        <p:sp>
          <p:nvSpPr>
            <p:cNvPr id="88073" name="Rectangle 219"/>
            <p:cNvSpPr>
              <a:spLocks noChangeArrowheads="1"/>
            </p:cNvSpPr>
            <p:nvPr/>
          </p:nvSpPr>
          <p:spPr bwMode="auto">
            <a:xfrm rot="-5400000">
              <a:off x="2237" y="1624"/>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074" name="Rectangle 220"/>
            <p:cNvSpPr>
              <a:spLocks noChangeArrowheads="1"/>
            </p:cNvSpPr>
            <p:nvPr/>
          </p:nvSpPr>
          <p:spPr bwMode="auto">
            <a:xfrm rot="-5400000">
              <a:off x="2237" y="1594"/>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88075" name="Rectangle 221"/>
            <p:cNvSpPr>
              <a:spLocks noChangeArrowheads="1"/>
            </p:cNvSpPr>
            <p:nvPr/>
          </p:nvSpPr>
          <p:spPr bwMode="auto">
            <a:xfrm rot="-5400000">
              <a:off x="2246" y="1571"/>
              <a:ext cx="12"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l</a:t>
              </a:r>
              <a:endParaRPr lang="en-US" altLang="zh-CN" i="0">
                <a:ea typeface="宋体" pitchFamily="2" charset="-122"/>
              </a:endParaRPr>
            </a:p>
          </p:txBody>
        </p:sp>
        <p:sp>
          <p:nvSpPr>
            <p:cNvPr id="88076" name="Rectangle 222"/>
            <p:cNvSpPr>
              <a:spLocks noChangeArrowheads="1"/>
            </p:cNvSpPr>
            <p:nvPr/>
          </p:nvSpPr>
          <p:spPr bwMode="auto">
            <a:xfrm rot="-5400000">
              <a:off x="2307" y="1769"/>
              <a:ext cx="15"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88077" name="Rectangle 223"/>
            <p:cNvSpPr>
              <a:spLocks noChangeArrowheads="1"/>
            </p:cNvSpPr>
            <p:nvPr/>
          </p:nvSpPr>
          <p:spPr bwMode="auto">
            <a:xfrm rot="-5400000">
              <a:off x="2300" y="1744"/>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88078" name="Rectangle 224"/>
            <p:cNvSpPr>
              <a:spLocks noChangeArrowheads="1"/>
            </p:cNvSpPr>
            <p:nvPr/>
          </p:nvSpPr>
          <p:spPr bwMode="auto">
            <a:xfrm rot="-5400000">
              <a:off x="2307" y="1722"/>
              <a:ext cx="14"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88079" name="Rectangle 225"/>
            <p:cNvSpPr>
              <a:spLocks noChangeArrowheads="1"/>
            </p:cNvSpPr>
            <p:nvPr/>
          </p:nvSpPr>
          <p:spPr bwMode="auto">
            <a:xfrm rot="-5400000">
              <a:off x="2300" y="1702"/>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080" name="Rectangle 226"/>
            <p:cNvSpPr>
              <a:spLocks noChangeArrowheads="1"/>
            </p:cNvSpPr>
            <p:nvPr/>
          </p:nvSpPr>
          <p:spPr bwMode="auto">
            <a:xfrm rot="-5400000">
              <a:off x="2305" y="1676"/>
              <a:ext cx="1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88081" name="Rectangle 227"/>
            <p:cNvSpPr>
              <a:spLocks noChangeArrowheads="1"/>
            </p:cNvSpPr>
            <p:nvPr/>
          </p:nvSpPr>
          <p:spPr bwMode="auto">
            <a:xfrm rot="-5400000">
              <a:off x="2307" y="1661"/>
              <a:ext cx="14"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f</a:t>
              </a:r>
              <a:endParaRPr lang="en-US" altLang="zh-CN" i="0">
                <a:ea typeface="宋体" pitchFamily="2" charset="-122"/>
              </a:endParaRPr>
            </a:p>
          </p:txBody>
        </p:sp>
        <p:sp>
          <p:nvSpPr>
            <p:cNvPr id="88082" name="Rectangle 228"/>
            <p:cNvSpPr>
              <a:spLocks noChangeArrowheads="1"/>
            </p:cNvSpPr>
            <p:nvPr/>
          </p:nvSpPr>
          <p:spPr bwMode="auto">
            <a:xfrm rot="-5400000">
              <a:off x="2300" y="1637"/>
              <a:ext cx="29"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88083" name="Rectangle 229"/>
            <p:cNvSpPr>
              <a:spLocks noChangeArrowheads="1"/>
            </p:cNvSpPr>
            <p:nvPr/>
          </p:nvSpPr>
          <p:spPr bwMode="auto">
            <a:xfrm rot="-5400000">
              <a:off x="2301" y="1608"/>
              <a:ext cx="27"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t>
              </a:r>
              <a:endParaRPr lang="en-US" altLang="zh-CN" i="0">
                <a:ea typeface="宋体" pitchFamily="2" charset="-122"/>
              </a:endParaRPr>
            </a:p>
          </p:txBody>
        </p:sp>
        <p:sp>
          <p:nvSpPr>
            <p:cNvPr id="88084" name="Rectangle 230"/>
            <p:cNvSpPr>
              <a:spLocks noChangeArrowheads="1"/>
            </p:cNvSpPr>
            <p:nvPr/>
          </p:nvSpPr>
          <p:spPr bwMode="auto">
            <a:xfrm rot="-5400000">
              <a:off x="2300" y="1580"/>
              <a:ext cx="30"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88085" name="Rectangle 231"/>
            <p:cNvSpPr>
              <a:spLocks noChangeArrowheads="1"/>
            </p:cNvSpPr>
            <p:nvPr/>
          </p:nvSpPr>
          <p:spPr bwMode="auto">
            <a:xfrm rot="-5400000">
              <a:off x="2301" y="1551"/>
              <a:ext cx="27" cy="67"/>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s</a:t>
              </a:r>
              <a:endParaRPr lang="en-US" altLang="zh-CN" i="0">
                <a:ea typeface="宋体" pitchFamily="2" charset="-122"/>
              </a:endParaRPr>
            </a:p>
          </p:txBody>
        </p:sp>
        <p:sp>
          <p:nvSpPr>
            <p:cNvPr id="88086" name="Freeform 232"/>
            <p:cNvSpPr>
              <a:spLocks/>
            </p:cNvSpPr>
            <p:nvPr/>
          </p:nvSpPr>
          <p:spPr bwMode="auto">
            <a:xfrm>
              <a:off x="2854" y="1393"/>
              <a:ext cx="48"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09" y="266"/>
                    <a:pt x="82" y="227"/>
                    <a:pt x="82" y="183"/>
                  </a:cubicBezTo>
                  <a:cubicBezTo>
                    <a:pt x="82" y="139"/>
                    <a:pt x="109" y="100"/>
                    <a:pt x="149" y="89"/>
                  </a:cubicBezTo>
                  <a:cubicBezTo>
                    <a:pt x="163" y="84"/>
                    <a:pt x="173" y="70"/>
                    <a:pt x="173" y="54"/>
                  </a:cubicBezTo>
                  <a:lnTo>
                    <a:pt x="173" y="36"/>
                  </a:lnTo>
                  <a:cubicBezTo>
                    <a:pt x="173" y="16"/>
                    <a:pt x="158" y="0"/>
                    <a:pt x="140" y="0"/>
                  </a:cubicBezTo>
                  <a:cubicBezTo>
                    <a:pt x="137" y="0"/>
                    <a:pt x="135" y="1"/>
                    <a:pt x="132" y="1"/>
                  </a:cubicBezTo>
                  <a:cubicBezTo>
                    <a:pt x="54" y="22"/>
                    <a:pt x="0" y="97"/>
                    <a:pt x="0" y="183"/>
                  </a:cubicBezTo>
                  <a:cubicBezTo>
                    <a:pt x="0" y="269"/>
                    <a:pt x="54" y="345"/>
                    <a:pt x="132" y="365"/>
                  </a:cubicBezTo>
                  <a:cubicBezTo>
                    <a:pt x="150" y="369"/>
                    <a:pt x="168" y="358"/>
                    <a:pt x="172" y="339"/>
                  </a:cubicBezTo>
                  <a:cubicBezTo>
                    <a:pt x="173" y="336"/>
                    <a:pt x="173" y="333"/>
                    <a:pt x="173" y="330"/>
                  </a:cubicBezTo>
                  <a:close/>
                </a:path>
              </a:pathLst>
            </a:custGeom>
            <a:solidFill>
              <a:srgbClr val="FFFF97"/>
            </a:solidFill>
            <a:ln w="0">
              <a:solidFill>
                <a:srgbClr val="000000"/>
              </a:solidFill>
              <a:round/>
              <a:headEnd/>
              <a:tailEnd/>
            </a:ln>
          </p:spPr>
          <p:txBody>
            <a:bodyPr/>
            <a:lstStyle/>
            <a:p>
              <a:endParaRPr lang="nl-NL"/>
            </a:p>
          </p:txBody>
        </p:sp>
        <p:sp>
          <p:nvSpPr>
            <p:cNvPr id="88087" name="Freeform 233"/>
            <p:cNvSpPr>
              <a:spLocks/>
            </p:cNvSpPr>
            <p:nvPr/>
          </p:nvSpPr>
          <p:spPr bwMode="auto">
            <a:xfrm>
              <a:off x="2854" y="1393"/>
              <a:ext cx="48"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09" y="266"/>
                    <a:pt x="82" y="227"/>
                    <a:pt x="82" y="183"/>
                  </a:cubicBezTo>
                  <a:cubicBezTo>
                    <a:pt x="82" y="139"/>
                    <a:pt x="109" y="100"/>
                    <a:pt x="149" y="89"/>
                  </a:cubicBezTo>
                  <a:cubicBezTo>
                    <a:pt x="163" y="84"/>
                    <a:pt x="173" y="70"/>
                    <a:pt x="173" y="54"/>
                  </a:cubicBezTo>
                  <a:lnTo>
                    <a:pt x="173" y="36"/>
                  </a:lnTo>
                  <a:cubicBezTo>
                    <a:pt x="173" y="16"/>
                    <a:pt x="158" y="0"/>
                    <a:pt x="140" y="0"/>
                  </a:cubicBezTo>
                  <a:cubicBezTo>
                    <a:pt x="137" y="0"/>
                    <a:pt x="135" y="1"/>
                    <a:pt x="132" y="1"/>
                  </a:cubicBezTo>
                  <a:cubicBezTo>
                    <a:pt x="54" y="22"/>
                    <a:pt x="0" y="97"/>
                    <a:pt x="0" y="183"/>
                  </a:cubicBezTo>
                  <a:cubicBezTo>
                    <a:pt x="0" y="269"/>
                    <a:pt x="54" y="345"/>
                    <a:pt x="132" y="365"/>
                  </a:cubicBezTo>
                  <a:cubicBezTo>
                    <a:pt x="150" y="369"/>
                    <a:pt x="168" y="358"/>
                    <a:pt x="172" y="339"/>
                  </a:cubicBezTo>
                  <a:cubicBezTo>
                    <a:pt x="173" y="336"/>
                    <a:pt x="173" y="333"/>
                    <a:pt x="173" y="330"/>
                  </a:cubicBezTo>
                  <a:close/>
                </a:path>
              </a:pathLst>
            </a:custGeom>
            <a:noFill/>
            <a:ln w="7938" cap="rnd">
              <a:solidFill>
                <a:srgbClr val="000000"/>
              </a:solidFill>
              <a:round/>
              <a:headEnd/>
              <a:tailEnd/>
            </a:ln>
          </p:spPr>
          <p:txBody>
            <a:bodyPr/>
            <a:lstStyle/>
            <a:p>
              <a:endParaRPr lang="nl-NL"/>
            </a:p>
          </p:txBody>
        </p:sp>
        <p:sp>
          <p:nvSpPr>
            <p:cNvPr id="88088" name="Freeform 234"/>
            <p:cNvSpPr>
              <a:spLocks/>
            </p:cNvSpPr>
            <p:nvPr/>
          </p:nvSpPr>
          <p:spPr bwMode="auto">
            <a:xfrm>
              <a:off x="1788"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88089" name="Freeform 235"/>
            <p:cNvSpPr>
              <a:spLocks/>
            </p:cNvSpPr>
            <p:nvPr/>
          </p:nvSpPr>
          <p:spPr bwMode="auto">
            <a:xfrm>
              <a:off x="1788"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88090" name="Freeform 236"/>
            <p:cNvSpPr>
              <a:spLocks/>
            </p:cNvSpPr>
            <p:nvPr/>
          </p:nvSpPr>
          <p:spPr bwMode="auto">
            <a:xfrm>
              <a:off x="2856" y="1699"/>
              <a:ext cx="74" cy="78"/>
            </a:xfrm>
            <a:custGeom>
              <a:avLst/>
              <a:gdLst>
                <a:gd name="T0" fmla="*/ 0 w 74"/>
                <a:gd name="T1" fmla="*/ 0 h 78"/>
                <a:gd name="T2" fmla="*/ 0 w 74"/>
                <a:gd name="T3" fmla="*/ 78 h 78"/>
                <a:gd name="T4" fmla="*/ 55 w 74"/>
                <a:gd name="T5" fmla="*/ 78 h 78"/>
                <a:gd name="T6" fmla="*/ 74 w 74"/>
                <a:gd name="T7" fmla="*/ 39 h 78"/>
                <a:gd name="T8" fmla="*/ 55 w 74"/>
                <a:gd name="T9" fmla="*/ 0 h 78"/>
                <a:gd name="T10" fmla="*/ 0 w 74"/>
                <a:gd name="T11" fmla="*/ 0 h 78"/>
                <a:gd name="T12" fmla="*/ 0 60000 65536"/>
                <a:gd name="T13" fmla="*/ 0 60000 65536"/>
                <a:gd name="T14" fmla="*/ 0 60000 65536"/>
                <a:gd name="T15" fmla="*/ 0 60000 65536"/>
                <a:gd name="T16" fmla="*/ 0 60000 65536"/>
                <a:gd name="T17" fmla="*/ 0 60000 65536"/>
                <a:gd name="T18" fmla="*/ 0 w 74"/>
                <a:gd name="T19" fmla="*/ 0 h 78"/>
                <a:gd name="T20" fmla="*/ 74 w 7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4" h="78">
                  <a:moveTo>
                    <a:pt x="0" y="0"/>
                  </a:moveTo>
                  <a:lnTo>
                    <a:pt x="0" y="78"/>
                  </a:lnTo>
                  <a:lnTo>
                    <a:pt x="55" y="78"/>
                  </a:lnTo>
                  <a:lnTo>
                    <a:pt x="74" y="39"/>
                  </a:lnTo>
                  <a:lnTo>
                    <a:pt x="55" y="0"/>
                  </a:lnTo>
                  <a:lnTo>
                    <a:pt x="0" y="0"/>
                  </a:lnTo>
                  <a:close/>
                </a:path>
              </a:pathLst>
            </a:custGeom>
            <a:solidFill>
              <a:srgbClr val="BFFFBF"/>
            </a:solidFill>
            <a:ln w="9525">
              <a:noFill/>
              <a:round/>
              <a:headEnd/>
              <a:tailEnd/>
            </a:ln>
          </p:spPr>
          <p:txBody>
            <a:bodyPr/>
            <a:lstStyle/>
            <a:p>
              <a:endParaRPr lang="nl-NL"/>
            </a:p>
          </p:txBody>
        </p:sp>
        <p:sp>
          <p:nvSpPr>
            <p:cNvPr id="88091" name="Freeform 237"/>
            <p:cNvSpPr>
              <a:spLocks/>
            </p:cNvSpPr>
            <p:nvPr/>
          </p:nvSpPr>
          <p:spPr bwMode="auto">
            <a:xfrm>
              <a:off x="2856" y="1699"/>
              <a:ext cx="74" cy="78"/>
            </a:xfrm>
            <a:custGeom>
              <a:avLst/>
              <a:gdLst>
                <a:gd name="T0" fmla="*/ 0 w 74"/>
                <a:gd name="T1" fmla="*/ 0 h 78"/>
                <a:gd name="T2" fmla="*/ 0 w 74"/>
                <a:gd name="T3" fmla="*/ 78 h 78"/>
                <a:gd name="T4" fmla="*/ 55 w 74"/>
                <a:gd name="T5" fmla="*/ 78 h 78"/>
                <a:gd name="T6" fmla="*/ 74 w 74"/>
                <a:gd name="T7" fmla="*/ 39 h 78"/>
                <a:gd name="T8" fmla="*/ 55 w 74"/>
                <a:gd name="T9" fmla="*/ 0 h 78"/>
                <a:gd name="T10" fmla="*/ 0 w 74"/>
                <a:gd name="T11" fmla="*/ 0 h 78"/>
                <a:gd name="T12" fmla="*/ 0 60000 65536"/>
                <a:gd name="T13" fmla="*/ 0 60000 65536"/>
                <a:gd name="T14" fmla="*/ 0 60000 65536"/>
                <a:gd name="T15" fmla="*/ 0 60000 65536"/>
                <a:gd name="T16" fmla="*/ 0 60000 65536"/>
                <a:gd name="T17" fmla="*/ 0 60000 65536"/>
                <a:gd name="T18" fmla="*/ 0 w 74"/>
                <a:gd name="T19" fmla="*/ 0 h 78"/>
                <a:gd name="T20" fmla="*/ 74 w 7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4" h="78">
                  <a:moveTo>
                    <a:pt x="0" y="0"/>
                  </a:moveTo>
                  <a:lnTo>
                    <a:pt x="0" y="78"/>
                  </a:lnTo>
                  <a:lnTo>
                    <a:pt x="55" y="78"/>
                  </a:lnTo>
                  <a:lnTo>
                    <a:pt x="74" y="39"/>
                  </a:lnTo>
                  <a:lnTo>
                    <a:pt x="55" y="0"/>
                  </a:lnTo>
                  <a:lnTo>
                    <a:pt x="0" y="0"/>
                  </a:lnTo>
                  <a:close/>
                </a:path>
              </a:pathLst>
            </a:custGeom>
            <a:noFill/>
            <a:ln w="7938" cap="rnd">
              <a:solidFill>
                <a:srgbClr val="000000"/>
              </a:solidFill>
              <a:round/>
              <a:headEnd/>
              <a:tailEnd/>
            </a:ln>
          </p:spPr>
          <p:txBody>
            <a:bodyPr/>
            <a:lstStyle/>
            <a:p>
              <a:endParaRPr lang="nl-NL"/>
            </a:p>
          </p:txBody>
        </p:sp>
        <p:sp>
          <p:nvSpPr>
            <p:cNvPr id="88092" name="Freeform 238"/>
            <p:cNvSpPr>
              <a:spLocks/>
            </p:cNvSpPr>
            <p:nvPr/>
          </p:nvSpPr>
          <p:spPr bwMode="auto">
            <a:xfrm>
              <a:off x="2854" y="1541"/>
              <a:ext cx="48"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09" y="265"/>
                    <a:pt x="82" y="226"/>
                    <a:pt x="82" y="182"/>
                  </a:cubicBezTo>
                  <a:cubicBezTo>
                    <a:pt x="82" y="138"/>
                    <a:pt x="109" y="100"/>
                    <a:pt x="149" y="88"/>
                  </a:cubicBezTo>
                  <a:cubicBezTo>
                    <a:pt x="163" y="84"/>
                    <a:pt x="173" y="70"/>
                    <a:pt x="173" y="54"/>
                  </a:cubicBezTo>
                  <a:lnTo>
                    <a:pt x="173" y="35"/>
                  </a:lnTo>
                  <a:cubicBezTo>
                    <a:pt x="173" y="16"/>
                    <a:pt x="158" y="0"/>
                    <a:pt x="140" y="0"/>
                  </a:cubicBezTo>
                  <a:cubicBezTo>
                    <a:pt x="137" y="0"/>
                    <a:pt x="135" y="0"/>
                    <a:pt x="132" y="1"/>
                  </a:cubicBezTo>
                  <a:cubicBezTo>
                    <a:pt x="54" y="21"/>
                    <a:pt x="0" y="96"/>
                    <a:pt x="0" y="182"/>
                  </a:cubicBezTo>
                  <a:cubicBezTo>
                    <a:pt x="0" y="269"/>
                    <a:pt x="54" y="344"/>
                    <a:pt x="132" y="364"/>
                  </a:cubicBezTo>
                  <a:cubicBezTo>
                    <a:pt x="150" y="369"/>
                    <a:pt x="168" y="357"/>
                    <a:pt x="172" y="338"/>
                  </a:cubicBezTo>
                  <a:cubicBezTo>
                    <a:pt x="173" y="335"/>
                    <a:pt x="173" y="332"/>
                    <a:pt x="173" y="329"/>
                  </a:cubicBezTo>
                  <a:close/>
                </a:path>
              </a:pathLst>
            </a:custGeom>
            <a:solidFill>
              <a:srgbClr val="FFFF97"/>
            </a:solidFill>
            <a:ln w="0">
              <a:solidFill>
                <a:srgbClr val="000000"/>
              </a:solidFill>
              <a:round/>
              <a:headEnd/>
              <a:tailEnd/>
            </a:ln>
          </p:spPr>
          <p:txBody>
            <a:bodyPr/>
            <a:lstStyle/>
            <a:p>
              <a:endParaRPr lang="nl-NL"/>
            </a:p>
          </p:txBody>
        </p:sp>
        <p:sp>
          <p:nvSpPr>
            <p:cNvPr id="88093" name="Freeform 239"/>
            <p:cNvSpPr>
              <a:spLocks/>
            </p:cNvSpPr>
            <p:nvPr/>
          </p:nvSpPr>
          <p:spPr bwMode="auto">
            <a:xfrm>
              <a:off x="2854" y="1541"/>
              <a:ext cx="48"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09" y="265"/>
                    <a:pt x="82" y="226"/>
                    <a:pt x="82" y="182"/>
                  </a:cubicBezTo>
                  <a:cubicBezTo>
                    <a:pt x="82" y="138"/>
                    <a:pt x="109" y="100"/>
                    <a:pt x="149" y="88"/>
                  </a:cubicBezTo>
                  <a:cubicBezTo>
                    <a:pt x="163" y="84"/>
                    <a:pt x="173" y="70"/>
                    <a:pt x="173" y="54"/>
                  </a:cubicBezTo>
                  <a:lnTo>
                    <a:pt x="173" y="35"/>
                  </a:lnTo>
                  <a:cubicBezTo>
                    <a:pt x="173" y="16"/>
                    <a:pt x="158" y="0"/>
                    <a:pt x="140" y="0"/>
                  </a:cubicBezTo>
                  <a:cubicBezTo>
                    <a:pt x="137" y="0"/>
                    <a:pt x="135" y="0"/>
                    <a:pt x="132" y="1"/>
                  </a:cubicBezTo>
                  <a:cubicBezTo>
                    <a:pt x="54" y="21"/>
                    <a:pt x="0" y="96"/>
                    <a:pt x="0" y="182"/>
                  </a:cubicBezTo>
                  <a:cubicBezTo>
                    <a:pt x="0" y="269"/>
                    <a:pt x="54" y="344"/>
                    <a:pt x="132" y="364"/>
                  </a:cubicBezTo>
                  <a:cubicBezTo>
                    <a:pt x="150" y="369"/>
                    <a:pt x="168" y="357"/>
                    <a:pt x="172" y="338"/>
                  </a:cubicBezTo>
                  <a:cubicBezTo>
                    <a:pt x="173" y="335"/>
                    <a:pt x="173" y="332"/>
                    <a:pt x="173" y="329"/>
                  </a:cubicBezTo>
                  <a:close/>
                </a:path>
              </a:pathLst>
            </a:custGeom>
            <a:noFill/>
            <a:ln w="7938" cap="rnd">
              <a:solidFill>
                <a:srgbClr val="000000"/>
              </a:solidFill>
              <a:round/>
              <a:headEnd/>
              <a:tailEnd/>
            </a:ln>
          </p:spPr>
          <p:txBody>
            <a:bodyPr/>
            <a:lstStyle/>
            <a:p>
              <a:endParaRPr lang="nl-NL"/>
            </a:p>
          </p:txBody>
        </p:sp>
        <p:sp>
          <p:nvSpPr>
            <p:cNvPr id="88094" name="Freeform 240"/>
            <p:cNvSpPr>
              <a:spLocks/>
            </p:cNvSpPr>
            <p:nvPr/>
          </p:nvSpPr>
          <p:spPr bwMode="auto">
            <a:xfrm>
              <a:off x="2856" y="1846"/>
              <a:ext cx="74" cy="79"/>
            </a:xfrm>
            <a:custGeom>
              <a:avLst/>
              <a:gdLst>
                <a:gd name="T0" fmla="*/ 0 w 74"/>
                <a:gd name="T1" fmla="*/ 0 h 79"/>
                <a:gd name="T2" fmla="*/ 0 w 74"/>
                <a:gd name="T3" fmla="*/ 79 h 79"/>
                <a:gd name="T4" fmla="*/ 55 w 74"/>
                <a:gd name="T5" fmla="*/ 79 h 79"/>
                <a:gd name="T6" fmla="*/ 74 w 74"/>
                <a:gd name="T7" fmla="*/ 40 h 79"/>
                <a:gd name="T8" fmla="*/ 55 w 74"/>
                <a:gd name="T9" fmla="*/ 0 h 79"/>
                <a:gd name="T10" fmla="*/ 0 w 74"/>
                <a:gd name="T11" fmla="*/ 0 h 79"/>
                <a:gd name="T12" fmla="*/ 0 60000 65536"/>
                <a:gd name="T13" fmla="*/ 0 60000 65536"/>
                <a:gd name="T14" fmla="*/ 0 60000 65536"/>
                <a:gd name="T15" fmla="*/ 0 60000 65536"/>
                <a:gd name="T16" fmla="*/ 0 60000 65536"/>
                <a:gd name="T17" fmla="*/ 0 60000 65536"/>
                <a:gd name="T18" fmla="*/ 0 w 74"/>
                <a:gd name="T19" fmla="*/ 0 h 79"/>
                <a:gd name="T20" fmla="*/ 74 w 74"/>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4" h="79">
                  <a:moveTo>
                    <a:pt x="0" y="0"/>
                  </a:moveTo>
                  <a:lnTo>
                    <a:pt x="0" y="79"/>
                  </a:lnTo>
                  <a:lnTo>
                    <a:pt x="55" y="79"/>
                  </a:lnTo>
                  <a:lnTo>
                    <a:pt x="74" y="40"/>
                  </a:lnTo>
                  <a:lnTo>
                    <a:pt x="55" y="0"/>
                  </a:lnTo>
                  <a:lnTo>
                    <a:pt x="0" y="0"/>
                  </a:lnTo>
                  <a:close/>
                </a:path>
              </a:pathLst>
            </a:custGeom>
            <a:solidFill>
              <a:srgbClr val="BFFFBF"/>
            </a:solidFill>
            <a:ln w="9525">
              <a:noFill/>
              <a:round/>
              <a:headEnd/>
              <a:tailEnd/>
            </a:ln>
          </p:spPr>
          <p:txBody>
            <a:bodyPr/>
            <a:lstStyle/>
            <a:p>
              <a:endParaRPr lang="nl-NL"/>
            </a:p>
          </p:txBody>
        </p:sp>
        <p:sp>
          <p:nvSpPr>
            <p:cNvPr id="88095" name="Freeform 241"/>
            <p:cNvSpPr>
              <a:spLocks/>
            </p:cNvSpPr>
            <p:nvPr/>
          </p:nvSpPr>
          <p:spPr bwMode="auto">
            <a:xfrm>
              <a:off x="2856" y="1846"/>
              <a:ext cx="74" cy="79"/>
            </a:xfrm>
            <a:custGeom>
              <a:avLst/>
              <a:gdLst>
                <a:gd name="T0" fmla="*/ 0 w 74"/>
                <a:gd name="T1" fmla="*/ 0 h 79"/>
                <a:gd name="T2" fmla="*/ 0 w 74"/>
                <a:gd name="T3" fmla="*/ 79 h 79"/>
                <a:gd name="T4" fmla="*/ 55 w 74"/>
                <a:gd name="T5" fmla="*/ 79 h 79"/>
                <a:gd name="T6" fmla="*/ 74 w 74"/>
                <a:gd name="T7" fmla="*/ 40 h 79"/>
                <a:gd name="T8" fmla="*/ 55 w 74"/>
                <a:gd name="T9" fmla="*/ 0 h 79"/>
                <a:gd name="T10" fmla="*/ 0 w 74"/>
                <a:gd name="T11" fmla="*/ 0 h 79"/>
                <a:gd name="T12" fmla="*/ 0 60000 65536"/>
                <a:gd name="T13" fmla="*/ 0 60000 65536"/>
                <a:gd name="T14" fmla="*/ 0 60000 65536"/>
                <a:gd name="T15" fmla="*/ 0 60000 65536"/>
                <a:gd name="T16" fmla="*/ 0 60000 65536"/>
                <a:gd name="T17" fmla="*/ 0 60000 65536"/>
                <a:gd name="T18" fmla="*/ 0 w 74"/>
                <a:gd name="T19" fmla="*/ 0 h 79"/>
                <a:gd name="T20" fmla="*/ 74 w 74"/>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4" h="79">
                  <a:moveTo>
                    <a:pt x="0" y="0"/>
                  </a:moveTo>
                  <a:lnTo>
                    <a:pt x="0" y="79"/>
                  </a:lnTo>
                  <a:lnTo>
                    <a:pt x="55" y="79"/>
                  </a:lnTo>
                  <a:lnTo>
                    <a:pt x="74" y="40"/>
                  </a:lnTo>
                  <a:lnTo>
                    <a:pt x="55" y="0"/>
                  </a:lnTo>
                  <a:lnTo>
                    <a:pt x="0" y="0"/>
                  </a:lnTo>
                  <a:close/>
                </a:path>
              </a:pathLst>
            </a:custGeom>
            <a:noFill/>
            <a:ln w="7938" cap="rnd">
              <a:solidFill>
                <a:srgbClr val="000000"/>
              </a:solidFill>
              <a:round/>
              <a:headEnd/>
              <a:tailEnd/>
            </a:ln>
          </p:spPr>
          <p:txBody>
            <a:bodyPr/>
            <a:lstStyle/>
            <a:p>
              <a:endParaRPr lang="nl-NL"/>
            </a:p>
          </p:txBody>
        </p:sp>
        <p:sp>
          <p:nvSpPr>
            <p:cNvPr id="88096" name="Freeform 242"/>
            <p:cNvSpPr>
              <a:spLocks/>
            </p:cNvSpPr>
            <p:nvPr/>
          </p:nvSpPr>
          <p:spPr bwMode="auto">
            <a:xfrm>
              <a:off x="1788"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88097" name="Freeform 243"/>
            <p:cNvSpPr>
              <a:spLocks/>
            </p:cNvSpPr>
            <p:nvPr/>
          </p:nvSpPr>
          <p:spPr bwMode="auto">
            <a:xfrm>
              <a:off x="1788"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88098" name="Rectangle 244"/>
            <p:cNvSpPr>
              <a:spLocks noChangeArrowheads="1"/>
            </p:cNvSpPr>
            <p:nvPr/>
          </p:nvSpPr>
          <p:spPr bwMode="auto">
            <a:xfrm>
              <a:off x="2015" y="1978"/>
              <a:ext cx="74" cy="39"/>
            </a:xfrm>
            <a:prstGeom prst="rect">
              <a:avLst/>
            </a:prstGeom>
            <a:solidFill>
              <a:srgbClr val="00FFFF"/>
            </a:solidFill>
            <a:ln w="9525">
              <a:noFill/>
              <a:miter lim="800000"/>
              <a:headEnd/>
              <a:tailEnd/>
            </a:ln>
          </p:spPr>
          <p:txBody>
            <a:bodyPr/>
            <a:lstStyle/>
            <a:p>
              <a:endParaRPr lang="nl-NL"/>
            </a:p>
          </p:txBody>
        </p:sp>
        <p:sp>
          <p:nvSpPr>
            <p:cNvPr id="88099" name="Rectangle 245"/>
            <p:cNvSpPr>
              <a:spLocks noChangeArrowheads="1"/>
            </p:cNvSpPr>
            <p:nvPr/>
          </p:nvSpPr>
          <p:spPr bwMode="auto">
            <a:xfrm>
              <a:off x="2015" y="1978"/>
              <a:ext cx="74" cy="39"/>
            </a:xfrm>
            <a:prstGeom prst="rect">
              <a:avLst/>
            </a:prstGeom>
            <a:noFill/>
            <a:ln w="7938" cap="rnd">
              <a:solidFill>
                <a:srgbClr val="000000"/>
              </a:solidFill>
              <a:round/>
              <a:headEnd/>
              <a:tailEnd/>
            </a:ln>
          </p:spPr>
          <p:txBody>
            <a:bodyPr/>
            <a:lstStyle/>
            <a:p>
              <a:endParaRPr lang="nl-NL"/>
            </a:p>
          </p:txBody>
        </p:sp>
        <p:sp>
          <p:nvSpPr>
            <p:cNvPr id="88100" name="Rectangle 246"/>
            <p:cNvSpPr>
              <a:spLocks noChangeArrowheads="1"/>
            </p:cNvSpPr>
            <p:nvPr/>
          </p:nvSpPr>
          <p:spPr bwMode="auto">
            <a:xfrm rot="5400000">
              <a:off x="1739" y="1759"/>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01" name="Rectangle 247"/>
            <p:cNvSpPr>
              <a:spLocks noChangeArrowheads="1"/>
            </p:cNvSpPr>
            <p:nvPr/>
          </p:nvSpPr>
          <p:spPr bwMode="auto">
            <a:xfrm rot="5400000">
              <a:off x="1743" y="1790"/>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88102" name="Rectangle 248"/>
            <p:cNvSpPr>
              <a:spLocks noChangeArrowheads="1"/>
            </p:cNvSpPr>
            <p:nvPr/>
          </p:nvSpPr>
          <p:spPr bwMode="auto">
            <a:xfrm rot="5400000">
              <a:off x="1742" y="1818"/>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03" name="Rectangle 249"/>
            <p:cNvSpPr>
              <a:spLocks noChangeArrowheads="1"/>
            </p:cNvSpPr>
            <p:nvPr/>
          </p:nvSpPr>
          <p:spPr bwMode="auto">
            <a:xfrm rot="5400000">
              <a:off x="1742" y="1850"/>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04" name="Rectangle 250"/>
            <p:cNvSpPr>
              <a:spLocks noChangeArrowheads="1"/>
            </p:cNvSpPr>
            <p:nvPr/>
          </p:nvSpPr>
          <p:spPr bwMode="auto">
            <a:xfrm rot="5400000">
              <a:off x="1749" y="1873"/>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05" name="Rectangle 251"/>
            <p:cNvSpPr>
              <a:spLocks noChangeArrowheads="1"/>
            </p:cNvSpPr>
            <p:nvPr/>
          </p:nvSpPr>
          <p:spPr bwMode="auto">
            <a:xfrm rot="5400000">
              <a:off x="1677" y="1759"/>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06" name="Rectangle 252"/>
            <p:cNvSpPr>
              <a:spLocks noChangeArrowheads="1"/>
            </p:cNvSpPr>
            <p:nvPr/>
          </p:nvSpPr>
          <p:spPr bwMode="auto">
            <a:xfrm rot="5400000">
              <a:off x="1689" y="1786"/>
              <a:ext cx="12"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i</a:t>
              </a:r>
              <a:endParaRPr lang="en-US" altLang="zh-CN" i="0">
                <a:ea typeface="宋体" pitchFamily="2" charset="-122"/>
              </a:endParaRPr>
            </a:p>
          </p:txBody>
        </p:sp>
        <p:sp>
          <p:nvSpPr>
            <p:cNvPr id="88107" name="Rectangle 253"/>
            <p:cNvSpPr>
              <a:spLocks noChangeArrowheads="1"/>
            </p:cNvSpPr>
            <p:nvPr/>
          </p:nvSpPr>
          <p:spPr bwMode="auto">
            <a:xfrm rot="5400000">
              <a:off x="1680" y="1808"/>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08" name="Rectangle 254"/>
            <p:cNvSpPr>
              <a:spLocks noChangeArrowheads="1"/>
            </p:cNvSpPr>
            <p:nvPr/>
          </p:nvSpPr>
          <p:spPr bwMode="auto">
            <a:xfrm rot="5400000">
              <a:off x="1682" y="1837"/>
              <a:ext cx="2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k</a:t>
              </a:r>
              <a:endParaRPr lang="en-US" altLang="zh-CN" i="0">
                <a:ea typeface="宋体" pitchFamily="2" charset="-122"/>
              </a:endParaRPr>
            </a:p>
          </p:txBody>
        </p:sp>
        <p:sp>
          <p:nvSpPr>
            <p:cNvPr id="88109" name="Rectangle 255"/>
            <p:cNvSpPr>
              <a:spLocks noChangeArrowheads="1"/>
            </p:cNvSpPr>
            <p:nvPr/>
          </p:nvSpPr>
          <p:spPr bwMode="auto">
            <a:xfrm rot="5400000">
              <a:off x="1681" y="1865"/>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10" name="Rectangle 256"/>
            <p:cNvSpPr>
              <a:spLocks noChangeArrowheads="1"/>
            </p:cNvSpPr>
            <p:nvPr/>
          </p:nvSpPr>
          <p:spPr bwMode="auto">
            <a:xfrm rot="5400000">
              <a:off x="1719" y="1417"/>
              <a:ext cx="32"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F</a:t>
              </a:r>
              <a:endParaRPr lang="en-US" altLang="zh-CN" i="0">
                <a:ea typeface="宋体" pitchFamily="2" charset="-122"/>
              </a:endParaRPr>
            </a:p>
          </p:txBody>
        </p:sp>
        <p:sp>
          <p:nvSpPr>
            <p:cNvPr id="88111" name="Rectangle 257"/>
            <p:cNvSpPr>
              <a:spLocks noChangeArrowheads="1"/>
            </p:cNvSpPr>
            <p:nvPr/>
          </p:nvSpPr>
          <p:spPr bwMode="auto">
            <a:xfrm rot="5400000">
              <a:off x="1720" y="1452"/>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88112" name="Rectangle 258"/>
            <p:cNvSpPr>
              <a:spLocks noChangeArrowheads="1"/>
            </p:cNvSpPr>
            <p:nvPr/>
          </p:nvSpPr>
          <p:spPr bwMode="auto">
            <a:xfrm rot="5400000">
              <a:off x="1721" y="1482"/>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13" name="Rectangle 259"/>
            <p:cNvSpPr>
              <a:spLocks noChangeArrowheads="1"/>
            </p:cNvSpPr>
            <p:nvPr/>
          </p:nvSpPr>
          <p:spPr bwMode="auto">
            <a:xfrm rot="5400000">
              <a:off x="1720" y="1508"/>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14" name="Rectangle 260"/>
            <p:cNvSpPr>
              <a:spLocks noChangeArrowheads="1"/>
            </p:cNvSpPr>
            <p:nvPr/>
          </p:nvSpPr>
          <p:spPr bwMode="auto">
            <a:xfrm rot="5400000">
              <a:off x="1727" y="1533"/>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15" name="Rectangle 261"/>
            <p:cNvSpPr>
              <a:spLocks noChangeArrowheads="1"/>
            </p:cNvSpPr>
            <p:nvPr/>
          </p:nvSpPr>
          <p:spPr bwMode="auto">
            <a:xfrm rot="5400000">
              <a:off x="1721" y="1552"/>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16" name="Rectangle 262"/>
            <p:cNvSpPr>
              <a:spLocks noChangeArrowheads="1"/>
            </p:cNvSpPr>
            <p:nvPr/>
          </p:nvSpPr>
          <p:spPr bwMode="auto">
            <a:xfrm rot="-5400000">
              <a:off x="2980" y="1629"/>
              <a:ext cx="38"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88117" name="Rectangle 263"/>
            <p:cNvSpPr>
              <a:spLocks noChangeArrowheads="1"/>
            </p:cNvSpPr>
            <p:nvPr/>
          </p:nvSpPr>
          <p:spPr bwMode="auto">
            <a:xfrm rot="-5400000">
              <a:off x="2984" y="1594"/>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18" name="Rectangle 264"/>
            <p:cNvSpPr>
              <a:spLocks noChangeArrowheads="1"/>
            </p:cNvSpPr>
            <p:nvPr/>
          </p:nvSpPr>
          <p:spPr bwMode="auto">
            <a:xfrm rot="-5400000">
              <a:off x="2985" y="1565"/>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19" name="Rectangle 265"/>
            <p:cNvSpPr>
              <a:spLocks noChangeArrowheads="1"/>
            </p:cNvSpPr>
            <p:nvPr/>
          </p:nvSpPr>
          <p:spPr bwMode="auto">
            <a:xfrm rot="-5400000">
              <a:off x="2984" y="1534"/>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20" name="Rectangle 266"/>
            <p:cNvSpPr>
              <a:spLocks noChangeArrowheads="1"/>
            </p:cNvSpPr>
            <p:nvPr/>
          </p:nvSpPr>
          <p:spPr bwMode="auto">
            <a:xfrm rot="-5400000">
              <a:off x="2984" y="1502"/>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88121" name="Rectangle 267"/>
            <p:cNvSpPr>
              <a:spLocks noChangeArrowheads="1"/>
            </p:cNvSpPr>
            <p:nvPr/>
          </p:nvSpPr>
          <p:spPr bwMode="auto">
            <a:xfrm rot="-5400000">
              <a:off x="2991" y="1477"/>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22" name="Rectangle 268"/>
            <p:cNvSpPr>
              <a:spLocks noChangeArrowheads="1"/>
            </p:cNvSpPr>
            <p:nvPr/>
          </p:nvSpPr>
          <p:spPr bwMode="auto">
            <a:xfrm rot="-5400000">
              <a:off x="2984" y="1459"/>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88123" name="Rectangle 269"/>
            <p:cNvSpPr>
              <a:spLocks noChangeArrowheads="1"/>
            </p:cNvSpPr>
            <p:nvPr/>
          </p:nvSpPr>
          <p:spPr bwMode="auto">
            <a:xfrm rot="-5400000">
              <a:off x="2985" y="1429"/>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24" name="Rectangle 270"/>
            <p:cNvSpPr>
              <a:spLocks noChangeArrowheads="1"/>
            </p:cNvSpPr>
            <p:nvPr/>
          </p:nvSpPr>
          <p:spPr bwMode="auto">
            <a:xfrm rot="-5400000">
              <a:off x="2992" y="1411"/>
              <a:ext cx="11"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l</a:t>
              </a:r>
              <a:endParaRPr lang="en-US" altLang="zh-CN" i="0">
                <a:ea typeface="宋体" pitchFamily="2" charset="-122"/>
              </a:endParaRPr>
            </a:p>
          </p:txBody>
        </p:sp>
        <p:sp>
          <p:nvSpPr>
            <p:cNvPr id="88125" name="Rectangle 271"/>
            <p:cNvSpPr>
              <a:spLocks noChangeArrowheads="1"/>
            </p:cNvSpPr>
            <p:nvPr/>
          </p:nvSpPr>
          <p:spPr bwMode="auto">
            <a:xfrm rot="-5400000">
              <a:off x="2984" y="1387"/>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26" name="Rectangle 272"/>
            <p:cNvSpPr>
              <a:spLocks noChangeArrowheads="1"/>
            </p:cNvSpPr>
            <p:nvPr/>
          </p:nvSpPr>
          <p:spPr bwMode="auto">
            <a:xfrm rot="-5400000">
              <a:off x="2985" y="1358"/>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27" name="Rectangle 273"/>
            <p:cNvSpPr>
              <a:spLocks noChangeArrowheads="1"/>
            </p:cNvSpPr>
            <p:nvPr/>
          </p:nvSpPr>
          <p:spPr bwMode="auto">
            <a:xfrm rot="-5400000">
              <a:off x="2954" y="1834"/>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28" name="Rectangle 274"/>
            <p:cNvSpPr>
              <a:spLocks noChangeArrowheads="1"/>
            </p:cNvSpPr>
            <p:nvPr/>
          </p:nvSpPr>
          <p:spPr bwMode="auto">
            <a:xfrm rot="-5400000">
              <a:off x="2959" y="1799"/>
              <a:ext cx="2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88129" name="Rectangle 275"/>
            <p:cNvSpPr>
              <a:spLocks noChangeArrowheads="1"/>
            </p:cNvSpPr>
            <p:nvPr/>
          </p:nvSpPr>
          <p:spPr bwMode="auto">
            <a:xfrm rot="-5400000">
              <a:off x="2957" y="1772"/>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30" name="Rectangle 276"/>
            <p:cNvSpPr>
              <a:spLocks noChangeArrowheads="1"/>
            </p:cNvSpPr>
            <p:nvPr/>
          </p:nvSpPr>
          <p:spPr bwMode="auto">
            <a:xfrm rot="-5400000">
              <a:off x="2957" y="1741"/>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31" name="Rectangle 277"/>
            <p:cNvSpPr>
              <a:spLocks noChangeArrowheads="1"/>
            </p:cNvSpPr>
            <p:nvPr/>
          </p:nvSpPr>
          <p:spPr bwMode="auto">
            <a:xfrm rot="-5400000">
              <a:off x="2964" y="1715"/>
              <a:ext cx="16"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32" name="Rectangle 278"/>
            <p:cNvSpPr>
              <a:spLocks noChangeArrowheads="1"/>
            </p:cNvSpPr>
            <p:nvPr/>
          </p:nvSpPr>
          <p:spPr bwMode="auto">
            <a:xfrm rot="-5400000">
              <a:off x="3017" y="1860"/>
              <a:ext cx="3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33" name="Rectangle 279"/>
            <p:cNvSpPr>
              <a:spLocks noChangeArrowheads="1"/>
            </p:cNvSpPr>
            <p:nvPr/>
          </p:nvSpPr>
          <p:spPr bwMode="auto">
            <a:xfrm rot="-5400000">
              <a:off x="3020" y="1828"/>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134" name="Rectangle 280"/>
            <p:cNvSpPr>
              <a:spLocks noChangeArrowheads="1"/>
            </p:cNvSpPr>
            <p:nvPr/>
          </p:nvSpPr>
          <p:spPr bwMode="auto">
            <a:xfrm rot="-5400000">
              <a:off x="3020" y="1798"/>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u</a:t>
              </a:r>
              <a:endParaRPr lang="en-US" altLang="zh-CN" i="0">
                <a:ea typeface="宋体" pitchFamily="2" charset="-122"/>
              </a:endParaRPr>
            </a:p>
          </p:txBody>
        </p:sp>
        <p:sp>
          <p:nvSpPr>
            <p:cNvPr id="88135" name="Rectangle 281"/>
            <p:cNvSpPr>
              <a:spLocks noChangeArrowheads="1"/>
            </p:cNvSpPr>
            <p:nvPr/>
          </p:nvSpPr>
          <p:spPr bwMode="auto">
            <a:xfrm rot="-5400000">
              <a:off x="3026" y="1771"/>
              <a:ext cx="18"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88136" name="Rectangle 282"/>
            <p:cNvSpPr>
              <a:spLocks noChangeArrowheads="1"/>
            </p:cNvSpPr>
            <p:nvPr/>
          </p:nvSpPr>
          <p:spPr bwMode="auto">
            <a:xfrm rot="-5400000">
              <a:off x="3021" y="1752"/>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37" name="Rectangle 283"/>
            <p:cNvSpPr>
              <a:spLocks noChangeArrowheads="1"/>
            </p:cNvSpPr>
            <p:nvPr/>
          </p:nvSpPr>
          <p:spPr bwMode="auto">
            <a:xfrm rot="-5400000">
              <a:off x="3020" y="1722"/>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38" name="Rectangle 284"/>
            <p:cNvSpPr>
              <a:spLocks noChangeArrowheads="1"/>
            </p:cNvSpPr>
            <p:nvPr/>
          </p:nvSpPr>
          <p:spPr bwMode="auto">
            <a:xfrm rot="-5400000">
              <a:off x="3021" y="1694"/>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88139" name="Line 285"/>
            <p:cNvSpPr>
              <a:spLocks noChangeShapeType="1"/>
            </p:cNvSpPr>
            <p:nvPr/>
          </p:nvSpPr>
          <p:spPr bwMode="auto">
            <a:xfrm>
              <a:off x="1861" y="1768"/>
              <a:ext cx="122" cy="1"/>
            </a:xfrm>
            <a:prstGeom prst="line">
              <a:avLst/>
            </a:prstGeom>
            <a:noFill/>
            <a:ln w="3175" cap="rnd">
              <a:solidFill>
                <a:srgbClr val="000000"/>
              </a:solidFill>
              <a:round/>
              <a:headEnd/>
              <a:tailEnd/>
            </a:ln>
          </p:spPr>
          <p:txBody>
            <a:bodyPr/>
            <a:lstStyle/>
            <a:p>
              <a:endParaRPr lang="nl-NL"/>
            </a:p>
          </p:txBody>
        </p:sp>
        <p:sp>
          <p:nvSpPr>
            <p:cNvPr id="88140" name="Line 286"/>
            <p:cNvSpPr>
              <a:spLocks noChangeShapeType="1"/>
            </p:cNvSpPr>
            <p:nvPr/>
          </p:nvSpPr>
          <p:spPr bwMode="auto">
            <a:xfrm>
              <a:off x="1861" y="1915"/>
              <a:ext cx="121" cy="1"/>
            </a:xfrm>
            <a:prstGeom prst="line">
              <a:avLst/>
            </a:prstGeom>
            <a:noFill/>
            <a:ln w="3175" cap="rnd">
              <a:solidFill>
                <a:srgbClr val="000000"/>
              </a:solidFill>
              <a:round/>
              <a:headEnd/>
              <a:tailEnd/>
            </a:ln>
          </p:spPr>
          <p:txBody>
            <a:bodyPr/>
            <a:lstStyle/>
            <a:p>
              <a:endParaRPr lang="nl-NL"/>
            </a:p>
          </p:txBody>
        </p:sp>
        <p:sp>
          <p:nvSpPr>
            <p:cNvPr id="88141" name="Line 287"/>
            <p:cNvSpPr>
              <a:spLocks noChangeShapeType="1"/>
            </p:cNvSpPr>
            <p:nvPr/>
          </p:nvSpPr>
          <p:spPr bwMode="auto">
            <a:xfrm flipH="1">
              <a:off x="2764" y="1886"/>
              <a:ext cx="92" cy="1"/>
            </a:xfrm>
            <a:prstGeom prst="line">
              <a:avLst/>
            </a:prstGeom>
            <a:noFill/>
            <a:ln w="3175" cap="rnd">
              <a:solidFill>
                <a:srgbClr val="000000"/>
              </a:solidFill>
              <a:round/>
              <a:headEnd/>
              <a:tailEnd/>
            </a:ln>
          </p:spPr>
          <p:txBody>
            <a:bodyPr/>
            <a:lstStyle/>
            <a:p>
              <a:endParaRPr lang="nl-NL"/>
            </a:p>
          </p:txBody>
        </p:sp>
        <p:sp>
          <p:nvSpPr>
            <p:cNvPr id="88142" name="Line 288"/>
            <p:cNvSpPr>
              <a:spLocks noChangeShapeType="1"/>
            </p:cNvSpPr>
            <p:nvPr/>
          </p:nvSpPr>
          <p:spPr bwMode="auto">
            <a:xfrm flipH="1">
              <a:off x="2764" y="1738"/>
              <a:ext cx="92" cy="1"/>
            </a:xfrm>
            <a:prstGeom prst="line">
              <a:avLst/>
            </a:prstGeom>
            <a:noFill/>
            <a:ln w="3175" cap="rnd">
              <a:solidFill>
                <a:srgbClr val="000000"/>
              </a:solidFill>
              <a:round/>
              <a:headEnd/>
              <a:tailEnd/>
            </a:ln>
          </p:spPr>
          <p:txBody>
            <a:bodyPr/>
            <a:lstStyle/>
            <a:p>
              <a:endParaRPr lang="nl-NL"/>
            </a:p>
          </p:txBody>
        </p:sp>
        <p:sp>
          <p:nvSpPr>
            <p:cNvPr id="88143" name="Line 289"/>
            <p:cNvSpPr>
              <a:spLocks noChangeShapeType="1"/>
            </p:cNvSpPr>
            <p:nvPr/>
          </p:nvSpPr>
          <p:spPr bwMode="auto">
            <a:xfrm flipH="1">
              <a:off x="2764" y="1591"/>
              <a:ext cx="90" cy="1"/>
            </a:xfrm>
            <a:prstGeom prst="line">
              <a:avLst/>
            </a:prstGeom>
            <a:noFill/>
            <a:ln w="3175" cap="rnd">
              <a:solidFill>
                <a:srgbClr val="000000"/>
              </a:solidFill>
              <a:round/>
              <a:headEnd/>
              <a:tailEnd/>
            </a:ln>
          </p:spPr>
          <p:txBody>
            <a:bodyPr/>
            <a:lstStyle/>
            <a:p>
              <a:endParaRPr lang="nl-NL"/>
            </a:p>
          </p:txBody>
        </p:sp>
        <p:sp>
          <p:nvSpPr>
            <p:cNvPr id="88144" name="Line 290"/>
            <p:cNvSpPr>
              <a:spLocks noChangeShapeType="1"/>
            </p:cNvSpPr>
            <p:nvPr/>
          </p:nvSpPr>
          <p:spPr bwMode="auto">
            <a:xfrm flipH="1">
              <a:off x="2764" y="1443"/>
              <a:ext cx="90" cy="1"/>
            </a:xfrm>
            <a:prstGeom prst="line">
              <a:avLst/>
            </a:prstGeom>
            <a:noFill/>
            <a:ln w="3175" cap="rnd">
              <a:solidFill>
                <a:srgbClr val="000000"/>
              </a:solidFill>
              <a:round/>
              <a:headEnd/>
              <a:tailEnd/>
            </a:ln>
          </p:spPr>
          <p:txBody>
            <a:bodyPr/>
            <a:lstStyle/>
            <a:p>
              <a:endParaRPr lang="nl-NL"/>
            </a:p>
          </p:txBody>
        </p:sp>
        <p:sp>
          <p:nvSpPr>
            <p:cNvPr id="88145" name="Freeform 291"/>
            <p:cNvSpPr>
              <a:spLocks/>
            </p:cNvSpPr>
            <p:nvPr/>
          </p:nvSpPr>
          <p:spPr bwMode="auto">
            <a:xfrm>
              <a:off x="2380" y="832"/>
              <a:ext cx="47" cy="49"/>
            </a:xfrm>
            <a:custGeom>
              <a:avLst/>
              <a:gdLst>
                <a:gd name="T0" fmla="*/ 0 w 166"/>
                <a:gd name="T1" fmla="*/ 0 h 178"/>
                <a:gd name="T2" fmla="*/ 0 w 166"/>
                <a:gd name="T3" fmla="*/ 0 h 178"/>
                <a:gd name="T4" fmla="*/ 0 w 166"/>
                <a:gd name="T5" fmla="*/ 0 h 178"/>
                <a:gd name="T6" fmla="*/ 0 w 166"/>
                <a:gd name="T7" fmla="*/ 0 h 178"/>
                <a:gd name="T8" fmla="*/ 0 w 166"/>
                <a:gd name="T9" fmla="*/ 0 h 178"/>
                <a:gd name="T10" fmla="*/ 0 w 166"/>
                <a:gd name="T11" fmla="*/ 0 h 178"/>
                <a:gd name="T12" fmla="*/ 0 60000 65536"/>
                <a:gd name="T13" fmla="*/ 0 60000 65536"/>
                <a:gd name="T14" fmla="*/ 0 60000 65536"/>
                <a:gd name="T15" fmla="*/ 0 60000 65536"/>
                <a:gd name="T16" fmla="*/ 0 60000 65536"/>
                <a:gd name="T17" fmla="*/ 0 60000 65536"/>
                <a:gd name="T18" fmla="*/ 0 w 166"/>
                <a:gd name="T19" fmla="*/ 0 h 178"/>
                <a:gd name="T20" fmla="*/ 166 w 166"/>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66" h="178">
                  <a:moveTo>
                    <a:pt x="0" y="89"/>
                  </a:moveTo>
                  <a:cubicBezTo>
                    <a:pt x="0" y="40"/>
                    <a:pt x="37" y="0"/>
                    <a:pt x="83" y="0"/>
                  </a:cubicBezTo>
                  <a:cubicBezTo>
                    <a:pt x="129" y="0"/>
                    <a:pt x="166" y="40"/>
                    <a:pt x="166" y="89"/>
                  </a:cubicBezTo>
                  <a:cubicBezTo>
                    <a:pt x="166" y="89"/>
                    <a:pt x="166" y="89"/>
                    <a:pt x="166" y="89"/>
                  </a:cubicBezTo>
                  <a:cubicBezTo>
                    <a:pt x="166" y="138"/>
                    <a:pt x="129" y="178"/>
                    <a:pt x="83" y="178"/>
                  </a:cubicBezTo>
                  <a:cubicBezTo>
                    <a:pt x="37" y="178"/>
                    <a:pt x="0" y="138"/>
                    <a:pt x="0" y="89"/>
                  </a:cubicBezTo>
                </a:path>
              </a:pathLst>
            </a:custGeom>
            <a:solidFill>
              <a:srgbClr val="FFFFFF"/>
            </a:solidFill>
            <a:ln w="0">
              <a:solidFill>
                <a:srgbClr val="000000"/>
              </a:solidFill>
              <a:round/>
              <a:headEnd/>
              <a:tailEnd/>
            </a:ln>
          </p:spPr>
          <p:txBody>
            <a:bodyPr/>
            <a:lstStyle/>
            <a:p>
              <a:endParaRPr lang="nl-NL"/>
            </a:p>
          </p:txBody>
        </p:sp>
        <p:sp>
          <p:nvSpPr>
            <p:cNvPr id="88146" name="Freeform 292"/>
            <p:cNvSpPr>
              <a:spLocks/>
            </p:cNvSpPr>
            <p:nvPr/>
          </p:nvSpPr>
          <p:spPr bwMode="auto">
            <a:xfrm>
              <a:off x="2380" y="832"/>
              <a:ext cx="47" cy="49"/>
            </a:xfrm>
            <a:custGeom>
              <a:avLst/>
              <a:gdLst>
                <a:gd name="T0" fmla="*/ 0 w 47"/>
                <a:gd name="T1" fmla="*/ 25 h 49"/>
                <a:gd name="T2" fmla="*/ 24 w 47"/>
                <a:gd name="T3" fmla="*/ 0 h 49"/>
                <a:gd name="T4" fmla="*/ 47 w 47"/>
                <a:gd name="T5" fmla="*/ 25 h 49"/>
                <a:gd name="T6" fmla="*/ 47 w 47"/>
                <a:gd name="T7" fmla="*/ 25 h 49"/>
                <a:gd name="T8" fmla="*/ 24 w 47"/>
                <a:gd name="T9" fmla="*/ 49 h 49"/>
                <a:gd name="T10" fmla="*/ 0 w 47"/>
                <a:gd name="T11" fmla="*/ 25 h 49"/>
                <a:gd name="T12" fmla="*/ 0 60000 65536"/>
                <a:gd name="T13" fmla="*/ 0 60000 65536"/>
                <a:gd name="T14" fmla="*/ 0 60000 65536"/>
                <a:gd name="T15" fmla="*/ 0 60000 65536"/>
                <a:gd name="T16" fmla="*/ 0 60000 65536"/>
                <a:gd name="T17" fmla="*/ 0 60000 65536"/>
                <a:gd name="T18" fmla="*/ 0 w 47"/>
                <a:gd name="T19" fmla="*/ 0 h 49"/>
                <a:gd name="T20" fmla="*/ 47 w 47"/>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7" h="49">
                  <a:moveTo>
                    <a:pt x="0" y="25"/>
                  </a:moveTo>
                  <a:cubicBezTo>
                    <a:pt x="0" y="11"/>
                    <a:pt x="11" y="0"/>
                    <a:pt x="24" y="0"/>
                  </a:cubicBezTo>
                  <a:cubicBezTo>
                    <a:pt x="36" y="0"/>
                    <a:pt x="47" y="11"/>
                    <a:pt x="47" y="25"/>
                  </a:cubicBezTo>
                  <a:cubicBezTo>
                    <a:pt x="47" y="25"/>
                    <a:pt x="47" y="25"/>
                    <a:pt x="47" y="25"/>
                  </a:cubicBezTo>
                  <a:cubicBezTo>
                    <a:pt x="47" y="38"/>
                    <a:pt x="36" y="49"/>
                    <a:pt x="24" y="49"/>
                  </a:cubicBezTo>
                  <a:cubicBezTo>
                    <a:pt x="11" y="49"/>
                    <a:pt x="0" y="38"/>
                    <a:pt x="0" y="25"/>
                  </a:cubicBezTo>
                </a:path>
              </a:pathLst>
            </a:custGeom>
            <a:noFill/>
            <a:ln w="7938" cap="rnd">
              <a:solidFill>
                <a:srgbClr val="000000"/>
              </a:solidFill>
              <a:round/>
              <a:headEnd/>
              <a:tailEnd/>
            </a:ln>
          </p:spPr>
          <p:txBody>
            <a:bodyPr/>
            <a:lstStyle/>
            <a:p>
              <a:endParaRPr lang="nl-NL"/>
            </a:p>
          </p:txBody>
        </p:sp>
        <p:sp>
          <p:nvSpPr>
            <p:cNvPr id="88147" name="Line 293"/>
            <p:cNvSpPr>
              <a:spLocks noChangeShapeType="1"/>
            </p:cNvSpPr>
            <p:nvPr/>
          </p:nvSpPr>
          <p:spPr bwMode="auto">
            <a:xfrm>
              <a:off x="2404" y="881"/>
              <a:ext cx="1" cy="463"/>
            </a:xfrm>
            <a:prstGeom prst="line">
              <a:avLst/>
            </a:prstGeom>
            <a:noFill/>
            <a:ln w="3175" cap="rnd">
              <a:solidFill>
                <a:srgbClr val="000000"/>
              </a:solidFill>
              <a:round/>
              <a:headEnd/>
              <a:tailEnd/>
            </a:ln>
          </p:spPr>
          <p:txBody>
            <a:bodyPr/>
            <a:lstStyle/>
            <a:p>
              <a:endParaRPr lang="nl-NL"/>
            </a:p>
          </p:txBody>
        </p:sp>
        <p:sp>
          <p:nvSpPr>
            <p:cNvPr id="88148" name="Rectangle 294"/>
            <p:cNvSpPr>
              <a:spLocks noChangeArrowheads="1"/>
            </p:cNvSpPr>
            <p:nvPr/>
          </p:nvSpPr>
          <p:spPr bwMode="auto">
            <a:xfrm>
              <a:off x="2046" y="764"/>
              <a:ext cx="289" cy="64"/>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Component</a:t>
              </a:r>
              <a:endParaRPr lang="en-US" altLang="zh-CN" i="0">
                <a:ea typeface="宋体" pitchFamily="2" charset="-122"/>
              </a:endParaRPr>
            </a:p>
          </p:txBody>
        </p:sp>
        <p:sp>
          <p:nvSpPr>
            <p:cNvPr id="88149" name="Rectangle 295"/>
            <p:cNvSpPr>
              <a:spLocks noChangeArrowheads="1"/>
            </p:cNvSpPr>
            <p:nvPr/>
          </p:nvSpPr>
          <p:spPr bwMode="auto">
            <a:xfrm>
              <a:off x="2060" y="830"/>
              <a:ext cx="258" cy="64"/>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Reference</a:t>
              </a:r>
              <a:endParaRPr lang="en-US" altLang="zh-CN" i="0">
                <a:ea typeface="宋体" pitchFamily="2" charset="-122"/>
              </a:endParaRPr>
            </a:p>
          </p:txBody>
        </p:sp>
        <p:sp>
          <p:nvSpPr>
            <p:cNvPr id="88150" name="Freeform 296"/>
            <p:cNvSpPr>
              <a:spLocks/>
            </p:cNvSpPr>
            <p:nvPr/>
          </p:nvSpPr>
          <p:spPr bwMode="auto">
            <a:xfrm>
              <a:off x="2497" y="1362"/>
              <a:ext cx="279" cy="592"/>
            </a:xfrm>
            <a:custGeom>
              <a:avLst/>
              <a:gdLst>
                <a:gd name="T0" fmla="*/ 0 w 997"/>
                <a:gd name="T1" fmla="*/ 0 h 2148"/>
                <a:gd name="T2" fmla="*/ 0 w 997"/>
                <a:gd name="T3" fmla="*/ 0 h 2148"/>
                <a:gd name="T4" fmla="*/ 0 w 997"/>
                <a:gd name="T5" fmla="*/ 0 h 2148"/>
                <a:gd name="T6" fmla="*/ 0 w 997"/>
                <a:gd name="T7" fmla="*/ 0 h 2148"/>
                <a:gd name="T8" fmla="*/ 0 w 997"/>
                <a:gd name="T9" fmla="*/ 0 h 2148"/>
                <a:gd name="T10" fmla="*/ 0 w 997"/>
                <a:gd name="T11" fmla="*/ 0 h 2148"/>
                <a:gd name="T12" fmla="*/ 0 w 997"/>
                <a:gd name="T13" fmla="*/ 0 h 2148"/>
                <a:gd name="T14" fmla="*/ 0 w 997"/>
                <a:gd name="T15" fmla="*/ 0 h 2148"/>
                <a:gd name="T16" fmla="*/ 0 w 997"/>
                <a:gd name="T17" fmla="*/ 0 h 2148"/>
                <a:gd name="T18" fmla="*/ 0 w 997"/>
                <a:gd name="T19" fmla="*/ 0 h 2148"/>
                <a:gd name="T20" fmla="*/ 0 w 997"/>
                <a:gd name="T21" fmla="*/ 0 h 2148"/>
                <a:gd name="T22" fmla="*/ 0 w 997"/>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7"/>
                <a:gd name="T37" fmla="*/ 0 h 2148"/>
                <a:gd name="T38" fmla="*/ 997 w 997"/>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7" h="2148">
                  <a:moveTo>
                    <a:pt x="997" y="226"/>
                  </a:moveTo>
                  <a:cubicBezTo>
                    <a:pt x="997" y="101"/>
                    <a:pt x="903" y="0"/>
                    <a:pt x="787" y="0"/>
                  </a:cubicBezTo>
                  <a:lnTo>
                    <a:pt x="210" y="0"/>
                  </a:lnTo>
                  <a:cubicBezTo>
                    <a:pt x="94" y="0"/>
                    <a:pt x="0" y="101"/>
                    <a:pt x="0" y="226"/>
                  </a:cubicBezTo>
                  <a:lnTo>
                    <a:pt x="0" y="1922"/>
                  </a:lnTo>
                  <a:cubicBezTo>
                    <a:pt x="0" y="2047"/>
                    <a:pt x="94" y="2148"/>
                    <a:pt x="210" y="2148"/>
                  </a:cubicBezTo>
                  <a:lnTo>
                    <a:pt x="787" y="2148"/>
                  </a:lnTo>
                  <a:cubicBezTo>
                    <a:pt x="903" y="2148"/>
                    <a:pt x="997" y="2047"/>
                    <a:pt x="997" y="1922"/>
                  </a:cubicBezTo>
                  <a:lnTo>
                    <a:pt x="997" y="226"/>
                  </a:lnTo>
                  <a:close/>
                </a:path>
              </a:pathLst>
            </a:custGeom>
            <a:solidFill>
              <a:srgbClr val="FFC6FF"/>
            </a:solidFill>
            <a:ln w="0">
              <a:solidFill>
                <a:srgbClr val="000000"/>
              </a:solidFill>
              <a:round/>
              <a:headEnd/>
              <a:tailEnd/>
            </a:ln>
          </p:spPr>
          <p:txBody>
            <a:bodyPr/>
            <a:lstStyle/>
            <a:p>
              <a:endParaRPr lang="nl-NL"/>
            </a:p>
          </p:txBody>
        </p:sp>
        <p:sp>
          <p:nvSpPr>
            <p:cNvPr id="88151" name="Freeform 297"/>
            <p:cNvSpPr>
              <a:spLocks/>
            </p:cNvSpPr>
            <p:nvPr/>
          </p:nvSpPr>
          <p:spPr bwMode="auto">
            <a:xfrm>
              <a:off x="2497" y="1362"/>
              <a:ext cx="279" cy="592"/>
            </a:xfrm>
            <a:custGeom>
              <a:avLst/>
              <a:gdLst>
                <a:gd name="T0" fmla="*/ 0 w 997"/>
                <a:gd name="T1" fmla="*/ 0 h 2148"/>
                <a:gd name="T2" fmla="*/ 0 w 997"/>
                <a:gd name="T3" fmla="*/ 0 h 2148"/>
                <a:gd name="T4" fmla="*/ 0 w 997"/>
                <a:gd name="T5" fmla="*/ 0 h 2148"/>
                <a:gd name="T6" fmla="*/ 0 w 997"/>
                <a:gd name="T7" fmla="*/ 0 h 2148"/>
                <a:gd name="T8" fmla="*/ 0 w 997"/>
                <a:gd name="T9" fmla="*/ 0 h 2148"/>
                <a:gd name="T10" fmla="*/ 0 w 997"/>
                <a:gd name="T11" fmla="*/ 0 h 2148"/>
                <a:gd name="T12" fmla="*/ 0 w 997"/>
                <a:gd name="T13" fmla="*/ 0 h 2148"/>
                <a:gd name="T14" fmla="*/ 0 w 997"/>
                <a:gd name="T15" fmla="*/ 0 h 2148"/>
                <a:gd name="T16" fmla="*/ 0 w 997"/>
                <a:gd name="T17" fmla="*/ 0 h 2148"/>
                <a:gd name="T18" fmla="*/ 0 w 997"/>
                <a:gd name="T19" fmla="*/ 0 h 2148"/>
                <a:gd name="T20" fmla="*/ 0 w 997"/>
                <a:gd name="T21" fmla="*/ 0 h 2148"/>
                <a:gd name="T22" fmla="*/ 0 w 997"/>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7"/>
                <a:gd name="T37" fmla="*/ 0 h 2148"/>
                <a:gd name="T38" fmla="*/ 997 w 997"/>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7" h="2148">
                  <a:moveTo>
                    <a:pt x="997" y="226"/>
                  </a:moveTo>
                  <a:cubicBezTo>
                    <a:pt x="997" y="101"/>
                    <a:pt x="903" y="0"/>
                    <a:pt x="787" y="0"/>
                  </a:cubicBezTo>
                  <a:lnTo>
                    <a:pt x="210" y="0"/>
                  </a:lnTo>
                  <a:cubicBezTo>
                    <a:pt x="94" y="0"/>
                    <a:pt x="0" y="101"/>
                    <a:pt x="0" y="226"/>
                  </a:cubicBezTo>
                  <a:lnTo>
                    <a:pt x="0" y="1922"/>
                  </a:lnTo>
                  <a:cubicBezTo>
                    <a:pt x="0" y="2047"/>
                    <a:pt x="94" y="2148"/>
                    <a:pt x="210" y="2148"/>
                  </a:cubicBezTo>
                  <a:lnTo>
                    <a:pt x="787" y="2148"/>
                  </a:lnTo>
                  <a:cubicBezTo>
                    <a:pt x="903" y="2148"/>
                    <a:pt x="997" y="2047"/>
                    <a:pt x="997" y="1922"/>
                  </a:cubicBezTo>
                  <a:lnTo>
                    <a:pt x="997" y="226"/>
                  </a:lnTo>
                  <a:close/>
                </a:path>
              </a:pathLst>
            </a:custGeom>
            <a:noFill/>
            <a:ln w="3175" cap="rnd">
              <a:solidFill>
                <a:srgbClr val="000000"/>
              </a:solidFill>
              <a:round/>
              <a:headEnd/>
              <a:tailEnd/>
            </a:ln>
          </p:spPr>
          <p:txBody>
            <a:bodyPr/>
            <a:lstStyle/>
            <a:p>
              <a:endParaRPr lang="nl-NL"/>
            </a:p>
          </p:txBody>
        </p:sp>
        <p:sp>
          <p:nvSpPr>
            <p:cNvPr id="88152" name="Rectangle 298"/>
            <p:cNvSpPr>
              <a:spLocks noChangeArrowheads="1"/>
            </p:cNvSpPr>
            <p:nvPr/>
          </p:nvSpPr>
          <p:spPr bwMode="auto">
            <a:xfrm rot="-5400000">
              <a:off x="2621" y="1849"/>
              <a:ext cx="3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53" name="Rectangle 299"/>
            <p:cNvSpPr>
              <a:spLocks noChangeArrowheads="1"/>
            </p:cNvSpPr>
            <p:nvPr/>
          </p:nvSpPr>
          <p:spPr bwMode="auto">
            <a:xfrm rot="-5400000">
              <a:off x="2626" y="1815"/>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154" name="Rectangle 300"/>
            <p:cNvSpPr>
              <a:spLocks noChangeArrowheads="1"/>
            </p:cNvSpPr>
            <p:nvPr/>
          </p:nvSpPr>
          <p:spPr bwMode="auto">
            <a:xfrm rot="-5400000">
              <a:off x="2618" y="1777"/>
              <a:ext cx="45"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m</a:t>
              </a:r>
              <a:endParaRPr lang="en-US" altLang="zh-CN" i="0">
                <a:ea typeface="宋体" pitchFamily="2" charset="-122"/>
              </a:endParaRPr>
            </a:p>
          </p:txBody>
        </p:sp>
        <p:sp>
          <p:nvSpPr>
            <p:cNvPr id="88155" name="Rectangle 301"/>
            <p:cNvSpPr>
              <a:spLocks noChangeArrowheads="1"/>
            </p:cNvSpPr>
            <p:nvPr/>
          </p:nvSpPr>
          <p:spPr bwMode="auto">
            <a:xfrm rot="-5400000">
              <a:off x="2626" y="1736"/>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88156" name="Rectangle 302"/>
            <p:cNvSpPr>
              <a:spLocks noChangeArrowheads="1"/>
            </p:cNvSpPr>
            <p:nvPr/>
          </p:nvSpPr>
          <p:spPr bwMode="auto">
            <a:xfrm rot="-5400000">
              <a:off x="2626" y="1706"/>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157" name="Rectangle 303"/>
            <p:cNvSpPr>
              <a:spLocks noChangeArrowheads="1"/>
            </p:cNvSpPr>
            <p:nvPr/>
          </p:nvSpPr>
          <p:spPr bwMode="auto">
            <a:xfrm rot="-5400000">
              <a:off x="2627" y="1673"/>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58" name="Rectangle 304"/>
            <p:cNvSpPr>
              <a:spLocks noChangeArrowheads="1"/>
            </p:cNvSpPr>
            <p:nvPr/>
          </p:nvSpPr>
          <p:spPr bwMode="auto">
            <a:xfrm rot="-5400000">
              <a:off x="2626" y="1643"/>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59" name="Rectangle 305"/>
            <p:cNvSpPr>
              <a:spLocks noChangeArrowheads="1"/>
            </p:cNvSpPr>
            <p:nvPr/>
          </p:nvSpPr>
          <p:spPr bwMode="auto">
            <a:xfrm rot="-5400000">
              <a:off x="2626" y="1613"/>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60" name="Rectangle 306"/>
            <p:cNvSpPr>
              <a:spLocks noChangeArrowheads="1"/>
            </p:cNvSpPr>
            <p:nvPr/>
          </p:nvSpPr>
          <p:spPr bwMode="auto">
            <a:xfrm rot="-5400000">
              <a:off x="2633" y="1589"/>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61" name="Rectangle 307"/>
            <p:cNvSpPr>
              <a:spLocks noChangeArrowheads="1"/>
            </p:cNvSpPr>
            <p:nvPr/>
          </p:nvSpPr>
          <p:spPr bwMode="auto">
            <a:xfrm rot="-5400000">
              <a:off x="2633" y="1574"/>
              <a:ext cx="16" cy="67"/>
            </a:xfrm>
            <a:prstGeom prst="rect">
              <a:avLst/>
            </a:prstGeom>
            <a:noFill/>
            <a:ln w="9525">
              <a:noFill/>
              <a:miter lim="800000"/>
              <a:headEnd/>
              <a:tailEnd/>
            </a:ln>
          </p:spPr>
          <p:txBody>
            <a:bodyPr wrap="none" lIns="0" tIns="0" rIns="0" bIns="0">
              <a:spAutoFit/>
            </a:bodyPr>
            <a:lstStyle/>
            <a:p>
              <a:r>
                <a:rPr lang="zh-CN" altLang="en-US" sz="700" i="0">
                  <a:solidFill>
                    <a:srgbClr val="000000"/>
                  </a:solidFill>
                  <a:ea typeface="宋体" pitchFamily="2" charset="-122"/>
                </a:rPr>
                <a:t> </a:t>
              </a:r>
              <a:endParaRPr lang="zh-CN" altLang="en-US" i="0">
                <a:ea typeface="宋体" pitchFamily="2" charset="-122"/>
              </a:endParaRPr>
            </a:p>
          </p:txBody>
        </p:sp>
        <p:sp>
          <p:nvSpPr>
            <p:cNvPr id="88162" name="Rectangle 308"/>
            <p:cNvSpPr>
              <a:spLocks noChangeArrowheads="1"/>
            </p:cNvSpPr>
            <p:nvPr/>
          </p:nvSpPr>
          <p:spPr bwMode="auto">
            <a:xfrm rot="-5400000">
              <a:off x="2621" y="1545"/>
              <a:ext cx="3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88163" name="Rectangle 309"/>
            <p:cNvSpPr>
              <a:spLocks noChangeArrowheads="1"/>
            </p:cNvSpPr>
            <p:nvPr/>
          </p:nvSpPr>
          <p:spPr bwMode="auto">
            <a:xfrm rot="-5400000">
              <a:off x="2626" y="1511"/>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88164" name="Rectangle 310"/>
            <p:cNvSpPr>
              <a:spLocks noChangeArrowheads="1"/>
            </p:cNvSpPr>
            <p:nvPr/>
          </p:nvSpPr>
          <p:spPr bwMode="auto">
            <a:xfrm rot="-5400000">
              <a:off x="2626" y="1480"/>
              <a:ext cx="30"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88165" name="Rectangle 311"/>
            <p:cNvSpPr>
              <a:spLocks noChangeArrowheads="1"/>
            </p:cNvSpPr>
            <p:nvPr/>
          </p:nvSpPr>
          <p:spPr bwMode="auto">
            <a:xfrm rot="-5400000">
              <a:off x="2633" y="1457"/>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66" name="Rectangle 312"/>
            <p:cNvSpPr>
              <a:spLocks noChangeArrowheads="1"/>
            </p:cNvSpPr>
            <p:nvPr/>
          </p:nvSpPr>
          <p:spPr bwMode="auto">
            <a:xfrm rot="-5400000">
              <a:off x="2626" y="1436"/>
              <a:ext cx="29"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88167" name="Rectangle 313"/>
            <p:cNvSpPr>
              <a:spLocks noChangeArrowheads="1"/>
            </p:cNvSpPr>
            <p:nvPr/>
          </p:nvSpPr>
          <p:spPr bwMode="auto">
            <a:xfrm rot="-5400000">
              <a:off x="2627" y="1407"/>
              <a:ext cx="27"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x</a:t>
              </a:r>
              <a:endParaRPr lang="en-US" altLang="zh-CN" i="0">
                <a:ea typeface="宋体" pitchFamily="2" charset="-122"/>
              </a:endParaRPr>
            </a:p>
          </p:txBody>
        </p:sp>
        <p:sp>
          <p:nvSpPr>
            <p:cNvPr id="88168" name="Rectangle 314"/>
            <p:cNvSpPr>
              <a:spLocks noChangeArrowheads="1"/>
            </p:cNvSpPr>
            <p:nvPr/>
          </p:nvSpPr>
          <p:spPr bwMode="auto">
            <a:xfrm rot="-5400000">
              <a:off x="2633" y="1383"/>
              <a:ext cx="14" cy="6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88169" name="Freeform 315"/>
            <p:cNvSpPr>
              <a:spLocks/>
            </p:cNvSpPr>
            <p:nvPr/>
          </p:nvSpPr>
          <p:spPr bwMode="auto">
            <a:xfrm>
              <a:off x="128" y="2201"/>
              <a:ext cx="2838" cy="187"/>
            </a:xfrm>
            <a:custGeom>
              <a:avLst/>
              <a:gdLst>
                <a:gd name="T0" fmla="*/ 0 w 10158"/>
                <a:gd name="T1" fmla="*/ 0 h 678"/>
                <a:gd name="T2" fmla="*/ 0 w 10158"/>
                <a:gd name="T3" fmla="*/ 0 h 678"/>
                <a:gd name="T4" fmla="*/ 0 w 10158"/>
                <a:gd name="T5" fmla="*/ 0 h 678"/>
                <a:gd name="T6" fmla="*/ 0 w 10158"/>
                <a:gd name="T7" fmla="*/ 0 h 678"/>
                <a:gd name="T8" fmla="*/ 0 w 10158"/>
                <a:gd name="T9" fmla="*/ 0 h 678"/>
                <a:gd name="T10" fmla="*/ 0 w 10158"/>
                <a:gd name="T11" fmla="*/ 0 h 678"/>
                <a:gd name="T12" fmla="*/ 0 60000 65536"/>
                <a:gd name="T13" fmla="*/ 0 60000 65536"/>
                <a:gd name="T14" fmla="*/ 0 60000 65536"/>
                <a:gd name="T15" fmla="*/ 0 60000 65536"/>
                <a:gd name="T16" fmla="*/ 0 60000 65536"/>
                <a:gd name="T17" fmla="*/ 0 60000 65536"/>
                <a:gd name="T18" fmla="*/ 0 w 10158"/>
                <a:gd name="T19" fmla="*/ 0 h 678"/>
                <a:gd name="T20" fmla="*/ 10158 w 10158"/>
                <a:gd name="T21" fmla="*/ 678 h 678"/>
              </a:gdLst>
              <a:ahLst/>
              <a:cxnLst>
                <a:cxn ang="T12">
                  <a:pos x="T0" y="T1"/>
                </a:cxn>
                <a:cxn ang="T13">
                  <a:pos x="T2" y="T3"/>
                </a:cxn>
                <a:cxn ang="T14">
                  <a:pos x="T4" y="T5"/>
                </a:cxn>
                <a:cxn ang="T15">
                  <a:pos x="T6" y="T7"/>
                </a:cxn>
                <a:cxn ang="T16">
                  <a:pos x="T8" y="T9"/>
                </a:cxn>
                <a:cxn ang="T17">
                  <a:pos x="T10" y="T11"/>
                </a:cxn>
              </a:cxnLst>
              <a:rect l="T18" t="T19" r="T20" b="T21"/>
              <a:pathLst>
                <a:path w="10158" h="678">
                  <a:moveTo>
                    <a:pt x="0" y="339"/>
                  </a:moveTo>
                  <a:cubicBezTo>
                    <a:pt x="0" y="151"/>
                    <a:pt x="2274" y="0"/>
                    <a:pt x="5079" y="0"/>
                  </a:cubicBezTo>
                  <a:cubicBezTo>
                    <a:pt x="7884" y="0"/>
                    <a:pt x="10158" y="151"/>
                    <a:pt x="10158" y="339"/>
                  </a:cubicBezTo>
                  <a:cubicBezTo>
                    <a:pt x="10158" y="339"/>
                    <a:pt x="10158" y="339"/>
                    <a:pt x="10158" y="339"/>
                  </a:cubicBezTo>
                  <a:cubicBezTo>
                    <a:pt x="10158" y="526"/>
                    <a:pt x="7884" y="678"/>
                    <a:pt x="5079" y="678"/>
                  </a:cubicBezTo>
                  <a:cubicBezTo>
                    <a:pt x="2274" y="678"/>
                    <a:pt x="0" y="526"/>
                    <a:pt x="0" y="339"/>
                  </a:cubicBezTo>
                </a:path>
              </a:pathLst>
            </a:custGeom>
            <a:solidFill>
              <a:srgbClr val="FFC6FF"/>
            </a:solidFill>
            <a:ln w="0">
              <a:solidFill>
                <a:srgbClr val="000000"/>
              </a:solidFill>
              <a:round/>
              <a:headEnd/>
              <a:tailEnd/>
            </a:ln>
          </p:spPr>
          <p:txBody>
            <a:bodyPr/>
            <a:lstStyle/>
            <a:p>
              <a:endParaRPr lang="nl-NL"/>
            </a:p>
          </p:txBody>
        </p:sp>
        <p:sp>
          <p:nvSpPr>
            <p:cNvPr id="88170" name="Freeform 316"/>
            <p:cNvSpPr>
              <a:spLocks/>
            </p:cNvSpPr>
            <p:nvPr/>
          </p:nvSpPr>
          <p:spPr bwMode="auto">
            <a:xfrm>
              <a:off x="128" y="2201"/>
              <a:ext cx="2838" cy="187"/>
            </a:xfrm>
            <a:custGeom>
              <a:avLst/>
              <a:gdLst>
                <a:gd name="T0" fmla="*/ 0 w 2838"/>
                <a:gd name="T1" fmla="*/ 93 h 187"/>
                <a:gd name="T2" fmla="*/ 1419 w 2838"/>
                <a:gd name="T3" fmla="*/ 0 h 187"/>
                <a:gd name="T4" fmla="*/ 2838 w 2838"/>
                <a:gd name="T5" fmla="*/ 93 h 187"/>
                <a:gd name="T6" fmla="*/ 2838 w 2838"/>
                <a:gd name="T7" fmla="*/ 93 h 187"/>
                <a:gd name="T8" fmla="*/ 1419 w 2838"/>
                <a:gd name="T9" fmla="*/ 187 h 187"/>
                <a:gd name="T10" fmla="*/ 0 w 2838"/>
                <a:gd name="T11" fmla="*/ 93 h 187"/>
                <a:gd name="T12" fmla="*/ 0 60000 65536"/>
                <a:gd name="T13" fmla="*/ 0 60000 65536"/>
                <a:gd name="T14" fmla="*/ 0 60000 65536"/>
                <a:gd name="T15" fmla="*/ 0 60000 65536"/>
                <a:gd name="T16" fmla="*/ 0 60000 65536"/>
                <a:gd name="T17" fmla="*/ 0 60000 65536"/>
                <a:gd name="T18" fmla="*/ 0 w 2838"/>
                <a:gd name="T19" fmla="*/ 0 h 187"/>
                <a:gd name="T20" fmla="*/ 2838 w 2838"/>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2838" h="187">
                  <a:moveTo>
                    <a:pt x="0" y="93"/>
                  </a:moveTo>
                  <a:cubicBezTo>
                    <a:pt x="0" y="41"/>
                    <a:pt x="635" y="0"/>
                    <a:pt x="1419" y="0"/>
                  </a:cubicBezTo>
                  <a:cubicBezTo>
                    <a:pt x="2203" y="0"/>
                    <a:pt x="2838" y="41"/>
                    <a:pt x="2838" y="93"/>
                  </a:cubicBezTo>
                  <a:cubicBezTo>
                    <a:pt x="2838" y="93"/>
                    <a:pt x="2838" y="93"/>
                    <a:pt x="2838" y="93"/>
                  </a:cubicBezTo>
                  <a:cubicBezTo>
                    <a:pt x="2838" y="145"/>
                    <a:pt x="2203" y="187"/>
                    <a:pt x="1419" y="187"/>
                  </a:cubicBezTo>
                  <a:cubicBezTo>
                    <a:pt x="635" y="187"/>
                    <a:pt x="0" y="145"/>
                    <a:pt x="0" y="93"/>
                  </a:cubicBezTo>
                </a:path>
              </a:pathLst>
            </a:custGeom>
            <a:noFill/>
            <a:ln w="3175" cap="rnd">
              <a:solidFill>
                <a:srgbClr val="000000"/>
              </a:solidFill>
              <a:round/>
              <a:headEnd/>
              <a:tailEnd/>
            </a:ln>
          </p:spPr>
          <p:txBody>
            <a:bodyPr/>
            <a:lstStyle/>
            <a:p>
              <a:endParaRPr lang="nl-NL"/>
            </a:p>
          </p:txBody>
        </p:sp>
        <p:sp>
          <p:nvSpPr>
            <p:cNvPr id="88171" name="Rectangle 317"/>
            <p:cNvSpPr>
              <a:spLocks noChangeArrowheads="1"/>
            </p:cNvSpPr>
            <p:nvPr/>
          </p:nvSpPr>
          <p:spPr bwMode="auto">
            <a:xfrm>
              <a:off x="423" y="2912"/>
              <a:ext cx="844" cy="84"/>
            </a:xfrm>
            <a:prstGeom prst="rect">
              <a:avLst/>
            </a:prstGeom>
            <a:noFill/>
            <a:ln w="9525">
              <a:noFill/>
              <a:miter lim="800000"/>
              <a:headEnd/>
              <a:tailEnd/>
            </a:ln>
          </p:spPr>
          <p:txBody>
            <a:bodyPr wrap="none" lIns="0" tIns="0" rIns="0" bIns="0">
              <a:spAutoFit/>
            </a:bodyPr>
            <a:lstStyle/>
            <a:p>
              <a:r>
                <a:rPr lang="en-US" altLang="zh-CN" sz="900" b="1" i="0">
                  <a:solidFill>
                    <a:srgbClr val="000000"/>
                  </a:solidFill>
                  <a:ea typeface="宋体" pitchFamily="2" charset="-122"/>
                </a:rPr>
                <a:t>COMPONENT SERVER 1</a:t>
              </a:r>
              <a:endParaRPr lang="en-US" altLang="zh-CN" i="0">
                <a:ea typeface="宋体" pitchFamily="2" charset="-122"/>
              </a:endParaRPr>
            </a:p>
          </p:txBody>
        </p:sp>
        <p:sp>
          <p:nvSpPr>
            <p:cNvPr id="88172" name="Rectangle 318"/>
            <p:cNvSpPr>
              <a:spLocks noChangeArrowheads="1"/>
            </p:cNvSpPr>
            <p:nvPr/>
          </p:nvSpPr>
          <p:spPr bwMode="auto">
            <a:xfrm>
              <a:off x="2033" y="2912"/>
              <a:ext cx="844" cy="84"/>
            </a:xfrm>
            <a:prstGeom prst="rect">
              <a:avLst/>
            </a:prstGeom>
            <a:noFill/>
            <a:ln w="9525">
              <a:noFill/>
              <a:miter lim="800000"/>
              <a:headEnd/>
              <a:tailEnd/>
            </a:ln>
          </p:spPr>
          <p:txBody>
            <a:bodyPr wrap="none" lIns="0" tIns="0" rIns="0" bIns="0">
              <a:spAutoFit/>
            </a:bodyPr>
            <a:lstStyle/>
            <a:p>
              <a:r>
                <a:rPr lang="en-US" altLang="zh-CN" sz="900" b="1" i="0">
                  <a:solidFill>
                    <a:srgbClr val="000000"/>
                  </a:solidFill>
                  <a:ea typeface="宋体" pitchFamily="2" charset="-122"/>
                </a:rPr>
                <a:t>COMPONENT SERVER 2</a:t>
              </a:r>
              <a:endParaRPr lang="en-US" altLang="zh-CN" i="0">
                <a:ea typeface="宋体" pitchFamily="2" charset="-122"/>
              </a:endParaRPr>
            </a:p>
          </p:txBody>
        </p:sp>
        <p:sp>
          <p:nvSpPr>
            <p:cNvPr id="88173" name="Freeform 319"/>
            <p:cNvSpPr>
              <a:spLocks/>
            </p:cNvSpPr>
            <p:nvPr/>
          </p:nvSpPr>
          <p:spPr bwMode="auto">
            <a:xfrm>
              <a:off x="1530" y="2048"/>
              <a:ext cx="118" cy="561"/>
            </a:xfrm>
            <a:custGeom>
              <a:avLst/>
              <a:gdLst>
                <a:gd name="T0" fmla="*/ 0 w 118"/>
                <a:gd name="T1" fmla="*/ 0 h 561"/>
                <a:gd name="T2" fmla="*/ 59 w 118"/>
                <a:gd name="T3" fmla="*/ 241 h 561"/>
                <a:gd name="T4" fmla="*/ 0 w 118"/>
                <a:gd name="T5" fmla="*/ 321 h 561"/>
                <a:gd name="T6" fmla="*/ 59 w 118"/>
                <a:gd name="T7" fmla="*/ 561 h 561"/>
                <a:gd name="T8" fmla="*/ 118 w 118"/>
                <a:gd name="T9" fmla="*/ 561 h 561"/>
                <a:gd name="T10" fmla="*/ 59 w 118"/>
                <a:gd name="T11" fmla="*/ 321 h 561"/>
                <a:gd name="T12" fmla="*/ 118 w 118"/>
                <a:gd name="T13" fmla="*/ 241 h 561"/>
                <a:gd name="T14" fmla="*/ 59 w 118"/>
                <a:gd name="T15" fmla="*/ 0 h 561"/>
                <a:gd name="T16" fmla="*/ 0 w 118"/>
                <a:gd name="T17" fmla="*/ 0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561"/>
                <a:gd name="T29" fmla="*/ 118 w 118"/>
                <a:gd name="T30" fmla="*/ 561 h 5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561">
                  <a:moveTo>
                    <a:pt x="0" y="0"/>
                  </a:moveTo>
                  <a:lnTo>
                    <a:pt x="59" y="241"/>
                  </a:lnTo>
                  <a:lnTo>
                    <a:pt x="0" y="321"/>
                  </a:lnTo>
                  <a:lnTo>
                    <a:pt x="59" y="561"/>
                  </a:lnTo>
                  <a:lnTo>
                    <a:pt x="118" y="561"/>
                  </a:lnTo>
                  <a:lnTo>
                    <a:pt x="59" y="321"/>
                  </a:lnTo>
                  <a:lnTo>
                    <a:pt x="118" y="241"/>
                  </a:lnTo>
                  <a:lnTo>
                    <a:pt x="59" y="0"/>
                  </a:lnTo>
                  <a:lnTo>
                    <a:pt x="0" y="0"/>
                  </a:lnTo>
                  <a:close/>
                </a:path>
              </a:pathLst>
            </a:custGeom>
            <a:solidFill>
              <a:srgbClr val="FFFFFF"/>
            </a:solidFill>
            <a:ln w="9525">
              <a:noFill/>
              <a:round/>
              <a:headEnd/>
              <a:tailEnd/>
            </a:ln>
          </p:spPr>
          <p:txBody>
            <a:bodyPr/>
            <a:lstStyle/>
            <a:p>
              <a:endParaRPr lang="nl-NL"/>
            </a:p>
          </p:txBody>
        </p:sp>
        <p:sp>
          <p:nvSpPr>
            <p:cNvPr id="88174" name="Freeform 320"/>
            <p:cNvSpPr>
              <a:spLocks/>
            </p:cNvSpPr>
            <p:nvPr/>
          </p:nvSpPr>
          <p:spPr bwMode="auto">
            <a:xfrm>
              <a:off x="1530" y="2048"/>
              <a:ext cx="118" cy="561"/>
            </a:xfrm>
            <a:custGeom>
              <a:avLst/>
              <a:gdLst>
                <a:gd name="T0" fmla="*/ 0 w 118"/>
                <a:gd name="T1" fmla="*/ 0 h 561"/>
                <a:gd name="T2" fmla="*/ 59 w 118"/>
                <a:gd name="T3" fmla="*/ 241 h 561"/>
                <a:gd name="T4" fmla="*/ 0 w 118"/>
                <a:gd name="T5" fmla="*/ 321 h 561"/>
                <a:gd name="T6" fmla="*/ 59 w 118"/>
                <a:gd name="T7" fmla="*/ 561 h 561"/>
                <a:gd name="T8" fmla="*/ 118 w 118"/>
                <a:gd name="T9" fmla="*/ 561 h 561"/>
                <a:gd name="T10" fmla="*/ 59 w 118"/>
                <a:gd name="T11" fmla="*/ 321 h 561"/>
                <a:gd name="T12" fmla="*/ 118 w 118"/>
                <a:gd name="T13" fmla="*/ 241 h 561"/>
                <a:gd name="T14" fmla="*/ 59 w 118"/>
                <a:gd name="T15" fmla="*/ 0 h 561"/>
                <a:gd name="T16" fmla="*/ 0 w 118"/>
                <a:gd name="T17" fmla="*/ 0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561"/>
                <a:gd name="T29" fmla="*/ 118 w 118"/>
                <a:gd name="T30" fmla="*/ 561 h 5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561">
                  <a:moveTo>
                    <a:pt x="0" y="0"/>
                  </a:moveTo>
                  <a:lnTo>
                    <a:pt x="59" y="241"/>
                  </a:lnTo>
                  <a:lnTo>
                    <a:pt x="0" y="321"/>
                  </a:lnTo>
                  <a:lnTo>
                    <a:pt x="59" y="561"/>
                  </a:lnTo>
                  <a:lnTo>
                    <a:pt x="118" y="561"/>
                  </a:lnTo>
                  <a:lnTo>
                    <a:pt x="59" y="321"/>
                  </a:lnTo>
                  <a:lnTo>
                    <a:pt x="118" y="241"/>
                  </a:lnTo>
                  <a:lnTo>
                    <a:pt x="59" y="0"/>
                  </a:lnTo>
                  <a:lnTo>
                    <a:pt x="0" y="0"/>
                  </a:lnTo>
                  <a:close/>
                </a:path>
              </a:pathLst>
            </a:custGeom>
            <a:noFill/>
            <a:ln w="3175" cap="rnd">
              <a:solidFill>
                <a:srgbClr val="FFFFFF"/>
              </a:solidFill>
              <a:round/>
              <a:headEnd/>
              <a:tailEnd/>
            </a:ln>
          </p:spPr>
          <p:txBody>
            <a:bodyPr/>
            <a:lstStyle/>
            <a:p>
              <a:endParaRPr lang="nl-NL"/>
            </a:p>
          </p:txBody>
        </p:sp>
        <p:sp>
          <p:nvSpPr>
            <p:cNvPr id="88175" name="Freeform 321"/>
            <p:cNvSpPr>
              <a:spLocks/>
            </p:cNvSpPr>
            <p:nvPr/>
          </p:nvSpPr>
          <p:spPr bwMode="auto">
            <a:xfrm>
              <a:off x="1589" y="2048"/>
              <a:ext cx="59" cy="561"/>
            </a:xfrm>
            <a:custGeom>
              <a:avLst/>
              <a:gdLst>
                <a:gd name="T0" fmla="*/ 0 w 59"/>
                <a:gd name="T1" fmla="*/ 0 h 561"/>
                <a:gd name="T2" fmla="*/ 59 w 59"/>
                <a:gd name="T3" fmla="*/ 241 h 561"/>
                <a:gd name="T4" fmla="*/ 0 w 59"/>
                <a:gd name="T5" fmla="*/ 321 h 561"/>
                <a:gd name="T6" fmla="*/ 59 w 59"/>
                <a:gd name="T7" fmla="*/ 561 h 561"/>
                <a:gd name="T8" fmla="*/ 0 60000 65536"/>
                <a:gd name="T9" fmla="*/ 0 60000 65536"/>
                <a:gd name="T10" fmla="*/ 0 60000 65536"/>
                <a:gd name="T11" fmla="*/ 0 60000 65536"/>
                <a:gd name="T12" fmla="*/ 0 w 59"/>
                <a:gd name="T13" fmla="*/ 0 h 561"/>
                <a:gd name="T14" fmla="*/ 59 w 59"/>
                <a:gd name="T15" fmla="*/ 561 h 561"/>
              </a:gdLst>
              <a:ahLst/>
              <a:cxnLst>
                <a:cxn ang="T8">
                  <a:pos x="T0" y="T1"/>
                </a:cxn>
                <a:cxn ang="T9">
                  <a:pos x="T2" y="T3"/>
                </a:cxn>
                <a:cxn ang="T10">
                  <a:pos x="T4" y="T5"/>
                </a:cxn>
                <a:cxn ang="T11">
                  <a:pos x="T6" y="T7"/>
                </a:cxn>
              </a:cxnLst>
              <a:rect l="T12" t="T13" r="T14" b="T15"/>
              <a:pathLst>
                <a:path w="59" h="561">
                  <a:moveTo>
                    <a:pt x="0" y="0"/>
                  </a:moveTo>
                  <a:lnTo>
                    <a:pt x="59" y="241"/>
                  </a:lnTo>
                  <a:lnTo>
                    <a:pt x="0" y="321"/>
                  </a:lnTo>
                  <a:lnTo>
                    <a:pt x="59" y="561"/>
                  </a:lnTo>
                </a:path>
              </a:pathLst>
            </a:custGeom>
            <a:noFill/>
            <a:ln w="3175" cap="rnd">
              <a:solidFill>
                <a:srgbClr val="000000"/>
              </a:solidFill>
              <a:round/>
              <a:headEnd/>
              <a:tailEnd/>
            </a:ln>
          </p:spPr>
          <p:txBody>
            <a:bodyPr/>
            <a:lstStyle/>
            <a:p>
              <a:endParaRPr lang="nl-NL"/>
            </a:p>
          </p:txBody>
        </p:sp>
        <p:sp>
          <p:nvSpPr>
            <p:cNvPr id="88176" name="Freeform 322"/>
            <p:cNvSpPr>
              <a:spLocks/>
            </p:cNvSpPr>
            <p:nvPr/>
          </p:nvSpPr>
          <p:spPr bwMode="auto">
            <a:xfrm>
              <a:off x="1530" y="2048"/>
              <a:ext cx="59" cy="561"/>
            </a:xfrm>
            <a:custGeom>
              <a:avLst/>
              <a:gdLst>
                <a:gd name="T0" fmla="*/ 0 w 59"/>
                <a:gd name="T1" fmla="*/ 0 h 561"/>
                <a:gd name="T2" fmla="*/ 59 w 59"/>
                <a:gd name="T3" fmla="*/ 241 h 561"/>
                <a:gd name="T4" fmla="*/ 0 w 59"/>
                <a:gd name="T5" fmla="*/ 321 h 561"/>
                <a:gd name="T6" fmla="*/ 59 w 59"/>
                <a:gd name="T7" fmla="*/ 561 h 561"/>
                <a:gd name="T8" fmla="*/ 0 60000 65536"/>
                <a:gd name="T9" fmla="*/ 0 60000 65536"/>
                <a:gd name="T10" fmla="*/ 0 60000 65536"/>
                <a:gd name="T11" fmla="*/ 0 60000 65536"/>
                <a:gd name="T12" fmla="*/ 0 w 59"/>
                <a:gd name="T13" fmla="*/ 0 h 561"/>
                <a:gd name="T14" fmla="*/ 59 w 59"/>
                <a:gd name="T15" fmla="*/ 561 h 561"/>
              </a:gdLst>
              <a:ahLst/>
              <a:cxnLst>
                <a:cxn ang="T8">
                  <a:pos x="T0" y="T1"/>
                </a:cxn>
                <a:cxn ang="T9">
                  <a:pos x="T2" y="T3"/>
                </a:cxn>
                <a:cxn ang="T10">
                  <a:pos x="T4" y="T5"/>
                </a:cxn>
                <a:cxn ang="T11">
                  <a:pos x="T6" y="T7"/>
                </a:cxn>
              </a:cxnLst>
              <a:rect l="T12" t="T13" r="T14" b="T15"/>
              <a:pathLst>
                <a:path w="59" h="561">
                  <a:moveTo>
                    <a:pt x="0" y="0"/>
                  </a:moveTo>
                  <a:lnTo>
                    <a:pt x="59" y="241"/>
                  </a:lnTo>
                  <a:lnTo>
                    <a:pt x="0" y="321"/>
                  </a:lnTo>
                  <a:lnTo>
                    <a:pt x="59" y="561"/>
                  </a:lnTo>
                </a:path>
              </a:pathLst>
            </a:custGeom>
            <a:noFill/>
            <a:ln w="3175" cap="rnd">
              <a:solidFill>
                <a:srgbClr val="000000"/>
              </a:solidFill>
              <a:round/>
              <a:headEnd/>
              <a:tailEnd/>
            </a:ln>
          </p:spPr>
          <p:txBody>
            <a:bodyPr/>
            <a:lstStyle/>
            <a:p>
              <a:endParaRPr lang="nl-NL"/>
            </a:p>
          </p:txBody>
        </p:sp>
        <p:sp>
          <p:nvSpPr>
            <p:cNvPr id="88177" name="Rectangle 323"/>
            <p:cNvSpPr>
              <a:spLocks noChangeArrowheads="1"/>
            </p:cNvSpPr>
            <p:nvPr/>
          </p:nvSpPr>
          <p:spPr bwMode="auto">
            <a:xfrm>
              <a:off x="1349" y="2233"/>
              <a:ext cx="208" cy="110"/>
            </a:xfrm>
            <a:prstGeom prst="rect">
              <a:avLst/>
            </a:prstGeom>
            <a:noFill/>
            <a:ln w="9525">
              <a:noFill/>
              <a:miter lim="800000"/>
              <a:headEnd/>
              <a:tailEnd/>
            </a:ln>
          </p:spPr>
          <p:txBody>
            <a:bodyPr wrap="none" lIns="0" tIns="0" rIns="0" bIns="0">
              <a:spAutoFit/>
            </a:bodyPr>
            <a:lstStyle/>
            <a:p>
              <a:r>
                <a:rPr lang="en-US" altLang="zh-CN" sz="1200" i="0">
                  <a:solidFill>
                    <a:srgbClr val="000000"/>
                  </a:solidFill>
                  <a:ea typeface="宋体" pitchFamily="2" charset="-122"/>
                </a:rPr>
                <a:t>ORB</a:t>
              </a:r>
              <a:endParaRPr lang="en-US" altLang="zh-CN" i="0">
                <a:ea typeface="宋体" pitchFamily="2" charset="-122"/>
              </a:endParaRPr>
            </a:p>
          </p:txBody>
        </p:sp>
      </p:grpSp>
      <p:sp>
        <p:nvSpPr>
          <p:cNvPr id="88069" name="Rectangle 324"/>
          <p:cNvSpPr>
            <a:spLocks noChangeArrowheads="1"/>
          </p:cNvSpPr>
          <p:nvPr/>
        </p:nvSpPr>
        <p:spPr bwMode="auto">
          <a:xfrm>
            <a:off x="123825" y="5141913"/>
            <a:ext cx="4854575" cy="915987"/>
          </a:xfrm>
          <a:prstGeom prst="rect">
            <a:avLst/>
          </a:prstGeom>
          <a:noFill/>
          <a:ln w="9525">
            <a:noFill/>
            <a:miter lim="800000"/>
            <a:headEnd/>
            <a:tailEnd/>
          </a:ln>
        </p:spPr>
        <p:txBody>
          <a:bodyPr anchor="ctr">
            <a:spAutoFit/>
          </a:bodyPr>
          <a:lstStyle/>
          <a:p>
            <a:pPr marL="114300" indent="-114300">
              <a:spcBef>
                <a:spcPct val="0"/>
              </a:spcBef>
              <a:buFontTx/>
              <a:buChar char="•"/>
            </a:pPr>
            <a:r>
              <a:rPr lang="en-US" altLang="zh-CN" i="0">
                <a:ea typeface="宋体" pitchFamily="2" charset="-122"/>
              </a:rPr>
              <a:t>Containers define operations that enable component executors to access common middleware services &amp; runtime policies</a:t>
            </a:r>
          </a:p>
        </p:txBody>
      </p:sp>
      <p:sp>
        <p:nvSpPr>
          <p:cNvPr id="88070" name="Rectangle 326"/>
          <p:cNvSpPr>
            <a:spLocks noGrp="1" noChangeArrowheads="1"/>
          </p:cNvSpPr>
          <p:nvPr>
            <p:ph type="title"/>
          </p:nvPr>
        </p:nvSpPr>
        <p:spPr>
          <a:xfrm>
            <a:off x="0" y="533400"/>
            <a:ext cx="9144000" cy="381000"/>
          </a:xfrm>
          <a:noFill/>
        </p:spPr>
        <p:txBody>
          <a:bodyPr/>
          <a:lstStyle/>
          <a:p>
            <a:pPr eaLnBrk="1" hangingPunct="1"/>
            <a:r>
              <a:rPr lang="en-US" altLang="zh-CN" sz="3200" smtClean="0">
                <a:ea typeface="宋体" pitchFamily="2" charset="-122"/>
              </a:rPr>
              <a:t>Capabilities of CORBA Component Model (CCM)</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pPr>
              <a:defRPr/>
            </a:pPr>
            <a:r>
              <a:rPr lang="en-US" smtClean="0">
                <a:cs typeface="+mj-cs"/>
              </a:rPr>
              <a:t>DDS for Lightweight CCM</a:t>
            </a:r>
          </a:p>
        </p:txBody>
      </p:sp>
      <p:sp>
        <p:nvSpPr>
          <p:cNvPr id="165891" name="Text Placeholder 6"/>
          <p:cNvSpPr>
            <a:spLocks noGrp="1"/>
          </p:cNvSpPr>
          <p:nvPr>
            <p:ph type="body" idx="1"/>
          </p:nvPr>
        </p:nvSpPr>
        <p:spPr/>
        <p:txBody>
          <a:bodyPr/>
          <a:lstStyle/>
          <a:p>
            <a:endParaRPr lang="nl-NL" smtClean="0">
              <a:ea typeface="ＭＳ Ｐゴシック" pitchFamily="34" charset="-128"/>
            </a:endParaRPr>
          </a:p>
        </p:txBody>
      </p:sp>
      <p:sp>
        <p:nvSpPr>
          <p:cNvPr id="165892" name="Slide Number Placeholder 4"/>
          <p:cNvSpPr>
            <a:spLocks noGrp="1"/>
          </p:cNvSpPr>
          <p:nvPr>
            <p:ph type="sldNum" sz="quarter" idx="10"/>
          </p:nvPr>
        </p:nvSpPr>
        <p:spPr>
          <a:noFill/>
        </p:spPr>
        <p:txBody>
          <a:bodyPr/>
          <a:lstStyle/>
          <a:p>
            <a:fld id="{C6262681-A7FD-472E-8D8B-F42D41FD2B27}" type="slidenum">
              <a:rPr lang="zh-CN" altLang="en-US" smtClean="0">
                <a:latin typeface="Arial" charset="0"/>
              </a:rPr>
              <a:pPr/>
              <a:t>140</a:t>
            </a:fld>
            <a:endParaRPr lang="en-US" altLang="zh-CN" smtClean="0">
              <a:latin typeface="Arial"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4"/>
          <p:cNvSpPr>
            <a:spLocks noGrp="1"/>
          </p:cNvSpPr>
          <p:nvPr>
            <p:ph type="title"/>
          </p:nvPr>
        </p:nvSpPr>
        <p:spPr/>
        <p:txBody>
          <a:bodyPr/>
          <a:lstStyle/>
          <a:p>
            <a:pPr eaLnBrk="1" hangingPunct="1"/>
            <a:r>
              <a:rPr lang="en-US" smtClean="0"/>
              <a:t>DDS for Lightweight CCM (1/3)</a:t>
            </a:r>
          </a:p>
        </p:txBody>
      </p:sp>
      <p:sp>
        <p:nvSpPr>
          <p:cNvPr id="166915" name="Content Placeholder 5"/>
          <p:cNvSpPr>
            <a:spLocks noGrp="1"/>
          </p:cNvSpPr>
          <p:nvPr>
            <p:ph idx="1"/>
          </p:nvPr>
        </p:nvSpPr>
        <p:spPr>
          <a:xfrm>
            <a:off x="152400" y="1143000"/>
            <a:ext cx="7529513" cy="5181600"/>
          </a:xfrm>
        </p:spPr>
        <p:txBody>
          <a:bodyPr/>
          <a:lstStyle/>
          <a:p>
            <a:pPr eaLnBrk="1" hangingPunct="1"/>
            <a:r>
              <a:rPr lang="en-US" smtClean="0"/>
              <a:t>The Data Distribution Service (DDS) provides robust and high performance communication</a:t>
            </a:r>
          </a:p>
          <a:p>
            <a:pPr lvl="1" eaLnBrk="1" hangingPunct="1"/>
            <a:r>
              <a:rPr lang="en-US" smtClean="0">
                <a:ea typeface="ＭＳ Ｐゴシック" pitchFamily="34" charset="-128"/>
              </a:rPr>
              <a:t>Accommodates any flavor of pub/sub communication</a:t>
            </a:r>
          </a:p>
          <a:p>
            <a:pPr lvl="1" eaLnBrk="1" hangingPunct="1"/>
            <a:r>
              <a:rPr lang="en-US" smtClean="0">
                <a:ea typeface="ＭＳ Ｐゴシック" pitchFamily="34" charset="-128"/>
              </a:rPr>
              <a:t>Rich API for configuring behavior and Quality of Service (QoS)</a:t>
            </a:r>
          </a:p>
          <a:p>
            <a:pPr eaLnBrk="1" hangingPunct="1"/>
            <a:r>
              <a:rPr lang="en-US" smtClean="0"/>
              <a:t>Flexibility and robustness comes at the price of increased complexity</a:t>
            </a:r>
          </a:p>
          <a:p>
            <a:pPr lvl="1" eaLnBrk="1" hangingPunct="1"/>
            <a:r>
              <a:rPr lang="en-US" smtClean="0">
                <a:ea typeface="ＭＳ Ｐゴシック" pitchFamily="34" charset="-128"/>
              </a:rPr>
              <a:t>Configuration can be tedious and error-prone</a:t>
            </a:r>
          </a:p>
          <a:p>
            <a:pPr lvl="1" eaLnBrk="1" hangingPunct="1"/>
            <a:r>
              <a:rPr lang="en-US" smtClean="0">
                <a:ea typeface="ＭＳ Ｐゴシック" pitchFamily="34" charset="-128"/>
              </a:rPr>
              <a:t>Developers must write boilerplate code to bootstrap and configure their application</a:t>
            </a:r>
          </a:p>
          <a:p>
            <a:pPr lvl="1" eaLnBrk="1" hangingPunct="1"/>
            <a:r>
              <a:rPr lang="en-US" smtClean="0">
                <a:ea typeface="ＭＳ Ｐゴシック" pitchFamily="34" charset="-128"/>
              </a:rPr>
              <a:t>Must develop ad-hoc and proprietary ways to store and apply configuration data</a:t>
            </a:r>
          </a:p>
        </p:txBody>
      </p:sp>
      <p:sp>
        <p:nvSpPr>
          <p:cNvPr id="166916" name="Rectangle 6"/>
          <p:cNvSpPr>
            <a:spLocks noChangeArrowheads="1"/>
          </p:cNvSpPr>
          <p:nvPr/>
        </p:nvSpPr>
        <p:spPr bwMode="auto">
          <a:xfrm>
            <a:off x="533400" y="5791200"/>
            <a:ext cx="7599363" cy="782638"/>
          </a:xfrm>
          <a:prstGeom prst="rect">
            <a:avLst/>
          </a:prstGeom>
          <a:solidFill>
            <a:srgbClr val="FFFF99"/>
          </a:solidFill>
          <a:ln w="9525">
            <a:noFill/>
            <a:round/>
            <a:headEnd/>
            <a:tailEnd/>
          </a:ln>
        </p:spPr>
        <p:txBody>
          <a:bodyPr>
            <a:spAutoFit/>
          </a:bodyPr>
          <a:lstStyle/>
          <a:p>
            <a:pPr algn="ctr"/>
            <a:r>
              <a:rPr lang="en-US" sz="2200" b="1">
                <a:solidFill>
                  <a:srgbClr val="FF0000"/>
                </a:solidFill>
              </a:rPr>
              <a:t>The DDS for Lightweight CCM (DDS4CCM) resolves these challenges</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pPr eaLnBrk="1" hangingPunct="1"/>
            <a:r>
              <a:rPr lang="en-US" smtClean="0"/>
              <a:t>DDS for Lightweight CCM (2/3)</a:t>
            </a:r>
          </a:p>
        </p:txBody>
      </p:sp>
      <p:sp>
        <p:nvSpPr>
          <p:cNvPr id="167939" name="Content Placeholder 2"/>
          <p:cNvSpPr>
            <a:spLocks noGrp="1"/>
          </p:cNvSpPr>
          <p:nvPr>
            <p:ph idx="1"/>
          </p:nvPr>
        </p:nvSpPr>
        <p:spPr>
          <a:xfrm>
            <a:off x="228600" y="1219200"/>
            <a:ext cx="8655050" cy="4768850"/>
          </a:xfrm>
        </p:spPr>
        <p:txBody>
          <a:bodyPr/>
          <a:lstStyle/>
          <a:p>
            <a:pPr eaLnBrk="1" hangingPunct="1">
              <a:spcBef>
                <a:spcPct val="0"/>
              </a:spcBef>
            </a:pPr>
            <a:r>
              <a:rPr lang="en-US" smtClean="0"/>
              <a:t>Provides a simpler API to the application developer</a:t>
            </a:r>
          </a:p>
          <a:p>
            <a:pPr lvl="1" eaLnBrk="1" hangingPunct="1">
              <a:spcBef>
                <a:spcPct val="0"/>
              </a:spcBef>
            </a:pPr>
            <a:r>
              <a:rPr lang="en-US" smtClean="0">
                <a:ea typeface="ＭＳ Ｐゴシック" pitchFamily="34" charset="-128"/>
              </a:rPr>
              <a:t>Completely removes configuration from the scope of the application developer</a:t>
            </a:r>
          </a:p>
          <a:p>
            <a:pPr lvl="1" eaLnBrk="1" hangingPunct="1">
              <a:spcBef>
                <a:spcPct val="0"/>
              </a:spcBef>
            </a:pPr>
            <a:r>
              <a:rPr lang="en-US" smtClean="0">
                <a:ea typeface="ＭＳ Ｐゴシック" pitchFamily="34" charset="-128"/>
              </a:rPr>
              <a:t>Defines ready-to-use ports intended to hide complexity</a:t>
            </a:r>
          </a:p>
          <a:p>
            <a:pPr lvl="1" eaLnBrk="1" hangingPunct="1">
              <a:spcBef>
                <a:spcPct val="0"/>
              </a:spcBef>
            </a:pPr>
            <a:r>
              <a:rPr lang="en-US" smtClean="0">
                <a:ea typeface="ＭＳ Ｐゴシック" pitchFamily="34" charset="-128"/>
              </a:rPr>
              <a:t>Well-defined DDS patterns are codified in connectors with associated QoS settings</a:t>
            </a:r>
          </a:p>
          <a:p>
            <a:pPr eaLnBrk="1" hangingPunct="1">
              <a:spcBef>
                <a:spcPct val="0"/>
              </a:spcBef>
            </a:pPr>
            <a:r>
              <a:rPr lang="en-US" smtClean="0"/>
              <a:t>Provides robust deployment and configuration support to DDS</a:t>
            </a:r>
          </a:p>
          <a:p>
            <a:pPr lvl="1" eaLnBrk="1" hangingPunct="1">
              <a:spcBef>
                <a:spcPct val="0"/>
              </a:spcBef>
            </a:pPr>
            <a:r>
              <a:rPr lang="en-US" smtClean="0">
                <a:ea typeface="ＭＳ Ｐゴシック" pitchFamily="34" charset="-128"/>
              </a:rPr>
              <a:t>Provides a container (via CCM) to perform application bootstrapping and configuration</a:t>
            </a:r>
          </a:p>
          <a:p>
            <a:pPr lvl="1" eaLnBrk="1" hangingPunct="1">
              <a:spcBef>
                <a:spcPct val="0"/>
              </a:spcBef>
            </a:pPr>
            <a:r>
              <a:rPr lang="en-US" smtClean="0">
                <a:ea typeface="ＭＳ Ｐゴシック" pitchFamily="34" charset="-128"/>
              </a:rPr>
              <a:t>Application binary distribution to distributed, heterogeneous domains</a:t>
            </a:r>
          </a:p>
          <a:p>
            <a:pPr lvl="1" eaLnBrk="1" hangingPunct="1">
              <a:spcBef>
                <a:spcPct val="0"/>
              </a:spcBef>
            </a:pPr>
            <a:r>
              <a:rPr lang="en-US" smtClean="0">
                <a:ea typeface="ＭＳ Ｐゴシック" pitchFamily="34" charset="-128"/>
              </a:rPr>
              <a:t>Coordinated application startup and teardown across distributed nodes</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pPr eaLnBrk="1" hangingPunct="1"/>
            <a:r>
              <a:rPr lang="en-US" smtClean="0"/>
              <a:t>DDS for Lightweight CCM (3/3)</a:t>
            </a:r>
          </a:p>
        </p:txBody>
      </p:sp>
      <p:sp>
        <p:nvSpPr>
          <p:cNvPr id="168963" name="Content Placeholder 2"/>
          <p:cNvSpPr>
            <a:spLocks noGrp="1"/>
          </p:cNvSpPr>
          <p:nvPr>
            <p:ph idx="1"/>
          </p:nvPr>
        </p:nvSpPr>
        <p:spPr>
          <a:xfrm>
            <a:off x="228600" y="1295400"/>
            <a:ext cx="8264525" cy="4768850"/>
          </a:xfrm>
        </p:spPr>
        <p:txBody>
          <a:bodyPr/>
          <a:lstStyle/>
          <a:p>
            <a:pPr eaLnBrk="1" hangingPunct="1"/>
            <a:r>
              <a:rPr lang="en-US" smtClean="0"/>
              <a:t>Specification tries not to prevent advanced DDS usage</a:t>
            </a:r>
          </a:p>
          <a:p>
            <a:pPr lvl="1" eaLnBrk="1" hangingPunct="1"/>
            <a:r>
              <a:rPr lang="en-US" smtClean="0">
                <a:ea typeface="ＭＳ Ｐゴシック" pitchFamily="34" charset="-128"/>
              </a:rPr>
              <a:t>All ports provide access to a more detailed interface</a:t>
            </a:r>
          </a:p>
          <a:p>
            <a:pPr lvl="1" eaLnBrk="1" hangingPunct="1"/>
            <a:r>
              <a:rPr lang="en-US" smtClean="0">
                <a:ea typeface="ＭＳ Ｐゴシック" pitchFamily="34" charset="-128"/>
              </a:rPr>
              <a:t>All involved DDS entities can be discovered using this starting point</a:t>
            </a:r>
          </a:p>
          <a:p>
            <a:pPr lvl="1" eaLnBrk="1" hangingPunct="1"/>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p:txBody>
          <a:bodyPr/>
          <a:lstStyle/>
          <a:p>
            <a:pPr eaLnBrk="1" hangingPunct="1"/>
            <a:r>
              <a:rPr lang="en-US" smtClean="0"/>
              <a:t>DDS4CCM Basic Ports (1/3)</a:t>
            </a:r>
          </a:p>
        </p:txBody>
      </p:sp>
      <p:sp>
        <p:nvSpPr>
          <p:cNvPr id="169987" name="Content Placeholder 2"/>
          <p:cNvSpPr>
            <a:spLocks noGrp="1"/>
          </p:cNvSpPr>
          <p:nvPr>
            <p:ph idx="1"/>
          </p:nvPr>
        </p:nvSpPr>
        <p:spPr>
          <a:xfrm>
            <a:off x="381000" y="1371600"/>
            <a:ext cx="8264525" cy="4768850"/>
          </a:xfrm>
        </p:spPr>
        <p:txBody>
          <a:bodyPr/>
          <a:lstStyle/>
          <a:p>
            <a:pPr eaLnBrk="1" hangingPunct="1"/>
            <a:r>
              <a:rPr lang="en-US" smtClean="0"/>
              <a:t>The basic ports are grouped into three categories:  </a:t>
            </a:r>
            <a:r>
              <a:rPr lang="en-US" i="1" smtClean="0"/>
              <a:t>Data Access – Publishing, Data Access – Subscribing, </a:t>
            </a:r>
            <a:r>
              <a:rPr lang="en-US" smtClean="0"/>
              <a:t>and </a:t>
            </a:r>
            <a:r>
              <a:rPr lang="en-US" i="1" smtClean="0"/>
              <a:t>Status Access</a:t>
            </a:r>
            <a:endParaRPr lang="en-US" smtClean="0"/>
          </a:p>
          <a:p>
            <a:pPr eaLnBrk="1" hangingPunct="1"/>
            <a:r>
              <a:rPr lang="en-US" b="1" smtClean="0"/>
              <a:t>Data Access – Publishing</a:t>
            </a:r>
            <a:endParaRPr lang="en-US" smtClean="0"/>
          </a:p>
          <a:p>
            <a:pPr lvl="1" eaLnBrk="1" hangingPunct="1"/>
            <a:r>
              <a:rPr lang="en-US" b="1" smtClean="0">
                <a:ea typeface="ＭＳ Ｐゴシック" pitchFamily="34" charset="-128"/>
              </a:rPr>
              <a:t>Writer</a:t>
            </a:r>
            <a:r>
              <a:rPr lang="en-US" smtClean="0">
                <a:ea typeface="ＭＳ Ｐゴシック" pitchFamily="34" charset="-128"/>
              </a:rPr>
              <a:t> – Allows publication of data on a topic without regard to the instance lifecycle.</a:t>
            </a:r>
          </a:p>
          <a:p>
            <a:pPr lvl="1" eaLnBrk="1" hangingPunct="1"/>
            <a:r>
              <a:rPr lang="en-US" b="1" smtClean="0">
                <a:ea typeface="ＭＳ Ｐゴシック" pitchFamily="34" charset="-128"/>
              </a:rPr>
              <a:t>Updater</a:t>
            </a:r>
            <a:r>
              <a:rPr lang="en-US" smtClean="0">
                <a:ea typeface="ＭＳ Ｐゴシック" pitchFamily="34" charset="-128"/>
              </a:rPr>
              <a:t>– Allows publication of data with management of instance lifecycle.  Allows creation, update, and deletion of instances.</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lstStyle/>
          <a:p>
            <a:pPr eaLnBrk="1" hangingPunct="1"/>
            <a:r>
              <a:rPr lang="en-US" smtClean="0"/>
              <a:t>DDS4CCM Basic Ports (2/3)</a:t>
            </a:r>
          </a:p>
        </p:txBody>
      </p:sp>
      <p:sp>
        <p:nvSpPr>
          <p:cNvPr id="171011" name="Content Placeholder 2"/>
          <p:cNvSpPr>
            <a:spLocks noGrp="1"/>
          </p:cNvSpPr>
          <p:nvPr>
            <p:ph idx="1"/>
          </p:nvPr>
        </p:nvSpPr>
        <p:spPr>
          <a:xfrm>
            <a:off x="381000" y="1447800"/>
            <a:ext cx="8264525" cy="4768850"/>
          </a:xfrm>
        </p:spPr>
        <p:txBody>
          <a:bodyPr/>
          <a:lstStyle/>
          <a:p>
            <a:pPr eaLnBrk="1" hangingPunct="1"/>
            <a:r>
              <a:rPr lang="en-US" b="1" smtClean="0"/>
              <a:t>Data Access – Subscribing</a:t>
            </a:r>
            <a:endParaRPr lang="en-US" smtClean="0"/>
          </a:p>
          <a:p>
            <a:pPr lvl="1" eaLnBrk="1" hangingPunct="1"/>
            <a:r>
              <a:rPr lang="en-US" b="1" smtClean="0">
                <a:ea typeface="ＭＳ Ｐゴシック" pitchFamily="34" charset="-128"/>
              </a:rPr>
              <a:t>Reader</a:t>
            </a:r>
            <a:r>
              <a:rPr lang="en-US" smtClean="0">
                <a:ea typeface="ＭＳ Ｐゴシック" pitchFamily="34" charset="-128"/>
              </a:rPr>
              <a:t> – Allows access to one or more instances with non-blocking semantics.</a:t>
            </a:r>
          </a:p>
          <a:p>
            <a:pPr lvl="1" eaLnBrk="1" hangingPunct="1"/>
            <a:r>
              <a:rPr lang="en-US" b="1" smtClean="0">
                <a:ea typeface="ＭＳ Ｐゴシック" pitchFamily="34" charset="-128"/>
              </a:rPr>
              <a:t>Getter</a:t>
            </a:r>
            <a:r>
              <a:rPr lang="en-US" smtClean="0">
                <a:ea typeface="ＭＳ Ｐゴシック" pitchFamily="34" charset="-128"/>
              </a:rPr>
              <a:t> – Allows access to one or more instances with blocking semantics.</a:t>
            </a:r>
          </a:p>
          <a:p>
            <a:pPr lvl="1" eaLnBrk="1" hangingPunct="1"/>
            <a:r>
              <a:rPr lang="en-US" b="1" smtClean="0">
                <a:ea typeface="ＭＳ Ｐゴシック" pitchFamily="34" charset="-128"/>
              </a:rPr>
              <a:t>Listener</a:t>
            </a:r>
            <a:r>
              <a:rPr lang="en-US" smtClean="0">
                <a:ea typeface="ＭＳ Ｐゴシック" pitchFamily="34" charset="-128"/>
              </a:rPr>
              <a:t> – Provides a callback mechanism to the application when new data arrives, regardless of instance state</a:t>
            </a:r>
          </a:p>
          <a:p>
            <a:pPr lvl="1" eaLnBrk="1" hangingPunct="1"/>
            <a:r>
              <a:rPr lang="en-US" b="1" smtClean="0">
                <a:ea typeface="ＭＳ Ｐゴシック" pitchFamily="34" charset="-128"/>
              </a:rPr>
              <a:t>StateListener</a:t>
            </a:r>
            <a:r>
              <a:rPr lang="en-US" smtClean="0">
                <a:ea typeface="ＭＳ Ｐゴシック" pitchFamily="34" charset="-128"/>
              </a:rPr>
              <a:t> – Provides a callback mechanism to the application when new data arrives, with different operations depending on state</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pPr eaLnBrk="1" hangingPunct="1"/>
            <a:r>
              <a:rPr lang="en-US" smtClean="0"/>
              <a:t>DDS4CCM Basic Ports (3/3)</a:t>
            </a:r>
          </a:p>
        </p:txBody>
      </p:sp>
      <p:sp>
        <p:nvSpPr>
          <p:cNvPr id="172035" name="Content Placeholder 2"/>
          <p:cNvSpPr>
            <a:spLocks noGrp="1"/>
          </p:cNvSpPr>
          <p:nvPr>
            <p:ph idx="1"/>
          </p:nvPr>
        </p:nvSpPr>
        <p:spPr>
          <a:xfrm>
            <a:off x="381000" y="1447800"/>
            <a:ext cx="8264525" cy="4768850"/>
          </a:xfrm>
        </p:spPr>
        <p:txBody>
          <a:bodyPr/>
          <a:lstStyle/>
          <a:p>
            <a:pPr eaLnBrk="1" hangingPunct="1"/>
            <a:r>
              <a:rPr lang="en-US" b="1" smtClean="0"/>
              <a:t>Status Access</a:t>
            </a:r>
            <a:endParaRPr lang="en-US" smtClean="0"/>
          </a:p>
          <a:p>
            <a:pPr lvl="1" eaLnBrk="1" hangingPunct="1"/>
            <a:r>
              <a:rPr lang="en-US" b="1" smtClean="0">
                <a:ea typeface="ＭＳ Ｐゴシック" pitchFamily="34" charset="-128"/>
              </a:rPr>
              <a:t>PortStatusListener</a:t>
            </a:r>
            <a:r>
              <a:rPr lang="en-US" smtClean="0">
                <a:ea typeface="ＭＳ Ｐゴシック" pitchFamily="34" charset="-128"/>
              </a:rPr>
              <a:t> – Delivers status related to ports, this information is relevant to data subscribers. </a:t>
            </a:r>
          </a:p>
          <a:p>
            <a:pPr lvl="1" eaLnBrk="1" hangingPunct="1"/>
            <a:r>
              <a:rPr lang="en-US" b="1" smtClean="0">
                <a:ea typeface="ＭＳ Ｐゴシック" pitchFamily="34" charset="-128"/>
              </a:rPr>
              <a:t>ConnectorStatusListener</a:t>
            </a:r>
            <a:r>
              <a:rPr lang="en-US" smtClean="0">
                <a:ea typeface="ＭＳ Ｐゴシック" pitchFamily="34" charset="-128"/>
              </a:rPr>
              <a:t> – Delivers status updates that are relevant system-wide. 	</a:t>
            </a:r>
          </a:p>
          <a:p>
            <a:pPr eaLnBrk="1" hangingPunct="1">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p:txBody>
          <a:bodyPr/>
          <a:lstStyle/>
          <a:p>
            <a:pPr eaLnBrk="1" hangingPunct="1"/>
            <a:r>
              <a:rPr lang="en-US" smtClean="0"/>
              <a:t>DDS4CCM Extended Ports (1/2)</a:t>
            </a:r>
          </a:p>
        </p:txBody>
      </p:sp>
      <p:sp>
        <p:nvSpPr>
          <p:cNvPr id="173059" name="Content Placeholder 2"/>
          <p:cNvSpPr>
            <a:spLocks noGrp="1"/>
          </p:cNvSpPr>
          <p:nvPr>
            <p:ph idx="1"/>
          </p:nvPr>
        </p:nvSpPr>
        <p:spPr>
          <a:xfrm>
            <a:off x="152400" y="1281113"/>
            <a:ext cx="8839200" cy="2597150"/>
          </a:xfrm>
        </p:spPr>
        <p:txBody>
          <a:bodyPr/>
          <a:lstStyle/>
          <a:p>
            <a:pPr eaLnBrk="1" hangingPunct="1"/>
            <a:r>
              <a:rPr lang="en-US" smtClean="0"/>
              <a:t>The extended ports – in most cases – combine a basic port with the corresponding DCPS IDL interface</a:t>
            </a:r>
          </a:p>
          <a:p>
            <a:pPr lvl="1" eaLnBrk="1" hangingPunct="1"/>
            <a:r>
              <a:rPr lang="en-US" smtClean="0">
                <a:ea typeface="ＭＳ Ｐゴシック" pitchFamily="34" charset="-128"/>
              </a:rPr>
              <a:t>Provides the opportunity to access advanced DDS features</a:t>
            </a:r>
          </a:p>
          <a:p>
            <a:pPr lvl="1" eaLnBrk="1" hangingPunct="1"/>
            <a:r>
              <a:rPr lang="en-US" smtClean="0">
                <a:ea typeface="ＭＳ Ｐゴシック" pitchFamily="34" charset="-128"/>
              </a:rPr>
              <a:t>Increases code portability by not exposing DDS implementation directly</a:t>
            </a:r>
          </a:p>
          <a:p>
            <a:pPr lvl="1" eaLnBrk="1" hangingPunct="1"/>
            <a:r>
              <a:rPr lang="en-US" smtClean="0">
                <a:ea typeface="ＭＳ Ｐゴシック" pitchFamily="34" charset="-128"/>
              </a:rPr>
              <a:t>Subscriber ports also include a PortStatusListener</a:t>
            </a:r>
          </a:p>
          <a:p>
            <a:pPr eaLnBrk="1" hangingPunct="1"/>
            <a:endParaRPr lang="en-US" smtClean="0"/>
          </a:p>
        </p:txBody>
      </p:sp>
      <p:sp>
        <p:nvSpPr>
          <p:cNvPr id="173060" name="TextBox 3"/>
          <p:cNvSpPr txBox="1">
            <a:spLocks noChangeArrowheads="1"/>
          </p:cNvSpPr>
          <p:nvPr/>
        </p:nvSpPr>
        <p:spPr bwMode="auto">
          <a:xfrm>
            <a:off x="423863" y="3802063"/>
            <a:ext cx="4021137" cy="1277937"/>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porttype DDS_Write {</a:t>
            </a:r>
          </a:p>
          <a:p>
            <a:r>
              <a:rPr lang="en-US" sz="1400" i="0">
                <a:latin typeface="Courier New" pitchFamily="49" charset="0"/>
                <a:cs typeface="Courier New" pitchFamily="49" charset="0"/>
              </a:rPr>
              <a:t>  uses Writer data;</a:t>
            </a:r>
          </a:p>
          <a:p>
            <a:r>
              <a:rPr lang="en-US" sz="1400" i="0">
                <a:latin typeface="Courier New" pitchFamily="49" charset="0"/>
                <a:cs typeface="Courier New" pitchFamily="49" charset="0"/>
              </a:rPr>
              <a:t>  uses DDS::DataWriter dds_entity;</a:t>
            </a:r>
          </a:p>
          <a:p>
            <a:r>
              <a:rPr lang="en-US" sz="1400" i="0">
                <a:latin typeface="Courier New" pitchFamily="49" charset="0"/>
                <a:cs typeface="Courier New" pitchFamily="49" charset="0"/>
              </a:rPr>
              <a:t>};</a:t>
            </a:r>
          </a:p>
        </p:txBody>
      </p:sp>
      <p:sp>
        <p:nvSpPr>
          <p:cNvPr id="173061" name="TextBox 4"/>
          <p:cNvSpPr txBox="1">
            <a:spLocks noChangeArrowheads="1"/>
          </p:cNvSpPr>
          <p:nvPr/>
        </p:nvSpPr>
        <p:spPr bwMode="auto">
          <a:xfrm>
            <a:off x="4686300" y="3797300"/>
            <a:ext cx="4457700" cy="1600200"/>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porttype DDS_Read {</a:t>
            </a:r>
          </a:p>
          <a:p>
            <a:r>
              <a:rPr lang="en-US" sz="1400" i="0">
                <a:latin typeface="Courier New" pitchFamily="49" charset="0"/>
                <a:cs typeface="Courier New" pitchFamily="49" charset="0"/>
              </a:rPr>
              <a:t>  uses Reader data;</a:t>
            </a:r>
          </a:p>
          <a:p>
            <a:r>
              <a:rPr lang="en-US" sz="1400" i="0">
                <a:latin typeface="Courier New" pitchFamily="49" charset="0"/>
                <a:cs typeface="Courier New" pitchFamily="49" charset="0"/>
              </a:rPr>
              <a:t>  uses DDS::DataReader dds_entity;</a:t>
            </a:r>
          </a:p>
          <a:p>
            <a:r>
              <a:rPr lang="en-US" sz="1400" i="0">
                <a:latin typeface="Courier New" pitchFamily="49" charset="0"/>
                <a:cs typeface="Courier New" pitchFamily="49" charset="0"/>
              </a:rPr>
              <a:t>  provides PortStatusListener status;</a:t>
            </a:r>
          </a:p>
          <a:p>
            <a:r>
              <a:rPr lang="en-US" sz="1400" i="0">
                <a:latin typeface="Courier New" pitchFamily="49" charset="0"/>
                <a:cs typeface="Courier New" pitchFamily="49" charset="0"/>
              </a:rPr>
              <a:t>};</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pPr eaLnBrk="1" hangingPunct="1"/>
            <a:r>
              <a:rPr lang="en-US" smtClean="0"/>
              <a:t>DDS4CCM Extended Ports (2/2)</a:t>
            </a:r>
          </a:p>
        </p:txBody>
      </p:sp>
      <p:sp>
        <p:nvSpPr>
          <p:cNvPr id="174083" name="Content Placeholder 2"/>
          <p:cNvSpPr>
            <a:spLocks noGrp="1"/>
          </p:cNvSpPr>
          <p:nvPr>
            <p:ph idx="1"/>
          </p:nvPr>
        </p:nvSpPr>
        <p:spPr>
          <a:xfrm>
            <a:off x="152400" y="1143000"/>
            <a:ext cx="8839200" cy="2484438"/>
          </a:xfrm>
        </p:spPr>
        <p:txBody>
          <a:bodyPr/>
          <a:lstStyle/>
          <a:p>
            <a:pPr eaLnBrk="1" hangingPunct="1"/>
            <a:r>
              <a:rPr lang="en-US" smtClean="0"/>
              <a:t>Listener ports (updates are pushed to the component) contain both Reader and Listener ports</a:t>
            </a:r>
          </a:p>
          <a:p>
            <a:pPr lvl="1" eaLnBrk="1" hangingPunct="1"/>
            <a:r>
              <a:rPr lang="en-US" smtClean="0">
                <a:ea typeface="ＭＳ Ｐゴシック" pitchFamily="34" charset="-128"/>
              </a:rPr>
              <a:t>‘Reader’ portion of the extended port is used to configure criteria used to select updates</a:t>
            </a:r>
          </a:p>
          <a:p>
            <a:pPr lvl="1" eaLnBrk="1" hangingPunct="1"/>
            <a:r>
              <a:rPr lang="en-US" smtClean="0">
                <a:ea typeface="ＭＳ Ｐゴシック" pitchFamily="34" charset="-128"/>
              </a:rPr>
              <a:t>Selected updates are pushed to the component</a:t>
            </a:r>
          </a:p>
          <a:p>
            <a:pPr lvl="1" eaLnBrk="1" hangingPunct="1"/>
            <a:endParaRPr lang="en-US" smtClean="0">
              <a:ea typeface="ＭＳ Ｐゴシック" pitchFamily="34" charset="-128"/>
            </a:endParaRPr>
          </a:p>
        </p:txBody>
      </p:sp>
      <p:sp>
        <p:nvSpPr>
          <p:cNvPr id="174084" name="TextBox 3"/>
          <p:cNvSpPr txBox="1">
            <a:spLocks noChangeArrowheads="1"/>
          </p:cNvSpPr>
          <p:nvPr/>
        </p:nvSpPr>
        <p:spPr bwMode="auto">
          <a:xfrm>
            <a:off x="177800" y="3252788"/>
            <a:ext cx="4211638" cy="2246312"/>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porttype DDS_Listen {</a:t>
            </a:r>
          </a:p>
          <a:p>
            <a:r>
              <a:rPr lang="en-US" sz="1400" i="0">
                <a:latin typeface="Courier New" pitchFamily="49" charset="0"/>
                <a:cs typeface="Courier New" pitchFamily="49" charset="0"/>
              </a:rPr>
              <a:t>  uses Reader data;</a:t>
            </a:r>
          </a:p>
          <a:p>
            <a:r>
              <a:rPr lang="en-US" sz="1400" i="0">
                <a:latin typeface="Courier New" pitchFamily="49" charset="0"/>
                <a:cs typeface="Courier New" pitchFamily="49" charset="0"/>
              </a:rPr>
              <a:t>  uses DataListenerControl control;</a:t>
            </a:r>
          </a:p>
          <a:p>
            <a:r>
              <a:rPr lang="en-US" sz="1400" i="0">
                <a:latin typeface="Courier New" pitchFamily="49" charset="0"/>
                <a:cs typeface="Courier New" pitchFamily="49" charset="0"/>
              </a:rPr>
              <a:t>  provides Listener data_listener;</a:t>
            </a:r>
          </a:p>
          <a:p>
            <a:r>
              <a:rPr lang="en-US" sz="1400" i="0">
                <a:latin typeface="Courier New" pitchFamily="49" charset="0"/>
                <a:cs typeface="Courier New" pitchFamily="49" charset="0"/>
              </a:rPr>
              <a:t>  uses DDS::DataReader dds_entity;</a:t>
            </a:r>
          </a:p>
          <a:p>
            <a:r>
              <a:rPr lang="en-US" sz="1400" i="0">
                <a:latin typeface="Courier New" pitchFamily="49" charset="0"/>
                <a:cs typeface="Courier New" pitchFamily="49" charset="0"/>
              </a:rPr>
              <a:t>  provides PortStatusListener status;</a:t>
            </a:r>
          </a:p>
          <a:p>
            <a:r>
              <a:rPr lang="en-US" sz="1400" i="0">
                <a:latin typeface="Courier New" pitchFamily="49" charset="0"/>
                <a:cs typeface="Courier New" pitchFamily="49" charset="0"/>
              </a:rPr>
              <a:t>};   </a:t>
            </a:r>
          </a:p>
        </p:txBody>
      </p:sp>
      <p:sp>
        <p:nvSpPr>
          <p:cNvPr id="174085" name="TextBox 4"/>
          <p:cNvSpPr txBox="1">
            <a:spLocks noChangeArrowheads="1"/>
          </p:cNvSpPr>
          <p:nvPr/>
        </p:nvSpPr>
        <p:spPr bwMode="auto">
          <a:xfrm>
            <a:off x="4754563" y="3249613"/>
            <a:ext cx="4389437" cy="2246312"/>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porttype DDS_StateListen {</a:t>
            </a:r>
          </a:p>
          <a:p>
            <a:r>
              <a:rPr lang="en-US" sz="1400" i="0">
                <a:latin typeface="Courier New" pitchFamily="49" charset="0"/>
                <a:cs typeface="Courier New" pitchFamily="49" charset="0"/>
              </a:rPr>
              <a:t>  uses Reader data;</a:t>
            </a:r>
          </a:p>
          <a:p>
            <a:r>
              <a:rPr lang="en-US" sz="1400" i="0">
                <a:latin typeface="Courier New" pitchFamily="49" charset="0"/>
                <a:cs typeface="Courier New" pitchFamily="49" charset="0"/>
              </a:rPr>
              <a:t>  uses ListenerControl data_control;</a:t>
            </a:r>
          </a:p>
          <a:p>
            <a:r>
              <a:rPr lang="en-US" sz="1400" i="0">
                <a:latin typeface="Courier New" pitchFamily="49" charset="0"/>
                <a:cs typeface="Courier New" pitchFamily="49" charset="0"/>
              </a:rPr>
              <a:t>  provides StateListener data_listener;</a:t>
            </a:r>
          </a:p>
          <a:p>
            <a:r>
              <a:rPr lang="en-US" sz="1400" i="0">
                <a:latin typeface="Courier New" pitchFamily="49" charset="0"/>
                <a:cs typeface="Courier New" pitchFamily="49" charset="0"/>
              </a:rPr>
              <a:t>  uses DDS::DataReader dds_entity;</a:t>
            </a:r>
          </a:p>
          <a:p>
            <a:r>
              <a:rPr lang="en-US" sz="1400" i="0">
                <a:latin typeface="Courier New" pitchFamily="49" charset="0"/>
                <a:cs typeface="Courier New" pitchFamily="49" charset="0"/>
              </a:rPr>
              <a:t>  provides PortStatusListener status;</a:t>
            </a:r>
          </a:p>
          <a:p>
            <a:r>
              <a:rPr lang="en-US" sz="1400" i="0">
                <a:latin typeface="Courier New" pitchFamily="49" charset="0"/>
                <a:cs typeface="Courier New" pitchFamily="49" charset="0"/>
              </a:rPr>
              <a:t>};   </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p:cNvSpPr>
            <a:spLocks noGrp="1"/>
          </p:cNvSpPr>
          <p:nvPr>
            <p:ph type="title"/>
          </p:nvPr>
        </p:nvSpPr>
        <p:spPr/>
        <p:txBody>
          <a:bodyPr/>
          <a:lstStyle/>
          <a:p>
            <a:pPr eaLnBrk="1" hangingPunct="1"/>
            <a:r>
              <a:rPr lang="en-US" smtClean="0"/>
              <a:t>DDS4CCM Standard Connectors (1/2)</a:t>
            </a:r>
          </a:p>
        </p:txBody>
      </p:sp>
      <p:sp>
        <p:nvSpPr>
          <p:cNvPr id="175107" name="Content Placeholder 2"/>
          <p:cNvSpPr>
            <a:spLocks noGrp="1"/>
          </p:cNvSpPr>
          <p:nvPr>
            <p:ph sz="half" idx="1"/>
          </p:nvPr>
        </p:nvSpPr>
        <p:spPr>
          <a:xfrm>
            <a:off x="0" y="1143000"/>
            <a:ext cx="4572000" cy="4768850"/>
          </a:xfrm>
        </p:spPr>
        <p:txBody>
          <a:bodyPr/>
          <a:lstStyle/>
          <a:p>
            <a:pPr eaLnBrk="1" hangingPunct="1"/>
            <a:r>
              <a:rPr lang="en-US" sz="2000" smtClean="0"/>
              <a:t>Gathers connectors for all roles in a given use pattern</a:t>
            </a:r>
          </a:p>
          <a:p>
            <a:pPr lvl="1" eaLnBrk="1" hangingPunct="1"/>
            <a:r>
              <a:rPr lang="en-US" sz="2000" smtClean="0">
                <a:ea typeface="ＭＳ Ｐゴシック" pitchFamily="34" charset="-128"/>
              </a:rPr>
              <a:t>One or more DDS4CCM Extended Ports (as mirrorports)</a:t>
            </a:r>
          </a:p>
          <a:p>
            <a:pPr lvl="1" eaLnBrk="1" hangingPunct="1"/>
            <a:r>
              <a:rPr lang="en-US" sz="2000" smtClean="0">
                <a:ea typeface="ＭＳ Ｐゴシック" pitchFamily="34" charset="-128"/>
              </a:rPr>
              <a:t>Configuration meta-data (domain ID, topic name, QoS profiles)</a:t>
            </a:r>
          </a:p>
          <a:p>
            <a:pPr eaLnBrk="1" hangingPunct="1"/>
            <a:r>
              <a:rPr lang="en-US" sz="2000" smtClean="0"/>
              <a:t>Two standard defined ‘base connectors</a:t>
            </a:r>
          </a:p>
          <a:p>
            <a:pPr lvl="1" eaLnBrk="1" hangingPunct="1"/>
            <a:r>
              <a:rPr lang="en-US" sz="2000" smtClean="0">
                <a:ea typeface="ＭＳ Ｐゴシック" pitchFamily="34" charset="-128"/>
              </a:rPr>
              <a:t>DDS_Base</a:t>
            </a:r>
          </a:p>
          <a:p>
            <a:pPr lvl="1" eaLnBrk="1" hangingPunct="1"/>
            <a:r>
              <a:rPr lang="en-US" sz="2000" smtClean="0">
                <a:ea typeface="ＭＳ Ｐゴシック" pitchFamily="34" charset="-128"/>
              </a:rPr>
              <a:t>DDS_TopicBase</a:t>
            </a:r>
          </a:p>
          <a:p>
            <a:pPr eaLnBrk="1" hangingPunct="1"/>
            <a:r>
              <a:rPr lang="en-US" sz="2000" smtClean="0"/>
              <a:t>Two standard defined connectors</a:t>
            </a:r>
          </a:p>
          <a:p>
            <a:pPr lvl="1" eaLnBrk="1" hangingPunct="1"/>
            <a:r>
              <a:rPr lang="en-US" sz="2000" smtClean="0">
                <a:ea typeface="ＭＳ Ｐゴシック" pitchFamily="34" charset="-128"/>
              </a:rPr>
              <a:t>Pattern State Transfer</a:t>
            </a:r>
          </a:p>
          <a:p>
            <a:pPr lvl="1" eaLnBrk="1" hangingPunct="1"/>
            <a:r>
              <a:rPr lang="en-US" sz="2000" smtClean="0">
                <a:ea typeface="ＭＳ Ｐゴシック" pitchFamily="34" charset="-128"/>
              </a:rPr>
              <a:t>Pattern Event Transfer</a:t>
            </a:r>
          </a:p>
          <a:p>
            <a:pPr eaLnBrk="1" hangingPunct="1"/>
            <a:endParaRPr lang="en-US" sz="2000" smtClean="0"/>
          </a:p>
        </p:txBody>
      </p:sp>
      <p:sp>
        <p:nvSpPr>
          <p:cNvPr id="175108" name="Content Placeholder 3"/>
          <p:cNvSpPr>
            <a:spLocks noGrp="1"/>
          </p:cNvSpPr>
          <p:nvPr>
            <p:ph sz="half" idx="2"/>
          </p:nvPr>
        </p:nvSpPr>
        <p:spPr>
          <a:xfrm>
            <a:off x="4648200" y="1219200"/>
            <a:ext cx="4495800" cy="5181600"/>
          </a:xfrm>
        </p:spPr>
        <p:txBody>
          <a:bodyPr/>
          <a:lstStyle/>
          <a:p>
            <a:pPr eaLnBrk="1" hangingPunct="1">
              <a:spcBef>
                <a:spcPts val="300"/>
              </a:spcBef>
              <a:buFont typeface="Wingdings" pitchFamily="2" charset="2"/>
              <a:buNone/>
            </a:pPr>
            <a:r>
              <a:rPr lang="en-US" sz="1500" smtClean="0">
                <a:latin typeface="Courier New" pitchFamily="49" charset="0"/>
                <a:cs typeface="Courier New" pitchFamily="49" charset="0"/>
              </a:rPr>
              <a:t>connector DDS_Base {</a:t>
            </a:r>
          </a:p>
          <a:p>
            <a:pPr eaLnBrk="1" hangingPunct="1">
              <a:spcBef>
                <a:spcPts val="300"/>
              </a:spcBef>
              <a:buFont typeface="Wingdings" pitchFamily="2" charset="2"/>
              <a:buNone/>
            </a:pPr>
            <a:r>
              <a:rPr lang="en-US" sz="1500" smtClean="0">
                <a:latin typeface="Courier New" pitchFamily="49" charset="0"/>
                <a:cs typeface="Courier New" pitchFamily="49" charset="0"/>
              </a:rPr>
              <a:t>  uses ConnectorStatusListener error_listener;</a:t>
            </a:r>
          </a:p>
          <a:p>
            <a:pPr eaLnBrk="1" hangingPunct="1">
              <a:spcBef>
                <a:spcPts val="300"/>
              </a:spcBef>
              <a:buFont typeface="Wingdings" pitchFamily="2" charset="2"/>
              <a:buNone/>
            </a:pPr>
            <a:r>
              <a:rPr lang="en-US" sz="1500" smtClean="0">
                <a:latin typeface="Courier New" pitchFamily="49" charset="0"/>
                <a:cs typeface="Courier New" pitchFamily="49" charset="0"/>
              </a:rPr>
              <a:t>  attribute DDS::DomainId_t domain_id </a:t>
            </a:r>
          </a:p>
          <a:p>
            <a:pPr eaLnBrk="1" hangingPunct="1">
              <a:spcBef>
                <a:spcPts val="300"/>
              </a:spcBef>
              <a:buFont typeface="Wingdings" pitchFamily="2" charset="2"/>
              <a:buNone/>
            </a:pPr>
            <a:r>
              <a:rPr lang="en-US" sz="1500" smtClean="0">
                <a:latin typeface="Courier New" pitchFamily="49" charset="0"/>
                <a:cs typeface="Courier New" pitchFamily="49" charset="0"/>
              </a:rPr>
              <a:t>    setraises (NonChangable);</a:t>
            </a:r>
          </a:p>
          <a:p>
            <a:pPr eaLnBrk="1" hangingPunct="1">
              <a:spcBef>
                <a:spcPts val="300"/>
              </a:spcBef>
              <a:buFont typeface="Wingdings" pitchFamily="2" charset="2"/>
              <a:buNone/>
            </a:pPr>
            <a:r>
              <a:rPr lang="en-US" sz="1500" smtClean="0">
                <a:latin typeface="Courier New" pitchFamily="49" charset="0"/>
                <a:cs typeface="Courier New" pitchFamily="49" charset="0"/>
              </a:rPr>
              <a:t>  attribute string qos_profile</a:t>
            </a:r>
          </a:p>
          <a:p>
            <a:pPr eaLnBrk="1" hangingPunct="1">
              <a:spcBef>
                <a:spcPts val="300"/>
              </a:spcBef>
              <a:buFont typeface="Wingdings" pitchFamily="2" charset="2"/>
              <a:buNone/>
            </a:pPr>
            <a:r>
              <a:rPr lang="en-US" sz="1500" smtClean="0">
                <a:latin typeface="Courier New" pitchFamily="49" charset="0"/>
                <a:cs typeface="Courier New" pitchFamily="49" charset="0"/>
              </a:rPr>
              <a:t>    setraises (NonChangable);</a:t>
            </a:r>
          </a:p>
          <a:p>
            <a:pPr eaLnBrk="1" hangingPunct="1">
              <a:spcBef>
                <a:spcPts val="300"/>
              </a:spcBef>
              <a:buFont typeface="Wingdings" pitchFamily="2" charset="2"/>
              <a:buNone/>
            </a:pPr>
            <a:r>
              <a:rPr lang="en-US" sz="1500" smtClean="0">
                <a:latin typeface="Courier New" pitchFamily="49" charset="0"/>
                <a:cs typeface="Courier New" pitchFamily="49" charset="0"/>
              </a:rPr>
              <a:t>};</a:t>
            </a:r>
          </a:p>
          <a:p>
            <a:pPr eaLnBrk="1" hangingPunct="1">
              <a:spcBef>
                <a:spcPts val="300"/>
              </a:spcBef>
              <a:buFont typeface="Wingdings" pitchFamily="2" charset="2"/>
              <a:buNone/>
            </a:pPr>
            <a:endParaRPr lang="en-US" sz="1500" smtClean="0">
              <a:latin typeface="Courier New" pitchFamily="49" charset="0"/>
              <a:cs typeface="Courier New" pitchFamily="49" charset="0"/>
            </a:endParaRPr>
          </a:p>
          <a:p>
            <a:pPr eaLnBrk="1" hangingPunct="1">
              <a:spcBef>
                <a:spcPts val="300"/>
              </a:spcBef>
              <a:buFont typeface="Wingdings" pitchFamily="2" charset="2"/>
              <a:buNone/>
            </a:pPr>
            <a:r>
              <a:rPr lang="en-US" sz="1500" smtClean="0">
                <a:latin typeface="Courier New" pitchFamily="49" charset="0"/>
                <a:cs typeface="Courier New" pitchFamily="49" charset="0"/>
              </a:rPr>
              <a:t>connector DDS_TopicBase : DDS_Base {</a:t>
            </a:r>
          </a:p>
          <a:p>
            <a:pPr eaLnBrk="1" hangingPunct="1">
              <a:spcBef>
                <a:spcPts val="300"/>
              </a:spcBef>
              <a:buFont typeface="Wingdings" pitchFamily="2" charset="2"/>
              <a:buNone/>
            </a:pPr>
            <a:r>
              <a:rPr lang="en-US" sz="1500" smtClean="0">
                <a:latin typeface="Courier New" pitchFamily="49" charset="0"/>
                <a:cs typeface="Courier New" pitchFamily="49" charset="0"/>
              </a:rPr>
              <a:t>  attribute string topic_name</a:t>
            </a:r>
          </a:p>
          <a:p>
            <a:pPr eaLnBrk="1" hangingPunct="1">
              <a:spcBef>
                <a:spcPts val="300"/>
              </a:spcBef>
              <a:buFont typeface="Wingdings" pitchFamily="2" charset="2"/>
              <a:buNone/>
            </a:pPr>
            <a:r>
              <a:rPr lang="en-US" sz="1500" smtClean="0">
                <a:latin typeface="Courier New" pitchFamily="49" charset="0"/>
                <a:cs typeface="Courier New" pitchFamily="49" charset="0"/>
              </a:rPr>
              <a:t>    setraises (NonChangable);</a:t>
            </a:r>
          </a:p>
          <a:p>
            <a:pPr eaLnBrk="1" hangingPunct="1">
              <a:spcBef>
                <a:spcPts val="300"/>
              </a:spcBef>
              <a:buFont typeface="Wingdings" pitchFamily="2" charset="2"/>
              <a:buNone/>
            </a:pPr>
            <a:r>
              <a:rPr lang="en-US" sz="1500" smtClean="0">
                <a:latin typeface="Courier New" pitchFamily="49" charset="0"/>
                <a:cs typeface="Courier New" pitchFamily="49" charset="0"/>
              </a:rPr>
              <a:t>  attribute StringSeq key_fields</a:t>
            </a:r>
          </a:p>
          <a:p>
            <a:pPr eaLnBrk="1" hangingPunct="1">
              <a:spcBef>
                <a:spcPts val="300"/>
              </a:spcBef>
              <a:buFont typeface="Wingdings" pitchFamily="2" charset="2"/>
              <a:buNone/>
            </a:pPr>
            <a:r>
              <a:rPr lang="en-US" sz="1500" smtClean="0">
                <a:latin typeface="Courier New" pitchFamily="49" charset="0"/>
                <a:cs typeface="Courier New" pitchFamily="49" charset="0"/>
              </a:rPr>
              <a:t>    setraises (NonChangable);</a:t>
            </a:r>
          </a:p>
          <a:p>
            <a:pPr eaLnBrk="1" hangingPunct="1">
              <a:spcBef>
                <a:spcPts val="300"/>
              </a:spcBef>
              <a:buFont typeface="Wingdings" pitchFamily="2" charset="2"/>
              <a:buNone/>
            </a:pPr>
            <a:r>
              <a:rPr lang="en-US" sz="1500" smtClean="0">
                <a:latin typeface="Courier New" pitchFamily="49" charset="0"/>
                <a:cs typeface="Courier New" pitchFamily="49"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ph sz="half" idx="1"/>
          </p:nvPr>
        </p:nvGraphicFramePr>
        <p:xfrm>
          <a:off x="757238" y="1041400"/>
          <a:ext cx="3132137" cy="5078413"/>
        </p:xfrm>
        <a:graphic>
          <a:graphicData uri="http://schemas.openxmlformats.org/presentationml/2006/ole">
            <p:oleObj spid="_x0000_s1026" name="Visio" r:id="rId4" imgW="4683025" imgH="7593519" progId="Visio.Drawing.11">
              <p:embed/>
            </p:oleObj>
          </a:graphicData>
        </a:graphic>
      </p:graphicFrame>
      <p:sp>
        <p:nvSpPr>
          <p:cNvPr id="1027" name="Rectangle 3"/>
          <p:cNvSpPr>
            <a:spLocks noChangeArrowheads="1"/>
          </p:cNvSpPr>
          <p:nvPr/>
        </p:nvSpPr>
        <p:spPr bwMode="auto">
          <a:xfrm>
            <a:off x="0" y="3810000"/>
            <a:ext cx="5791200" cy="2057400"/>
          </a:xfrm>
          <a:prstGeom prst="rect">
            <a:avLst/>
          </a:prstGeom>
          <a:noFill/>
          <a:ln w="9525">
            <a:noFill/>
            <a:miter lim="800000"/>
            <a:headEnd/>
            <a:tailEnd/>
          </a:ln>
        </p:spPr>
        <p:txBody>
          <a:bodyPr wrap="none" lIns="0" rIns="0" anchor="ctr">
            <a:spAutoFit/>
          </a:bodyPr>
          <a:lstStyle/>
          <a:p>
            <a:endParaRPr lang="nl-NL"/>
          </a:p>
        </p:txBody>
      </p:sp>
      <p:sp>
        <p:nvSpPr>
          <p:cNvPr id="1028" name="Rectangle 4"/>
          <p:cNvSpPr>
            <a:spLocks noChangeArrowheads="1"/>
          </p:cNvSpPr>
          <p:nvPr/>
        </p:nvSpPr>
        <p:spPr bwMode="auto">
          <a:xfrm>
            <a:off x="5035550" y="923925"/>
            <a:ext cx="3956050" cy="5181600"/>
          </a:xfrm>
          <a:prstGeom prst="rect">
            <a:avLst/>
          </a:prstGeom>
          <a:noFill/>
          <a:ln w="9525">
            <a:noFill/>
            <a:miter lim="800000"/>
            <a:headEnd/>
            <a:tailEnd/>
          </a:ln>
        </p:spPr>
        <p:txBody>
          <a:bodyPr/>
          <a:lstStyle/>
          <a:p>
            <a:pPr marL="112713" indent="-112713">
              <a:spcBef>
                <a:spcPct val="30000"/>
              </a:spcBef>
              <a:buFontTx/>
              <a:buChar char="•"/>
            </a:pPr>
            <a:r>
              <a:rPr lang="en-US" altLang="zh-CN" b="1" i="0">
                <a:solidFill>
                  <a:schemeClr val="folHlink"/>
                </a:solidFill>
                <a:ea typeface="宋体" pitchFamily="2" charset="-122"/>
              </a:rPr>
              <a:t>Component Server</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 generic server process for hosting containers &amp; component/home executors</a:t>
            </a:r>
          </a:p>
          <a:p>
            <a:pPr marL="112713" indent="-112713">
              <a:spcBef>
                <a:spcPct val="30000"/>
              </a:spcBef>
              <a:buFontTx/>
              <a:buChar char="•"/>
            </a:pPr>
            <a:r>
              <a:rPr lang="en-US" altLang="zh-CN" b="1" i="0">
                <a:ea typeface="宋体" pitchFamily="2" charset="-122"/>
              </a:rPr>
              <a:t>Component Implementation Framework (CIF)</a:t>
            </a:r>
            <a:endParaRPr lang="en-US" altLang="zh-CN" i="0">
              <a:ea typeface="宋体" pitchFamily="2" charset="-122"/>
            </a:endParaRPr>
          </a:p>
          <a:p>
            <a:pPr marL="404813" lvl="1" indent="-177800">
              <a:spcBef>
                <a:spcPct val="30000"/>
              </a:spcBef>
              <a:buFontTx/>
              <a:buChar char="–"/>
            </a:pPr>
            <a:r>
              <a:rPr lang="en-US" altLang="zh-CN" i="0">
                <a:ea typeface="宋体" pitchFamily="2" charset="-122"/>
              </a:rPr>
              <a:t>Automates the implementation of many component features</a:t>
            </a:r>
          </a:p>
          <a:p>
            <a:pPr marL="112713" indent="-112713">
              <a:spcBef>
                <a:spcPct val="30000"/>
              </a:spcBef>
              <a:buFontTx/>
              <a:buChar char="•"/>
            </a:pPr>
            <a:r>
              <a:rPr lang="en-US" altLang="zh-CN" b="1" i="0">
                <a:solidFill>
                  <a:schemeClr val="folHlink"/>
                </a:solidFill>
                <a:ea typeface="宋体" pitchFamily="2" charset="-122"/>
              </a:rPr>
              <a:t>Component packaging tools</a:t>
            </a:r>
          </a:p>
          <a:p>
            <a:pPr marL="404813" lvl="1" indent="-177800">
              <a:spcBef>
                <a:spcPct val="30000"/>
              </a:spcBef>
              <a:buFontTx/>
              <a:buChar char="–"/>
            </a:pPr>
            <a:r>
              <a:rPr lang="en-US" altLang="zh-CN" i="0">
                <a:solidFill>
                  <a:schemeClr val="folHlink"/>
                </a:solidFill>
                <a:ea typeface="宋体" pitchFamily="2" charset="-122"/>
              </a:rPr>
              <a:t>Compose implementation &amp; configuration information into deployable assemblies</a:t>
            </a:r>
          </a:p>
          <a:p>
            <a:pPr marL="112713" indent="-112713">
              <a:spcBef>
                <a:spcPct val="30000"/>
              </a:spcBef>
              <a:buFontTx/>
              <a:buChar char="•"/>
            </a:pPr>
            <a:r>
              <a:rPr lang="en-US" altLang="zh-CN" b="1" i="0">
                <a:solidFill>
                  <a:schemeClr val="folHlink"/>
                </a:solidFill>
                <a:ea typeface="宋体" pitchFamily="2" charset="-122"/>
              </a:rPr>
              <a:t>Component deployment tools</a:t>
            </a:r>
          </a:p>
          <a:p>
            <a:pPr marL="404813" lvl="1" indent="-177800">
              <a:spcBef>
                <a:spcPct val="30000"/>
              </a:spcBef>
              <a:buFontTx/>
              <a:buChar char="–"/>
            </a:pPr>
            <a:r>
              <a:rPr lang="en-US" altLang="zh-CN" i="0">
                <a:solidFill>
                  <a:schemeClr val="folHlink"/>
                </a:solidFill>
                <a:ea typeface="宋体" pitchFamily="2" charset="-122"/>
              </a:rPr>
              <a:t>Automate the deployment of component assemblies to component servers</a:t>
            </a:r>
          </a:p>
        </p:txBody>
      </p:sp>
      <p:sp>
        <p:nvSpPr>
          <p:cNvPr id="1029" name="Rectangle 10"/>
          <p:cNvSpPr>
            <a:spLocks noGrp="1" noChangeArrowheads="1"/>
          </p:cNvSpPr>
          <p:nvPr>
            <p:ph type="title"/>
          </p:nvPr>
        </p:nvSpPr>
        <p:spPr>
          <a:xfrm>
            <a:off x="0" y="533400"/>
            <a:ext cx="9144000" cy="381000"/>
          </a:xfrm>
          <a:noFill/>
        </p:spPr>
        <p:txBody>
          <a:bodyPr/>
          <a:lstStyle/>
          <a:p>
            <a:pPr eaLnBrk="1" hangingPunct="1"/>
            <a:r>
              <a:rPr lang="en-US" altLang="zh-CN" sz="3200" smtClean="0">
                <a:ea typeface="宋体" pitchFamily="2" charset="-122"/>
              </a:rPr>
              <a:t>Capabilities of CORBA Component Model (CCM)</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pPr eaLnBrk="1" hangingPunct="1"/>
            <a:r>
              <a:rPr lang="en-US" smtClean="0"/>
              <a:t>DDS4CCM Standard Connectors (2/2)</a:t>
            </a:r>
          </a:p>
        </p:txBody>
      </p:sp>
      <p:sp>
        <p:nvSpPr>
          <p:cNvPr id="176131" name="Content Placeholder 2"/>
          <p:cNvSpPr>
            <a:spLocks noGrp="1"/>
          </p:cNvSpPr>
          <p:nvPr>
            <p:ph sz="half" idx="1"/>
          </p:nvPr>
        </p:nvSpPr>
        <p:spPr>
          <a:xfrm>
            <a:off x="0" y="1143000"/>
            <a:ext cx="4876800" cy="4768850"/>
          </a:xfrm>
        </p:spPr>
        <p:txBody>
          <a:bodyPr/>
          <a:lstStyle/>
          <a:p>
            <a:pPr eaLnBrk="1" hangingPunct="1"/>
            <a:r>
              <a:rPr lang="en-US" sz="2000" smtClean="0"/>
              <a:t>Standard provides two predefined connectors</a:t>
            </a:r>
          </a:p>
          <a:p>
            <a:pPr eaLnBrk="1" hangingPunct="1"/>
            <a:r>
              <a:rPr lang="en-US" sz="2000" smtClean="0"/>
              <a:t>Each connector corresponds to a DDS usage pattern</a:t>
            </a:r>
          </a:p>
          <a:p>
            <a:pPr eaLnBrk="1" hangingPunct="1"/>
            <a:r>
              <a:rPr lang="en-US" sz="2000" b="1" smtClean="0"/>
              <a:t>Pattern State Transfer</a:t>
            </a:r>
          </a:p>
          <a:p>
            <a:pPr lvl="1" eaLnBrk="1" hangingPunct="1"/>
            <a:r>
              <a:rPr lang="en-US" sz="2000" i="1" smtClean="0">
                <a:ea typeface="ＭＳ Ｐゴシック" pitchFamily="34" charset="-128"/>
              </a:rPr>
              <a:t>Observable – </a:t>
            </a:r>
            <a:r>
              <a:rPr lang="en-US" sz="2000" smtClean="0">
                <a:ea typeface="ＭＳ Ｐゴシック" pitchFamily="34" charset="-128"/>
              </a:rPr>
              <a:t>Components that publish state</a:t>
            </a:r>
          </a:p>
          <a:p>
            <a:pPr lvl="1" eaLnBrk="1" hangingPunct="1"/>
            <a:r>
              <a:rPr lang="en-US" sz="2000" i="1" smtClean="0">
                <a:ea typeface="ＭＳ Ｐゴシック" pitchFamily="34" charset="-128"/>
              </a:rPr>
              <a:t>Observer – </a:t>
            </a:r>
            <a:r>
              <a:rPr lang="en-US" sz="2000" smtClean="0">
                <a:ea typeface="ＭＳ Ｐゴシック" pitchFamily="34" charset="-128"/>
              </a:rPr>
              <a:t>Components that subscribe to that information</a:t>
            </a:r>
          </a:p>
          <a:p>
            <a:pPr eaLnBrk="1" hangingPunct="1"/>
            <a:r>
              <a:rPr lang="en-US" sz="2000" b="1" smtClean="0"/>
              <a:t>Pattern Event Transfer</a:t>
            </a:r>
            <a:endParaRPr lang="en-US" sz="2000" smtClean="0"/>
          </a:p>
          <a:p>
            <a:pPr lvl="1" eaLnBrk="1" hangingPunct="1"/>
            <a:r>
              <a:rPr lang="en-US" sz="2000" i="1" smtClean="0">
                <a:ea typeface="ＭＳ Ｐゴシック" pitchFamily="34" charset="-128"/>
              </a:rPr>
              <a:t>Supplier</a:t>
            </a:r>
            <a:r>
              <a:rPr lang="en-US" sz="2000" smtClean="0">
                <a:ea typeface="ＭＳ Ｐゴシック" pitchFamily="34" charset="-128"/>
              </a:rPr>
              <a:t> – Components that send events over DDS</a:t>
            </a:r>
          </a:p>
          <a:p>
            <a:pPr lvl="1" eaLnBrk="1" hangingPunct="1"/>
            <a:r>
              <a:rPr lang="en-US" sz="2000" i="1" smtClean="0">
                <a:ea typeface="ＭＳ Ｐゴシック" pitchFamily="34" charset="-128"/>
              </a:rPr>
              <a:t>Consumer</a:t>
            </a:r>
            <a:r>
              <a:rPr lang="en-US" sz="2000" smtClean="0">
                <a:ea typeface="ＭＳ Ｐゴシック" pitchFamily="34" charset="-128"/>
              </a:rPr>
              <a:t> – Components that subscribe to those events</a:t>
            </a:r>
            <a:endParaRPr lang="en-US" sz="2000" i="1" smtClean="0">
              <a:ea typeface="ＭＳ Ｐゴシック" pitchFamily="34" charset="-128"/>
            </a:endParaRPr>
          </a:p>
        </p:txBody>
      </p:sp>
      <p:sp>
        <p:nvSpPr>
          <p:cNvPr id="176132" name="TextBox 4"/>
          <p:cNvSpPr txBox="1">
            <a:spLocks noChangeArrowheads="1"/>
          </p:cNvSpPr>
          <p:nvPr/>
        </p:nvSpPr>
        <p:spPr bwMode="auto">
          <a:xfrm>
            <a:off x="4519613" y="1198563"/>
            <a:ext cx="4819650" cy="2570162"/>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connector DDS_State : DDS_TopicBase {</a:t>
            </a:r>
          </a:p>
          <a:p>
            <a:r>
              <a:rPr lang="en-US" sz="1400" i="0">
                <a:latin typeface="Courier New" pitchFamily="49" charset="0"/>
                <a:cs typeface="Courier New" pitchFamily="49" charset="0"/>
              </a:rPr>
              <a:t>  mirrorport DDS_Update observable;</a:t>
            </a:r>
          </a:p>
          <a:p>
            <a:r>
              <a:rPr lang="en-US" sz="1400" i="0">
                <a:latin typeface="Courier New" pitchFamily="49" charset="0"/>
                <a:cs typeface="Courier New" pitchFamily="49" charset="0"/>
              </a:rPr>
              <a:t>  mirrorport DDS_Read passive_observer;    </a:t>
            </a:r>
          </a:p>
          <a:p>
            <a:r>
              <a:rPr lang="en-US" sz="1400" i="0">
                <a:latin typeface="Courier New" pitchFamily="49" charset="0"/>
                <a:cs typeface="Courier New" pitchFamily="49" charset="0"/>
              </a:rPr>
              <a:t>  mirrorport DDS_Get pull_observer; </a:t>
            </a:r>
          </a:p>
          <a:p>
            <a:r>
              <a:rPr lang="en-US" sz="1400" i="0">
                <a:latin typeface="Courier New" pitchFamily="49" charset="0"/>
                <a:cs typeface="Courier New" pitchFamily="49" charset="0"/>
              </a:rPr>
              <a:t>  mirrorport DDS_Listen push_observer;</a:t>
            </a:r>
          </a:p>
          <a:p>
            <a:r>
              <a:rPr lang="en-US" sz="1400" i="0">
                <a:latin typeface="Courier New" pitchFamily="49" charset="0"/>
                <a:cs typeface="Courier New" pitchFamily="49" charset="0"/>
              </a:rPr>
              <a:t>  mirrorport DDS_StateListen   </a:t>
            </a:r>
          </a:p>
          <a:p>
            <a:r>
              <a:rPr lang="en-US" sz="1400" i="0">
                <a:latin typeface="Courier New" pitchFamily="49" charset="0"/>
                <a:cs typeface="Courier New" pitchFamily="49" charset="0"/>
              </a:rPr>
              <a:t>    push_state_observer</a:t>
            </a:r>
          </a:p>
          <a:p>
            <a:r>
              <a:rPr lang="en-US" sz="1400" i="0">
                <a:latin typeface="Courier New" pitchFamily="49" charset="0"/>
                <a:cs typeface="Courier New" pitchFamily="49" charset="0"/>
              </a:rPr>
              <a:t>};</a:t>
            </a:r>
          </a:p>
        </p:txBody>
      </p:sp>
      <p:sp>
        <p:nvSpPr>
          <p:cNvPr id="176133" name="TextBox 5"/>
          <p:cNvSpPr txBox="1">
            <a:spLocks noChangeArrowheads="1"/>
          </p:cNvSpPr>
          <p:nvPr/>
        </p:nvSpPr>
        <p:spPr bwMode="auto">
          <a:xfrm>
            <a:off x="4672013" y="3965575"/>
            <a:ext cx="4819650" cy="1600200"/>
          </a:xfrm>
          <a:prstGeom prst="rect">
            <a:avLst/>
          </a:prstGeom>
          <a:noFill/>
          <a:ln w="9525">
            <a:noFill/>
            <a:miter lim="800000"/>
            <a:headEnd/>
            <a:tailEnd/>
          </a:ln>
        </p:spPr>
        <p:txBody>
          <a:bodyPr>
            <a:spAutoFit/>
          </a:bodyPr>
          <a:lstStyle/>
          <a:p>
            <a:r>
              <a:rPr lang="en-US" sz="1400" i="0">
                <a:latin typeface="Courier New" pitchFamily="49" charset="0"/>
                <a:cs typeface="Courier New" pitchFamily="49" charset="0"/>
              </a:rPr>
              <a:t>connector DDS_Event : DDS_TopicBase {</a:t>
            </a:r>
          </a:p>
          <a:p>
            <a:r>
              <a:rPr lang="en-US" sz="1400" i="0">
                <a:latin typeface="Courier New" pitchFamily="49" charset="0"/>
                <a:cs typeface="Courier New" pitchFamily="49" charset="0"/>
              </a:rPr>
              <a:t>  mirrorport DDS_Write supplier;</a:t>
            </a:r>
          </a:p>
          <a:p>
            <a:r>
              <a:rPr lang="en-US" sz="1400" i="0">
                <a:latin typeface="Courier New" pitchFamily="49" charset="0"/>
                <a:cs typeface="Courier New" pitchFamily="49" charset="0"/>
              </a:rPr>
              <a:t>  mirrorport DDS_Get pull_consumer;    </a:t>
            </a:r>
          </a:p>
          <a:p>
            <a:r>
              <a:rPr lang="en-US" sz="1400" i="0">
                <a:latin typeface="Courier New" pitchFamily="49" charset="0"/>
                <a:cs typeface="Courier New" pitchFamily="49" charset="0"/>
              </a:rPr>
              <a:t>  mirrorport DDS_Listen push_consumer; </a:t>
            </a:r>
          </a:p>
          <a:p>
            <a:r>
              <a:rPr lang="en-US" sz="1400" i="0">
                <a:latin typeface="Courier New" pitchFamily="49" charset="0"/>
                <a:cs typeface="Courier New" pitchFamily="49" charset="0"/>
              </a:rPr>
              <a:t>};</a:t>
            </a:r>
          </a:p>
        </p:txBody>
      </p:sp>
      <p:sp>
        <p:nvSpPr>
          <p:cNvPr id="7" name="Rectangle 6"/>
          <p:cNvSpPr>
            <a:spLocks noChangeArrowheads="1"/>
          </p:cNvSpPr>
          <p:nvPr/>
        </p:nvSpPr>
        <p:spPr bwMode="auto">
          <a:xfrm>
            <a:off x="381000" y="6027738"/>
            <a:ext cx="7772400" cy="830262"/>
          </a:xfrm>
          <a:prstGeom prst="rect">
            <a:avLst/>
          </a:prstGeom>
          <a:solidFill>
            <a:srgbClr val="FFFF99"/>
          </a:solidFill>
          <a:ln w="9525">
            <a:solidFill>
              <a:schemeClr val="tx1"/>
            </a:solidFill>
            <a:round/>
            <a:headEnd/>
            <a:tailEnd/>
          </a:ln>
        </p:spPr>
        <p:txBody>
          <a:bodyPr>
            <a:spAutoFit/>
          </a:bodyPr>
          <a:lstStyle/>
          <a:p>
            <a:pPr algn="ctr"/>
            <a:r>
              <a:rPr lang="en-US" sz="2400" b="1">
                <a:solidFill>
                  <a:srgbClr val="FF0000"/>
                </a:solidFill>
              </a:rPr>
              <a:t>End users are free to define connectors more appropriate for their use cases!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AutoShape 3"/>
          <p:cNvSpPr>
            <a:spLocks noChangeArrowheads="1"/>
          </p:cNvSpPr>
          <p:nvPr/>
        </p:nvSpPr>
        <p:spPr bwMode="auto">
          <a:xfrm>
            <a:off x="5486400" y="1524000"/>
            <a:ext cx="3276600" cy="2362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7155" name="AutoShape 3"/>
          <p:cNvSpPr>
            <a:spLocks noChangeArrowheads="1"/>
          </p:cNvSpPr>
          <p:nvPr/>
        </p:nvSpPr>
        <p:spPr bwMode="auto">
          <a:xfrm>
            <a:off x="152400" y="1524000"/>
            <a:ext cx="3276600" cy="3886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7156" name="Rectangle 4"/>
          <p:cNvSpPr>
            <a:spLocks noGrp="1" noChangeArrowheads="1"/>
          </p:cNvSpPr>
          <p:nvPr>
            <p:ph type="title"/>
          </p:nvPr>
        </p:nvSpPr>
        <p:spPr/>
        <p:txBody>
          <a:bodyPr/>
          <a:lstStyle/>
          <a:p>
            <a:r>
              <a:rPr lang="en-US" smtClean="0"/>
              <a:t>CCM/DDS Entity Mapping (1/3)</a:t>
            </a:r>
          </a:p>
        </p:txBody>
      </p:sp>
      <p:grpSp>
        <p:nvGrpSpPr>
          <p:cNvPr id="177157" name="Group 5"/>
          <p:cNvGrpSpPr>
            <a:grpSpLocks/>
          </p:cNvGrpSpPr>
          <p:nvPr/>
        </p:nvGrpSpPr>
        <p:grpSpPr bwMode="auto">
          <a:xfrm>
            <a:off x="3581400" y="2057400"/>
            <a:ext cx="1828800" cy="1617663"/>
            <a:chOff x="2352" y="1296"/>
            <a:chExt cx="1008" cy="1019"/>
          </a:xfrm>
        </p:grpSpPr>
        <p:sp>
          <p:nvSpPr>
            <p:cNvPr id="177188"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993300"/>
              </a:solidFill>
              <a:miter lim="800000"/>
              <a:headEnd/>
              <a:tailEnd/>
            </a:ln>
          </p:spPr>
          <p:txBody>
            <a:bodyPr wrap="none" anchor="ctr"/>
            <a:lstStyle/>
            <a:p>
              <a:endParaRPr lang="nl-NL"/>
            </a:p>
          </p:txBody>
        </p:sp>
        <p:sp>
          <p:nvSpPr>
            <p:cNvPr id="177189"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0</a:t>
              </a:r>
              <a:endParaRPr lang="en-US" sz="2000">
                <a:latin typeface="Times New Roman" pitchFamily="18" charset="0"/>
              </a:endParaRPr>
            </a:p>
          </p:txBody>
        </p:sp>
      </p:grpSp>
      <p:grpSp>
        <p:nvGrpSpPr>
          <p:cNvPr id="177158" name="Group 4"/>
          <p:cNvGrpSpPr>
            <a:grpSpLocks/>
          </p:cNvGrpSpPr>
          <p:nvPr/>
        </p:nvGrpSpPr>
        <p:grpSpPr bwMode="auto">
          <a:xfrm>
            <a:off x="228600" y="1676400"/>
            <a:ext cx="1549400" cy="533400"/>
            <a:chOff x="23031450" y="24403050"/>
            <a:chExt cx="628650" cy="400050"/>
          </a:xfrm>
        </p:grpSpPr>
        <p:sp>
          <p:nvSpPr>
            <p:cNvPr id="177186"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7187"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7159" name="Text Box 11"/>
          <p:cNvSpPr txBox="1">
            <a:spLocks noChangeArrowheads="1"/>
          </p:cNvSpPr>
          <p:nvPr/>
        </p:nvSpPr>
        <p:spPr bwMode="auto">
          <a:xfrm>
            <a:off x="2133600" y="47244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1</a:t>
            </a:r>
          </a:p>
        </p:txBody>
      </p:sp>
      <p:sp>
        <p:nvSpPr>
          <p:cNvPr id="177160" name="Line 12"/>
          <p:cNvSpPr>
            <a:spLocks noChangeShapeType="1"/>
          </p:cNvSpPr>
          <p:nvPr/>
        </p:nvSpPr>
        <p:spPr bwMode="auto">
          <a:xfrm>
            <a:off x="1752600" y="19050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7161" name="Group 13"/>
          <p:cNvGrpSpPr>
            <a:grpSpLocks/>
          </p:cNvGrpSpPr>
          <p:nvPr/>
        </p:nvGrpSpPr>
        <p:grpSpPr bwMode="auto">
          <a:xfrm>
            <a:off x="1905000" y="1676400"/>
            <a:ext cx="1477963" cy="1219200"/>
            <a:chOff x="1277" y="1104"/>
            <a:chExt cx="931" cy="768"/>
          </a:xfrm>
        </p:grpSpPr>
        <p:sp>
          <p:nvSpPr>
            <p:cNvPr id="177181"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7182"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7183" name="Text Box 16"/>
            <p:cNvSpPr txBox="1">
              <a:spLocks noChangeArrowheads="1"/>
            </p:cNvSpPr>
            <p:nvPr/>
          </p:nvSpPr>
          <p:spPr bwMode="auto">
            <a:xfrm>
              <a:off x="1344" y="1344"/>
              <a:ext cx="766" cy="465"/>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a:p>
              <a:pPr>
                <a:spcBef>
                  <a:spcPct val="0"/>
                </a:spcBef>
              </a:pPr>
              <a:r>
                <a:rPr lang="en-US" sz="1200" b="1"/>
                <a:t>  DataWriter&lt;A&gt;</a:t>
              </a:r>
            </a:p>
          </p:txBody>
        </p:sp>
        <p:sp>
          <p:nvSpPr>
            <p:cNvPr id="177184" name="Text Box 17"/>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7185" name="Line 18"/>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7162" name="Text Box 19"/>
          <p:cNvSpPr txBox="1">
            <a:spLocks noChangeArrowheads="1"/>
          </p:cNvSpPr>
          <p:nvPr/>
        </p:nvSpPr>
        <p:spPr bwMode="auto">
          <a:xfrm>
            <a:off x="228600" y="28956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X</a:t>
            </a:r>
          </a:p>
          <a:p>
            <a:r>
              <a:rPr lang="en-US" sz="1200" b="1"/>
              <a:t>  Publisher</a:t>
            </a:r>
          </a:p>
          <a:p>
            <a:r>
              <a:rPr lang="en-US" sz="1200" b="1"/>
              <a:t>  Subscriber</a:t>
            </a:r>
          </a:p>
        </p:txBody>
      </p:sp>
      <p:sp>
        <p:nvSpPr>
          <p:cNvPr id="177163" name="Line 20"/>
          <p:cNvSpPr>
            <a:spLocks noChangeShapeType="1"/>
          </p:cNvSpPr>
          <p:nvPr/>
        </p:nvSpPr>
        <p:spPr bwMode="auto">
          <a:xfrm flipV="1">
            <a:off x="5029200" y="2286000"/>
            <a:ext cx="533400" cy="762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7164" name="Text Box 21"/>
          <p:cNvSpPr txBox="1">
            <a:spLocks noChangeArrowheads="1"/>
          </p:cNvSpPr>
          <p:nvPr/>
        </p:nvSpPr>
        <p:spPr bwMode="auto">
          <a:xfrm>
            <a:off x="5791200" y="31242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2</a:t>
            </a:r>
          </a:p>
        </p:txBody>
      </p:sp>
      <p:grpSp>
        <p:nvGrpSpPr>
          <p:cNvPr id="177165" name="Group 4"/>
          <p:cNvGrpSpPr>
            <a:grpSpLocks/>
          </p:cNvGrpSpPr>
          <p:nvPr/>
        </p:nvGrpSpPr>
        <p:grpSpPr bwMode="auto">
          <a:xfrm>
            <a:off x="7162800" y="1676400"/>
            <a:ext cx="1549400" cy="533400"/>
            <a:chOff x="23031450" y="24403050"/>
            <a:chExt cx="628650" cy="400050"/>
          </a:xfrm>
        </p:grpSpPr>
        <p:sp>
          <p:nvSpPr>
            <p:cNvPr id="177179"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7180"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grpSp>
        <p:nvGrpSpPr>
          <p:cNvPr id="177166" name="Group 25"/>
          <p:cNvGrpSpPr>
            <a:grpSpLocks/>
          </p:cNvGrpSpPr>
          <p:nvPr/>
        </p:nvGrpSpPr>
        <p:grpSpPr bwMode="auto">
          <a:xfrm>
            <a:off x="5562600" y="1752600"/>
            <a:ext cx="1477963" cy="1219200"/>
            <a:chOff x="1277" y="1104"/>
            <a:chExt cx="931" cy="768"/>
          </a:xfrm>
        </p:grpSpPr>
        <p:sp>
          <p:nvSpPr>
            <p:cNvPr id="177174"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7175"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7176" name="Text Box 28"/>
            <p:cNvSpPr txBox="1">
              <a:spLocks noChangeArrowheads="1"/>
            </p:cNvSpPr>
            <p:nvPr/>
          </p:nvSpPr>
          <p:spPr bwMode="auto">
            <a:xfrm>
              <a:off x="1344" y="1344"/>
              <a:ext cx="766" cy="345"/>
            </a:xfrm>
            <a:prstGeom prst="rect">
              <a:avLst/>
            </a:prstGeom>
            <a:noFill/>
            <a:ln w="19050">
              <a:noFill/>
              <a:miter lim="800000"/>
              <a:headEnd/>
              <a:tailEnd/>
            </a:ln>
          </p:spPr>
          <p:txBody>
            <a:bodyPr lIns="0" tIns="0" rIns="0" bIns="0">
              <a:spAutoFit/>
            </a:bodyPr>
            <a:lstStyle/>
            <a:p>
              <a:r>
                <a:rPr lang="en-US" sz="1200" b="1"/>
                <a:t>Topic &lt;A&gt;</a:t>
              </a:r>
            </a:p>
            <a:p>
              <a:r>
                <a:rPr lang="en-US" sz="1200" b="1"/>
                <a:t>  QoS Profile X</a:t>
              </a:r>
            </a:p>
            <a:p>
              <a:r>
                <a:rPr lang="en-US" sz="1200" b="1"/>
                <a:t>  DataReader&lt;A&gt;</a:t>
              </a:r>
            </a:p>
          </p:txBody>
        </p:sp>
        <p:sp>
          <p:nvSpPr>
            <p:cNvPr id="177177" name="Text Box 29"/>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7178" name="Line 30"/>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7167" name="Line 31"/>
          <p:cNvSpPr>
            <a:spLocks noChangeShapeType="1"/>
          </p:cNvSpPr>
          <p:nvPr/>
        </p:nvSpPr>
        <p:spPr bwMode="auto">
          <a:xfrm>
            <a:off x="3352800" y="2133600"/>
            <a:ext cx="6096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7168" name="Line 32"/>
          <p:cNvSpPr>
            <a:spLocks noChangeShapeType="1"/>
          </p:cNvSpPr>
          <p:nvPr/>
        </p:nvSpPr>
        <p:spPr bwMode="auto">
          <a:xfrm flipV="1">
            <a:off x="7010400" y="20574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7169" name="Text Box 33"/>
          <p:cNvSpPr txBox="1">
            <a:spLocks noChangeArrowheads="1"/>
          </p:cNvSpPr>
          <p:nvPr/>
        </p:nvSpPr>
        <p:spPr bwMode="auto">
          <a:xfrm>
            <a:off x="7239000" y="23622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X</a:t>
            </a:r>
          </a:p>
          <a:p>
            <a:r>
              <a:rPr lang="en-US" sz="1200" b="1"/>
              <a:t>  Publisher</a:t>
            </a:r>
          </a:p>
          <a:p>
            <a:r>
              <a:rPr lang="en-US" sz="1200" b="1"/>
              <a:t>  Subscriber</a:t>
            </a:r>
          </a:p>
        </p:txBody>
      </p:sp>
      <p:grpSp>
        <p:nvGrpSpPr>
          <p:cNvPr id="177170" name="Group 4"/>
          <p:cNvGrpSpPr>
            <a:grpSpLocks/>
          </p:cNvGrpSpPr>
          <p:nvPr/>
        </p:nvGrpSpPr>
        <p:grpSpPr bwMode="auto">
          <a:xfrm>
            <a:off x="228600" y="2286000"/>
            <a:ext cx="1549400" cy="533400"/>
            <a:chOff x="23031450" y="24403050"/>
            <a:chExt cx="628650" cy="400050"/>
          </a:xfrm>
        </p:grpSpPr>
        <p:sp>
          <p:nvSpPr>
            <p:cNvPr id="177172"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7173"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a:t>
              </a:r>
            </a:p>
            <a:p>
              <a:pPr eaLnBrk="0" hangingPunct="0"/>
              <a:r>
                <a:rPr lang="en-US" sz="1400" b="1">
                  <a:solidFill>
                    <a:schemeClr val="bg1"/>
                  </a:solidFill>
                </a:rPr>
                <a:t>Port &lt;A&gt;</a:t>
              </a:r>
            </a:p>
          </p:txBody>
        </p:sp>
      </p:grpSp>
      <p:sp>
        <p:nvSpPr>
          <p:cNvPr id="177171" name="Line 37"/>
          <p:cNvSpPr>
            <a:spLocks noChangeShapeType="1"/>
          </p:cNvSpPr>
          <p:nvPr/>
        </p:nvSpPr>
        <p:spPr bwMode="auto">
          <a:xfrm flipV="1">
            <a:off x="1752600" y="24384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AutoShape 3"/>
          <p:cNvSpPr>
            <a:spLocks noChangeArrowheads="1"/>
          </p:cNvSpPr>
          <p:nvPr/>
        </p:nvSpPr>
        <p:spPr bwMode="auto">
          <a:xfrm>
            <a:off x="5486400" y="1219200"/>
            <a:ext cx="3276600" cy="2362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8179" name="AutoShape 3"/>
          <p:cNvSpPr>
            <a:spLocks noChangeArrowheads="1"/>
          </p:cNvSpPr>
          <p:nvPr/>
        </p:nvSpPr>
        <p:spPr bwMode="auto">
          <a:xfrm>
            <a:off x="152400" y="1219200"/>
            <a:ext cx="3276600" cy="5029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8180" name="Rectangle 4"/>
          <p:cNvSpPr>
            <a:spLocks noGrp="1" noChangeArrowheads="1"/>
          </p:cNvSpPr>
          <p:nvPr>
            <p:ph type="title"/>
          </p:nvPr>
        </p:nvSpPr>
        <p:spPr/>
        <p:txBody>
          <a:bodyPr/>
          <a:lstStyle/>
          <a:p>
            <a:r>
              <a:rPr lang="en-US" smtClean="0"/>
              <a:t>CCM/DDS Entity Mapping (2/3)</a:t>
            </a:r>
          </a:p>
        </p:txBody>
      </p:sp>
      <p:grpSp>
        <p:nvGrpSpPr>
          <p:cNvPr id="178181" name="Group 5"/>
          <p:cNvGrpSpPr>
            <a:grpSpLocks/>
          </p:cNvGrpSpPr>
          <p:nvPr/>
        </p:nvGrpSpPr>
        <p:grpSpPr bwMode="auto">
          <a:xfrm>
            <a:off x="3581400" y="1752600"/>
            <a:ext cx="1752600" cy="1617663"/>
            <a:chOff x="2352" y="1296"/>
            <a:chExt cx="1008" cy="1019"/>
          </a:xfrm>
        </p:grpSpPr>
        <p:sp>
          <p:nvSpPr>
            <p:cNvPr id="178241"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993300"/>
              </a:solidFill>
              <a:miter lim="800000"/>
              <a:headEnd/>
              <a:tailEnd/>
            </a:ln>
          </p:spPr>
          <p:txBody>
            <a:bodyPr wrap="none" anchor="ctr"/>
            <a:lstStyle/>
            <a:p>
              <a:endParaRPr lang="nl-NL"/>
            </a:p>
          </p:txBody>
        </p:sp>
        <p:sp>
          <p:nvSpPr>
            <p:cNvPr id="178242"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0</a:t>
              </a:r>
              <a:endParaRPr lang="en-US" sz="2000">
                <a:latin typeface="Times New Roman" pitchFamily="18" charset="0"/>
              </a:endParaRPr>
            </a:p>
          </p:txBody>
        </p:sp>
      </p:grpSp>
      <p:grpSp>
        <p:nvGrpSpPr>
          <p:cNvPr id="178182" name="Group 4"/>
          <p:cNvGrpSpPr>
            <a:grpSpLocks/>
          </p:cNvGrpSpPr>
          <p:nvPr/>
        </p:nvGrpSpPr>
        <p:grpSpPr bwMode="auto">
          <a:xfrm>
            <a:off x="228600" y="1371600"/>
            <a:ext cx="1549400" cy="533400"/>
            <a:chOff x="23031450" y="24403050"/>
            <a:chExt cx="628650" cy="400050"/>
          </a:xfrm>
        </p:grpSpPr>
        <p:sp>
          <p:nvSpPr>
            <p:cNvPr id="178239"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40"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8183" name="Text Box 11"/>
          <p:cNvSpPr txBox="1">
            <a:spLocks noChangeArrowheads="1"/>
          </p:cNvSpPr>
          <p:nvPr/>
        </p:nvSpPr>
        <p:spPr bwMode="auto">
          <a:xfrm>
            <a:off x="2057400" y="56388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1</a:t>
            </a:r>
          </a:p>
        </p:txBody>
      </p:sp>
      <p:sp>
        <p:nvSpPr>
          <p:cNvPr id="178184" name="Line 12"/>
          <p:cNvSpPr>
            <a:spLocks noChangeShapeType="1"/>
          </p:cNvSpPr>
          <p:nvPr/>
        </p:nvSpPr>
        <p:spPr bwMode="auto">
          <a:xfrm>
            <a:off x="1752600" y="16002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8185" name="Group 13"/>
          <p:cNvGrpSpPr>
            <a:grpSpLocks/>
          </p:cNvGrpSpPr>
          <p:nvPr/>
        </p:nvGrpSpPr>
        <p:grpSpPr bwMode="auto">
          <a:xfrm>
            <a:off x="1905000" y="1371600"/>
            <a:ext cx="1477963" cy="1219200"/>
            <a:chOff x="1277" y="1104"/>
            <a:chExt cx="931" cy="768"/>
          </a:xfrm>
        </p:grpSpPr>
        <p:sp>
          <p:nvSpPr>
            <p:cNvPr id="178234"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8235"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8236" name="Text Box 16"/>
            <p:cNvSpPr txBox="1">
              <a:spLocks noChangeArrowheads="1"/>
            </p:cNvSpPr>
            <p:nvPr/>
          </p:nvSpPr>
          <p:spPr bwMode="auto">
            <a:xfrm>
              <a:off x="1344" y="1344"/>
              <a:ext cx="766" cy="465"/>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a:p>
              <a:pPr>
                <a:spcBef>
                  <a:spcPct val="0"/>
                </a:spcBef>
              </a:pPr>
              <a:r>
                <a:rPr lang="en-US" sz="1200" b="1"/>
                <a:t>  DataWriter&lt;A&gt;</a:t>
              </a:r>
            </a:p>
          </p:txBody>
        </p:sp>
        <p:sp>
          <p:nvSpPr>
            <p:cNvPr id="178237" name="Text Box 17"/>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8238" name="Line 18"/>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8186" name="Text Box 19"/>
          <p:cNvSpPr txBox="1">
            <a:spLocks noChangeArrowheads="1"/>
          </p:cNvSpPr>
          <p:nvPr/>
        </p:nvSpPr>
        <p:spPr bwMode="auto">
          <a:xfrm>
            <a:off x="228600" y="38862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X</a:t>
            </a:r>
          </a:p>
          <a:p>
            <a:r>
              <a:rPr lang="en-US" sz="1200" b="1"/>
              <a:t>  Publisher</a:t>
            </a:r>
          </a:p>
          <a:p>
            <a:r>
              <a:rPr lang="en-US" sz="1200" b="1"/>
              <a:t>  Subscriber</a:t>
            </a:r>
          </a:p>
        </p:txBody>
      </p:sp>
      <p:sp>
        <p:nvSpPr>
          <p:cNvPr id="178187" name="Line 20"/>
          <p:cNvSpPr>
            <a:spLocks noChangeShapeType="1"/>
          </p:cNvSpPr>
          <p:nvPr/>
        </p:nvSpPr>
        <p:spPr bwMode="auto">
          <a:xfrm flipV="1">
            <a:off x="5029200" y="1981200"/>
            <a:ext cx="533400" cy="762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8188" name="Text Box 21"/>
          <p:cNvSpPr txBox="1">
            <a:spLocks noChangeArrowheads="1"/>
          </p:cNvSpPr>
          <p:nvPr/>
        </p:nvSpPr>
        <p:spPr bwMode="auto">
          <a:xfrm>
            <a:off x="5791200" y="28194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2</a:t>
            </a:r>
          </a:p>
        </p:txBody>
      </p:sp>
      <p:grpSp>
        <p:nvGrpSpPr>
          <p:cNvPr id="178189" name="Group 4"/>
          <p:cNvGrpSpPr>
            <a:grpSpLocks/>
          </p:cNvGrpSpPr>
          <p:nvPr/>
        </p:nvGrpSpPr>
        <p:grpSpPr bwMode="auto">
          <a:xfrm>
            <a:off x="7162800" y="1371600"/>
            <a:ext cx="1549400" cy="533400"/>
            <a:chOff x="23031450" y="24403050"/>
            <a:chExt cx="628650" cy="400050"/>
          </a:xfrm>
        </p:grpSpPr>
        <p:sp>
          <p:nvSpPr>
            <p:cNvPr id="178232"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33"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8190" name="Line 25"/>
          <p:cNvSpPr>
            <a:spLocks noChangeShapeType="1"/>
          </p:cNvSpPr>
          <p:nvPr/>
        </p:nvSpPr>
        <p:spPr bwMode="auto">
          <a:xfrm>
            <a:off x="3352800" y="1828800"/>
            <a:ext cx="6096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8191" name="Line 26"/>
          <p:cNvSpPr>
            <a:spLocks noChangeShapeType="1"/>
          </p:cNvSpPr>
          <p:nvPr/>
        </p:nvSpPr>
        <p:spPr bwMode="auto">
          <a:xfrm flipV="1">
            <a:off x="7010400" y="1752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8192" name="Text Box 27"/>
          <p:cNvSpPr txBox="1">
            <a:spLocks noChangeArrowheads="1"/>
          </p:cNvSpPr>
          <p:nvPr/>
        </p:nvSpPr>
        <p:spPr bwMode="auto">
          <a:xfrm>
            <a:off x="7239000" y="23622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X</a:t>
            </a:r>
          </a:p>
          <a:p>
            <a:r>
              <a:rPr lang="en-US" sz="1200" b="1"/>
              <a:t>  Publisher</a:t>
            </a:r>
          </a:p>
          <a:p>
            <a:r>
              <a:rPr lang="en-US" sz="1200" b="1"/>
              <a:t>  Subscriber</a:t>
            </a:r>
          </a:p>
        </p:txBody>
      </p:sp>
      <p:grpSp>
        <p:nvGrpSpPr>
          <p:cNvPr id="178193" name="Group 4"/>
          <p:cNvGrpSpPr>
            <a:grpSpLocks/>
          </p:cNvGrpSpPr>
          <p:nvPr/>
        </p:nvGrpSpPr>
        <p:grpSpPr bwMode="auto">
          <a:xfrm>
            <a:off x="228600" y="1981200"/>
            <a:ext cx="1549400" cy="533400"/>
            <a:chOff x="23031450" y="24403050"/>
            <a:chExt cx="628650" cy="400050"/>
          </a:xfrm>
        </p:grpSpPr>
        <p:sp>
          <p:nvSpPr>
            <p:cNvPr id="178230"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31"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a:t>
              </a:r>
            </a:p>
            <a:p>
              <a:pPr eaLnBrk="0" hangingPunct="0"/>
              <a:r>
                <a:rPr lang="en-US" sz="1400" b="1">
                  <a:solidFill>
                    <a:schemeClr val="bg1"/>
                  </a:solidFill>
                </a:rPr>
                <a:t>Port &lt;A&gt;</a:t>
              </a:r>
            </a:p>
          </p:txBody>
        </p:sp>
      </p:grpSp>
      <p:sp>
        <p:nvSpPr>
          <p:cNvPr id="178194" name="Line 31"/>
          <p:cNvSpPr>
            <a:spLocks noChangeShapeType="1"/>
          </p:cNvSpPr>
          <p:nvPr/>
        </p:nvSpPr>
        <p:spPr bwMode="auto">
          <a:xfrm flipV="1">
            <a:off x="1752600" y="2133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8195" name="Group 32"/>
          <p:cNvGrpSpPr>
            <a:grpSpLocks/>
          </p:cNvGrpSpPr>
          <p:nvPr/>
        </p:nvGrpSpPr>
        <p:grpSpPr bwMode="auto">
          <a:xfrm>
            <a:off x="1905000" y="4572000"/>
            <a:ext cx="1477963" cy="990600"/>
            <a:chOff x="3648" y="2928"/>
            <a:chExt cx="931" cy="624"/>
          </a:xfrm>
        </p:grpSpPr>
        <p:sp>
          <p:nvSpPr>
            <p:cNvPr id="178225" name="AutoShape 17"/>
            <p:cNvSpPr>
              <a:spLocks noChangeArrowheads="1"/>
            </p:cNvSpPr>
            <p:nvPr/>
          </p:nvSpPr>
          <p:spPr bwMode="auto">
            <a:xfrm>
              <a:off x="3648" y="2928"/>
              <a:ext cx="931" cy="624"/>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8226" name="Text Box 18"/>
            <p:cNvSpPr txBox="1">
              <a:spLocks noChangeArrowheads="1"/>
            </p:cNvSpPr>
            <p:nvPr/>
          </p:nvSpPr>
          <p:spPr bwMode="auto">
            <a:xfrm>
              <a:off x="3715" y="2983"/>
              <a:ext cx="816" cy="521"/>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8227" name="Text Box 35"/>
            <p:cNvSpPr txBox="1">
              <a:spLocks noChangeArrowheads="1"/>
            </p:cNvSpPr>
            <p:nvPr/>
          </p:nvSpPr>
          <p:spPr bwMode="auto">
            <a:xfrm>
              <a:off x="3715" y="3168"/>
              <a:ext cx="766" cy="349"/>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Y</a:t>
              </a:r>
            </a:p>
            <a:p>
              <a:pPr>
                <a:spcBef>
                  <a:spcPct val="0"/>
                </a:spcBef>
              </a:pPr>
              <a:r>
                <a:rPr lang="en-US" sz="1200" b="1"/>
                <a:t>  DataWriter &lt;A&gt;</a:t>
              </a:r>
            </a:p>
          </p:txBody>
        </p:sp>
        <p:sp>
          <p:nvSpPr>
            <p:cNvPr id="178228" name="Text Box 36"/>
            <p:cNvSpPr txBox="1">
              <a:spLocks noChangeArrowheads="1"/>
            </p:cNvSpPr>
            <p:nvPr/>
          </p:nvSpPr>
          <p:spPr bwMode="auto">
            <a:xfrm>
              <a:off x="3811" y="2976"/>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8229" name="Line 37"/>
            <p:cNvSpPr>
              <a:spLocks noChangeShapeType="1"/>
            </p:cNvSpPr>
            <p:nvPr/>
          </p:nvSpPr>
          <p:spPr bwMode="auto">
            <a:xfrm>
              <a:off x="3667" y="3120"/>
              <a:ext cx="893" cy="0"/>
            </a:xfrm>
            <a:prstGeom prst="line">
              <a:avLst/>
            </a:prstGeom>
            <a:noFill/>
            <a:ln w="19050">
              <a:solidFill>
                <a:schemeClr val="bg1"/>
              </a:solidFill>
              <a:round/>
              <a:headEnd/>
              <a:tailEnd/>
            </a:ln>
          </p:spPr>
          <p:txBody>
            <a:bodyPr lIns="0" tIns="0" rIns="0" bIns="0">
              <a:spAutoFit/>
            </a:bodyPr>
            <a:lstStyle/>
            <a:p>
              <a:endParaRPr lang="nl-NL"/>
            </a:p>
          </p:txBody>
        </p:sp>
      </p:grpSp>
      <p:grpSp>
        <p:nvGrpSpPr>
          <p:cNvPr id="178196" name="Group 4"/>
          <p:cNvGrpSpPr>
            <a:grpSpLocks/>
          </p:cNvGrpSpPr>
          <p:nvPr/>
        </p:nvGrpSpPr>
        <p:grpSpPr bwMode="auto">
          <a:xfrm>
            <a:off x="228600" y="2667000"/>
            <a:ext cx="1549400" cy="533400"/>
            <a:chOff x="23031450" y="24403050"/>
            <a:chExt cx="628650" cy="400050"/>
          </a:xfrm>
        </p:grpSpPr>
        <p:sp>
          <p:nvSpPr>
            <p:cNvPr id="178223"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24"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&lt;B&gt;</a:t>
              </a:r>
            </a:p>
          </p:txBody>
        </p:sp>
      </p:grpSp>
      <p:grpSp>
        <p:nvGrpSpPr>
          <p:cNvPr id="178197" name="Group 4"/>
          <p:cNvGrpSpPr>
            <a:grpSpLocks/>
          </p:cNvGrpSpPr>
          <p:nvPr/>
        </p:nvGrpSpPr>
        <p:grpSpPr bwMode="auto">
          <a:xfrm>
            <a:off x="228600" y="3276600"/>
            <a:ext cx="1549400" cy="533400"/>
            <a:chOff x="23031450" y="24403050"/>
            <a:chExt cx="628650" cy="400050"/>
          </a:xfrm>
        </p:grpSpPr>
        <p:sp>
          <p:nvSpPr>
            <p:cNvPr id="178221"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22"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&lt;B&gt;’</a:t>
              </a:r>
            </a:p>
          </p:txBody>
        </p:sp>
      </p:grpSp>
      <p:sp>
        <p:nvSpPr>
          <p:cNvPr id="178198" name="Line 44"/>
          <p:cNvSpPr>
            <a:spLocks noChangeShapeType="1"/>
          </p:cNvSpPr>
          <p:nvPr/>
        </p:nvSpPr>
        <p:spPr bwMode="auto">
          <a:xfrm flipV="1">
            <a:off x="1752600" y="3276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8199" name="Line 45"/>
          <p:cNvSpPr>
            <a:spLocks noChangeShapeType="1"/>
          </p:cNvSpPr>
          <p:nvPr/>
        </p:nvSpPr>
        <p:spPr bwMode="auto">
          <a:xfrm>
            <a:off x="1752600" y="2895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8200" name="Line 46"/>
          <p:cNvSpPr>
            <a:spLocks noChangeShapeType="1"/>
          </p:cNvSpPr>
          <p:nvPr/>
        </p:nvSpPr>
        <p:spPr bwMode="auto">
          <a:xfrm flipV="1">
            <a:off x="3352800" y="2971800"/>
            <a:ext cx="5334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8201" name="Group 4"/>
          <p:cNvGrpSpPr>
            <a:grpSpLocks/>
          </p:cNvGrpSpPr>
          <p:nvPr/>
        </p:nvGrpSpPr>
        <p:grpSpPr bwMode="auto">
          <a:xfrm>
            <a:off x="152400" y="4724400"/>
            <a:ext cx="1549400" cy="533400"/>
            <a:chOff x="23031450" y="24403050"/>
            <a:chExt cx="628650" cy="400050"/>
          </a:xfrm>
        </p:grpSpPr>
        <p:sp>
          <p:nvSpPr>
            <p:cNvPr id="178219"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8220"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 </a:t>
              </a:r>
            </a:p>
            <a:p>
              <a:pPr eaLnBrk="0" hangingPunct="0"/>
              <a:r>
                <a:rPr lang="en-US" sz="1400" b="1">
                  <a:solidFill>
                    <a:schemeClr val="bg1"/>
                  </a:solidFill>
                </a:rPr>
                <a:t>Port &lt;A&gt;</a:t>
              </a:r>
            </a:p>
          </p:txBody>
        </p:sp>
      </p:grpSp>
      <p:sp>
        <p:nvSpPr>
          <p:cNvPr id="178202" name="Text Box 50"/>
          <p:cNvSpPr txBox="1">
            <a:spLocks noChangeArrowheads="1"/>
          </p:cNvSpPr>
          <p:nvPr/>
        </p:nvSpPr>
        <p:spPr bwMode="auto">
          <a:xfrm>
            <a:off x="228600" y="53340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Y</a:t>
            </a:r>
          </a:p>
          <a:p>
            <a:r>
              <a:rPr lang="en-US" sz="1200" b="1"/>
              <a:t>  Publisher</a:t>
            </a:r>
          </a:p>
          <a:p>
            <a:r>
              <a:rPr lang="en-US" sz="1200" b="1"/>
              <a:t>  Subscriber</a:t>
            </a:r>
          </a:p>
        </p:txBody>
      </p:sp>
      <p:grpSp>
        <p:nvGrpSpPr>
          <p:cNvPr id="178203" name="Group 51"/>
          <p:cNvGrpSpPr>
            <a:grpSpLocks/>
          </p:cNvGrpSpPr>
          <p:nvPr/>
        </p:nvGrpSpPr>
        <p:grpSpPr bwMode="auto">
          <a:xfrm>
            <a:off x="1905000" y="2667000"/>
            <a:ext cx="1477963" cy="1304925"/>
            <a:chOff x="1277" y="1104"/>
            <a:chExt cx="931" cy="822"/>
          </a:xfrm>
        </p:grpSpPr>
        <p:sp>
          <p:nvSpPr>
            <p:cNvPr id="178214"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8215"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8216" name="Text Box 54"/>
            <p:cNvSpPr txBox="1">
              <a:spLocks noChangeArrowheads="1"/>
            </p:cNvSpPr>
            <p:nvPr/>
          </p:nvSpPr>
          <p:spPr bwMode="auto">
            <a:xfrm>
              <a:off x="1344" y="1344"/>
              <a:ext cx="810" cy="582"/>
            </a:xfrm>
            <a:prstGeom prst="rect">
              <a:avLst/>
            </a:prstGeom>
            <a:noFill/>
            <a:ln w="19050">
              <a:noFill/>
              <a:miter lim="800000"/>
              <a:headEnd/>
              <a:tailEnd/>
            </a:ln>
          </p:spPr>
          <p:txBody>
            <a:bodyPr lIns="0" tIns="0" rIns="0" bIns="0">
              <a:spAutoFit/>
            </a:bodyPr>
            <a:lstStyle/>
            <a:p>
              <a:pPr>
                <a:spcBef>
                  <a:spcPct val="0"/>
                </a:spcBef>
              </a:pPr>
              <a:r>
                <a:rPr lang="en-US" sz="1200" b="1"/>
                <a:t>Topic &lt;B&gt;</a:t>
              </a:r>
            </a:p>
            <a:p>
              <a:pPr>
                <a:spcBef>
                  <a:spcPct val="0"/>
                </a:spcBef>
              </a:pPr>
              <a:r>
                <a:rPr lang="en-US" sz="1200" b="1"/>
                <a:t>  QoS Profile X</a:t>
              </a:r>
            </a:p>
            <a:p>
              <a:pPr>
                <a:spcBef>
                  <a:spcPct val="0"/>
                </a:spcBef>
              </a:pPr>
              <a:r>
                <a:rPr lang="en-US" sz="1200" b="1"/>
                <a:t>  DataReader&lt;B&gt;</a:t>
              </a:r>
            </a:p>
            <a:p>
              <a:pPr>
                <a:spcBef>
                  <a:spcPct val="0"/>
                </a:spcBef>
              </a:pPr>
              <a:r>
                <a:rPr lang="en-US" sz="1200" b="1"/>
                <a:t>  DataReader&lt;B&gt;’</a:t>
              </a:r>
            </a:p>
            <a:p>
              <a:pPr>
                <a:spcBef>
                  <a:spcPct val="0"/>
                </a:spcBef>
              </a:pPr>
              <a:r>
                <a:rPr lang="en-US" sz="1200" b="1"/>
                <a:t> </a:t>
              </a:r>
            </a:p>
          </p:txBody>
        </p:sp>
        <p:sp>
          <p:nvSpPr>
            <p:cNvPr id="178217" name="Text Box 55"/>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8218" name="Line 56"/>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grpSp>
        <p:nvGrpSpPr>
          <p:cNvPr id="178204" name="Group 57"/>
          <p:cNvGrpSpPr>
            <a:grpSpLocks/>
          </p:cNvGrpSpPr>
          <p:nvPr/>
        </p:nvGrpSpPr>
        <p:grpSpPr bwMode="auto">
          <a:xfrm>
            <a:off x="5562600" y="1447800"/>
            <a:ext cx="1477963" cy="990600"/>
            <a:chOff x="3648" y="2928"/>
            <a:chExt cx="931" cy="624"/>
          </a:xfrm>
        </p:grpSpPr>
        <p:sp>
          <p:nvSpPr>
            <p:cNvPr id="178209" name="AutoShape 17"/>
            <p:cNvSpPr>
              <a:spLocks noChangeArrowheads="1"/>
            </p:cNvSpPr>
            <p:nvPr/>
          </p:nvSpPr>
          <p:spPr bwMode="auto">
            <a:xfrm>
              <a:off x="3648" y="2928"/>
              <a:ext cx="931" cy="624"/>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8210" name="Text Box 18"/>
            <p:cNvSpPr txBox="1">
              <a:spLocks noChangeArrowheads="1"/>
            </p:cNvSpPr>
            <p:nvPr/>
          </p:nvSpPr>
          <p:spPr bwMode="auto">
            <a:xfrm>
              <a:off x="3715" y="2983"/>
              <a:ext cx="816" cy="521"/>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8211" name="Text Box 60"/>
            <p:cNvSpPr txBox="1">
              <a:spLocks noChangeArrowheads="1"/>
            </p:cNvSpPr>
            <p:nvPr/>
          </p:nvSpPr>
          <p:spPr bwMode="auto">
            <a:xfrm>
              <a:off x="3715" y="3168"/>
              <a:ext cx="766" cy="345"/>
            </a:xfrm>
            <a:prstGeom prst="rect">
              <a:avLst/>
            </a:prstGeom>
            <a:noFill/>
            <a:ln w="19050">
              <a:noFill/>
              <a:miter lim="800000"/>
              <a:headEnd/>
              <a:tailEnd/>
            </a:ln>
          </p:spPr>
          <p:txBody>
            <a:bodyPr lIns="0" tIns="0" rIns="0" bIns="0">
              <a:spAutoFit/>
            </a:bodyPr>
            <a:lstStyle/>
            <a:p>
              <a:r>
                <a:rPr lang="en-US" sz="1200" b="1"/>
                <a:t>Topic &lt;A&gt;</a:t>
              </a:r>
            </a:p>
            <a:p>
              <a:r>
                <a:rPr lang="en-US" sz="1200" b="1"/>
                <a:t>  QoS Profile X</a:t>
              </a:r>
            </a:p>
            <a:p>
              <a:r>
                <a:rPr lang="en-US" sz="1200" b="1"/>
                <a:t>  DataReader&lt;A&gt;</a:t>
              </a:r>
            </a:p>
          </p:txBody>
        </p:sp>
        <p:sp>
          <p:nvSpPr>
            <p:cNvPr id="178212" name="Text Box 61"/>
            <p:cNvSpPr txBox="1">
              <a:spLocks noChangeArrowheads="1"/>
            </p:cNvSpPr>
            <p:nvPr/>
          </p:nvSpPr>
          <p:spPr bwMode="auto">
            <a:xfrm>
              <a:off x="3811" y="2976"/>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8213" name="Line 62"/>
            <p:cNvSpPr>
              <a:spLocks noChangeShapeType="1"/>
            </p:cNvSpPr>
            <p:nvPr/>
          </p:nvSpPr>
          <p:spPr bwMode="auto">
            <a:xfrm>
              <a:off x="3667" y="3120"/>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8205" name="Line 63"/>
          <p:cNvSpPr>
            <a:spLocks noChangeShapeType="1"/>
          </p:cNvSpPr>
          <p:nvPr/>
        </p:nvSpPr>
        <p:spPr bwMode="auto">
          <a:xfrm flipV="1">
            <a:off x="3352800" y="4724400"/>
            <a:ext cx="5334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8206" name="Group 64"/>
          <p:cNvGrpSpPr>
            <a:grpSpLocks/>
          </p:cNvGrpSpPr>
          <p:nvPr/>
        </p:nvGrpSpPr>
        <p:grpSpPr bwMode="auto">
          <a:xfrm>
            <a:off x="3886200" y="4038600"/>
            <a:ext cx="1676400" cy="1617663"/>
            <a:chOff x="2352" y="1296"/>
            <a:chExt cx="1008" cy="1019"/>
          </a:xfrm>
        </p:grpSpPr>
        <p:sp>
          <p:nvSpPr>
            <p:cNvPr id="178207"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0066CC"/>
              </a:solidFill>
              <a:miter lim="800000"/>
              <a:headEnd/>
              <a:tailEnd/>
            </a:ln>
          </p:spPr>
          <p:txBody>
            <a:bodyPr wrap="none" anchor="ctr"/>
            <a:lstStyle/>
            <a:p>
              <a:endParaRPr lang="nl-NL"/>
            </a:p>
          </p:txBody>
        </p:sp>
        <p:sp>
          <p:nvSpPr>
            <p:cNvPr id="178208"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1</a:t>
              </a:r>
              <a:endParaRPr lang="en-US" sz="2000">
                <a:latin typeface="Times New Roman" pitchFamily="18" charset="0"/>
              </a:endParaRPr>
            </a:p>
          </p:txBody>
        </p:sp>
      </p:gr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AutoShape 3"/>
          <p:cNvSpPr>
            <a:spLocks noChangeArrowheads="1"/>
          </p:cNvSpPr>
          <p:nvPr/>
        </p:nvSpPr>
        <p:spPr bwMode="auto">
          <a:xfrm>
            <a:off x="5486400" y="1219200"/>
            <a:ext cx="3276600" cy="2362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9203" name="AutoShape 3"/>
          <p:cNvSpPr>
            <a:spLocks noChangeArrowheads="1"/>
          </p:cNvSpPr>
          <p:nvPr/>
        </p:nvSpPr>
        <p:spPr bwMode="auto">
          <a:xfrm>
            <a:off x="152400" y="1219200"/>
            <a:ext cx="3276600" cy="5029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9204" name="Rectangle 4"/>
          <p:cNvSpPr>
            <a:spLocks noGrp="1" noChangeArrowheads="1"/>
          </p:cNvSpPr>
          <p:nvPr>
            <p:ph type="title"/>
          </p:nvPr>
        </p:nvSpPr>
        <p:spPr/>
        <p:txBody>
          <a:bodyPr/>
          <a:lstStyle/>
          <a:p>
            <a:r>
              <a:rPr lang="en-US" smtClean="0"/>
              <a:t>CCM/DDS Entity Mapping (3/3)</a:t>
            </a:r>
          </a:p>
        </p:txBody>
      </p:sp>
      <p:grpSp>
        <p:nvGrpSpPr>
          <p:cNvPr id="179205" name="Group 5"/>
          <p:cNvGrpSpPr>
            <a:grpSpLocks/>
          </p:cNvGrpSpPr>
          <p:nvPr/>
        </p:nvGrpSpPr>
        <p:grpSpPr bwMode="auto">
          <a:xfrm>
            <a:off x="3581400" y="1752600"/>
            <a:ext cx="1676400" cy="1617663"/>
            <a:chOff x="2352" y="1296"/>
            <a:chExt cx="1008" cy="1019"/>
          </a:xfrm>
        </p:grpSpPr>
        <p:sp>
          <p:nvSpPr>
            <p:cNvPr id="179279"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993300"/>
              </a:solidFill>
              <a:miter lim="800000"/>
              <a:headEnd/>
              <a:tailEnd/>
            </a:ln>
          </p:spPr>
          <p:txBody>
            <a:bodyPr wrap="none" anchor="ctr"/>
            <a:lstStyle/>
            <a:p>
              <a:endParaRPr lang="nl-NL"/>
            </a:p>
          </p:txBody>
        </p:sp>
        <p:sp>
          <p:nvSpPr>
            <p:cNvPr id="179280"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0</a:t>
              </a:r>
              <a:endParaRPr lang="en-US" sz="2000">
                <a:latin typeface="Times New Roman" pitchFamily="18" charset="0"/>
              </a:endParaRPr>
            </a:p>
          </p:txBody>
        </p:sp>
      </p:grpSp>
      <p:grpSp>
        <p:nvGrpSpPr>
          <p:cNvPr id="179206" name="Group 4"/>
          <p:cNvGrpSpPr>
            <a:grpSpLocks/>
          </p:cNvGrpSpPr>
          <p:nvPr/>
        </p:nvGrpSpPr>
        <p:grpSpPr bwMode="auto">
          <a:xfrm>
            <a:off x="228600" y="1371600"/>
            <a:ext cx="1549400" cy="533400"/>
            <a:chOff x="23031450" y="24403050"/>
            <a:chExt cx="628650" cy="400050"/>
          </a:xfrm>
        </p:grpSpPr>
        <p:sp>
          <p:nvSpPr>
            <p:cNvPr id="179277"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78"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9207" name="Text Box 11"/>
          <p:cNvSpPr txBox="1">
            <a:spLocks noChangeArrowheads="1"/>
          </p:cNvSpPr>
          <p:nvPr/>
        </p:nvSpPr>
        <p:spPr bwMode="auto">
          <a:xfrm>
            <a:off x="2057400" y="56388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1</a:t>
            </a:r>
          </a:p>
        </p:txBody>
      </p:sp>
      <p:sp>
        <p:nvSpPr>
          <p:cNvPr id="179208" name="Line 12"/>
          <p:cNvSpPr>
            <a:spLocks noChangeShapeType="1"/>
          </p:cNvSpPr>
          <p:nvPr/>
        </p:nvSpPr>
        <p:spPr bwMode="auto">
          <a:xfrm>
            <a:off x="1752600" y="16002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9209" name="Group 13"/>
          <p:cNvGrpSpPr>
            <a:grpSpLocks/>
          </p:cNvGrpSpPr>
          <p:nvPr/>
        </p:nvGrpSpPr>
        <p:grpSpPr bwMode="auto">
          <a:xfrm>
            <a:off x="1905000" y="1371600"/>
            <a:ext cx="1477963" cy="1219200"/>
            <a:chOff x="1277" y="1104"/>
            <a:chExt cx="931" cy="768"/>
          </a:xfrm>
        </p:grpSpPr>
        <p:sp>
          <p:nvSpPr>
            <p:cNvPr id="179272"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9273"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9274" name="Text Box 16"/>
            <p:cNvSpPr txBox="1">
              <a:spLocks noChangeArrowheads="1"/>
            </p:cNvSpPr>
            <p:nvPr/>
          </p:nvSpPr>
          <p:spPr bwMode="auto">
            <a:xfrm>
              <a:off x="1344" y="1344"/>
              <a:ext cx="766" cy="465"/>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a:p>
              <a:pPr>
                <a:spcBef>
                  <a:spcPct val="0"/>
                </a:spcBef>
              </a:pPr>
              <a:r>
                <a:rPr lang="en-US" sz="1200" b="1"/>
                <a:t>  DataWriter&lt;A&gt;</a:t>
              </a:r>
            </a:p>
          </p:txBody>
        </p:sp>
        <p:sp>
          <p:nvSpPr>
            <p:cNvPr id="179275" name="Text Box 17"/>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9276" name="Line 18"/>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9210" name="Text Box 19"/>
          <p:cNvSpPr txBox="1">
            <a:spLocks noChangeArrowheads="1"/>
          </p:cNvSpPr>
          <p:nvPr/>
        </p:nvSpPr>
        <p:spPr bwMode="auto">
          <a:xfrm>
            <a:off x="228600" y="3886200"/>
            <a:ext cx="1446213" cy="738188"/>
          </a:xfrm>
          <a:prstGeom prst="rect">
            <a:avLst/>
          </a:prstGeom>
          <a:noFill/>
          <a:ln w="19050">
            <a:noFill/>
            <a:miter lim="800000"/>
            <a:headEnd/>
            <a:tailEnd/>
          </a:ln>
        </p:spPr>
        <p:txBody>
          <a:bodyPr wrap="none" lIns="0" tIns="0" rIns="0" bIns="0">
            <a:spAutoFit/>
          </a:bodyPr>
          <a:lstStyle/>
          <a:p>
            <a:pPr>
              <a:spcBef>
                <a:spcPct val="0"/>
              </a:spcBef>
            </a:pPr>
            <a:r>
              <a:rPr lang="en-US" sz="1200" b="1"/>
              <a:t>Domain Participant </a:t>
            </a:r>
          </a:p>
          <a:p>
            <a:pPr>
              <a:spcBef>
                <a:spcPct val="0"/>
              </a:spcBef>
            </a:pPr>
            <a:r>
              <a:rPr lang="en-US" sz="1200" b="1"/>
              <a:t>  QoS Profile X</a:t>
            </a:r>
          </a:p>
          <a:p>
            <a:pPr>
              <a:spcBef>
                <a:spcPct val="0"/>
              </a:spcBef>
            </a:pPr>
            <a:r>
              <a:rPr lang="en-US" sz="1200" b="1"/>
              <a:t>  Publisher</a:t>
            </a:r>
          </a:p>
          <a:p>
            <a:pPr>
              <a:spcBef>
                <a:spcPct val="0"/>
              </a:spcBef>
            </a:pPr>
            <a:r>
              <a:rPr lang="en-US" sz="1200" b="1"/>
              <a:t>  Subscriber</a:t>
            </a:r>
          </a:p>
        </p:txBody>
      </p:sp>
      <p:sp>
        <p:nvSpPr>
          <p:cNvPr id="179211" name="Line 20"/>
          <p:cNvSpPr>
            <a:spLocks noChangeShapeType="1"/>
          </p:cNvSpPr>
          <p:nvPr/>
        </p:nvSpPr>
        <p:spPr bwMode="auto">
          <a:xfrm flipV="1">
            <a:off x="5029200" y="1981200"/>
            <a:ext cx="533400" cy="762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12" name="Text Box 21"/>
          <p:cNvSpPr txBox="1">
            <a:spLocks noChangeArrowheads="1"/>
          </p:cNvSpPr>
          <p:nvPr/>
        </p:nvSpPr>
        <p:spPr bwMode="auto">
          <a:xfrm>
            <a:off x="5791200" y="28194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2</a:t>
            </a:r>
          </a:p>
        </p:txBody>
      </p:sp>
      <p:grpSp>
        <p:nvGrpSpPr>
          <p:cNvPr id="179213" name="Group 4"/>
          <p:cNvGrpSpPr>
            <a:grpSpLocks/>
          </p:cNvGrpSpPr>
          <p:nvPr/>
        </p:nvGrpSpPr>
        <p:grpSpPr bwMode="auto">
          <a:xfrm>
            <a:off x="7162800" y="1371600"/>
            <a:ext cx="1549400" cy="533400"/>
            <a:chOff x="23031450" y="24403050"/>
            <a:chExt cx="628650" cy="400050"/>
          </a:xfrm>
        </p:grpSpPr>
        <p:sp>
          <p:nvSpPr>
            <p:cNvPr id="179270"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71"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9214" name="Line 31"/>
          <p:cNvSpPr>
            <a:spLocks noChangeShapeType="1"/>
          </p:cNvSpPr>
          <p:nvPr/>
        </p:nvSpPr>
        <p:spPr bwMode="auto">
          <a:xfrm>
            <a:off x="3352800" y="1828800"/>
            <a:ext cx="6096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15" name="Line 32"/>
          <p:cNvSpPr>
            <a:spLocks noChangeShapeType="1"/>
          </p:cNvSpPr>
          <p:nvPr/>
        </p:nvSpPr>
        <p:spPr bwMode="auto">
          <a:xfrm flipV="1">
            <a:off x="7010400" y="1752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16" name="Text Box 33"/>
          <p:cNvSpPr txBox="1">
            <a:spLocks noChangeArrowheads="1"/>
          </p:cNvSpPr>
          <p:nvPr/>
        </p:nvSpPr>
        <p:spPr bwMode="auto">
          <a:xfrm>
            <a:off x="7239000" y="2362200"/>
            <a:ext cx="1431925" cy="730250"/>
          </a:xfrm>
          <a:prstGeom prst="rect">
            <a:avLst/>
          </a:prstGeom>
          <a:noFill/>
          <a:ln w="19050">
            <a:noFill/>
            <a:miter lim="800000"/>
            <a:headEnd/>
            <a:tailEnd/>
          </a:ln>
        </p:spPr>
        <p:txBody>
          <a:bodyPr wrap="none" lIns="0" tIns="0" rIns="0" bIns="0">
            <a:spAutoFit/>
          </a:bodyPr>
          <a:lstStyle/>
          <a:p>
            <a:r>
              <a:rPr lang="en-US" sz="1200" b="1"/>
              <a:t>Domain Participant </a:t>
            </a:r>
          </a:p>
          <a:p>
            <a:r>
              <a:rPr lang="en-US" sz="1200" b="1"/>
              <a:t>  QoS Profile X</a:t>
            </a:r>
          </a:p>
          <a:p>
            <a:r>
              <a:rPr lang="en-US" sz="1200" b="1"/>
              <a:t>  Publisher</a:t>
            </a:r>
          </a:p>
          <a:p>
            <a:r>
              <a:rPr lang="en-US" sz="1200" b="1"/>
              <a:t>  Subscriber</a:t>
            </a:r>
          </a:p>
        </p:txBody>
      </p:sp>
      <p:grpSp>
        <p:nvGrpSpPr>
          <p:cNvPr id="179217" name="Group 4"/>
          <p:cNvGrpSpPr>
            <a:grpSpLocks/>
          </p:cNvGrpSpPr>
          <p:nvPr/>
        </p:nvGrpSpPr>
        <p:grpSpPr bwMode="auto">
          <a:xfrm>
            <a:off x="228600" y="1981200"/>
            <a:ext cx="1549400" cy="533400"/>
            <a:chOff x="23031450" y="24403050"/>
            <a:chExt cx="628650" cy="400050"/>
          </a:xfrm>
        </p:grpSpPr>
        <p:sp>
          <p:nvSpPr>
            <p:cNvPr id="179268"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69"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a:t>
              </a:r>
            </a:p>
            <a:p>
              <a:pPr eaLnBrk="0" hangingPunct="0"/>
              <a:r>
                <a:rPr lang="en-US" sz="1400" b="1">
                  <a:solidFill>
                    <a:schemeClr val="bg1"/>
                  </a:solidFill>
                </a:rPr>
                <a:t>Port &lt;A&gt;</a:t>
              </a:r>
            </a:p>
          </p:txBody>
        </p:sp>
      </p:grpSp>
      <p:sp>
        <p:nvSpPr>
          <p:cNvPr id="179218" name="Line 37"/>
          <p:cNvSpPr>
            <a:spLocks noChangeShapeType="1"/>
          </p:cNvSpPr>
          <p:nvPr/>
        </p:nvSpPr>
        <p:spPr bwMode="auto">
          <a:xfrm flipV="1">
            <a:off x="1752600" y="2133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9219" name="Group 66"/>
          <p:cNvGrpSpPr>
            <a:grpSpLocks/>
          </p:cNvGrpSpPr>
          <p:nvPr/>
        </p:nvGrpSpPr>
        <p:grpSpPr bwMode="auto">
          <a:xfrm>
            <a:off x="1905000" y="4572000"/>
            <a:ext cx="1477963" cy="990600"/>
            <a:chOff x="3648" y="2928"/>
            <a:chExt cx="931" cy="624"/>
          </a:xfrm>
        </p:grpSpPr>
        <p:sp>
          <p:nvSpPr>
            <p:cNvPr id="179263" name="AutoShape 17"/>
            <p:cNvSpPr>
              <a:spLocks noChangeArrowheads="1"/>
            </p:cNvSpPr>
            <p:nvPr/>
          </p:nvSpPr>
          <p:spPr bwMode="auto">
            <a:xfrm>
              <a:off x="3648" y="2928"/>
              <a:ext cx="931" cy="624"/>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9264" name="Text Box 18"/>
            <p:cNvSpPr txBox="1">
              <a:spLocks noChangeArrowheads="1"/>
            </p:cNvSpPr>
            <p:nvPr/>
          </p:nvSpPr>
          <p:spPr bwMode="auto">
            <a:xfrm>
              <a:off x="3715" y="2983"/>
              <a:ext cx="816" cy="521"/>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9265" name="Text Box 41"/>
            <p:cNvSpPr txBox="1">
              <a:spLocks noChangeArrowheads="1"/>
            </p:cNvSpPr>
            <p:nvPr/>
          </p:nvSpPr>
          <p:spPr bwMode="auto">
            <a:xfrm>
              <a:off x="3715" y="3168"/>
              <a:ext cx="766" cy="349"/>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Y</a:t>
              </a:r>
            </a:p>
            <a:p>
              <a:pPr>
                <a:spcBef>
                  <a:spcPct val="0"/>
                </a:spcBef>
              </a:pPr>
              <a:r>
                <a:rPr lang="en-US" sz="1200" b="1"/>
                <a:t>  DataWriter &lt;A&gt;</a:t>
              </a:r>
            </a:p>
          </p:txBody>
        </p:sp>
        <p:sp>
          <p:nvSpPr>
            <p:cNvPr id="179266" name="Text Box 42"/>
            <p:cNvSpPr txBox="1">
              <a:spLocks noChangeArrowheads="1"/>
            </p:cNvSpPr>
            <p:nvPr/>
          </p:nvSpPr>
          <p:spPr bwMode="auto">
            <a:xfrm>
              <a:off x="3811" y="2976"/>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9267" name="Line 43"/>
            <p:cNvSpPr>
              <a:spLocks noChangeShapeType="1"/>
            </p:cNvSpPr>
            <p:nvPr/>
          </p:nvSpPr>
          <p:spPr bwMode="auto">
            <a:xfrm>
              <a:off x="3667" y="3120"/>
              <a:ext cx="893" cy="0"/>
            </a:xfrm>
            <a:prstGeom prst="line">
              <a:avLst/>
            </a:prstGeom>
            <a:noFill/>
            <a:ln w="19050">
              <a:solidFill>
                <a:schemeClr val="bg1"/>
              </a:solidFill>
              <a:round/>
              <a:headEnd/>
              <a:tailEnd/>
            </a:ln>
          </p:spPr>
          <p:txBody>
            <a:bodyPr lIns="0" tIns="0" rIns="0" bIns="0">
              <a:spAutoFit/>
            </a:bodyPr>
            <a:lstStyle/>
            <a:p>
              <a:endParaRPr lang="nl-NL"/>
            </a:p>
          </p:txBody>
        </p:sp>
      </p:grpSp>
      <p:grpSp>
        <p:nvGrpSpPr>
          <p:cNvPr id="179220" name="Group 4"/>
          <p:cNvGrpSpPr>
            <a:grpSpLocks/>
          </p:cNvGrpSpPr>
          <p:nvPr/>
        </p:nvGrpSpPr>
        <p:grpSpPr bwMode="auto">
          <a:xfrm>
            <a:off x="228600" y="2667000"/>
            <a:ext cx="1549400" cy="533400"/>
            <a:chOff x="23031450" y="24403050"/>
            <a:chExt cx="628650" cy="400050"/>
          </a:xfrm>
        </p:grpSpPr>
        <p:sp>
          <p:nvSpPr>
            <p:cNvPr id="179261"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62"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&lt;B&gt;</a:t>
              </a:r>
            </a:p>
          </p:txBody>
        </p:sp>
      </p:grpSp>
      <p:grpSp>
        <p:nvGrpSpPr>
          <p:cNvPr id="179221" name="Group 4"/>
          <p:cNvGrpSpPr>
            <a:grpSpLocks/>
          </p:cNvGrpSpPr>
          <p:nvPr/>
        </p:nvGrpSpPr>
        <p:grpSpPr bwMode="auto">
          <a:xfrm>
            <a:off x="228600" y="3276600"/>
            <a:ext cx="1549400" cy="533400"/>
            <a:chOff x="23031450" y="24403050"/>
            <a:chExt cx="628650" cy="400050"/>
          </a:xfrm>
        </p:grpSpPr>
        <p:sp>
          <p:nvSpPr>
            <p:cNvPr id="179259"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60"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&lt;B&gt;’</a:t>
              </a:r>
            </a:p>
          </p:txBody>
        </p:sp>
      </p:grpSp>
      <p:sp>
        <p:nvSpPr>
          <p:cNvPr id="179222" name="Line 50"/>
          <p:cNvSpPr>
            <a:spLocks noChangeShapeType="1"/>
          </p:cNvSpPr>
          <p:nvPr/>
        </p:nvSpPr>
        <p:spPr bwMode="auto">
          <a:xfrm flipV="1">
            <a:off x="1752600" y="3276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23" name="Line 51"/>
          <p:cNvSpPr>
            <a:spLocks noChangeShapeType="1"/>
          </p:cNvSpPr>
          <p:nvPr/>
        </p:nvSpPr>
        <p:spPr bwMode="auto">
          <a:xfrm>
            <a:off x="1752600" y="28956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24" name="Line 52"/>
          <p:cNvSpPr>
            <a:spLocks noChangeShapeType="1"/>
          </p:cNvSpPr>
          <p:nvPr/>
        </p:nvSpPr>
        <p:spPr bwMode="auto">
          <a:xfrm flipV="1">
            <a:off x="3352800" y="2971800"/>
            <a:ext cx="5334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9225" name="Group 4"/>
          <p:cNvGrpSpPr>
            <a:grpSpLocks/>
          </p:cNvGrpSpPr>
          <p:nvPr/>
        </p:nvGrpSpPr>
        <p:grpSpPr bwMode="auto">
          <a:xfrm>
            <a:off x="152400" y="4724400"/>
            <a:ext cx="1549400" cy="533400"/>
            <a:chOff x="23031450" y="24403050"/>
            <a:chExt cx="628650" cy="400050"/>
          </a:xfrm>
        </p:grpSpPr>
        <p:sp>
          <p:nvSpPr>
            <p:cNvPr id="179257"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58"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 </a:t>
              </a:r>
            </a:p>
            <a:p>
              <a:pPr eaLnBrk="0" hangingPunct="0"/>
              <a:r>
                <a:rPr lang="en-US" sz="1400" b="1">
                  <a:solidFill>
                    <a:schemeClr val="bg1"/>
                  </a:solidFill>
                </a:rPr>
                <a:t>Port &lt;A&gt;</a:t>
              </a:r>
            </a:p>
          </p:txBody>
        </p:sp>
      </p:grpSp>
      <p:sp>
        <p:nvSpPr>
          <p:cNvPr id="179226" name="Text Box 59"/>
          <p:cNvSpPr txBox="1">
            <a:spLocks noChangeArrowheads="1"/>
          </p:cNvSpPr>
          <p:nvPr/>
        </p:nvSpPr>
        <p:spPr bwMode="auto">
          <a:xfrm>
            <a:off x="228600" y="5334000"/>
            <a:ext cx="1446213" cy="738188"/>
          </a:xfrm>
          <a:prstGeom prst="rect">
            <a:avLst/>
          </a:prstGeom>
          <a:noFill/>
          <a:ln w="19050">
            <a:noFill/>
            <a:miter lim="800000"/>
            <a:headEnd/>
            <a:tailEnd/>
          </a:ln>
        </p:spPr>
        <p:txBody>
          <a:bodyPr wrap="none" lIns="0" tIns="0" rIns="0" bIns="0">
            <a:spAutoFit/>
          </a:bodyPr>
          <a:lstStyle/>
          <a:p>
            <a:pPr>
              <a:spcBef>
                <a:spcPct val="0"/>
              </a:spcBef>
            </a:pPr>
            <a:r>
              <a:rPr lang="en-US" sz="1200" b="1"/>
              <a:t>Domain Participant </a:t>
            </a:r>
          </a:p>
          <a:p>
            <a:pPr>
              <a:spcBef>
                <a:spcPct val="0"/>
              </a:spcBef>
            </a:pPr>
            <a:r>
              <a:rPr lang="en-US" sz="1200" b="1"/>
              <a:t>  QoS Profile Y</a:t>
            </a:r>
          </a:p>
          <a:p>
            <a:pPr>
              <a:spcBef>
                <a:spcPct val="0"/>
              </a:spcBef>
            </a:pPr>
            <a:r>
              <a:rPr lang="en-US" sz="1200" b="1"/>
              <a:t>  Publisher</a:t>
            </a:r>
          </a:p>
          <a:p>
            <a:pPr>
              <a:spcBef>
                <a:spcPct val="0"/>
              </a:spcBef>
            </a:pPr>
            <a:r>
              <a:rPr lang="en-US" sz="1200" b="1"/>
              <a:t>  Subscriber</a:t>
            </a:r>
          </a:p>
        </p:txBody>
      </p:sp>
      <p:grpSp>
        <p:nvGrpSpPr>
          <p:cNvPr id="179227" name="Group 60"/>
          <p:cNvGrpSpPr>
            <a:grpSpLocks/>
          </p:cNvGrpSpPr>
          <p:nvPr/>
        </p:nvGrpSpPr>
        <p:grpSpPr bwMode="auto">
          <a:xfrm>
            <a:off x="1905000" y="2667000"/>
            <a:ext cx="1477963" cy="1304925"/>
            <a:chOff x="1277" y="1104"/>
            <a:chExt cx="931" cy="822"/>
          </a:xfrm>
        </p:grpSpPr>
        <p:sp>
          <p:nvSpPr>
            <p:cNvPr id="179252" name="AutoShape 17"/>
            <p:cNvSpPr>
              <a:spLocks noChangeArrowheads="1"/>
            </p:cNvSpPr>
            <p:nvPr/>
          </p:nvSpPr>
          <p:spPr bwMode="auto">
            <a:xfrm>
              <a:off x="1277" y="1104"/>
              <a:ext cx="931" cy="76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9253" name="Text Box 18"/>
            <p:cNvSpPr txBox="1">
              <a:spLocks noChangeArrowheads="1"/>
            </p:cNvSpPr>
            <p:nvPr/>
          </p:nvSpPr>
          <p:spPr bwMode="auto">
            <a:xfrm>
              <a:off x="1344" y="1159"/>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9254" name="Text Box 63"/>
            <p:cNvSpPr txBox="1">
              <a:spLocks noChangeArrowheads="1"/>
            </p:cNvSpPr>
            <p:nvPr/>
          </p:nvSpPr>
          <p:spPr bwMode="auto">
            <a:xfrm>
              <a:off x="1344" y="1344"/>
              <a:ext cx="766" cy="582"/>
            </a:xfrm>
            <a:prstGeom prst="rect">
              <a:avLst/>
            </a:prstGeom>
            <a:noFill/>
            <a:ln w="19050">
              <a:noFill/>
              <a:miter lim="800000"/>
              <a:headEnd/>
              <a:tailEnd/>
            </a:ln>
          </p:spPr>
          <p:txBody>
            <a:bodyPr lIns="0" tIns="0" rIns="0" bIns="0">
              <a:spAutoFit/>
            </a:bodyPr>
            <a:lstStyle/>
            <a:p>
              <a:pPr>
                <a:spcBef>
                  <a:spcPct val="0"/>
                </a:spcBef>
              </a:pPr>
              <a:r>
                <a:rPr lang="en-US" sz="1200" b="1"/>
                <a:t>Topic &lt;B&gt;</a:t>
              </a:r>
            </a:p>
            <a:p>
              <a:pPr>
                <a:spcBef>
                  <a:spcPct val="0"/>
                </a:spcBef>
              </a:pPr>
              <a:r>
                <a:rPr lang="en-US" sz="1200" b="1"/>
                <a:t>  QoS Profile X</a:t>
              </a:r>
            </a:p>
            <a:p>
              <a:pPr>
                <a:spcBef>
                  <a:spcPct val="0"/>
                </a:spcBef>
              </a:pPr>
              <a:r>
                <a:rPr lang="en-US" sz="1200" b="1"/>
                <a:t>  DataReader&lt;B&gt;</a:t>
              </a:r>
            </a:p>
            <a:p>
              <a:pPr>
                <a:spcBef>
                  <a:spcPct val="0"/>
                </a:spcBef>
              </a:pPr>
              <a:r>
                <a:rPr lang="en-US" sz="1200" b="1"/>
                <a:t> DataReader&lt;B&gt;’</a:t>
              </a:r>
            </a:p>
            <a:p>
              <a:pPr>
                <a:spcBef>
                  <a:spcPct val="0"/>
                </a:spcBef>
              </a:pPr>
              <a:r>
                <a:rPr lang="en-US" sz="1200" b="1"/>
                <a:t> </a:t>
              </a:r>
            </a:p>
          </p:txBody>
        </p:sp>
        <p:sp>
          <p:nvSpPr>
            <p:cNvPr id="179255" name="Text Box 64"/>
            <p:cNvSpPr txBox="1">
              <a:spLocks noChangeArrowheads="1"/>
            </p:cNvSpPr>
            <p:nvPr/>
          </p:nvSpPr>
          <p:spPr bwMode="auto">
            <a:xfrm>
              <a:off x="1440" y="1152"/>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9256" name="Line 65"/>
            <p:cNvSpPr>
              <a:spLocks noChangeShapeType="1"/>
            </p:cNvSpPr>
            <p:nvPr/>
          </p:nvSpPr>
          <p:spPr bwMode="auto">
            <a:xfrm>
              <a:off x="1296" y="1296"/>
              <a:ext cx="893" cy="0"/>
            </a:xfrm>
            <a:prstGeom prst="line">
              <a:avLst/>
            </a:prstGeom>
            <a:noFill/>
            <a:ln w="19050">
              <a:solidFill>
                <a:schemeClr val="bg1"/>
              </a:solidFill>
              <a:round/>
              <a:headEnd/>
              <a:tailEnd/>
            </a:ln>
          </p:spPr>
          <p:txBody>
            <a:bodyPr lIns="0" tIns="0" rIns="0" bIns="0">
              <a:spAutoFit/>
            </a:bodyPr>
            <a:lstStyle/>
            <a:p>
              <a:endParaRPr lang="nl-NL"/>
            </a:p>
          </p:txBody>
        </p:sp>
      </p:grpSp>
      <p:grpSp>
        <p:nvGrpSpPr>
          <p:cNvPr id="179228" name="Group 67"/>
          <p:cNvGrpSpPr>
            <a:grpSpLocks/>
          </p:cNvGrpSpPr>
          <p:nvPr/>
        </p:nvGrpSpPr>
        <p:grpSpPr bwMode="auto">
          <a:xfrm>
            <a:off x="5562600" y="1447800"/>
            <a:ext cx="1477963" cy="990600"/>
            <a:chOff x="3648" y="2928"/>
            <a:chExt cx="931" cy="624"/>
          </a:xfrm>
        </p:grpSpPr>
        <p:sp>
          <p:nvSpPr>
            <p:cNvPr id="179247" name="AutoShape 17"/>
            <p:cNvSpPr>
              <a:spLocks noChangeArrowheads="1"/>
            </p:cNvSpPr>
            <p:nvPr/>
          </p:nvSpPr>
          <p:spPr bwMode="auto">
            <a:xfrm>
              <a:off x="3648" y="2928"/>
              <a:ext cx="931" cy="624"/>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9248" name="Text Box 18"/>
            <p:cNvSpPr txBox="1">
              <a:spLocks noChangeArrowheads="1"/>
            </p:cNvSpPr>
            <p:nvPr/>
          </p:nvSpPr>
          <p:spPr bwMode="auto">
            <a:xfrm>
              <a:off x="3715" y="2983"/>
              <a:ext cx="816" cy="521"/>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9249" name="Text Box 70"/>
            <p:cNvSpPr txBox="1">
              <a:spLocks noChangeArrowheads="1"/>
            </p:cNvSpPr>
            <p:nvPr/>
          </p:nvSpPr>
          <p:spPr bwMode="auto">
            <a:xfrm>
              <a:off x="3715" y="3168"/>
              <a:ext cx="766" cy="349"/>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p:txBody>
        </p:sp>
        <p:sp>
          <p:nvSpPr>
            <p:cNvPr id="179250" name="Text Box 71"/>
            <p:cNvSpPr txBox="1">
              <a:spLocks noChangeArrowheads="1"/>
            </p:cNvSpPr>
            <p:nvPr/>
          </p:nvSpPr>
          <p:spPr bwMode="auto">
            <a:xfrm>
              <a:off x="3811" y="2976"/>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9251" name="Line 72"/>
            <p:cNvSpPr>
              <a:spLocks noChangeShapeType="1"/>
            </p:cNvSpPr>
            <p:nvPr/>
          </p:nvSpPr>
          <p:spPr bwMode="auto">
            <a:xfrm>
              <a:off x="3667" y="3120"/>
              <a:ext cx="893" cy="0"/>
            </a:xfrm>
            <a:prstGeom prst="line">
              <a:avLst/>
            </a:prstGeom>
            <a:noFill/>
            <a:ln w="19050">
              <a:solidFill>
                <a:schemeClr val="bg1"/>
              </a:solidFill>
              <a:round/>
              <a:headEnd/>
              <a:tailEnd/>
            </a:ln>
          </p:spPr>
          <p:txBody>
            <a:bodyPr lIns="0" tIns="0" rIns="0" bIns="0">
              <a:spAutoFit/>
            </a:bodyPr>
            <a:lstStyle/>
            <a:p>
              <a:endParaRPr lang="nl-NL"/>
            </a:p>
          </p:txBody>
        </p:sp>
      </p:grpSp>
      <p:sp>
        <p:nvSpPr>
          <p:cNvPr id="179229" name="Line 73"/>
          <p:cNvSpPr>
            <a:spLocks noChangeShapeType="1"/>
          </p:cNvSpPr>
          <p:nvPr/>
        </p:nvSpPr>
        <p:spPr bwMode="auto">
          <a:xfrm flipV="1">
            <a:off x="3352800" y="4724400"/>
            <a:ext cx="5334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79230" name="Group 74"/>
          <p:cNvGrpSpPr>
            <a:grpSpLocks/>
          </p:cNvGrpSpPr>
          <p:nvPr/>
        </p:nvGrpSpPr>
        <p:grpSpPr bwMode="auto">
          <a:xfrm>
            <a:off x="3733800" y="4038600"/>
            <a:ext cx="1676400" cy="1617663"/>
            <a:chOff x="2352" y="1296"/>
            <a:chExt cx="1008" cy="1019"/>
          </a:xfrm>
        </p:grpSpPr>
        <p:sp>
          <p:nvSpPr>
            <p:cNvPr id="179245"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0066CC"/>
              </a:solidFill>
              <a:miter lim="800000"/>
              <a:headEnd/>
              <a:tailEnd/>
            </a:ln>
          </p:spPr>
          <p:txBody>
            <a:bodyPr wrap="none" anchor="ctr"/>
            <a:lstStyle/>
            <a:p>
              <a:endParaRPr lang="nl-NL"/>
            </a:p>
          </p:txBody>
        </p:sp>
        <p:sp>
          <p:nvSpPr>
            <p:cNvPr id="179246"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1</a:t>
              </a:r>
              <a:endParaRPr lang="en-US" sz="2000">
                <a:latin typeface="Times New Roman" pitchFamily="18" charset="0"/>
              </a:endParaRPr>
            </a:p>
          </p:txBody>
        </p:sp>
      </p:grpSp>
      <p:sp>
        <p:nvSpPr>
          <p:cNvPr id="179231" name="AutoShape 3"/>
          <p:cNvSpPr>
            <a:spLocks noChangeArrowheads="1"/>
          </p:cNvSpPr>
          <p:nvPr/>
        </p:nvSpPr>
        <p:spPr bwMode="auto">
          <a:xfrm>
            <a:off x="5562600" y="3657600"/>
            <a:ext cx="3276600" cy="22098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79232" name="Line 78"/>
          <p:cNvSpPr>
            <a:spLocks noChangeShapeType="1"/>
          </p:cNvSpPr>
          <p:nvPr/>
        </p:nvSpPr>
        <p:spPr bwMode="auto">
          <a:xfrm flipV="1">
            <a:off x="5181600" y="4495800"/>
            <a:ext cx="457200" cy="2286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33" name="Text Box 79"/>
          <p:cNvSpPr txBox="1">
            <a:spLocks noChangeArrowheads="1"/>
          </p:cNvSpPr>
          <p:nvPr/>
        </p:nvSpPr>
        <p:spPr bwMode="auto">
          <a:xfrm>
            <a:off x="5867400" y="53340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3</a:t>
            </a:r>
          </a:p>
        </p:txBody>
      </p:sp>
      <p:grpSp>
        <p:nvGrpSpPr>
          <p:cNvPr id="179234" name="Group 4"/>
          <p:cNvGrpSpPr>
            <a:grpSpLocks/>
          </p:cNvGrpSpPr>
          <p:nvPr/>
        </p:nvGrpSpPr>
        <p:grpSpPr bwMode="auto">
          <a:xfrm>
            <a:off x="7239000" y="3886200"/>
            <a:ext cx="1549400" cy="533400"/>
            <a:chOff x="23031450" y="24403050"/>
            <a:chExt cx="628650" cy="400050"/>
          </a:xfrm>
        </p:grpSpPr>
        <p:sp>
          <p:nvSpPr>
            <p:cNvPr id="179243"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79244"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79235" name="Line 83"/>
          <p:cNvSpPr>
            <a:spLocks noChangeShapeType="1"/>
          </p:cNvSpPr>
          <p:nvPr/>
        </p:nvSpPr>
        <p:spPr bwMode="auto">
          <a:xfrm flipV="1">
            <a:off x="7086600" y="42672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79236" name="Text Box 84"/>
          <p:cNvSpPr txBox="1">
            <a:spLocks noChangeArrowheads="1"/>
          </p:cNvSpPr>
          <p:nvPr/>
        </p:nvSpPr>
        <p:spPr bwMode="auto">
          <a:xfrm>
            <a:off x="7315200" y="4876800"/>
            <a:ext cx="1446213" cy="738188"/>
          </a:xfrm>
          <a:prstGeom prst="rect">
            <a:avLst/>
          </a:prstGeom>
          <a:noFill/>
          <a:ln w="19050">
            <a:noFill/>
            <a:miter lim="800000"/>
            <a:headEnd/>
            <a:tailEnd/>
          </a:ln>
        </p:spPr>
        <p:txBody>
          <a:bodyPr wrap="none" lIns="0" tIns="0" rIns="0" bIns="0">
            <a:spAutoFit/>
          </a:bodyPr>
          <a:lstStyle/>
          <a:p>
            <a:pPr>
              <a:spcBef>
                <a:spcPct val="0"/>
              </a:spcBef>
            </a:pPr>
            <a:r>
              <a:rPr lang="en-US" sz="1200" b="1"/>
              <a:t>Domain Participant </a:t>
            </a:r>
          </a:p>
          <a:p>
            <a:pPr>
              <a:spcBef>
                <a:spcPct val="0"/>
              </a:spcBef>
            </a:pPr>
            <a:r>
              <a:rPr lang="en-US" sz="1200" b="1"/>
              <a:t>  QoS Profile Y</a:t>
            </a:r>
          </a:p>
          <a:p>
            <a:pPr>
              <a:spcBef>
                <a:spcPct val="0"/>
              </a:spcBef>
            </a:pPr>
            <a:r>
              <a:rPr lang="en-US" sz="1200" b="1"/>
              <a:t>  Publisher</a:t>
            </a:r>
          </a:p>
          <a:p>
            <a:pPr>
              <a:spcBef>
                <a:spcPct val="0"/>
              </a:spcBef>
            </a:pPr>
            <a:r>
              <a:rPr lang="en-US" sz="1200" b="1"/>
              <a:t>  Subscriber</a:t>
            </a:r>
          </a:p>
        </p:txBody>
      </p:sp>
      <p:grpSp>
        <p:nvGrpSpPr>
          <p:cNvPr id="179237" name="Group 85"/>
          <p:cNvGrpSpPr>
            <a:grpSpLocks/>
          </p:cNvGrpSpPr>
          <p:nvPr/>
        </p:nvGrpSpPr>
        <p:grpSpPr bwMode="auto">
          <a:xfrm>
            <a:off x="5638800" y="3962400"/>
            <a:ext cx="1477963" cy="990600"/>
            <a:chOff x="3648" y="2928"/>
            <a:chExt cx="931" cy="624"/>
          </a:xfrm>
        </p:grpSpPr>
        <p:sp>
          <p:nvSpPr>
            <p:cNvPr id="179238" name="AutoShape 17"/>
            <p:cNvSpPr>
              <a:spLocks noChangeArrowheads="1"/>
            </p:cNvSpPr>
            <p:nvPr/>
          </p:nvSpPr>
          <p:spPr bwMode="auto">
            <a:xfrm>
              <a:off x="3648" y="2928"/>
              <a:ext cx="931" cy="624"/>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79239" name="Text Box 18"/>
            <p:cNvSpPr txBox="1">
              <a:spLocks noChangeArrowheads="1"/>
            </p:cNvSpPr>
            <p:nvPr/>
          </p:nvSpPr>
          <p:spPr bwMode="auto">
            <a:xfrm>
              <a:off x="3715" y="2983"/>
              <a:ext cx="816" cy="521"/>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79240" name="Text Box 88"/>
            <p:cNvSpPr txBox="1">
              <a:spLocks noChangeArrowheads="1"/>
            </p:cNvSpPr>
            <p:nvPr/>
          </p:nvSpPr>
          <p:spPr bwMode="auto">
            <a:xfrm>
              <a:off x="3715" y="3168"/>
              <a:ext cx="766" cy="349"/>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Y</a:t>
              </a:r>
            </a:p>
            <a:p>
              <a:pPr>
                <a:spcBef>
                  <a:spcPct val="0"/>
                </a:spcBef>
              </a:pPr>
              <a:r>
                <a:rPr lang="en-US" sz="1200" b="1"/>
                <a:t>  DataReader&lt;A&gt;</a:t>
              </a:r>
            </a:p>
          </p:txBody>
        </p:sp>
        <p:sp>
          <p:nvSpPr>
            <p:cNvPr id="179241" name="Text Box 89"/>
            <p:cNvSpPr txBox="1">
              <a:spLocks noChangeArrowheads="1"/>
            </p:cNvSpPr>
            <p:nvPr/>
          </p:nvSpPr>
          <p:spPr bwMode="auto">
            <a:xfrm>
              <a:off x="3811" y="2976"/>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79242" name="Line 90"/>
            <p:cNvSpPr>
              <a:spLocks noChangeShapeType="1"/>
            </p:cNvSpPr>
            <p:nvPr/>
          </p:nvSpPr>
          <p:spPr bwMode="auto">
            <a:xfrm>
              <a:off x="3667" y="3120"/>
              <a:ext cx="893" cy="0"/>
            </a:xfrm>
            <a:prstGeom prst="line">
              <a:avLst/>
            </a:prstGeom>
            <a:noFill/>
            <a:ln w="19050">
              <a:solidFill>
                <a:schemeClr val="bg1"/>
              </a:solidFill>
              <a:round/>
              <a:headEnd/>
              <a:tailEnd/>
            </a:ln>
          </p:spPr>
          <p:txBody>
            <a:bodyPr lIns="0" tIns="0" rIns="0" bIns="0">
              <a:spAutoFit/>
            </a:bodyPr>
            <a:lstStyle/>
            <a:p>
              <a:endParaRPr lang="nl-NL"/>
            </a:p>
          </p:txBody>
        </p:sp>
      </p:gr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4"/>
          <p:cNvSpPr>
            <a:spLocks noGrp="1"/>
          </p:cNvSpPr>
          <p:nvPr>
            <p:ph type="title"/>
          </p:nvPr>
        </p:nvSpPr>
        <p:spPr/>
        <p:txBody>
          <a:bodyPr/>
          <a:lstStyle/>
          <a:p>
            <a:pPr eaLnBrk="1" hangingPunct="1"/>
            <a:r>
              <a:rPr lang="en-US" smtClean="0"/>
              <a:t>Example</a:t>
            </a:r>
            <a:endParaRPr lang="nl-NL" smtClean="0"/>
          </a:p>
        </p:txBody>
      </p:sp>
      <p:sp>
        <p:nvSpPr>
          <p:cNvPr id="180227"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80228" name="Rectangle 3"/>
          <p:cNvSpPr>
            <a:spLocks noChangeArrowheads="1"/>
          </p:cNvSpPr>
          <p:nvPr/>
        </p:nvSpPr>
        <p:spPr bwMode="auto">
          <a:xfrm>
            <a:off x="381000" y="1219200"/>
            <a:ext cx="8763000" cy="4876800"/>
          </a:xfrm>
          <a:prstGeom prst="rect">
            <a:avLst/>
          </a:prstGeom>
          <a:noFill/>
          <a:ln w="9525">
            <a:noFill/>
            <a:miter lim="800000"/>
            <a:headEnd/>
            <a:tailEnd/>
          </a:ln>
        </p:spPr>
        <p:txBody>
          <a:bodyPr/>
          <a:lstStyle/>
          <a:p>
            <a:pPr marL="169863" indent="-169863">
              <a:spcBef>
                <a:spcPct val="40000"/>
              </a:spcBef>
              <a:buFontTx/>
              <a:buChar char="•"/>
            </a:pPr>
            <a:r>
              <a:rPr lang="en-US" altLang="zh-CN" sz="2200" i="0">
                <a:ea typeface="宋体" pitchFamily="2" charset="-122"/>
                <a:cs typeface="Times New Roman" pitchFamily="18" charset="0"/>
              </a:rPr>
              <a:t>Initial proof of concept is a derivation of the “Hello, World!” CCM example</a:t>
            </a:r>
          </a:p>
          <a:p>
            <a:pPr marL="169863" indent="-169863">
              <a:spcBef>
                <a:spcPct val="40000"/>
              </a:spcBef>
            </a:pPr>
            <a:endParaRPr lang="en-US" altLang="zh-CN" sz="2200" i="0">
              <a:ea typeface="宋体" pitchFamily="2" charset="-122"/>
              <a:cs typeface="Times New Roman" pitchFamily="18" charset="0"/>
            </a:endParaRPr>
          </a:p>
          <a:p>
            <a:pPr marL="169863" indent="-169863">
              <a:spcBef>
                <a:spcPct val="40000"/>
              </a:spcBef>
              <a:buFontTx/>
              <a:buChar char="•"/>
            </a:pPr>
            <a:r>
              <a:rPr lang="en-US" altLang="zh-CN" sz="2200" i="0">
                <a:ea typeface="宋体" pitchFamily="2" charset="-122"/>
                <a:cs typeface="Times New Roman" pitchFamily="18" charset="0"/>
              </a:rPr>
              <a:t>The example uses DDS to communicate a simple string between two components</a:t>
            </a:r>
          </a:p>
          <a:p>
            <a:pPr marL="169863" indent="-169863">
              <a:spcBef>
                <a:spcPct val="40000"/>
              </a:spcBef>
              <a:buFontTx/>
              <a:buChar char="•"/>
            </a:pPr>
            <a:endParaRPr lang="en-US" altLang="zh-CN" sz="2200" i="0">
              <a:ea typeface="宋体" pitchFamily="2" charset="-122"/>
              <a:cs typeface="Times New Roman" pitchFamily="18" charset="0"/>
            </a:endParaRPr>
          </a:p>
          <a:p>
            <a:pPr marL="169863" indent="-169863">
              <a:spcBef>
                <a:spcPct val="40000"/>
              </a:spcBef>
              <a:buFontTx/>
              <a:buChar char="•"/>
            </a:pPr>
            <a:endParaRPr lang="en-US" altLang="zh-CN" sz="2200" i="0">
              <a:ea typeface="宋体" pitchFamily="2" charset="-122"/>
              <a:cs typeface="Times New Roman" pitchFamily="18" charset="0"/>
            </a:endParaRPr>
          </a:p>
          <a:p>
            <a:pPr marL="169863" indent="-169863">
              <a:spcBef>
                <a:spcPct val="40000"/>
              </a:spcBef>
              <a:buFontTx/>
              <a:buChar char="•"/>
            </a:pPr>
            <a:r>
              <a:rPr lang="en-US" altLang="zh-CN" sz="2200" i="0">
                <a:ea typeface="宋体" pitchFamily="2" charset="-122"/>
                <a:cs typeface="Times New Roman" pitchFamily="18" charset="0"/>
              </a:rPr>
              <a:t>Example includes a connector implemented as two fragments to accomplish DDS communication</a:t>
            </a:r>
          </a:p>
          <a:p>
            <a:pPr marL="169863" indent="-169863">
              <a:spcBef>
                <a:spcPct val="40000"/>
              </a:spcBef>
              <a:buFontTx/>
              <a:buChar char="•"/>
            </a:pPr>
            <a:endParaRPr lang="en-US" altLang="zh-CN" sz="2200" i="0">
              <a:ea typeface="宋体" pitchFamily="2" charset="-122"/>
              <a:cs typeface="Times New Roman" pitchFamily="18" charset="0"/>
            </a:endParaRPr>
          </a:p>
          <a:p>
            <a:pPr marL="169863" indent="-169863">
              <a:spcBef>
                <a:spcPct val="40000"/>
              </a:spcBef>
              <a:buFontTx/>
              <a:buChar char="•"/>
            </a:pPr>
            <a:endParaRPr lang="en-US" altLang="zh-CN" sz="2200" i="0">
              <a:ea typeface="宋体" pitchFamily="2" charset="-122"/>
              <a:cs typeface="Times New Roman" pitchFamily="18" charset="0"/>
            </a:endParaRPr>
          </a:p>
        </p:txBody>
      </p:sp>
      <p:pic>
        <p:nvPicPr>
          <p:cNvPr id="180229" name="Picture 4"/>
          <p:cNvPicPr>
            <a:picLocks noChangeAspect="1"/>
          </p:cNvPicPr>
          <p:nvPr/>
        </p:nvPicPr>
        <p:blipFill>
          <a:blip r:embed="rId3"/>
          <a:srcRect/>
          <a:stretch>
            <a:fillRect/>
          </a:stretch>
        </p:blipFill>
        <p:spPr bwMode="auto">
          <a:xfrm>
            <a:off x="2743200" y="1689100"/>
            <a:ext cx="3187700" cy="977900"/>
          </a:xfrm>
          <a:prstGeom prst="rect">
            <a:avLst/>
          </a:prstGeom>
          <a:noFill/>
          <a:ln w="9525">
            <a:noFill/>
            <a:miter lim="800000"/>
            <a:headEnd/>
            <a:tailEnd/>
          </a:ln>
        </p:spPr>
      </p:pic>
      <p:pic>
        <p:nvPicPr>
          <p:cNvPr id="180230" name="Picture 5"/>
          <p:cNvPicPr>
            <a:picLocks noChangeAspect="1"/>
          </p:cNvPicPr>
          <p:nvPr/>
        </p:nvPicPr>
        <p:blipFill>
          <a:blip r:embed="rId4"/>
          <a:srcRect/>
          <a:stretch>
            <a:fillRect/>
          </a:stretch>
        </p:blipFill>
        <p:spPr bwMode="auto">
          <a:xfrm>
            <a:off x="2743200" y="3289300"/>
            <a:ext cx="3187700" cy="977900"/>
          </a:xfrm>
          <a:prstGeom prst="rect">
            <a:avLst/>
          </a:prstGeom>
          <a:noFill/>
          <a:ln w="9525">
            <a:noFill/>
            <a:miter lim="800000"/>
            <a:headEnd/>
            <a:tailEnd/>
          </a:ln>
        </p:spPr>
      </p:pic>
      <p:sp>
        <p:nvSpPr>
          <p:cNvPr id="180231" name="Picture 6"/>
          <p:cNvSpPr>
            <a:spLocks noChangeAspect="1"/>
          </p:cNvSpPr>
          <p:nvPr/>
        </p:nvSpPr>
        <p:spPr bwMode="auto">
          <a:xfrm>
            <a:off x="1773238" y="4884738"/>
            <a:ext cx="5041900" cy="787400"/>
          </a:xfrm>
          <a:prstGeom prst="rect">
            <a:avLst/>
          </a:prstGeom>
          <a:noFill/>
          <a:ln w="9525">
            <a:noFill/>
            <a:miter lim="800000"/>
            <a:headEnd/>
            <a:tailEnd/>
          </a:ln>
        </p:spPr>
        <p:txBody>
          <a:bodyPr/>
          <a:lstStyle/>
          <a:p>
            <a:endParaRPr lang="nl-NL"/>
          </a:p>
        </p:txBody>
      </p:sp>
      <p:pic>
        <p:nvPicPr>
          <p:cNvPr id="180232" name="Picture 7"/>
          <p:cNvPicPr>
            <a:picLocks noChangeAspect="1"/>
          </p:cNvPicPr>
          <p:nvPr/>
        </p:nvPicPr>
        <p:blipFill>
          <a:blip r:embed="rId5"/>
          <a:srcRect/>
          <a:stretch>
            <a:fillRect/>
          </a:stretch>
        </p:blipFill>
        <p:spPr bwMode="auto">
          <a:xfrm>
            <a:off x="1752600" y="5105400"/>
            <a:ext cx="5041900" cy="78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p:txBody>
          <a:bodyPr/>
          <a:lstStyle/>
          <a:p>
            <a:pPr eaLnBrk="1" hangingPunct="1"/>
            <a:r>
              <a:rPr lang="en-US" smtClean="0"/>
              <a:t>Hello, World! IDL</a:t>
            </a:r>
          </a:p>
        </p:txBody>
      </p:sp>
      <p:sp>
        <p:nvSpPr>
          <p:cNvPr id="181251" name="Picture 2"/>
          <p:cNvSpPr>
            <a:spLocks noChangeAspect="1"/>
          </p:cNvSpPr>
          <p:nvPr/>
        </p:nvSpPr>
        <p:spPr bwMode="auto">
          <a:xfrm>
            <a:off x="1873250" y="1152525"/>
            <a:ext cx="5041900" cy="787400"/>
          </a:xfrm>
          <a:prstGeom prst="rect">
            <a:avLst/>
          </a:prstGeom>
          <a:noFill/>
          <a:ln w="9525">
            <a:noFill/>
            <a:miter lim="800000"/>
            <a:headEnd/>
            <a:tailEnd/>
          </a:ln>
        </p:spPr>
        <p:txBody>
          <a:bodyPr/>
          <a:lstStyle/>
          <a:p>
            <a:endParaRPr lang="nl-NL"/>
          </a:p>
        </p:txBody>
      </p:sp>
      <p:sp>
        <p:nvSpPr>
          <p:cNvPr id="113667" name="Rounded Rectangular Callout 3"/>
          <p:cNvSpPr>
            <a:spLocks noChangeArrowheads="1"/>
          </p:cNvSpPr>
          <p:nvPr/>
        </p:nvSpPr>
        <p:spPr bwMode="auto">
          <a:xfrm>
            <a:off x="0" y="2606675"/>
            <a:ext cx="3476625" cy="1055688"/>
          </a:xfrm>
          <a:prstGeom prst="wedgeRoundRectCallout">
            <a:avLst>
              <a:gd name="adj1" fmla="val 20333"/>
              <a:gd name="adj2" fmla="val -125532"/>
              <a:gd name="adj3" fmla="val 16667"/>
            </a:avLst>
          </a:prstGeom>
          <a:solidFill>
            <a:srgbClr val="FFFF99"/>
          </a:solidFill>
          <a:ln w="9525">
            <a:noFill/>
            <a:round/>
            <a:headEnd/>
            <a:tailEnd/>
          </a:ln>
        </p:spPr>
        <p:txBody>
          <a:bodyPr>
            <a:spAutoFit/>
          </a:bodyPr>
          <a:lstStyle/>
          <a:p>
            <a:r>
              <a:rPr lang="en-US" sz="1400" i="0">
                <a:latin typeface="Courier New" pitchFamily="49" charset="0"/>
                <a:cs typeface="Courier New" pitchFamily="49" charset="0"/>
              </a:rPr>
              <a:t>component Sender {</a:t>
            </a:r>
          </a:p>
          <a:p>
            <a:r>
              <a:rPr lang="en-US" sz="1400" i="0">
                <a:latin typeface="Courier New" pitchFamily="49" charset="0"/>
                <a:cs typeface="Courier New" pitchFamily="49" charset="0"/>
              </a:rPr>
              <a:t>  port Hello::DDS_Write msg;</a:t>
            </a:r>
          </a:p>
          <a:p>
            <a:r>
              <a:rPr lang="en-US" sz="1400" i="0">
                <a:latin typeface="Courier New" pitchFamily="49" charset="0"/>
                <a:cs typeface="Courier New" pitchFamily="49" charset="0"/>
              </a:rPr>
              <a:t>}</a:t>
            </a:r>
          </a:p>
        </p:txBody>
      </p:sp>
      <p:sp>
        <p:nvSpPr>
          <p:cNvPr id="113668" name="Rounded Rectangular Callout 4"/>
          <p:cNvSpPr>
            <a:spLocks noChangeArrowheads="1"/>
          </p:cNvSpPr>
          <p:nvPr/>
        </p:nvSpPr>
        <p:spPr bwMode="auto">
          <a:xfrm>
            <a:off x="5314950" y="2703513"/>
            <a:ext cx="3829050" cy="1055687"/>
          </a:xfrm>
          <a:prstGeom prst="wedgeRoundRectCallout">
            <a:avLst>
              <a:gd name="adj1" fmla="val -23213"/>
              <a:gd name="adj2" fmla="val -139250"/>
              <a:gd name="adj3" fmla="val 16667"/>
            </a:avLst>
          </a:prstGeom>
          <a:solidFill>
            <a:srgbClr val="FFFF99"/>
          </a:solidFill>
          <a:ln w="9525">
            <a:noFill/>
            <a:round/>
            <a:headEnd/>
            <a:tailEnd/>
          </a:ln>
        </p:spPr>
        <p:txBody>
          <a:bodyPr>
            <a:spAutoFit/>
          </a:bodyPr>
          <a:lstStyle/>
          <a:p>
            <a:r>
              <a:rPr lang="en-US" sz="1400" i="0">
                <a:latin typeface="Courier New" pitchFamily="49" charset="0"/>
                <a:cs typeface="Courier New" pitchFamily="49" charset="0"/>
              </a:rPr>
              <a:t>component Receiver{</a:t>
            </a:r>
          </a:p>
          <a:p>
            <a:r>
              <a:rPr lang="en-US" sz="1400" i="0">
                <a:latin typeface="Courier New" pitchFamily="49" charset="0"/>
                <a:cs typeface="Courier New" pitchFamily="49" charset="0"/>
              </a:rPr>
              <a:t>  port Hello::DDS_Listen msg;</a:t>
            </a:r>
          </a:p>
          <a:p>
            <a:r>
              <a:rPr lang="en-US" sz="1400" i="0">
                <a:latin typeface="Courier New" pitchFamily="49" charset="0"/>
                <a:cs typeface="Courier New" pitchFamily="49" charset="0"/>
              </a:rPr>
              <a:t>}</a:t>
            </a:r>
          </a:p>
        </p:txBody>
      </p:sp>
      <p:sp>
        <p:nvSpPr>
          <p:cNvPr id="113669" name="Rounded Rectangular Callout 5"/>
          <p:cNvSpPr>
            <a:spLocks noChangeArrowheads="1"/>
          </p:cNvSpPr>
          <p:nvPr/>
        </p:nvSpPr>
        <p:spPr bwMode="auto">
          <a:xfrm>
            <a:off x="242888" y="4295775"/>
            <a:ext cx="6888162" cy="1770063"/>
          </a:xfrm>
          <a:prstGeom prst="wedgeRoundRectCallout">
            <a:avLst>
              <a:gd name="adj1" fmla="val 7949"/>
              <a:gd name="adj2" fmla="val -191491"/>
              <a:gd name="adj3" fmla="val 16667"/>
            </a:avLst>
          </a:prstGeom>
          <a:solidFill>
            <a:srgbClr val="FFFF99"/>
          </a:solidFill>
          <a:ln w="9525">
            <a:noFill/>
            <a:round/>
            <a:headEnd/>
            <a:tailEnd/>
          </a:ln>
        </p:spPr>
        <p:txBody>
          <a:bodyPr>
            <a:spAutoFit/>
          </a:bodyPr>
          <a:lstStyle/>
          <a:p>
            <a:r>
              <a:rPr lang="en-US" sz="1400" i="0">
                <a:latin typeface="Courier New" pitchFamily="49" charset="0"/>
                <a:cs typeface="Courier New" pitchFamily="49" charset="0"/>
              </a:rPr>
              <a:t>module ::CCM_DDS::Typed &lt; ::Hello, ::Hello_Seq&gt; Hello;</a:t>
            </a:r>
          </a:p>
          <a:p>
            <a:r>
              <a:rPr lang="en-US" sz="1400" i="0">
                <a:latin typeface="Courier New" pitchFamily="49" charset="0"/>
                <a:cs typeface="Courier New" pitchFamily="49" charset="0"/>
              </a:rPr>
              <a:t>connector Hello_Connector {</a:t>
            </a:r>
          </a:p>
          <a:p>
            <a:r>
              <a:rPr lang="en-US" sz="1400" i="0">
                <a:latin typeface="Courier New" pitchFamily="49" charset="0"/>
                <a:cs typeface="Courier New" pitchFamily="49" charset="0"/>
              </a:rPr>
              <a:t>  mirrorport Hello::DDS_Write in_msg;</a:t>
            </a:r>
          </a:p>
          <a:p>
            <a:r>
              <a:rPr lang="en-US" sz="1400" i="0">
                <a:latin typeface="Courier New" pitchFamily="49" charset="0"/>
                <a:cs typeface="Courier New" pitchFamily="49" charset="0"/>
              </a:rPr>
              <a:t>  mirrorport Hello::DDS_Listen out_msg;</a:t>
            </a:r>
          </a:p>
          <a:p>
            <a:r>
              <a:rPr lang="en-US" sz="1400" i="0">
                <a:latin typeface="Courier New" pitchFamily="49" charset="0"/>
                <a:cs typeface="Courier New" pitchFamily="49" charset="0"/>
              </a:rPr>
              <a:t>}</a:t>
            </a:r>
          </a:p>
        </p:txBody>
      </p:sp>
      <p:sp>
        <p:nvSpPr>
          <p:cNvPr id="8" name="Rectangle 7"/>
          <p:cNvSpPr>
            <a:spLocks noChangeArrowheads="1"/>
          </p:cNvSpPr>
          <p:nvPr/>
        </p:nvSpPr>
        <p:spPr bwMode="auto">
          <a:xfrm>
            <a:off x="433388" y="6027738"/>
            <a:ext cx="7483475" cy="830262"/>
          </a:xfrm>
          <a:prstGeom prst="rect">
            <a:avLst/>
          </a:prstGeom>
          <a:solidFill>
            <a:srgbClr val="FFFF99"/>
          </a:solidFill>
          <a:ln w="9525">
            <a:solidFill>
              <a:schemeClr val="tx1"/>
            </a:solidFill>
            <a:round/>
            <a:headEnd/>
            <a:tailEnd/>
          </a:ln>
        </p:spPr>
        <p:txBody>
          <a:bodyPr>
            <a:spAutoFit/>
          </a:bodyPr>
          <a:lstStyle/>
          <a:p>
            <a:pPr algn="ctr"/>
            <a:r>
              <a:rPr lang="en-US" sz="2400" b="1">
                <a:solidFill>
                  <a:srgbClr val="FF0000"/>
                </a:solidFill>
              </a:rPr>
              <a:t>We will focus on the implementation of the components, not the connector!</a:t>
            </a:r>
          </a:p>
        </p:txBody>
      </p:sp>
      <p:cxnSp>
        <p:nvCxnSpPr>
          <p:cNvPr id="113671" name="Straight Arrow Connector 9"/>
          <p:cNvCxnSpPr>
            <a:cxnSpLocks noChangeShapeType="1"/>
          </p:cNvCxnSpPr>
          <p:nvPr/>
        </p:nvCxnSpPr>
        <p:spPr bwMode="auto">
          <a:xfrm rot="16200000" flipV="1">
            <a:off x="2553493" y="3685382"/>
            <a:ext cx="1858963" cy="971550"/>
          </a:xfrm>
          <a:prstGeom prst="straightConnector1">
            <a:avLst/>
          </a:prstGeom>
          <a:noFill/>
          <a:ln w="19050">
            <a:solidFill>
              <a:schemeClr val="tx1"/>
            </a:solidFill>
            <a:round/>
            <a:headEnd/>
            <a:tailEnd type="arrow" w="med" len="med"/>
          </a:ln>
        </p:spPr>
      </p:cxnSp>
      <p:cxnSp>
        <p:nvCxnSpPr>
          <p:cNvPr id="113672" name="Straight Arrow Connector 13"/>
          <p:cNvCxnSpPr>
            <a:cxnSpLocks noChangeShapeType="1"/>
          </p:cNvCxnSpPr>
          <p:nvPr/>
        </p:nvCxnSpPr>
        <p:spPr bwMode="auto">
          <a:xfrm flipV="1">
            <a:off x="4697413" y="3352800"/>
            <a:ext cx="3981450" cy="2166938"/>
          </a:xfrm>
          <a:prstGeom prst="straightConnector1">
            <a:avLst/>
          </a:prstGeom>
          <a:noFill/>
          <a:ln w="19050">
            <a:solidFill>
              <a:schemeClr val="tx1"/>
            </a:solidFill>
            <a:round/>
            <a:headEnd/>
            <a:tailEnd type="arrow" w="med" len="med"/>
          </a:ln>
        </p:spPr>
      </p:cxnSp>
      <p:pic>
        <p:nvPicPr>
          <p:cNvPr id="181258" name="Picture 9"/>
          <p:cNvPicPr>
            <a:picLocks noChangeAspect="1"/>
          </p:cNvPicPr>
          <p:nvPr/>
        </p:nvPicPr>
        <p:blipFill>
          <a:blip r:embed="rId3"/>
          <a:srcRect/>
          <a:stretch>
            <a:fillRect/>
          </a:stretch>
        </p:blipFill>
        <p:spPr bwMode="auto">
          <a:xfrm>
            <a:off x="1905000" y="1219200"/>
            <a:ext cx="5041900" cy="787400"/>
          </a:xfrm>
          <a:prstGeom prst="rect">
            <a:avLst/>
          </a:prstGeom>
          <a:noFill/>
          <a:ln w="9525">
            <a:noFill/>
            <a:miter lim="800000"/>
            <a:headEnd/>
            <a:tailEnd/>
          </a:ln>
        </p:spPr>
      </p:pic>
      <p:sp>
        <p:nvSpPr>
          <p:cNvPr id="13" name="Rounded Rectangular Callout 3"/>
          <p:cNvSpPr>
            <a:spLocks noChangeArrowheads="1"/>
          </p:cNvSpPr>
          <p:nvPr/>
        </p:nvSpPr>
        <p:spPr bwMode="auto">
          <a:xfrm>
            <a:off x="0" y="754063"/>
            <a:ext cx="2005013" cy="1055687"/>
          </a:xfrm>
          <a:prstGeom prst="wedgeRoundRectCallout">
            <a:avLst>
              <a:gd name="adj1" fmla="val 22245"/>
              <a:gd name="adj2" fmla="val -46889"/>
              <a:gd name="adj3" fmla="val 16667"/>
            </a:avLst>
          </a:prstGeom>
          <a:solidFill>
            <a:srgbClr val="FFFF99"/>
          </a:solidFill>
          <a:ln w="9525">
            <a:noFill/>
            <a:round/>
            <a:headEnd/>
            <a:tailEnd/>
          </a:ln>
        </p:spPr>
        <p:txBody>
          <a:bodyPr>
            <a:spAutoFit/>
          </a:bodyPr>
          <a:lstStyle/>
          <a:p>
            <a:r>
              <a:rPr lang="en-US" sz="1400" i="0">
                <a:latin typeface="Courier New" pitchFamily="49" charset="0"/>
                <a:cs typeface="Courier New" pitchFamily="49" charset="0"/>
              </a:rPr>
              <a:t>struct Hello {</a:t>
            </a:r>
          </a:p>
          <a:p>
            <a:r>
              <a:rPr lang="en-US" sz="1400" i="0">
                <a:latin typeface="Courier New" pitchFamily="49" charset="0"/>
                <a:cs typeface="Courier New" pitchFamily="49" charset="0"/>
              </a:rPr>
              <a:t>  string msg;</a:t>
            </a:r>
          </a:p>
          <a:p>
            <a:r>
              <a:rPr lang="en-US" sz="1400" i="0">
                <a:latin typeface="Courier New" pitchFamily="49" charset="0"/>
                <a:cs typeface="Courier New" pitchFamily="49"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fade">
                                      <p:cBhvr>
                                        <p:cTn id="7" dur="500"/>
                                        <p:tgtEl>
                                          <p:spTgt spid="1136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fade">
                                      <p:cBhvr>
                                        <p:cTn id="12" dur="500"/>
                                        <p:tgtEl>
                                          <p:spTgt spid="1136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3669"/>
                                        </p:tgtEl>
                                        <p:attrNameLst>
                                          <p:attrName>style.visibility</p:attrName>
                                        </p:attrNameLst>
                                      </p:cBhvr>
                                      <p:to>
                                        <p:strVal val="visible"/>
                                      </p:to>
                                    </p:set>
                                    <p:animEffect transition="in" filter="fade">
                                      <p:cBhvr>
                                        <p:cTn id="17" dur="500"/>
                                        <p:tgtEl>
                                          <p:spTgt spid="113669"/>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3671"/>
                                        </p:tgtEl>
                                        <p:attrNameLst>
                                          <p:attrName>style.visibility</p:attrName>
                                        </p:attrNameLst>
                                      </p:cBhvr>
                                      <p:to>
                                        <p:strVal val="visible"/>
                                      </p:to>
                                    </p:set>
                                    <p:animEffect transition="in" filter="fade">
                                      <p:cBhvr>
                                        <p:cTn id="21" dur="500"/>
                                        <p:tgtEl>
                                          <p:spTgt spid="113671"/>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13672"/>
                                        </p:tgtEl>
                                        <p:attrNameLst>
                                          <p:attrName>style.visibility</p:attrName>
                                        </p:attrNameLst>
                                      </p:cBhvr>
                                      <p:to>
                                        <p:strVal val="visible"/>
                                      </p:to>
                                    </p:set>
                                    <p:animEffect transition="in" filter="fade">
                                      <p:cBhvr>
                                        <p:cTn id="25" dur="500"/>
                                        <p:tgtEl>
                                          <p:spTgt spid="11367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nimBg="1"/>
      <p:bldP spid="113668" grpId="0" animBg="1"/>
      <p:bldP spid="113669" grpId="0" animBg="1"/>
      <p:bldP spid="8" grpId="0" animBg="1"/>
      <p:bldP spid="13"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4"/>
          <p:cNvSpPr>
            <a:spLocks noGrp="1"/>
          </p:cNvSpPr>
          <p:nvPr>
            <p:ph type="title"/>
          </p:nvPr>
        </p:nvSpPr>
        <p:spPr/>
        <p:txBody>
          <a:bodyPr/>
          <a:lstStyle/>
          <a:p>
            <a:pPr eaLnBrk="1" hangingPunct="1"/>
            <a:r>
              <a:rPr lang="en-US" smtClean="0"/>
              <a:t>Implementing the Sender Component</a:t>
            </a:r>
            <a:endParaRPr lang="nl-NL" smtClean="0"/>
          </a:p>
        </p:txBody>
      </p:sp>
      <p:sp>
        <p:nvSpPr>
          <p:cNvPr id="182275" name="Rectangle 3"/>
          <p:cNvSpPr>
            <a:spLocks noChangeArrowheads="1"/>
          </p:cNvSpPr>
          <p:nvPr/>
        </p:nvSpPr>
        <p:spPr bwMode="auto">
          <a:xfrm>
            <a:off x="228600" y="1262063"/>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82276" name="Rectangle 3"/>
          <p:cNvSpPr>
            <a:spLocks noChangeArrowheads="1"/>
          </p:cNvSpPr>
          <p:nvPr/>
        </p:nvSpPr>
        <p:spPr bwMode="auto">
          <a:xfrm>
            <a:off x="182563" y="1090613"/>
            <a:ext cx="4524375" cy="4876800"/>
          </a:xfrm>
          <a:prstGeom prst="rect">
            <a:avLst/>
          </a:prstGeom>
          <a:noFill/>
          <a:ln w="9525">
            <a:noFill/>
            <a:miter lim="800000"/>
            <a:headEnd/>
            <a:tailEnd/>
          </a:ln>
        </p:spPr>
        <p:txBody>
          <a:bodyPr/>
          <a:lstStyle/>
          <a:p>
            <a:pPr marL="169863" indent="-169863">
              <a:spcBef>
                <a:spcPct val="0"/>
              </a:spcBef>
            </a:pPr>
            <a:r>
              <a:rPr lang="en-US" altLang="zh-CN" sz="1400" i="0">
                <a:latin typeface="Courier New" pitchFamily="49" charset="0"/>
                <a:ea typeface="宋体" pitchFamily="2" charset="-122"/>
                <a:cs typeface="Courier New" pitchFamily="49" charset="0"/>
              </a:rPr>
              <a:t>// Equivalent IDL3</a:t>
            </a:r>
          </a:p>
          <a:p>
            <a:pPr marL="169863" indent="-169863">
              <a:spcBef>
                <a:spcPct val="0"/>
              </a:spcBef>
            </a:pPr>
            <a:r>
              <a:rPr lang="en-US" altLang="zh-CN" sz="1400" i="0">
                <a:latin typeface="Courier New" pitchFamily="49" charset="0"/>
                <a:ea typeface="宋体" pitchFamily="2" charset="-122"/>
                <a:cs typeface="Courier New" pitchFamily="49" charset="0"/>
              </a:rPr>
              <a:t>module Hello</a:t>
            </a:r>
          </a:p>
          <a:p>
            <a:pPr marL="169863" indent="-169863">
              <a:spcBef>
                <a:spcPct val="0"/>
              </a:spcBef>
            </a:pPr>
            <a:r>
              <a:rPr lang="en-US" altLang="zh-CN" sz="1400" i="0">
                <a:latin typeface="Courier New" pitchFamily="49" charset="0"/>
                <a:ea typeface="宋体" pitchFamily="2" charset="-122"/>
                <a:cs typeface="Courier New" pitchFamily="49" charset="0"/>
              </a:rPr>
              <a:t>{</a:t>
            </a:r>
          </a:p>
          <a:p>
            <a:pPr marL="169863" indent="-169863">
              <a:spcBef>
                <a:spcPct val="0"/>
              </a:spcBef>
            </a:pPr>
            <a:r>
              <a:rPr lang="en-US" altLang="zh-CN" sz="1400" i="0">
                <a:latin typeface="Courier New" pitchFamily="49" charset="0"/>
                <a:ea typeface="宋体" pitchFamily="2" charset="-122"/>
                <a:cs typeface="Courier New" pitchFamily="49" charset="0"/>
              </a:rPr>
              <a:t>  interface Writer</a:t>
            </a:r>
          </a:p>
          <a:p>
            <a:pPr marL="169863" indent="-169863">
              <a:spcBef>
                <a:spcPct val="0"/>
              </a:spcBef>
            </a:pPr>
            <a:r>
              <a:rPr lang="en-US" altLang="zh-CN" sz="1400" i="0">
                <a:latin typeface="Courier New" pitchFamily="49" charset="0"/>
                <a:ea typeface="宋体" pitchFamily="2" charset="-122"/>
                <a:cs typeface="Courier New" pitchFamily="49" charset="0"/>
              </a:rPr>
              <a:t>  {</a:t>
            </a:r>
          </a:p>
          <a:p>
            <a:pPr marL="169863" indent="-169863">
              <a:spcBef>
                <a:spcPct val="0"/>
              </a:spcBef>
            </a:pPr>
            <a:r>
              <a:rPr lang="en-US" altLang="zh-CN" sz="1400" i="0">
                <a:latin typeface="Courier New" pitchFamily="49" charset="0"/>
                <a:ea typeface="宋体" pitchFamily="2" charset="-122"/>
                <a:cs typeface="Courier New" pitchFamily="49" charset="0"/>
              </a:rPr>
              <a:t>    void write (in string an_instance)</a:t>
            </a:r>
          </a:p>
          <a:p>
            <a:pPr marL="169863" indent="-169863">
              <a:spcBef>
                <a:spcPct val="0"/>
              </a:spcBef>
            </a:pPr>
            <a:r>
              <a:rPr lang="en-US" altLang="zh-CN" sz="1400" i="0">
                <a:latin typeface="Courier New" pitchFamily="49" charset="0"/>
                <a:ea typeface="宋体" pitchFamily="2" charset="-122"/>
                <a:cs typeface="Courier New" pitchFamily="49" charset="0"/>
              </a:rPr>
              <a:t>      raises (InternalError);</a:t>
            </a:r>
          </a:p>
          <a:p>
            <a:pPr marL="169863" indent="-169863">
              <a:spcBef>
                <a:spcPct val="0"/>
              </a:spcBef>
            </a:pPr>
            <a:r>
              <a:rPr lang="en-US" altLang="zh-CN" sz="1400" i="0">
                <a:latin typeface="Courier New" pitchFamily="49" charset="0"/>
                <a:ea typeface="宋体" pitchFamily="2" charset="-122"/>
                <a:cs typeface="Courier New" pitchFamily="49" charset="0"/>
              </a:rPr>
              <a:t>  };</a:t>
            </a:r>
          </a:p>
          <a:p>
            <a:pPr marL="169863" indent="-169863">
              <a:spcBef>
                <a:spcPct val="0"/>
              </a:spcBef>
            </a:pPr>
            <a:r>
              <a:rPr lang="en-US" altLang="zh-CN" sz="1400" i="0">
                <a:latin typeface="Courier New" pitchFamily="49" charset="0"/>
                <a:ea typeface="宋体" pitchFamily="2" charset="-122"/>
                <a:cs typeface="Courier New" pitchFamily="49" charset="0"/>
              </a:rPr>
              <a:t>};</a:t>
            </a:r>
          </a:p>
          <a:p>
            <a:pPr marL="169863" indent="-169863">
              <a:spcBef>
                <a:spcPct val="0"/>
              </a:spcBef>
            </a:pPr>
            <a:endParaRPr lang="en-US" altLang="zh-CN" sz="1400" i="0">
              <a:latin typeface="Courier New" pitchFamily="49" charset="0"/>
              <a:ea typeface="宋体" pitchFamily="2" charset="-122"/>
              <a:cs typeface="Courier New" pitchFamily="49" charset="0"/>
            </a:endParaRPr>
          </a:p>
          <a:p>
            <a:pPr marL="169863" indent="-169863">
              <a:spcBef>
                <a:spcPct val="0"/>
              </a:spcBef>
            </a:pPr>
            <a:r>
              <a:rPr lang="en-US" altLang="zh-CN" sz="1400" i="0">
                <a:latin typeface="Courier New" pitchFamily="49" charset="0"/>
                <a:ea typeface="宋体" pitchFamily="2" charset="-122"/>
                <a:cs typeface="Courier New" pitchFamily="49" charset="0"/>
              </a:rPr>
              <a:t>module Hello</a:t>
            </a:r>
          </a:p>
          <a:p>
            <a:pPr marL="169863" indent="-169863">
              <a:spcBef>
                <a:spcPct val="0"/>
              </a:spcBef>
            </a:pPr>
            <a:r>
              <a:rPr lang="en-US" altLang="zh-CN" sz="1400" i="0">
                <a:latin typeface="Courier New" pitchFamily="49" charset="0"/>
                <a:ea typeface="宋体" pitchFamily="2" charset="-122"/>
                <a:cs typeface="Courier New" pitchFamily="49" charset="0"/>
              </a:rPr>
              <a:t>{</a:t>
            </a:r>
          </a:p>
          <a:p>
            <a:pPr marL="169863" indent="-169863">
              <a:spcBef>
                <a:spcPct val="0"/>
              </a:spcBef>
            </a:pPr>
            <a:r>
              <a:rPr lang="en-US" altLang="zh-CN" sz="1400" i="0">
                <a:latin typeface="Courier New" pitchFamily="49" charset="0"/>
                <a:ea typeface="宋体" pitchFamily="2" charset="-122"/>
                <a:cs typeface="Courier New" pitchFamily="49" charset="0"/>
              </a:rPr>
              <a:t>  component Sender</a:t>
            </a:r>
          </a:p>
          <a:p>
            <a:pPr marL="169863" indent="-169863">
              <a:spcBef>
                <a:spcPct val="0"/>
              </a:spcBef>
            </a:pPr>
            <a:r>
              <a:rPr lang="en-US" altLang="zh-CN" sz="1400" i="0">
                <a:latin typeface="Courier New" pitchFamily="49" charset="0"/>
                <a:ea typeface="宋体" pitchFamily="2" charset="-122"/>
                <a:cs typeface="Courier New" pitchFamily="49" charset="0"/>
              </a:rPr>
              <a:t>  {</a:t>
            </a:r>
          </a:p>
          <a:p>
            <a:pPr marL="169863" indent="-169863">
              <a:spcBef>
                <a:spcPct val="0"/>
              </a:spcBef>
            </a:pPr>
            <a:r>
              <a:rPr lang="en-US" altLang="zh-CN" sz="1400" i="0">
                <a:latin typeface="Courier New" pitchFamily="49" charset="0"/>
                <a:ea typeface="宋体" pitchFamily="2" charset="-122"/>
                <a:cs typeface="Courier New" pitchFamily="49" charset="0"/>
              </a:rPr>
              <a:t>    uses Hello::Writer   </a:t>
            </a:r>
          </a:p>
          <a:p>
            <a:pPr marL="169863" indent="-169863">
              <a:spcBef>
                <a:spcPct val="0"/>
              </a:spcBef>
            </a:pPr>
            <a:r>
              <a:rPr lang="en-US" altLang="zh-CN" sz="1400" i="0">
                <a:latin typeface="Courier New" pitchFamily="49" charset="0"/>
                <a:ea typeface="宋体" pitchFamily="2" charset="-122"/>
                <a:cs typeface="Courier New" pitchFamily="49" charset="0"/>
              </a:rPr>
              <a:t>              push_data_data;</a:t>
            </a:r>
          </a:p>
          <a:p>
            <a:pPr marL="169863" indent="-169863">
              <a:spcBef>
                <a:spcPct val="0"/>
              </a:spcBef>
            </a:pPr>
            <a:r>
              <a:rPr lang="en-US" altLang="zh-CN" sz="1400" i="0">
                <a:latin typeface="Courier New" pitchFamily="49" charset="0"/>
                <a:ea typeface="宋体" pitchFamily="2" charset="-122"/>
                <a:cs typeface="Courier New" pitchFamily="49" charset="0"/>
              </a:rPr>
              <a:t>    uses DDS::DataWriter </a:t>
            </a:r>
          </a:p>
          <a:p>
            <a:pPr marL="169863" indent="-169863">
              <a:spcBef>
                <a:spcPct val="0"/>
              </a:spcBef>
            </a:pPr>
            <a:r>
              <a:rPr lang="en-US" altLang="zh-CN" sz="1400" i="0">
                <a:latin typeface="Courier New" pitchFamily="49" charset="0"/>
                <a:ea typeface="宋体" pitchFamily="2" charset="-122"/>
                <a:cs typeface="Courier New" pitchFamily="49" charset="0"/>
              </a:rPr>
              <a:t>              push_data_dds_entity;</a:t>
            </a:r>
          </a:p>
          <a:p>
            <a:pPr marL="169863" indent="-169863">
              <a:spcBef>
                <a:spcPct val="0"/>
              </a:spcBef>
            </a:pPr>
            <a:r>
              <a:rPr lang="en-US" altLang="zh-CN" sz="1400" i="0">
                <a:latin typeface="Courier New" pitchFamily="49" charset="0"/>
                <a:ea typeface="宋体" pitchFamily="2" charset="-122"/>
                <a:cs typeface="Courier New" pitchFamily="49" charset="0"/>
              </a:rPr>
              <a:t>  };</a:t>
            </a:r>
          </a:p>
          <a:p>
            <a:pPr marL="169863" indent="-169863">
              <a:spcBef>
                <a:spcPct val="0"/>
              </a:spcBef>
            </a:pPr>
            <a:r>
              <a:rPr lang="en-US" altLang="zh-CN" sz="1400" i="0">
                <a:latin typeface="Courier New" pitchFamily="49" charset="0"/>
                <a:ea typeface="宋体" pitchFamily="2" charset="-122"/>
                <a:cs typeface="Courier New" pitchFamily="49" charset="0"/>
              </a:rPr>
              <a:t>};</a:t>
            </a:r>
          </a:p>
        </p:txBody>
      </p:sp>
      <p:sp>
        <p:nvSpPr>
          <p:cNvPr id="182277" name="TextBox 4"/>
          <p:cNvSpPr txBox="1">
            <a:spLocks noChangeArrowheads="1"/>
          </p:cNvSpPr>
          <p:nvPr/>
        </p:nvSpPr>
        <p:spPr bwMode="auto">
          <a:xfrm>
            <a:off x="4437063" y="2287588"/>
            <a:ext cx="4527550" cy="2246312"/>
          </a:xfrm>
          <a:prstGeom prst="rect">
            <a:avLst/>
          </a:prstGeom>
          <a:noFill/>
          <a:ln w="19050">
            <a:solidFill>
              <a:schemeClr val="tx1"/>
            </a:solidFill>
            <a:miter lim="800000"/>
            <a:headEnd/>
            <a:tailEnd/>
          </a:ln>
        </p:spPr>
        <p:txBody>
          <a:bodyPr>
            <a:spAutoFit/>
          </a:bodyPr>
          <a:lstStyle/>
          <a:p>
            <a:pPr>
              <a:spcBef>
                <a:spcPct val="0"/>
              </a:spcBef>
            </a:pPr>
            <a:r>
              <a:rPr lang="en-US" sz="1400" i="0">
                <a:latin typeface="Courier New" pitchFamily="49" charset="0"/>
                <a:cs typeface="Courier New" pitchFamily="49" charset="0"/>
              </a:rPr>
              <a:t>void Sender_exec_i::ccm_activate ()</a:t>
            </a:r>
          </a:p>
          <a:p>
            <a:pPr>
              <a:spcBef>
                <a:spcPct val="0"/>
              </a:spcBef>
            </a:pPr>
            <a:r>
              <a:rPr lang="en-US" sz="1400" i="0">
                <a:latin typeface="Courier New" pitchFamily="49" charset="0"/>
                <a:cs typeface="Courier New" pitchFamily="49" charset="0"/>
              </a:rPr>
              <a:t>{</a:t>
            </a:r>
          </a:p>
          <a:p>
            <a:pPr>
              <a:spcBef>
                <a:spcPct val="0"/>
              </a:spcBef>
            </a:pPr>
            <a:r>
              <a:rPr lang="en-US" sz="1400" i="0">
                <a:latin typeface="Courier New" pitchFamily="49" charset="0"/>
                <a:cs typeface="Courier New" pitchFamily="49" charset="0"/>
              </a:rPr>
              <a:t>  // obtain push_data_data connection</a:t>
            </a:r>
          </a:p>
          <a:p>
            <a:pPr>
              <a:spcBef>
                <a:spcPct val="0"/>
              </a:spcBef>
            </a:pPr>
            <a:r>
              <a:rPr lang="en-US" sz="1400" i="0">
                <a:latin typeface="Courier New" pitchFamily="49" charset="0"/>
                <a:cs typeface="Courier New" pitchFamily="49" charset="0"/>
              </a:rPr>
              <a:t>  </a:t>
            </a:r>
            <a:r>
              <a:rPr lang="en-US" altLang="zh-CN" sz="1400" i="0">
                <a:latin typeface="Courier New" pitchFamily="49" charset="0"/>
                <a:ea typeface="宋体" pitchFamily="2" charset="-122"/>
                <a:cs typeface="Courier New" pitchFamily="49" charset="0"/>
              </a:rPr>
              <a:t>::Hello::Writer_var </a:t>
            </a:r>
          </a:p>
          <a:p>
            <a:pPr>
              <a:spcBef>
                <a:spcPct val="0"/>
              </a:spcBef>
            </a:pPr>
            <a:r>
              <a:rPr lang="en-US" altLang="zh-CN" sz="1400" i="0">
                <a:latin typeface="Courier New" pitchFamily="49" charset="0"/>
                <a:ea typeface="宋体" pitchFamily="2" charset="-122"/>
                <a:cs typeface="Courier New" pitchFamily="49" charset="0"/>
              </a:rPr>
              <a:t>    writer = </a:t>
            </a:r>
            <a:r>
              <a:rPr lang="en-US" sz="1400" i="0">
                <a:latin typeface="Courier New" pitchFamily="49" charset="0"/>
                <a:cs typeface="Courier New" pitchFamily="49" charset="0"/>
              </a:rPr>
              <a:t>this-&gt;context_-&gt;</a:t>
            </a:r>
          </a:p>
          <a:p>
            <a:pPr>
              <a:spcBef>
                <a:spcPct val="0"/>
              </a:spcBef>
            </a:pPr>
            <a:r>
              <a:rPr lang="en-US" sz="1400" i="0">
                <a:latin typeface="Courier New" pitchFamily="49" charset="0"/>
                <a:cs typeface="Courier New" pitchFamily="49" charset="0"/>
              </a:rPr>
              <a:t>    get_connection_push_data_data ();</a:t>
            </a:r>
          </a:p>
          <a:p>
            <a:pPr>
              <a:spcBef>
                <a:spcPct val="0"/>
              </a:spcBef>
            </a:pPr>
            <a:endParaRPr lang="en-US" sz="1400" i="0">
              <a:latin typeface="Courier New" pitchFamily="49" charset="0"/>
              <a:cs typeface="Courier New" pitchFamily="49" charset="0"/>
            </a:endParaRPr>
          </a:p>
          <a:p>
            <a:pPr>
              <a:spcBef>
                <a:spcPct val="0"/>
              </a:spcBef>
            </a:pPr>
            <a:r>
              <a:rPr lang="en-US" sz="1400" i="0">
                <a:latin typeface="Courier New" pitchFamily="49" charset="0"/>
                <a:cs typeface="Courier New" pitchFamily="49" charset="0"/>
              </a:rPr>
              <a:t>  // use the string_Writer to publish</a:t>
            </a:r>
          </a:p>
          <a:p>
            <a:pPr>
              <a:spcBef>
                <a:spcPct val="0"/>
              </a:spcBef>
            </a:pPr>
            <a:r>
              <a:rPr lang="en-US" sz="1400" i="0">
                <a:latin typeface="Courier New" pitchFamily="49" charset="0"/>
                <a:cs typeface="Courier New" pitchFamily="49" charset="0"/>
              </a:rPr>
              <a:t>  writer-&gt;write (“Hello, world!”);</a:t>
            </a:r>
          </a:p>
          <a:p>
            <a:pPr>
              <a:spcBef>
                <a:spcPct val="0"/>
              </a:spcBef>
            </a:pPr>
            <a:r>
              <a:rPr lang="en-US" sz="1400" i="0">
                <a:latin typeface="Courier New" pitchFamily="49" charset="0"/>
                <a:cs typeface="Courier New" pitchFamily="49" charset="0"/>
              </a:rPr>
              <a:t>}</a:t>
            </a:r>
          </a:p>
        </p:txBody>
      </p:sp>
      <p:cxnSp>
        <p:nvCxnSpPr>
          <p:cNvPr id="182278" name="Straight Arrow Connector 6"/>
          <p:cNvCxnSpPr>
            <a:cxnSpLocks noChangeShapeType="1"/>
          </p:cNvCxnSpPr>
          <p:nvPr/>
        </p:nvCxnSpPr>
        <p:spPr bwMode="auto">
          <a:xfrm flipV="1">
            <a:off x="3405188" y="3109913"/>
            <a:ext cx="1389062" cy="1185862"/>
          </a:xfrm>
          <a:prstGeom prst="straightConnector1">
            <a:avLst/>
          </a:prstGeom>
          <a:noFill/>
          <a:ln w="28575">
            <a:solidFill>
              <a:schemeClr val="tx1"/>
            </a:solidFill>
            <a:round/>
            <a:headEnd/>
            <a:tailEnd type="arrow" w="med" len="med"/>
          </a:ln>
        </p:spPr>
      </p:cxnSp>
      <p:cxnSp>
        <p:nvCxnSpPr>
          <p:cNvPr id="182279" name="Straight Arrow Connector 9"/>
          <p:cNvCxnSpPr>
            <a:cxnSpLocks noChangeShapeType="1"/>
          </p:cNvCxnSpPr>
          <p:nvPr/>
        </p:nvCxnSpPr>
        <p:spPr bwMode="auto">
          <a:xfrm>
            <a:off x="3246438" y="2608263"/>
            <a:ext cx="1447800" cy="1411287"/>
          </a:xfrm>
          <a:prstGeom prst="straightConnector1">
            <a:avLst/>
          </a:prstGeom>
          <a:noFill/>
          <a:ln w="28575">
            <a:solidFill>
              <a:schemeClr val="tx1"/>
            </a:solidFill>
            <a:round/>
            <a:headEnd/>
            <a:tailEnd type="arrow" w="med" len="med"/>
          </a:ln>
        </p:spPr>
      </p:cxnSp>
      <p:sp>
        <p:nvSpPr>
          <p:cNvPr id="115719" name="Rounded Rectangular Callout 10"/>
          <p:cNvSpPr>
            <a:spLocks noChangeArrowheads="1"/>
          </p:cNvSpPr>
          <p:nvPr/>
        </p:nvSpPr>
        <p:spPr bwMode="auto">
          <a:xfrm>
            <a:off x="5703888" y="1104900"/>
            <a:ext cx="3440112" cy="884238"/>
          </a:xfrm>
          <a:prstGeom prst="wedgeRoundRectCallout">
            <a:avLst>
              <a:gd name="adj1" fmla="val 1894"/>
              <a:gd name="adj2" fmla="val 88051"/>
              <a:gd name="adj3" fmla="val 16667"/>
            </a:avLst>
          </a:prstGeom>
          <a:solidFill>
            <a:srgbClr val="FFFF99"/>
          </a:solidFill>
          <a:ln w="9525">
            <a:noFill/>
            <a:round/>
            <a:headEnd/>
            <a:tailEnd/>
          </a:ln>
        </p:spPr>
        <p:txBody>
          <a:bodyPr>
            <a:spAutoFit/>
          </a:bodyPr>
          <a:lstStyle/>
          <a:p>
            <a:r>
              <a:rPr lang="en-US" sz="1600"/>
              <a:t>ccm_activate is invoked on a component instance to indicate that it may begin execution</a:t>
            </a:r>
          </a:p>
        </p:txBody>
      </p:sp>
      <p:sp>
        <p:nvSpPr>
          <p:cNvPr id="115720" name="Rounded Rectangular Callout 11"/>
          <p:cNvSpPr>
            <a:spLocks noChangeArrowheads="1"/>
          </p:cNvSpPr>
          <p:nvPr/>
        </p:nvSpPr>
        <p:spPr bwMode="auto">
          <a:xfrm>
            <a:off x="2676525" y="1069975"/>
            <a:ext cx="2901950" cy="884238"/>
          </a:xfrm>
          <a:prstGeom prst="wedgeRoundRectCallout">
            <a:avLst>
              <a:gd name="adj1" fmla="val 28954"/>
              <a:gd name="adj2" fmla="val 220861"/>
              <a:gd name="adj3" fmla="val 16667"/>
            </a:avLst>
          </a:prstGeom>
          <a:solidFill>
            <a:srgbClr val="FFFF99"/>
          </a:solidFill>
          <a:ln w="9525">
            <a:noFill/>
            <a:round/>
            <a:headEnd/>
            <a:tailEnd/>
          </a:ln>
        </p:spPr>
        <p:txBody>
          <a:bodyPr>
            <a:spAutoFit/>
          </a:bodyPr>
          <a:lstStyle/>
          <a:p>
            <a:r>
              <a:rPr lang="en-US" sz="1600"/>
              <a:t>A component-specific context maintains connection info</a:t>
            </a:r>
          </a:p>
        </p:txBody>
      </p:sp>
      <p:sp>
        <p:nvSpPr>
          <p:cNvPr id="115721" name="Rounded Rectangular Callout 12"/>
          <p:cNvSpPr>
            <a:spLocks noChangeArrowheads="1"/>
          </p:cNvSpPr>
          <p:nvPr/>
        </p:nvSpPr>
        <p:spPr bwMode="auto">
          <a:xfrm>
            <a:off x="4059238" y="4954588"/>
            <a:ext cx="3848100" cy="1674812"/>
          </a:xfrm>
          <a:prstGeom prst="wedgeRoundRectCallout">
            <a:avLst>
              <a:gd name="adj1" fmla="val 204"/>
              <a:gd name="adj2" fmla="val -89509"/>
              <a:gd name="adj3" fmla="val 16667"/>
            </a:avLst>
          </a:prstGeom>
          <a:solidFill>
            <a:srgbClr val="FFFF99"/>
          </a:solidFill>
          <a:ln w="9525">
            <a:noFill/>
            <a:round/>
            <a:headEnd/>
            <a:tailEnd/>
          </a:ln>
        </p:spPr>
        <p:txBody>
          <a:bodyPr>
            <a:spAutoFit/>
          </a:bodyPr>
          <a:lstStyle/>
          <a:p>
            <a:r>
              <a:rPr lang="en-US" sz="1600"/>
              <a:t>This passes the string over the local interface to the connector.  All DDS setup (domain, QoS, topic, etc) is handled by the connector and is entirely hidden from the application developer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5719"/>
                                        </p:tgtEl>
                                        <p:attrNameLst>
                                          <p:attrName>style.visibility</p:attrName>
                                        </p:attrNameLst>
                                      </p:cBhvr>
                                      <p:to>
                                        <p:strVal val="visible"/>
                                      </p:to>
                                    </p:set>
                                    <p:animEffect transition="in" filter="fade">
                                      <p:cBhvr>
                                        <p:cTn id="7" dur="500"/>
                                        <p:tgtEl>
                                          <p:spTgt spid="1157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5720"/>
                                        </p:tgtEl>
                                        <p:attrNameLst>
                                          <p:attrName>style.visibility</p:attrName>
                                        </p:attrNameLst>
                                      </p:cBhvr>
                                      <p:to>
                                        <p:strVal val="visible"/>
                                      </p:to>
                                    </p:set>
                                    <p:animEffect transition="in" filter="fade">
                                      <p:cBhvr>
                                        <p:cTn id="12" dur="500"/>
                                        <p:tgtEl>
                                          <p:spTgt spid="1157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5721"/>
                                        </p:tgtEl>
                                        <p:attrNameLst>
                                          <p:attrName>style.visibility</p:attrName>
                                        </p:attrNameLst>
                                      </p:cBhvr>
                                      <p:to>
                                        <p:strVal val="visible"/>
                                      </p:to>
                                    </p:set>
                                    <p:animEffect transition="in" filter="fade">
                                      <p:cBhvr>
                                        <p:cTn id="17" dur="500"/>
                                        <p:tgtEl>
                                          <p:spTgt spid="115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9" grpId="0" animBg="1"/>
      <p:bldP spid="115720" grpId="0" animBg="1"/>
      <p:bldP spid="115721"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4"/>
          <p:cNvSpPr>
            <a:spLocks noGrp="1"/>
          </p:cNvSpPr>
          <p:nvPr>
            <p:ph type="title"/>
          </p:nvPr>
        </p:nvSpPr>
        <p:spPr/>
        <p:txBody>
          <a:bodyPr/>
          <a:lstStyle/>
          <a:p>
            <a:pPr eaLnBrk="1" hangingPunct="1"/>
            <a:r>
              <a:rPr lang="en-US" smtClean="0"/>
              <a:t>Receiver Equivalent IDL3</a:t>
            </a:r>
            <a:endParaRPr lang="nl-NL" smtClean="0"/>
          </a:p>
        </p:txBody>
      </p:sp>
      <p:sp>
        <p:nvSpPr>
          <p:cNvPr id="183299"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83300" name="Rectangle 3"/>
          <p:cNvSpPr>
            <a:spLocks noChangeArrowheads="1"/>
          </p:cNvSpPr>
          <p:nvPr/>
        </p:nvSpPr>
        <p:spPr bwMode="auto">
          <a:xfrm>
            <a:off x="381000" y="1343025"/>
            <a:ext cx="8763000" cy="4876800"/>
          </a:xfrm>
          <a:prstGeom prst="rect">
            <a:avLst/>
          </a:prstGeom>
          <a:noFill/>
          <a:ln w="9525">
            <a:noFill/>
            <a:miter lim="800000"/>
            <a:headEnd/>
            <a:tailEnd/>
          </a:ln>
        </p:spPr>
        <p:txBody>
          <a:bodyPr/>
          <a:lstStyle/>
          <a:p>
            <a:pPr marL="169863" indent="-169863">
              <a:spcBef>
                <a:spcPct val="40000"/>
              </a:spcBef>
            </a:pPr>
            <a:r>
              <a:rPr lang="en-US" altLang="zh-CN" sz="1400" i="0">
                <a:latin typeface="Courier New" pitchFamily="49" charset="0"/>
                <a:ea typeface="宋体" pitchFamily="2" charset="-122"/>
                <a:cs typeface="Courier New" pitchFamily="49" charset="0"/>
              </a:rPr>
              <a:t>module Hello_DDS</a:t>
            </a:r>
          </a:p>
          <a:p>
            <a:pPr marL="169863" indent="-169863">
              <a:spcBef>
                <a:spcPct val="40000"/>
              </a:spcBef>
            </a:pPr>
            <a:r>
              <a:rPr lang="en-US" altLang="zh-CN" sz="1400" i="0">
                <a:latin typeface="Courier New" pitchFamily="49" charset="0"/>
                <a:ea typeface="宋体" pitchFamily="2" charset="-122"/>
                <a:cs typeface="Courier New" pitchFamily="49" charset="0"/>
              </a:rPr>
              <a:t>{</a:t>
            </a:r>
          </a:p>
          <a:p>
            <a:pPr marL="169863" indent="-169863">
              <a:spcBef>
                <a:spcPct val="40000"/>
              </a:spcBef>
            </a:pPr>
            <a:r>
              <a:rPr lang="en-US" altLang="zh-CN" sz="1400" i="0">
                <a:latin typeface="Courier New" pitchFamily="49" charset="0"/>
                <a:ea typeface="宋体" pitchFamily="2" charset="-122"/>
                <a:cs typeface="Courier New" pitchFamily="49" charset="0"/>
              </a:rPr>
              <a:t>  component Receiver</a:t>
            </a:r>
          </a:p>
          <a:p>
            <a:pPr marL="169863" indent="-169863">
              <a:spcBef>
                <a:spcPct val="40000"/>
              </a:spcBef>
            </a:pPr>
            <a:r>
              <a:rPr lang="en-US" altLang="zh-CN" sz="1400" i="0">
                <a:latin typeface="Courier New" pitchFamily="49" charset="0"/>
                <a:ea typeface="宋体" pitchFamily="2" charset="-122"/>
                <a:cs typeface="Courier New" pitchFamily="49" charset="0"/>
              </a:rPr>
              <a:t>  {</a:t>
            </a:r>
          </a:p>
          <a:p>
            <a:pPr marL="169863" indent="-169863">
              <a:spcBef>
                <a:spcPct val="40000"/>
              </a:spcBef>
            </a:pPr>
            <a:r>
              <a:rPr lang="en-US" altLang="zh-CN" sz="1400" i="0">
                <a:latin typeface="Courier New" pitchFamily="49" charset="0"/>
                <a:ea typeface="宋体" pitchFamily="2" charset="-122"/>
                <a:cs typeface="Courier New" pitchFamily="49" charset="0"/>
              </a:rPr>
              <a:t>    uses Hello::Reader read_message_data;</a:t>
            </a:r>
          </a:p>
          <a:p>
            <a:pPr marL="169863" indent="-169863">
              <a:spcBef>
                <a:spcPct val="40000"/>
              </a:spcBef>
            </a:pPr>
            <a:r>
              <a:rPr lang="en-US" altLang="zh-CN" sz="1400" i="0">
                <a:latin typeface="Courier New" pitchFamily="49" charset="0"/>
                <a:ea typeface="宋体" pitchFamily="2" charset="-122"/>
                <a:cs typeface="Courier New" pitchFamily="49" charset="0"/>
              </a:rPr>
              <a:t>    uses CCM_DDS::ListenerControl read_message_control;</a:t>
            </a:r>
          </a:p>
          <a:p>
            <a:pPr marL="169863" indent="-169863">
              <a:spcBef>
                <a:spcPct val="40000"/>
              </a:spcBef>
            </a:pPr>
            <a:r>
              <a:rPr lang="en-US" altLang="zh-CN" sz="1400" i="0">
                <a:latin typeface="Courier New" pitchFamily="49" charset="0"/>
                <a:ea typeface="宋体" pitchFamily="2" charset="-122"/>
                <a:cs typeface="Courier New" pitchFamily="49" charset="0"/>
              </a:rPr>
              <a:t>    provides Hello::Listener read_message_listener;</a:t>
            </a:r>
          </a:p>
          <a:p>
            <a:pPr marL="169863" indent="-169863">
              <a:spcBef>
                <a:spcPct val="40000"/>
              </a:spcBef>
            </a:pPr>
            <a:r>
              <a:rPr lang="en-US" altLang="zh-CN" sz="1400" i="0">
                <a:latin typeface="Courier New" pitchFamily="49" charset="0"/>
                <a:ea typeface="宋体" pitchFamily="2" charset="-122"/>
                <a:cs typeface="Courier New" pitchFamily="49" charset="0"/>
              </a:rPr>
              <a:t>    uses DDS::DataReader read_message_dds_entity;</a:t>
            </a:r>
          </a:p>
          <a:p>
            <a:pPr marL="169863" indent="-169863">
              <a:spcBef>
                <a:spcPct val="40000"/>
              </a:spcBef>
            </a:pPr>
            <a:r>
              <a:rPr lang="en-US" altLang="zh-CN" sz="1400" i="0">
                <a:latin typeface="Courier New" pitchFamily="49" charset="0"/>
                <a:ea typeface="宋体" pitchFamily="2" charset="-122"/>
                <a:cs typeface="Courier New" pitchFamily="49" charset="0"/>
              </a:rPr>
              <a:t>    provides CCM_DDS::PortStatusListener read_message_status;</a:t>
            </a:r>
          </a:p>
          <a:p>
            <a:pPr marL="169863" indent="-169863">
              <a:spcBef>
                <a:spcPct val="40000"/>
              </a:spcBef>
            </a:pPr>
            <a:r>
              <a:rPr lang="en-US" altLang="zh-CN" sz="1400" i="0">
                <a:latin typeface="Courier New" pitchFamily="49" charset="0"/>
                <a:ea typeface="宋体" pitchFamily="2" charset="-122"/>
                <a:cs typeface="Courier New" pitchFamily="49" charset="0"/>
              </a:rPr>
              <a:t>};</a:t>
            </a:r>
          </a:p>
        </p:txBody>
      </p:sp>
      <p:sp>
        <p:nvSpPr>
          <p:cNvPr id="117764" name="Rectangle 4"/>
          <p:cNvSpPr>
            <a:spLocks noChangeArrowheads="1"/>
          </p:cNvSpPr>
          <p:nvPr/>
        </p:nvSpPr>
        <p:spPr bwMode="auto">
          <a:xfrm>
            <a:off x="784225" y="3213100"/>
            <a:ext cx="6437313" cy="223838"/>
          </a:xfrm>
          <a:prstGeom prst="rect">
            <a:avLst/>
          </a:prstGeom>
          <a:noFill/>
          <a:ln w="38100">
            <a:solidFill>
              <a:srgbClr val="FF0000"/>
            </a:solidFill>
            <a:round/>
            <a:headEnd/>
            <a:tailEnd/>
          </a:ln>
        </p:spPr>
        <p:txBody>
          <a:bodyPr>
            <a:spAutoFit/>
          </a:bodyPr>
          <a:lstStyle/>
          <a:p>
            <a:endParaRPr lang="nl-NL"/>
          </a:p>
        </p:txBody>
      </p:sp>
      <p:sp>
        <p:nvSpPr>
          <p:cNvPr id="117765" name="Rectangle 6"/>
          <p:cNvSpPr>
            <a:spLocks noChangeArrowheads="1"/>
          </p:cNvSpPr>
          <p:nvPr/>
        </p:nvSpPr>
        <p:spPr bwMode="auto">
          <a:xfrm>
            <a:off x="784225" y="2592388"/>
            <a:ext cx="6424613" cy="569912"/>
          </a:xfrm>
          <a:prstGeom prst="rect">
            <a:avLst/>
          </a:prstGeom>
          <a:noFill/>
          <a:ln w="38100">
            <a:solidFill>
              <a:srgbClr val="FF0000"/>
            </a:solidFill>
            <a:round/>
            <a:headEnd/>
            <a:tailEnd/>
          </a:ln>
        </p:spPr>
        <p:txBody>
          <a:bodyPr>
            <a:spAutoFit/>
          </a:bodyPr>
          <a:lstStyle/>
          <a:p>
            <a:endParaRPr lang="nl-NL"/>
          </a:p>
        </p:txBody>
      </p:sp>
      <p:sp>
        <p:nvSpPr>
          <p:cNvPr id="117766" name="Rounded Rectangular Callout 7"/>
          <p:cNvSpPr>
            <a:spLocks noChangeArrowheads="1"/>
          </p:cNvSpPr>
          <p:nvPr/>
        </p:nvSpPr>
        <p:spPr bwMode="auto">
          <a:xfrm>
            <a:off x="4046538" y="1157288"/>
            <a:ext cx="4792662" cy="1022350"/>
          </a:xfrm>
          <a:prstGeom prst="wedgeRoundRectCallout">
            <a:avLst>
              <a:gd name="adj1" fmla="val -51787"/>
              <a:gd name="adj2" fmla="val 90546"/>
              <a:gd name="adj3" fmla="val 16667"/>
            </a:avLst>
          </a:prstGeom>
          <a:solidFill>
            <a:srgbClr val="FFFF99"/>
          </a:solidFill>
          <a:ln w="9525">
            <a:solidFill>
              <a:schemeClr val="tx1"/>
            </a:solidFill>
            <a:round/>
            <a:headEnd/>
            <a:tailEnd/>
          </a:ln>
        </p:spPr>
        <p:txBody>
          <a:bodyPr>
            <a:spAutoFit/>
          </a:bodyPr>
          <a:lstStyle/>
          <a:p>
            <a:r>
              <a:rPr lang="en-US"/>
              <a:t>May be used by the receiver to either poll for new updates or configure the types of updates provided to the Listener</a:t>
            </a:r>
          </a:p>
        </p:txBody>
      </p:sp>
      <p:sp>
        <p:nvSpPr>
          <p:cNvPr id="117767" name="Rounded Rectangular Callout 8"/>
          <p:cNvSpPr>
            <a:spLocks noChangeArrowheads="1"/>
          </p:cNvSpPr>
          <p:nvPr/>
        </p:nvSpPr>
        <p:spPr bwMode="auto">
          <a:xfrm>
            <a:off x="2825750" y="5241925"/>
            <a:ext cx="4856163" cy="715963"/>
          </a:xfrm>
          <a:prstGeom prst="wedgeRoundRectCallout">
            <a:avLst>
              <a:gd name="adj1" fmla="val -39037"/>
              <a:gd name="adj2" fmla="val -220394"/>
              <a:gd name="adj3" fmla="val 16667"/>
            </a:avLst>
          </a:prstGeom>
          <a:solidFill>
            <a:srgbClr val="FFFF99"/>
          </a:solidFill>
          <a:ln w="9525">
            <a:solidFill>
              <a:schemeClr val="tx1"/>
            </a:solidFill>
            <a:round/>
            <a:headEnd/>
            <a:tailEnd/>
          </a:ln>
        </p:spPr>
        <p:txBody>
          <a:bodyPr>
            <a:spAutoFit/>
          </a:bodyPr>
          <a:lstStyle/>
          <a:p>
            <a:r>
              <a:rPr lang="en-US"/>
              <a:t>Provides status information to the receiver (e.g., missed deadlines, lost samples, etc.)</a:t>
            </a:r>
          </a:p>
        </p:txBody>
      </p:sp>
      <p:sp>
        <p:nvSpPr>
          <p:cNvPr id="117768" name="Rounded Rectangular Callout 5"/>
          <p:cNvSpPr>
            <a:spLocks noChangeArrowheads="1"/>
          </p:cNvSpPr>
          <p:nvPr/>
        </p:nvSpPr>
        <p:spPr bwMode="auto">
          <a:xfrm>
            <a:off x="4038600" y="4108450"/>
            <a:ext cx="5105400" cy="715963"/>
          </a:xfrm>
          <a:prstGeom prst="wedgeRoundRectCallout">
            <a:avLst>
              <a:gd name="adj1" fmla="val 10384"/>
              <a:gd name="adj2" fmla="val -155116"/>
              <a:gd name="adj3" fmla="val 16667"/>
            </a:avLst>
          </a:prstGeom>
          <a:solidFill>
            <a:srgbClr val="FFFF99"/>
          </a:solidFill>
          <a:ln w="9525">
            <a:solidFill>
              <a:schemeClr val="tx1"/>
            </a:solidFill>
            <a:round/>
            <a:headEnd/>
            <a:tailEnd/>
          </a:ln>
        </p:spPr>
        <p:txBody>
          <a:bodyPr>
            <a:spAutoFit/>
          </a:bodyPr>
          <a:lstStyle/>
          <a:p>
            <a:r>
              <a:rPr lang="en-US"/>
              <a:t>Pushes new instance updates to the receiver upon receipt</a:t>
            </a:r>
          </a:p>
        </p:txBody>
      </p:sp>
      <p:sp>
        <p:nvSpPr>
          <p:cNvPr id="117769" name="Rounded Rectangular Callout 9"/>
          <p:cNvSpPr>
            <a:spLocks noChangeArrowheads="1"/>
          </p:cNvSpPr>
          <p:nvPr/>
        </p:nvSpPr>
        <p:spPr bwMode="auto">
          <a:xfrm>
            <a:off x="0" y="4432300"/>
            <a:ext cx="2789238" cy="1941513"/>
          </a:xfrm>
          <a:prstGeom prst="wedgeRoundRectCallout">
            <a:avLst>
              <a:gd name="adj1" fmla="val 8630"/>
              <a:gd name="adj2" fmla="val -87588"/>
              <a:gd name="adj3" fmla="val 16667"/>
            </a:avLst>
          </a:prstGeom>
          <a:solidFill>
            <a:srgbClr val="FFFF99"/>
          </a:solidFill>
          <a:ln w="9525">
            <a:solidFill>
              <a:schemeClr val="tx1"/>
            </a:solidFill>
            <a:round/>
            <a:headEnd/>
            <a:tailEnd/>
          </a:ln>
        </p:spPr>
        <p:txBody>
          <a:bodyPr>
            <a:spAutoFit/>
          </a:bodyPr>
          <a:lstStyle/>
          <a:p>
            <a:r>
              <a:rPr lang="en-US"/>
              <a:t>The IDL representation of the DataReader entity associated with this connector.  Used to access more advanced features. </a:t>
            </a:r>
          </a:p>
        </p:txBody>
      </p:sp>
      <p:sp>
        <p:nvSpPr>
          <p:cNvPr id="117770" name="Rectangle 10"/>
          <p:cNvSpPr>
            <a:spLocks noChangeArrowheads="1"/>
          </p:cNvSpPr>
          <p:nvPr/>
        </p:nvSpPr>
        <p:spPr bwMode="auto">
          <a:xfrm>
            <a:off x="787400" y="3489325"/>
            <a:ext cx="6437313" cy="223838"/>
          </a:xfrm>
          <a:prstGeom prst="rect">
            <a:avLst/>
          </a:prstGeom>
          <a:noFill/>
          <a:ln w="38100">
            <a:solidFill>
              <a:srgbClr val="FF0000"/>
            </a:solidFill>
            <a:round/>
            <a:headEnd/>
            <a:tailEnd/>
          </a:ln>
        </p:spPr>
        <p:txBody>
          <a:bodyPr>
            <a:spAutoFit/>
          </a:bodyPr>
          <a:lstStyle/>
          <a:p>
            <a:endParaRPr lang="nl-NL"/>
          </a:p>
        </p:txBody>
      </p:sp>
      <p:sp>
        <p:nvSpPr>
          <p:cNvPr id="117771" name="Rectangle 11"/>
          <p:cNvSpPr>
            <a:spLocks noChangeArrowheads="1"/>
          </p:cNvSpPr>
          <p:nvPr/>
        </p:nvSpPr>
        <p:spPr bwMode="auto">
          <a:xfrm>
            <a:off x="787400" y="3787775"/>
            <a:ext cx="6437313" cy="225425"/>
          </a:xfrm>
          <a:prstGeom prst="rect">
            <a:avLst/>
          </a:prstGeom>
          <a:noFill/>
          <a:ln w="38100">
            <a:solidFill>
              <a:srgbClr val="FF0000"/>
            </a:solidFill>
            <a:round/>
            <a:headEnd/>
            <a:tailEnd/>
          </a:ln>
        </p:spPr>
        <p:txBody>
          <a:bodyPr>
            <a:spAutoFit/>
          </a:bodyPr>
          <a:lstStyle/>
          <a:p>
            <a:endParaRPr lang="nl-NL"/>
          </a:p>
        </p:txBody>
      </p:sp>
      <p:sp>
        <p:nvSpPr>
          <p:cNvPr id="13" name="Rectangle 12"/>
          <p:cNvSpPr>
            <a:spLocks noChangeArrowheads="1"/>
          </p:cNvSpPr>
          <p:nvPr/>
        </p:nvSpPr>
        <p:spPr bwMode="auto">
          <a:xfrm>
            <a:off x="441325" y="6019800"/>
            <a:ext cx="7712075" cy="830263"/>
          </a:xfrm>
          <a:prstGeom prst="rect">
            <a:avLst/>
          </a:prstGeom>
          <a:solidFill>
            <a:srgbClr val="FFFF99"/>
          </a:solidFill>
          <a:ln w="9525">
            <a:solidFill>
              <a:schemeClr val="tx1"/>
            </a:solidFill>
            <a:round/>
            <a:headEnd/>
            <a:tailEnd/>
          </a:ln>
        </p:spPr>
        <p:txBody>
          <a:bodyPr>
            <a:spAutoFit/>
          </a:bodyPr>
          <a:lstStyle/>
          <a:p>
            <a:pPr algn="ctr"/>
            <a:r>
              <a:rPr lang="en-US" sz="2400" b="1">
                <a:solidFill>
                  <a:srgbClr val="FF0000"/>
                </a:solidFill>
              </a:rPr>
              <a:t>The Hello, World prototype currently implements the Listener 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7766"/>
                                        </p:tgtEl>
                                        <p:attrNameLst>
                                          <p:attrName>style.visibility</p:attrName>
                                        </p:attrNameLst>
                                      </p:cBhvr>
                                      <p:to>
                                        <p:strVal val="visible"/>
                                      </p:to>
                                    </p:set>
                                    <p:animEffect transition="in" filter="fade">
                                      <p:cBhvr>
                                        <p:cTn id="7" dur="500"/>
                                        <p:tgtEl>
                                          <p:spTgt spid="1177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7765"/>
                                        </p:tgtEl>
                                        <p:attrNameLst>
                                          <p:attrName>style.visibility</p:attrName>
                                        </p:attrNameLst>
                                      </p:cBhvr>
                                      <p:to>
                                        <p:strVal val="visible"/>
                                      </p:to>
                                    </p:set>
                                    <p:animEffect transition="in" filter="fade">
                                      <p:cBhvr>
                                        <p:cTn id="10" dur="500"/>
                                        <p:tgtEl>
                                          <p:spTgt spid="11776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7768"/>
                                        </p:tgtEl>
                                        <p:attrNameLst>
                                          <p:attrName>style.visibility</p:attrName>
                                        </p:attrNameLst>
                                      </p:cBhvr>
                                      <p:to>
                                        <p:strVal val="visible"/>
                                      </p:to>
                                    </p:set>
                                    <p:animEffect transition="in" filter="fade">
                                      <p:cBhvr>
                                        <p:cTn id="15" dur="500"/>
                                        <p:tgtEl>
                                          <p:spTgt spid="11776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7764"/>
                                        </p:tgtEl>
                                        <p:attrNameLst>
                                          <p:attrName>style.visibility</p:attrName>
                                        </p:attrNameLst>
                                      </p:cBhvr>
                                      <p:to>
                                        <p:strVal val="visible"/>
                                      </p:to>
                                    </p:set>
                                    <p:animEffect transition="in" filter="fade">
                                      <p:cBhvr>
                                        <p:cTn id="18" dur="500"/>
                                        <p:tgtEl>
                                          <p:spTgt spid="11776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7769"/>
                                        </p:tgtEl>
                                        <p:attrNameLst>
                                          <p:attrName>style.visibility</p:attrName>
                                        </p:attrNameLst>
                                      </p:cBhvr>
                                      <p:to>
                                        <p:strVal val="visible"/>
                                      </p:to>
                                    </p:set>
                                    <p:animEffect transition="in" filter="fade">
                                      <p:cBhvr>
                                        <p:cTn id="23" dur="500"/>
                                        <p:tgtEl>
                                          <p:spTgt spid="11776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7770"/>
                                        </p:tgtEl>
                                        <p:attrNameLst>
                                          <p:attrName>style.visibility</p:attrName>
                                        </p:attrNameLst>
                                      </p:cBhvr>
                                      <p:to>
                                        <p:strVal val="visible"/>
                                      </p:to>
                                    </p:set>
                                    <p:animEffect transition="in" filter="fade">
                                      <p:cBhvr>
                                        <p:cTn id="26" dur="500"/>
                                        <p:tgtEl>
                                          <p:spTgt spid="11777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7767"/>
                                        </p:tgtEl>
                                        <p:attrNameLst>
                                          <p:attrName>style.visibility</p:attrName>
                                        </p:attrNameLst>
                                      </p:cBhvr>
                                      <p:to>
                                        <p:strVal val="visible"/>
                                      </p:to>
                                    </p:set>
                                    <p:animEffect transition="in" filter="fade">
                                      <p:cBhvr>
                                        <p:cTn id="31" dur="500"/>
                                        <p:tgtEl>
                                          <p:spTgt spid="11776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7771"/>
                                        </p:tgtEl>
                                        <p:attrNameLst>
                                          <p:attrName>style.visibility</p:attrName>
                                        </p:attrNameLst>
                                      </p:cBhvr>
                                      <p:to>
                                        <p:strVal val="visible"/>
                                      </p:to>
                                    </p:set>
                                    <p:animEffect transition="in" filter="fade">
                                      <p:cBhvr>
                                        <p:cTn id="34" dur="500"/>
                                        <p:tgtEl>
                                          <p:spTgt spid="11777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nimBg="1"/>
      <p:bldP spid="117765" grpId="0" animBg="1"/>
      <p:bldP spid="117766" grpId="0" animBg="1"/>
      <p:bldP spid="117767" grpId="0" animBg="1"/>
      <p:bldP spid="117768" grpId="0" animBg="1"/>
      <p:bldP spid="117769" grpId="0" animBg="1"/>
      <p:bldP spid="117770" grpId="0" animBg="1"/>
      <p:bldP spid="117771" grpId="0" animBg="1"/>
      <p:bldP spid="13"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4"/>
          <p:cNvSpPr>
            <a:spLocks noGrp="1"/>
          </p:cNvSpPr>
          <p:nvPr>
            <p:ph type="title"/>
          </p:nvPr>
        </p:nvSpPr>
        <p:spPr/>
        <p:txBody>
          <a:bodyPr/>
          <a:lstStyle/>
          <a:p>
            <a:pPr eaLnBrk="1" hangingPunct="1"/>
            <a:r>
              <a:rPr lang="en-US" smtClean="0"/>
              <a:t>Implementing the Receiver</a:t>
            </a:r>
            <a:endParaRPr lang="nl-NL" smtClean="0"/>
          </a:p>
        </p:txBody>
      </p:sp>
      <p:sp>
        <p:nvSpPr>
          <p:cNvPr id="184323"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19811" name="Rectangle 3"/>
          <p:cNvSpPr>
            <a:spLocks noChangeArrowheads="1"/>
          </p:cNvSpPr>
          <p:nvPr/>
        </p:nvSpPr>
        <p:spPr bwMode="auto">
          <a:xfrm>
            <a:off x="0" y="1066800"/>
            <a:ext cx="4470400" cy="1936750"/>
          </a:xfrm>
          <a:prstGeom prst="rect">
            <a:avLst/>
          </a:prstGeom>
          <a:noFill/>
          <a:ln w="28575">
            <a:solidFill>
              <a:schemeClr val="tx1"/>
            </a:solidFill>
            <a:miter lim="800000"/>
            <a:headEnd/>
            <a:tailEnd/>
          </a:ln>
        </p:spPr>
        <p:txBody>
          <a:bodyPr/>
          <a:lstStyle/>
          <a:p>
            <a:pPr marL="169863" indent="-169863">
              <a:spcBef>
                <a:spcPts val="75"/>
              </a:spcBef>
            </a:pPr>
            <a:r>
              <a:rPr lang="en-US" altLang="zh-CN" sz="1400" i="0">
                <a:latin typeface="Courier New" pitchFamily="49" charset="0"/>
                <a:ea typeface="宋体" pitchFamily="2" charset="-122"/>
                <a:cs typeface="Courier New" pitchFamily="49" charset="0"/>
              </a:rPr>
              <a:t>module Hello</a:t>
            </a:r>
          </a:p>
          <a:p>
            <a:pPr marL="169863" indent="-169863">
              <a:spcBef>
                <a:spcPts val="75"/>
              </a:spcBef>
            </a:pPr>
            <a:r>
              <a:rPr lang="en-US" altLang="zh-CN" sz="1400" i="0">
                <a:latin typeface="Courier New" pitchFamily="49" charset="0"/>
                <a:ea typeface="宋体" pitchFamily="2" charset="-122"/>
                <a:cs typeface="Courier New" pitchFamily="49" charset="0"/>
              </a:rPr>
              <a:t>{</a:t>
            </a:r>
          </a:p>
          <a:p>
            <a:pPr marL="169863" indent="-169863">
              <a:spcBef>
                <a:spcPts val="75"/>
              </a:spcBef>
            </a:pPr>
            <a:r>
              <a:rPr lang="en-US" altLang="zh-CN" sz="1400" i="0">
                <a:latin typeface="Courier New" pitchFamily="49" charset="0"/>
                <a:ea typeface="宋体" pitchFamily="2" charset="-122"/>
                <a:cs typeface="Courier New" pitchFamily="49" charset="0"/>
              </a:rPr>
              <a:t>  interface Listener</a:t>
            </a:r>
          </a:p>
          <a:p>
            <a:pPr marL="169863" indent="-169863">
              <a:spcBef>
                <a:spcPts val="75"/>
              </a:spcBef>
            </a:pPr>
            <a:r>
              <a:rPr lang="en-US" altLang="zh-CN" sz="1400" i="0">
                <a:latin typeface="Courier New" pitchFamily="49" charset="0"/>
                <a:ea typeface="宋体" pitchFamily="2" charset="-122"/>
                <a:cs typeface="Courier New" pitchFamily="49" charset="0"/>
              </a:rPr>
              <a:t>  {</a:t>
            </a:r>
          </a:p>
          <a:p>
            <a:pPr marL="169863" indent="-169863">
              <a:spcBef>
                <a:spcPts val="75"/>
              </a:spcBef>
            </a:pPr>
            <a:r>
              <a:rPr lang="en-US" altLang="zh-CN" sz="1400" i="0">
                <a:latin typeface="Courier New" pitchFamily="49" charset="0"/>
                <a:ea typeface="宋体" pitchFamily="2" charset="-122"/>
                <a:cs typeface="Courier New" pitchFamily="49" charset="0"/>
              </a:rPr>
              <a:t>    void on_data (in string an_instance, </a:t>
            </a:r>
          </a:p>
          <a:p>
            <a:pPr marL="169863" indent="-169863">
              <a:spcBef>
                <a:spcPts val="75"/>
              </a:spcBef>
            </a:pPr>
            <a:r>
              <a:rPr lang="en-US" altLang="zh-CN" sz="1400" i="0">
                <a:latin typeface="Courier New" pitchFamily="49" charset="0"/>
                <a:ea typeface="宋体" pitchFamily="2" charset="-122"/>
                <a:cs typeface="Courier New" pitchFamily="49" charset="0"/>
              </a:rPr>
              <a:t>                  in ReadInfo info);</a:t>
            </a:r>
          </a:p>
          <a:p>
            <a:pPr marL="169863" indent="-169863">
              <a:spcBef>
                <a:spcPts val="75"/>
              </a:spcBef>
            </a:pPr>
            <a:r>
              <a:rPr lang="en-US" altLang="zh-CN" sz="1400" i="0">
                <a:latin typeface="Courier New" pitchFamily="49" charset="0"/>
                <a:ea typeface="宋体" pitchFamily="2" charset="-122"/>
                <a:cs typeface="Courier New" pitchFamily="49" charset="0"/>
              </a:rPr>
              <a:t>  };</a:t>
            </a:r>
          </a:p>
          <a:p>
            <a:pPr marL="169863" indent="-169863">
              <a:spcBef>
                <a:spcPts val="75"/>
              </a:spcBef>
            </a:pPr>
            <a:r>
              <a:rPr lang="en-US" altLang="zh-CN" sz="1400" i="0">
                <a:latin typeface="Courier New" pitchFamily="49" charset="0"/>
                <a:ea typeface="宋体" pitchFamily="2" charset="-122"/>
                <a:cs typeface="Courier New" pitchFamily="49" charset="0"/>
              </a:rPr>
              <a:t>};</a:t>
            </a:r>
          </a:p>
        </p:txBody>
      </p:sp>
      <p:sp>
        <p:nvSpPr>
          <p:cNvPr id="5" name="TextBox 4"/>
          <p:cNvSpPr txBox="1">
            <a:spLocks noChangeArrowheads="1"/>
          </p:cNvSpPr>
          <p:nvPr/>
        </p:nvSpPr>
        <p:spPr bwMode="auto">
          <a:xfrm>
            <a:off x="4519613" y="2452688"/>
            <a:ext cx="4624387" cy="3732212"/>
          </a:xfrm>
          <a:prstGeom prst="rect">
            <a:avLst/>
          </a:prstGeom>
          <a:noFill/>
          <a:ln w="28575">
            <a:solidFill>
              <a:srgbClr val="000000"/>
            </a:solidFill>
            <a:round/>
            <a:headEnd/>
            <a:tailEnd/>
          </a:ln>
        </p:spPr>
        <p:txBody>
          <a:bodyPr>
            <a:spAutoFit/>
          </a:bodyPr>
          <a:lstStyle/>
          <a:p>
            <a:pPr marL="169863" indent="-169863">
              <a:spcBef>
                <a:spcPts val="75"/>
              </a:spcBef>
            </a:pPr>
            <a:r>
              <a:rPr lang="en-US" altLang="zh-CN" sz="1400" i="0">
                <a:latin typeface="Courier New" pitchFamily="49" charset="0"/>
                <a:ea typeface="宋体" pitchFamily="2" charset="-122"/>
                <a:cs typeface="Courier New" pitchFamily="49" charset="0"/>
              </a:rPr>
              <a:t> class RawListener_exec_i</a:t>
            </a:r>
          </a:p>
          <a:p>
            <a:pPr marL="169863" indent="-169863">
              <a:spcBef>
                <a:spcPts val="75"/>
              </a:spcBef>
            </a:pPr>
            <a:r>
              <a:rPr lang="en-US" altLang="zh-CN" sz="1400" i="0">
                <a:latin typeface="Courier New" pitchFamily="49" charset="0"/>
                <a:ea typeface="宋体" pitchFamily="2" charset="-122"/>
                <a:cs typeface="Courier New" pitchFamily="49" charset="0"/>
              </a:rPr>
              <a:t>    : public virtual </a:t>
            </a:r>
          </a:p>
          <a:p>
            <a:pPr marL="169863" indent="-169863">
              <a:spcBef>
                <a:spcPts val="75"/>
              </a:spcBef>
            </a:pPr>
            <a:r>
              <a:rPr lang="en-US" altLang="zh-CN" sz="1400" i="0">
                <a:latin typeface="Courier New" pitchFamily="49" charset="0"/>
                <a:ea typeface="宋体" pitchFamily="2" charset="-122"/>
                <a:cs typeface="Courier New" pitchFamily="49" charset="0"/>
              </a:rPr>
              <a:t>       ::CCM_DDS::CCM_Listener,</a:t>
            </a:r>
          </a:p>
          <a:p>
            <a:pPr marL="169863" indent="-169863">
              <a:spcBef>
                <a:spcPts val="75"/>
              </a:spcBef>
            </a:pPr>
            <a:r>
              <a:rPr lang="en-US" altLang="zh-CN" sz="1400" i="0">
                <a:latin typeface="Courier New" pitchFamily="49" charset="0"/>
                <a:ea typeface="宋体" pitchFamily="2" charset="-122"/>
                <a:cs typeface="Courier New" pitchFamily="49" charset="0"/>
              </a:rPr>
              <a:t>      public virtual </a:t>
            </a:r>
          </a:p>
          <a:p>
            <a:pPr marL="169863" indent="-169863">
              <a:spcBef>
                <a:spcPts val="75"/>
              </a:spcBef>
            </a:pPr>
            <a:r>
              <a:rPr lang="en-US" altLang="zh-CN" sz="1400" i="0">
                <a:latin typeface="Courier New" pitchFamily="49" charset="0"/>
                <a:ea typeface="宋体" pitchFamily="2" charset="-122"/>
                <a:cs typeface="Courier New" pitchFamily="49" charset="0"/>
              </a:rPr>
              <a:t>       ::CORBA::LocalObject</a:t>
            </a:r>
          </a:p>
          <a:p>
            <a:pPr marL="169863" indent="-169863">
              <a:spcBef>
                <a:spcPts val="75"/>
              </a:spcBef>
            </a:pPr>
            <a:r>
              <a:rPr lang="en-US" altLang="zh-CN" sz="1400" i="0">
                <a:latin typeface="Courier New" pitchFamily="49" charset="0"/>
                <a:ea typeface="宋体" pitchFamily="2" charset="-122"/>
                <a:cs typeface="Courier New" pitchFamily="49" charset="0"/>
              </a:rPr>
              <a:t>{</a:t>
            </a:r>
          </a:p>
          <a:p>
            <a:pPr marL="169863" indent="-169863">
              <a:spcBef>
                <a:spcPts val="75"/>
              </a:spcBef>
            </a:pPr>
            <a:r>
              <a:rPr lang="en-US" altLang="zh-CN" sz="1400" i="0">
                <a:latin typeface="Courier New" pitchFamily="49" charset="0"/>
                <a:ea typeface="宋体" pitchFamily="2" charset="-122"/>
                <a:cs typeface="Courier New" pitchFamily="49" charset="0"/>
              </a:rPr>
              <a:t>  public:</a:t>
            </a:r>
          </a:p>
          <a:p>
            <a:pPr marL="169863" indent="-169863">
              <a:spcBef>
                <a:spcPts val="75"/>
              </a:spcBef>
            </a:pPr>
            <a:r>
              <a:rPr lang="en-US" altLang="zh-CN" sz="1400" i="0">
                <a:latin typeface="Courier New" pitchFamily="49" charset="0"/>
                <a:ea typeface="宋体" pitchFamily="2" charset="-122"/>
                <a:cs typeface="Courier New" pitchFamily="49" charset="0"/>
              </a:rPr>
              <a:t>  virtual void</a:t>
            </a:r>
          </a:p>
          <a:p>
            <a:pPr marL="169863" indent="-169863">
              <a:spcBef>
                <a:spcPts val="75"/>
              </a:spcBef>
            </a:pPr>
            <a:r>
              <a:rPr lang="en-US" altLang="zh-CN" sz="1400" i="0">
                <a:latin typeface="Courier New" pitchFamily="49" charset="0"/>
                <a:ea typeface="宋体" pitchFamily="2" charset="-122"/>
                <a:cs typeface="Courier New" pitchFamily="49" charset="0"/>
              </a:rPr>
              <a:t>  on_data (const char * an_instance,</a:t>
            </a:r>
          </a:p>
          <a:p>
            <a:pPr marL="169863" indent="-169863">
              <a:spcBef>
                <a:spcPts val="75"/>
              </a:spcBef>
            </a:pPr>
            <a:r>
              <a:rPr lang="en-US" altLang="zh-CN" sz="1400" i="0">
                <a:latin typeface="Courier New" pitchFamily="49" charset="0"/>
                <a:ea typeface="宋体" pitchFamily="2" charset="-122"/>
                <a:cs typeface="Courier New" pitchFamily="49" charset="0"/>
              </a:rPr>
              <a:t>      const ::CCM_DDS::ReadInfo &amp; info)</a:t>
            </a:r>
          </a:p>
          <a:p>
            <a:pPr marL="169863" indent="-169863">
              <a:spcBef>
                <a:spcPts val="75"/>
              </a:spcBef>
            </a:pPr>
            <a:r>
              <a:rPr lang="en-US" altLang="zh-CN" sz="1400" i="0">
                <a:latin typeface="Courier New" pitchFamily="49" charset="0"/>
                <a:ea typeface="宋体" pitchFamily="2" charset="-122"/>
                <a:cs typeface="Courier New" pitchFamily="49" charset="0"/>
              </a:rPr>
              <a:t>  {</a:t>
            </a:r>
          </a:p>
          <a:p>
            <a:pPr marL="169863" indent="-169863">
              <a:spcBef>
                <a:spcPts val="75"/>
              </a:spcBef>
            </a:pPr>
            <a:r>
              <a:rPr lang="en-US" altLang="zh-CN" sz="1400" i="0">
                <a:latin typeface="Courier New" pitchFamily="49" charset="0"/>
                <a:ea typeface="宋体" pitchFamily="2" charset="-122"/>
                <a:cs typeface="Courier New" pitchFamily="49" charset="0"/>
              </a:rPr>
              <a:t>    printf (“Received message &lt;%s&gt;\n”,</a:t>
            </a:r>
          </a:p>
          <a:p>
            <a:pPr marL="169863" indent="-169863">
              <a:spcBef>
                <a:spcPts val="75"/>
              </a:spcBef>
            </a:pPr>
            <a:r>
              <a:rPr lang="en-US" altLang="zh-CN" sz="1400" i="0">
                <a:latin typeface="Courier New" pitchFamily="49" charset="0"/>
                <a:ea typeface="宋体" pitchFamily="2" charset="-122"/>
                <a:cs typeface="Courier New" pitchFamily="49" charset="0"/>
              </a:rPr>
              <a:t>            an_instance);</a:t>
            </a:r>
          </a:p>
          <a:p>
            <a:pPr marL="169863" indent="-169863">
              <a:spcBef>
                <a:spcPts val="75"/>
              </a:spcBef>
            </a:pPr>
            <a:r>
              <a:rPr lang="en-US" altLang="zh-CN" sz="1400" i="0">
                <a:latin typeface="Courier New" pitchFamily="49" charset="0"/>
                <a:ea typeface="宋体" pitchFamily="2" charset="-122"/>
                <a:cs typeface="Courier New" pitchFamily="49" charset="0"/>
              </a:rPr>
              <a:t>  }</a:t>
            </a:r>
          </a:p>
          <a:p>
            <a:pPr marL="169863" indent="-169863">
              <a:spcBef>
                <a:spcPts val="75"/>
              </a:spcBef>
            </a:pPr>
            <a:r>
              <a:rPr lang="en-US" altLang="zh-CN" sz="1400" i="0">
                <a:latin typeface="Courier New" pitchFamily="49" charset="0"/>
                <a:ea typeface="宋体" pitchFamily="2" charset="-122"/>
                <a:cs typeface="Courier New" pitchFamily="49" charset="0"/>
              </a:rPr>
              <a:t>};</a:t>
            </a:r>
          </a:p>
          <a:p>
            <a:pPr marL="169863" indent="-169863">
              <a:spcBef>
                <a:spcPts val="75"/>
              </a:spcBef>
            </a:pPr>
            <a:endParaRPr lang="en-US" sz="1400" i="0"/>
          </a:p>
        </p:txBody>
      </p:sp>
      <p:sp>
        <p:nvSpPr>
          <p:cNvPr id="6" name="Bent Arrow 5"/>
          <p:cNvSpPr/>
          <p:nvPr/>
        </p:nvSpPr>
        <p:spPr bwMode="auto">
          <a:xfrm rot="5400000">
            <a:off x="5453856" y="921544"/>
            <a:ext cx="534988" cy="2501900"/>
          </a:xfrm>
          <a:prstGeom prst="bentArrow">
            <a:avLst>
              <a:gd name="adj1" fmla="val 25000"/>
              <a:gd name="adj2" fmla="val 25000"/>
              <a:gd name="adj3" fmla="val 25000"/>
              <a:gd name="adj4" fmla="val 48922"/>
            </a:avLst>
          </a:prstGeom>
          <a:solidFill>
            <a:srgbClr val="FF0000"/>
          </a:solidFill>
          <a:ln w="9525" cap="flat" cmpd="sng" algn="ctr">
            <a:noFill/>
            <a:prstDash val="solid"/>
            <a:round/>
            <a:headEnd type="none" w="med" len="med"/>
            <a:tailEnd type="none" w="med" len="med"/>
          </a:ln>
          <a:effectLst/>
        </p:spPr>
        <p:txBody>
          <a:bodyPr>
            <a:spAutoFit/>
          </a:bodyPr>
          <a:lstStyle/>
          <a:p>
            <a:pPr>
              <a:defRPr/>
            </a:pPr>
            <a:endParaRPr lang="en-US" dirty="0">
              <a:latin typeface="Arial" pitchFamily="-65" charset="0"/>
              <a:cs typeface="+mn-cs"/>
            </a:endParaRPr>
          </a:p>
        </p:txBody>
      </p:sp>
      <p:sp>
        <p:nvSpPr>
          <p:cNvPr id="119814" name="Rounded Rectangular Callout 6"/>
          <p:cNvSpPr>
            <a:spLocks noChangeArrowheads="1"/>
          </p:cNvSpPr>
          <p:nvPr/>
        </p:nvSpPr>
        <p:spPr bwMode="auto">
          <a:xfrm>
            <a:off x="6935788" y="1082675"/>
            <a:ext cx="2208212" cy="681038"/>
          </a:xfrm>
          <a:prstGeom prst="wedgeRoundRectCallout">
            <a:avLst>
              <a:gd name="adj1" fmla="val -38875"/>
              <a:gd name="adj2" fmla="val 148921"/>
              <a:gd name="adj3" fmla="val 16667"/>
            </a:avLst>
          </a:prstGeom>
          <a:solidFill>
            <a:srgbClr val="FFFF99"/>
          </a:solidFill>
          <a:ln w="9525">
            <a:noFill/>
            <a:round/>
            <a:headEnd/>
            <a:tailEnd/>
          </a:ln>
        </p:spPr>
        <p:txBody>
          <a:bodyPr>
            <a:spAutoFit/>
          </a:bodyPr>
          <a:lstStyle/>
          <a:p>
            <a:r>
              <a:rPr lang="en-US" sz="1700"/>
              <a:t>Listener Facet Implementation</a:t>
            </a:r>
          </a:p>
        </p:txBody>
      </p:sp>
      <p:sp>
        <p:nvSpPr>
          <p:cNvPr id="119815" name="Rounded Rectangular Callout 7"/>
          <p:cNvSpPr>
            <a:spLocks noChangeArrowheads="1"/>
          </p:cNvSpPr>
          <p:nvPr/>
        </p:nvSpPr>
        <p:spPr bwMode="auto">
          <a:xfrm>
            <a:off x="4495800" y="974725"/>
            <a:ext cx="1828800" cy="969963"/>
          </a:xfrm>
          <a:prstGeom prst="wedgeRoundRectCallout">
            <a:avLst>
              <a:gd name="adj1" fmla="val -105208"/>
              <a:gd name="adj2" fmla="val 24574"/>
              <a:gd name="adj3" fmla="val 16667"/>
            </a:avLst>
          </a:prstGeom>
          <a:solidFill>
            <a:srgbClr val="FFFF99"/>
          </a:solidFill>
          <a:ln w="9525">
            <a:noFill/>
            <a:round/>
            <a:headEnd/>
            <a:tailEnd/>
          </a:ln>
        </p:spPr>
        <p:txBody>
          <a:bodyPr>
            <a:spAutoFit/>
          </a:bodyPr>
          <a:lstStyle/>
          <a:p>
            <a:r>
              <a:rPr lang="en-US" sz="1700"/>
              <a:t>Type-specific Listener Interface</a:t>
            </a:r>
          </a:p>
        </p:txBody>
      </p:sp>
      <p:sp>
        <p:nvSpPr>
          <p:cNvPr id="119816" name="Rectangle 3"/>
          <p:cNvSpPr>
            <a:spLocks noChangeArrowheads="1"/>
          </p:cNvSpPr>
          <p:nvPr/>
        </p:nvSpPr>
        <p:spPr bwMode="auto">
          <a:xfrm>
            <a:off x="0" y="3235325"/>
            <a:ext cx="4470400" cy="2478088"/>
          </a:xfrm>
          <a:prstGeom prst="rect">
            <a:avLst/>
          </a:prstGeom>
          <a:noFill/>
          <a:ln w="28575">
            <a:solidFill>
              <a:schemeClr val="tx1"/>
            </a:solidFill>
            <a:miter lim="800000"/>
            <a:headEnd/>
            <a:tailEnd/>
          </a:ln>
        </p:spPr>
        <p:txBody>
          <a:bodyPr/>
          <a:lstStyle/>
          <a:p>
            <a:pPr marL="169863" indent="-169863">
              <a:spcBef>
                <a:spcPts val="75"/>
              </a:spcBef>
            </a:pPr>
            <a:r>
              <a:rPr lang="en-US" altLang="zh-CN" sz="1400" i="0">
                <a:latin typeface="Courier New" pitchFamily="49" charset="0"/>
                <a:ea typeface="宋体" pitchFamily="2" charset="-122"/>
                <a:cs typeface="Courier New" pitchFamily="49" charset="0"/>
              </a:rPr>
              <a:t>class Receiver_exec_i</a:t>
            </a:r>
          </a:p>
          <a:p>
            <a:pPr marL="169863" indent="-169863">
              <a:spcBef>
                <a:spcPts val="75"/>
              </a:spcBef>
            </a:pPr>
            <a:r>
              <a:rPr lang="en-US" altLang="zh-CN" sz="1400" i="0">
                <a:latin typeface="Courier New" pitchFamily="49" charset="0"/>
                <a:ea typeface="宋体" pitchFamily="2" charset="-122"/>
                <a:cs typeface="Courier New" pitchFamily="49" charset="0"/>
              </a:rPr>
              <a:t>  : public virtual Receiver_Exec,</a:t>
            </a:r>
          </a:p>
          <a:p>
            <a:pPr marL="169863" indent="-169863">
              <a:spcBef>
                <a:spcPts val="75"/>
              </a:spcBef>
            </a:pPr>
            <a:r>
              <a:rPr lang="en-US" altLang="zh-CN" sz="1400" i="0">
                <a:latin typeface="Courier New" pitchFamily="49" charset="0"/>
                <a:ea typeface="宋体" pitchFamily="2" charset="-122"/>
                <a:cs typeface="Courier New" pitchFamily="49" charset="0"/>
              </a:rPr>
              <a:t>    public virtual ::CORBA::LocalObject</a:t>
            </a:r>
          </a:p>
          <a:p>
            <a:pPr marL="169863" indent="-169863">
              <a:spcBef>
                <a:spcPts val="75"/>
              </a:spcBef>
            </a:pPr>
            <a:r>
              <a:rPr lang="en-US" altLang="zh-CN" sz="1400" i="0">
                <a:latin typeface="Courier New" pitchFamily="49" charset="0"/>
                <a:ea typeface="宋体" pitchFamily="2" charset="-122"/>
                <a:cs typeface="Courier New" pitchFamily="49" charset="0"/>
              </a:rPr>
              <a:t>{</a:t>
            </a:r>
          </a:p>
          <a:p>
            <a:pPr marL="169863" indent="-169863">
              <a:spcBef>
                <a:spcPts val="75"/>
              </a:spcBef>
            </a:pPr>
            <a:r>
              <a:rPr lang="en-US" altLang="zh-CN" sz="1400" i="0">
                <a:latin typeface="Courier New" pitchFamily="49" charset="0"/>
                <a:ea typeface="宋体" pitchFamily="2" charset="-122"/>
                <a:cs typeface="Courier New" pitchFamily="49" charset="0"/>
              </a:rPr>
              <a:t> virtual </a:t>
            </a:r>
          </a:p>
          <a:p>
            <a:pPr marL="169863" indent="-169863">
              <a:spcBef>
                <a:spcPts val="75"/>
              </a:spcBef>
            </a:pPr>
            <a:r>
              <a:rPr lang="en-US" altLang="zh-CN" sz="1400" i="0">
                <a:latin typeface="Courier New" pitchFamily="49" charset="0"/>
                <a:ea typeface="宋体" pitchFamily="2" charset="-122"/>
                <a:cs typeface="Courier New" pitchFamily="49" charset="0"/>
              </a:rPr>
              <a:t> ::Hello::CCM_Listener_ptr</a:t>
            </a:r>
          </a:p>
          <a:p>
            <a:pPr marL="169863" indent="-169863">
              <a:spcBef>
                <a:spcPts val="75"/>
              </a:spcBef>
            </a:pPr>
            <a:r>
              <a:rPr lang="en-US" altLang="zh-CN" sz="1400" i="0">
                <a:latin typeface="Courier New" pitchFamily="49" charset="0"/>
                <a:ea typeface="宋体" pitchFamily="2" charset="-122"/>
                <a:cs typeface="Courier New" pitchFamily="49" charset="0"/>
              </a:rPr>
              <a:t>    get_read_message_listener (void) {</a:t>
            </a:r>
          </a:p>
          <a:p>
            <a:pPr marL="169863" indent="-169863">
              <a:spcBef>
                <a:spcPts val="75"/>
              </a:spcBef>
            </a:pPr>
            <a:r>
              <a:rPr lang="en-US" altLang="zh-CN" sz="1400" i="0">
                <a:latin typeface="Courier New" pitchFamily="49" charset="0"/>
                <a:ea typeface="宋体" pitchFamily="2" charset="-122"/>
                <a:cs typeface="Courier New" pitchFamily="49" charset="0"/>
              </a:rPr>
              <a:t>  return new RawListener_exec_i ();</a:t>
            </a:r>
          </a:p>
          <a:p>
            <a:pPr marL="169863" indent="-169863">
              <a:spcBef>
                <a:spcPts val="75"/>
              </a:spcBef>
            </a:pPr>
            <a:r>
              <a:rPr lang="en-US" altLang="zh-CN" sz="1400" i="0">
                <a:latin typeface="Courier New" pitchFamily="49" charset="0"/>
                <a:ea typeface="宋体" pitchFamily="2" charset="-122"/>
                <a:cs typeface="Courier New" pitchFamily="49" charset="0"/>
              </a:rPr>
              <a:t>  } </a:t>
            </a:r>
          </a:p>
          <a:p>
            <a:pPr marL="169863" indent="-169863">
              <a:spcBef>
                <a:spcPts val="75"/>
              </a:spcBef>
            </a:pPr>
            <a:r>
              <a:rPr lang="en-US" altLang="zh-CN" sz="1400" i="0">
                <a:latin typeface="Courier New" pitchFamily="49" charset="0"/>
                <a:ea typeface="宋体" pitchFamily="2" charset="-122"/>
                <a:cs typeface="Courier New" pitchFamily="49" charset="0"/>
              </a:rPr>
              <a:t>};</a:t>
            </a:r>
          </a:p>
        </p:txBody>
      </p:sp>
      <p:sp>
        <p:nvSpPr>
          <p:cNvPr id="119817" name="Rounded Rectangular Callout 9"/>
          <p:cNvSpPr>
            <a:spLocks noChangeArrowheads="1"/>
          </p:cNvSpPr>
          <p:nvPr/>
        </p:nvSpPr>
        <p:spPr bwMode="auto">
          <a:xfrm>
            <a:off x="911225" y="5888038"/>
            <a:ext cx="3021013" cy="969962"/>
          </a:xfrm>
          <a:prstGeom prst="wedgeRoundRectCallout">
            <a:avLst>
              <a:gd name="adj1" fmla="val -1560"/>
              <a:gd name="adj2" fmla="val -125574"/>
              <a:gd name="adj3" fmla="val 16667"/>
            </a:avLst>
          </a:prstGeom>
          <a:solidFill>
            <a:srgbClr val="FFFF99"/>
          </a:solidFill>
          <a:ln w="9525">
            <a:noFill/>
            <a:round/>
            <a:headEnd/>
            <a:tailEnd/>
          </a:ln>
        </p:spPr>
        <p:txBody>
          <a:bodyPr>
            <a:spAutoFit/>
          </a:bodyPr>
          <a:lstStyle/>
          <a:p>
            <a:r>
              <a:rPr lang="en-US" sz="1700"/>
              <a:t>Component executor read_message_listener navigation method.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fade">
                                      <p:cBhvr>
                                        <p:cTn id="7" dur="500"/>
                                        <p:tgtEl>
                                          <p:spTgt spid="1198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9815"/>
                                        </p:tgtEl>
                                        <p:attrNameLst>
                                          <p:attrName>style.visibility</p:attrName>
                                        </p:attrNameLst>
                                      </p:cBhvr>
                                      <p:to>
                                        <p:strVal val="visible"/>
                                      </p:to>
                                    </p:set>
                                    <p:animEffect transition="in" filter="fade">
                                      <p:cBhvr>
                                        <p:cTn id="12" dur="500"/>
                                        <p:tgtEl>
                                          <p:spTgt spid="1198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19814"/>
                                        </p:tgtEl>
                                        <p:attrNameLst>
                                          <p:attrName>style.visibility</p:attrName>
                                        </p:attrNameLst>
                                      </p:cBhvr>
                                      <p:to>
                                        <p:strVal val="visible"/>
                                      </p:to>
                                    </p:set>
                                    <p:animEffect transition="in" filter="fade">
                                      <p:cBhvr>
                                        <p:cTn id="26" dur="500"/>
                                        <p:tgtEl>
                                          <p:spTgt spid="1198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9816"/>
                                        </p:tgtEl>
                                        <p:attrNameLst>
                                          <p:attrName>style.visibility</p:attrName>
                                        </p:attrNameLst>
                                      </p:cBhvr>
                                      <p:to>
                                        <p:strVal val="visible"/>
                                      </p:to>
                                    </p:set>
                                    <p:animEffect transition="in" filter="fade">
                                      <p:cBhvr>
                                        <p:cTn id="31" dur="500"/>
                                        <p:tgtEl>
                                          <p:spTgt spid="119816"/>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19817"/>
                                        </p:tgtEl>
                                        <p:attrNameLst>
                                          <p:attrName>style.visibility</p:attrName>
                                        </p:attrNameLst>
                                      </p:cBhvr>
                                      <p:to>
                                        <p:strVal val="visible"/>
                                      </p:to>
                                    </p:set>
                                    <p:animEffect transition="in" filter="fade">
                                      <p:cBhvr>
                                        <p:cTn id="35" dur="500"/>
                                        <p:tgtEl>
                                          <p:spTgt spid="119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animBg="1"/>
      <p:bldP spid="5" grpId="0" animBg="1"/>
      <p:bldP spid="119814" grpId="0" animBg="1"/>
      <p:bldP spid="119815" grpId="0" animBg="1"/>
      <p:bldP spid="119816" grpId="0" animBg="1"/>
      <p:bldP spid="119817"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1"/>
          <p:cNvSpPr>
            <a:spLocks noGrp="1"/>
          </p:cNvSpPr>
          <p:nvPr>
            <p:ph type="title"/>
          </p:nvPr>
        </p:nvSpPr>
        <p:spPr/>
        <p:txBody>
          <a:bodyPr/>
          <a:lstStyle/>
          <a:p>
            <a:pPr eaLnBrk="1" hangingPunct="1"/>
            <a:r>
              <a:rPr lang="en-US" smtClean="0"/>
              <a:t>Hello, World Prototype</a:t>
            </a:r>
          </a:p>
        </p:txBody>
      </p:sp>
      <p:sp>
        <p:nvSpPr>
          <p:cNvPr id="185347" name="Content Placeholder 2"/>
          <p:cNvSpPr>
            <a:spLocks noGrp="1"/>
          </p:cNvSpPr>
          <p:nvPr>
            <p:ph idx="1"/>
          </p:nvPr>
        </p:nvSpPr>
        <p:spPr>
          <a:xfrm>
            <a:off x="304800" y="1219200"/>
            <a:ext cx="8264525" cy="4768850"/>
          </a:xfrm>
        </p:spPr>
        <p:txBody>
          <a:bodyPr/>
          <a:lstStyle/>
          <a:p>
            <a:pPr eaLnBrk="1" hangingPunct="1"/>
            <a:r>
              <a:rPr lang="en-US" smtClean="0"/>
              <a:t>$CIAO_ROOT/connectors/dds4ccm/examples/Hello</a:t>
            </a:r>
          </a:p>
          <a:p>
            <a:pPr eaLnBrk="1" hangingPunct="1"/>
            <a:r>
              <a:rPr lang="en-US" smtClean="0"/>
              <a:t>A full implementation has been created</a:t>
            </a:r>
          </a:p>
          <a:p>
            <a:pPr lvl="1" eaLnBrk="1" hangingPunct="1"/>
            <a:r>
              <a:rPr lang="en-US" smtClean="0">
                <a:ea typeface="ＭＳ Ｐゴシック" pitchFamily="34" charset="-128"/>
              </a:rPr>
              <a:t>Sender component and connector fragment</a:t>
            </a:r>
          </a:p>
          <a:p>
            <a:pPr lvl="1" eaLnBrk="1" hangingPunct="1"/>
            <a:r>
              <a:rPr lang="en-US" smtClean="0">
                <a:ea typeface="ＭＳ Ｐゴシック" pitchFamily="34" charset="-128"/>
              </a:rPr>
              <a:t>Receiver component and connector fragment</a:t>
            </a:r>
          </a:p>
          <a:p>
            <a:pPr lvl="1" eaLnBrk="1" hangingPunct="1"/>
            <a:r>
              <a:rPr lang="en-US" smtClean="0">
                <a:ea typeface="ＭＳ Ｐゴシック" pitchFamily="34" charset="-128"/>
              </a:rPr>
              <a:t>Non-CCM DDS sender</a:t>
            </a:r>
          </a:p>
          <a:p>
            <a:pPr lvl="1" eaLnBrk="1" hangingPunct="1"/>
            <a:r>
              <a:rPr lang="en-US" smtClean="0">
                <a:ea typeface="ＭＳ Ｐゴシック" pitchFamily="34" charset="-128"/>
              </a:rPr>
              <a:t>Non-CCM DDS receiver</a:t>
            </a:r>
          </a:p>
          <a:p>
            <a:pPr eaLnBrk="1" hangingPunct="1"/>
            <a:r>
              <a:rPr lang="en-US" smtClean="0"/>
              <a:t>Multiple test scenarios</a:t>
            </a:r>
          </a:p>
          <a:p>
            <a:pPr lvl="1" eaLnBrk="1" hangingPunct="1"/>
            <a:r>
              <a:rPr lang="en-US" smtClean="0">
                <a:ea typeface="ＭＳ Ｐゴシック" pitchFamily="34" charset="-128"/>
              </a:rPr>
              <a:t>One to one</a:t>
            </a:r>
          </a:p>
          <a:p>
            <a:pPr lvl="1" eaLnBrk="1" hangingPunct="1"/>
            <a:r>
              <a:rPr lang="en-US" smtClean="0">
                <a:ea typeface="ＭＳ Ｐゴシック" pitchFamily="34" charset="-128"/>
              </a:rPr>
              <a:t>Many to one</a:t>
            </a:r>
          </a:p>
          <a:p>
            <a:pPr lvl="1" eaLnBrk="1" hangingPunct="1"/>
            <a:r>
              <a:rPr lang="en-US" smtClean="0">
                <a:ea typeface="ＭＳ Ｐゴシック" pitchFamily="34" charset="-128"/>
              </a:rPr>
              <a:t>One to many</a:t>
            </a:r>
          </a:p>
          <a:p>
            <a:pPr lvl="1" eaLnBrk="1" hangingPunct="1"/>
            <a:r>
              <a:rPr lang="en-US" smtClean="0">
                <a:ea typeface="ＭＳ Ｐゴシック" pitchFamily="34" charset="-128"/>
              </a:rPr>
              <a:t>Interoperability with non-CCM DDS programs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0" y="533400"/>
            <a:ext cx="9144000" cy="381000"/>
          </a:xfrm>
        </p:spPr>
        <p:txBody>
          <a:bodyPr/>
          <a:lstStyle/>
          <a:p>
            <a:pPr eaLnBrk="1" hangingPunct="1"/>
            <a:r>
              <a:rPr lang="en-US" altLang="zh-CN" sz="3200" smtClean="0">
                <a:ea typeface="宋体" pitchFamily="2" charset="-122"/>
              </a:rPr>
              <a:t>Capabilities of CORBA Component Model (CCM)</a:t>
            </a:r>
          </a:p>
        </p:txBody>
      </p:sp>
      <p:sp>
        <p:nvSpPr>
          <p:cNvPr id="2052" name="Rectangle 3"/>
          <p:cNvSpPr>
            <a:spLocks noChangeArrowheads="1"/>
          </p:cNvSpPr>
          <p:nvPr/>
        </p:nvSpPr>
        <p:spPr bwMode="auto">
          <a:xfrm>
            <a:off x="0" y="3810000"/>
            <a:ext cx="5791200" cy="2057400"/>
          </a:xfrm>
          <a:prstGeom prst="rect">
            <a:avLst/>
          </a:prstGeom>
          <a:noFill/>
          <a:ln w="9525">
            <a:noFill/>
            <a:miter lim="800000"/>
            <a:headEnd/>
            <a:tailEnd/>
          </a:ln>
        </p:spPr>
        <p:txBody>
          <a:bodyPr wrap="none" lIns="0" rIns="0" anchor="ctr">
            <a:spAutoFit/>
          </a:bodyPr>
          <a:lstStyle/>
          <a:p>
            <a:endParaRPr lang="nl-NL"/>
          </a:p>
        </p:txBody>
      </p:sp>
      <p:sp>
        <p:nvSpPr>
          <p:cNvPr id="2053" name="Rectangle 40"/>
          <p:cNvSpPr>
            <a:spLocks noChangeArrowheads="1"/>
          </p:cNvSpPr>
          <p:nvPr/>
        </p:nvSpPr>
        <p:spPr bwMode="auto">
          <a:xfrm>
            <a:off x="5035550" y="923925"/>
            <a:ext cx="3956050" cy="5181600"/>
          </a:xfrm>
          <a:prstGeom prst="rect">
            <a:avLst/>
          </a:prstGeom>
          <a:noFill/>
          <a:ln w="9525">
            <a:noFill/>
            <a:miter lim="800000"/>
            <a:headEnd/>
            <a:tailEnd/>
          </a:ln>
        </p:spPr>
        <p:txBody>
          <a:bodyPr/>
          <a:lstStyle/>
          <a:p>
            <a:pPr marL="112713" indent="-112713">
              <a:spcBef>
                <a:spcPct val="30000"/>
              </a:spcBef>
              <a:buFontTx/>
              <a:buChar char="•"/>
            </a:pPr>
            <a:r>
              <a:rPr lang="en-US" altLang="zh-CN" b="1" i="0">
                <a:solidFill>
                  <a:schemeClr val="folHlink"/>
                </a:solidFill>
                <a:ea typeface="宋体" pitchFamily="2" charset="-122"/>
              </a:rPr>
              <a:t>Component Server</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 generic server process for hosting containers &amp; component/home executors</a:t>
            </a:r>
          </a:p>
          <a:p>
            <a:pPr marL="112713" indent="-112713">
              <a:spcBef>
                <a:spcPct val="30000"/>
              </a:spcBef>
              <a:buFontTx/>
              <a:buChar char="•"/>
            </a:pPr>
            <a:r>
              <a:rPr lang="en-US" altLang="zh-CN" b="1" i="0">
                <a:solidFill>
                  <a:schemeClr val="folHlink"/>
                </a:solidFill>
                <a:ea typeface="宋体" pitchFamily="2" charset="-122"/>
              </a:rPr>
              <a:t>Component Implementation Framework (CIF)</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Automates the implementation of many component features</a:t>
            </a:r>
          </a:p>
          <a:p>
            <a:pPr marL="112713" indent="-112713">
              <a:spcBef>
                <a:spcPct val="30000"/>
              </a:spcBef>
              <a:buFontTx/>
              <a:buChar char="•"/>
            </a:pPr>
            <a:r>
              <a:rPr lang="en-US" altLang="zh-CN" b="1" i="0">
                <a:ea typeface="宋体" pitchFamily="2" charset="-122"/>
              </a:rPr>
              <a:t>Component packaging tools</a:t>
            </a:r>
          </a:p>
          <a:p>
            <a:pPr marL="404813" lvl="1" indent="-177800">
              <a:spcBef>
                <a:spcPct val="30000"/>
              </a:spcBef>
              <a:buFontTx/>
              <a:buChar char="–"/>
            </a:pPr>
            <a:r>
              <a:rPr lang="en-US" altLang="zh-CN" i="0">
                <a:ea typeface="宋体" pitchFamily="2" charset="-122"/>
              </a:rPr>
              <a:t>Compose implementation &amp; configuration information into deployable assemblies</a:t>
            </a:r>
          </a:p>
          <a:p>
            <a:pPr marL="112713" indent="-112713">
              <a:spcBef>
                <a:spcPct val="30000"/>
              </a:spcBef>
              <a:buFontTx/>
              <a:buChar char="•"/>
            </a:pPr>
            <a:r>
              <a:rPr lang="en-US" altLang="zh-CN" b="1" i="0">
                <a:solidFill>
                  <a:schemeClr val="folHlink"/>
                </a:solidFill>
                <a:ea typeface="宋体" pitchFamily="2" charset="-122"/>
              </a:rPr>
              <a:t>Component deployment tools</a:t>
            </a:r>
          </a:p>
          <a:p>
            <a:pPr marL="404813" lvl="1" indent="-177800">
              <a:spcBef>
                <a:spcPct val="30000"/>
              </a:spcBef>
              <a:buFontTx/>
              <a:buChar char="–"/>
            </a:pPr>
            <a:r>
              <a:rPr lang="en-US" altLang="zh-CN" i="0">
                <a:solidFill>
                  <a:schemeClr val="folHlink"/>
                </a:solidFill>
                <a:ea typeface="宋体" pitchFamily="2" charset="-122"/>
              </a:rPr>
              <a:t>Automate the deployment of component assemblies to component servers</a:t>
            </a:r>
          </a:p>
        </p:txBody>
      </p:sp>
      <p:graphicFrame>
        <p:nvGraphicFramePr>
          <p:cNvPr id="2050" name="Object 2"/>
          <p:cNvGraphicFramePr>
            <a:graphicFrameLocks noChangeAspect="1"/>
          </p:cNvGraphicFramePr>
          <p:nvPr>
            <p:ph sz="half" idx="1"/>
          </p:nvPr>
        </p:nvGraphicFramePr>
        <p:xfrm>
          <a:off x="320675" y="990600"/>
          <a:ext cx="4006850" cy="5181600"/>
        </p:xfrm>
        <a:graphic>
          <a:graphicData uri="http://schemas.openxmlformats.org/presentationml/2006/ole">
            <p:oleObj spid="_x0000_s2050" name="Visio" r:id="rId4" imgW="9870281" imgH="12761595" progId="Visio.Drawing.11">
              <p:embed/>
            </p:oleObj>
          </a:graphicData>
        </a:graphic>
      </p:graphicFrame>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en-US" smtClean="0"/>
              <a:t>Prototype Entity Mapping</a:t>
            </a:r>
          </a:p>
        </p:txBody>
      </p:sp>
      <p:sp>
        <p:nvSpPr>
          <p:cNvPr id="186371" name="AutoShape 3"/>
          <p:cNvSpPr>
            <a:spLocks noChangeArrowheads="1"/>
          </p:cNvSpPr>
          <p:nvPr/>
        </p:nvSpPr>
        <p:spPr bwMode="auto">
          <a:xfrm>
            <a:off x="5486400" y="1524000"/>
            <a:ext cx="3276600" cy="28194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sp>
        <p:nvSpPr>
          <p:cNvPr id="186372" name="AutoShape 3"/>
          <p:cNvSpPr>
            <a:spLocks noChangeArrowheads="1"/>
          </p:cNvSpPr>
          <p:nvPr/>
        </p:nvSpPr>
        <p:spPr bwMode="auto">
          <a:xfrm>
            <a:off x="152400" y="1524000"/>
            <a:ext cx="3276600" cy="3124200"/>
          </a:xfrm>
          <a:prstGeom prst="roundRect">
            <a:avLst>
              <a:gd name="adj" fmla="val 3847"/>
            </a:avLst>
          </a:prstGeom>
          <a:solidFill>
            <a:srgbClr val="D7D7D7"/>
          </a:solidFill>
          <a:ln w="9525">
            <a:solidFill>
              <a:srgbClr val="C0C0C0"/>
            </a:solidFill>
            <a:round/>
            <a:headEnd/>
            <a:tailEnd/>
          </a:ln>
        </p:spPr>
        <p:txBody>
          <a:bodyPr wrap="none"/>
          <a:lstStyle/>
          <a:p>
            <a:endParaRPr lang="nl-NL" sz="1400" b="1"/>
          </a:p>
        </p:txBody>
      </p:sp>
      <p:grpSp>
        <p:nvGrpSpPr>
          <p:cNvPr id="186373" name="Group 6"/>
          <p:cNvGrpSpPr>
            <a:grpSpLocks/>
          </p:cNvGrpSpPr>
          <p:nvPr/>
        </p:nvGrpSpPr>
        <p:grpSpPr bwMode="auto">
          <a:xfrm>
            <a:off x="3581400" y="2057400"/>
            <a:ext cx="1752600" cy="1617663"/>
            <a:chOff x="2352" y="1296"/>
            <a:chExt cx="1008" cy="1019"/>
          </a:xfrm>
        </p:grpSpPr>
        <p:sp>
          <p:nvSpPr>
            <p:cNvPr id="186400" name="Cloud"/>
            <p:cNvSpPr>
              <a:spLocks noChangeAspect="1" noEditPoints="1" noChangeArrowheads="1"/>
            </p:cNvSpPr>
            <p:nvPr/>
          </p:nvSpPr>
          <p:spPr bwMode="auto">
            <a:xfrm>
              <a:off x="2352" y="1296"/>
              <a:ext cx="1008" cy="10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4 h 21600"/>
                <a:gd name="T14" fmla="*/ 17079 w 21600"/>
                <a:gd name="T15" fmla="*/ 17339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E1126"/>
            </a:solidFill>
            <a:ln w="9525">
              <a:solidFill>
                <a:srgbClr val="993300"/>
              </a:solidFill>
              <a:miter lim="800000"/>
              <a:headEnd/>
              <a:tailEnd/>
            </a:ln>
          </p:spPr>
          <p:txBody>
            <a:bodyPr wrap="none" anchor="ctr"/>
            <a:lstStyle/>
            <a:p>
              <a:endParaRPr lang="nl-NL"/>
            </a:p>
          </p:txBody>
        </p:sp>
        <p:sp>
          <p:nvSpPr>
            <p:cNvPr id="186401" name="Text Box 23"/>
            <p:cNvSpPr txBox="1">
              <a:spLocks noChangeArrowheads="1"/>
            </p:cNvSpPr>
            <p:nvPr/>
          </p:nvSpPr>
          <p:spPr bwMode="auto">
            <a:xfrm>
              <a:off x="2544" y="1632"/>
              <a:ext cx="646" cy="240"/>
            </a:xfrm>
            <a:prstGeom prst="rect">
              <a:avLst/>
            </a:prstGeom>
            <a:noFill/>
            <a:ln w="9525">
              <a:noFill/>
              <a:miter lim="800000"/>
              <a:headEnd/>
              <a:tailEnd/>
            </a:ln>
          </p:spPr>
          <p:txBody>
            <a:bodyPr lIns="36576" tIns="36576" rIns="36576" bIns="36576"/>
            <a:lstStyle/>
            <a:p>
              <a:pPr eaLnBrk="0" hangingPunct="0"/>
              <a:r>
                <a:rPr lang="en-US" sz="1600" b="1">
                  <a:solidFill>
                    <a:schemeClr val="bg1"/>
                  </a:solidFill>
                </a:rPr>
                <a:t>Domain 0</a:t>
              </a:r>
              <a:endParaRPr lang="en-US" sz="2000">
                <a:latin typeface="Times New Roman" pitchFamily="18" charset="0"/>
              </a:endParaRPr>
            </a:p>
          </p:txBody>
        </p:sp>
      </p:grpSp>
      <p:sp>
        <p:nvSpPr>
          <p:cNvPr id="186374" name="Text Box 12"/>
          <p:cNvSpPr txBox="1">
            <a:spLocks noChangeArrowheads="1"/>
          </p:cNvSpPr>
          <p:nvPr/>
        </p:nvSpPr>
        <p:spPr bwMode="auto">
          <a:xfrm>
            <a:off x="2057400" y="39624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1</a:t>
            </a:r>
          </a:p>
        </p:txBody>
      </p:sp>
      <p:grpSp>
        <p:nvGrpSpPr>
          <p:cNvPr id="186375" name="Group 39"/>
          <p:cNvGrpSpPr>
            <a:grpSpLocks/>
          </p:cNvGrpSpPr>
          <p:nvPr/>
        </p:nvGrpSpPr>
        <p:grpSpPr bwMode="auto">
          <a:xfrm>
            <a:off x="1905000" y="1676400"/>
            <a:ext cx="1477963" cy="1981200"/>
            <a:chOff x="2400" y="2832"/>
            <a:chExt cx="931" cy="1248"/>
          </a:xfrm>
        </p:grpSpPr>
        <p:sp>
          <p:nvSpPr>
            <p:cNvPr id="186394" name="AutoShape 17"/>
            <p:cNvSpPr>
              <a:spLocks noChangeArrowheads="1"/>
            </p:cNvSpPr>
            <p:nvPr/>
          </p:nvSpPr>
          <p:spPr bwMode="auto">
            <a:xfrm>
              <a:off x="2400" y="2832"/>
              <a:ext cx="931" cy="124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86395" name="Text Box 18"/>
            <p:cNvSpPr txBox="1">
              <a:spLocks noChangeArrowheads="1"/>
            </p:cNvSpPr>
            <p:nvPr/>
          </p:nvSpPr>
          <p:spPr bwMode="auto">
            <a:xfrm>
              <a:off x="2467" y="2887"/>
              <a:ext cx="816" cy="658"/>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86396" name="Text Box 17"/>
            <p:cNvSpPr txBox="1">
              <a:spLocks noChangeArrowheads="1"/>
            </p:cNvSpPr>
            <p:nvPr/>
          </p:nvSpPr>
          <p:spPr bwMode="auto">
            <a:xfrm>
              <a:off x="2448" y="3552"/>
              <a:ext cx="766" cy="465"/>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a:p>
              <a:pPr>
                <a:spcBef>
                  <a:spcPct val="0"/>
                </a:spcBef>
              </a:pPr>
              <a:r>
                <a:rPr lang="en-US" sz="1200" b="1"/>
                <a:t>  DataWriter&lt;A&gt;</a:t>
              </a:r>
            </a:p>
          </p:txBody>
        </p:sp>
        <p:sp>
          <p:nvSpPr>
            <p:cNvPr id="186397" name="Text Box 18"/>
            <p:cNvSpPr txBox="1">
              <a:spLocks noChangeArrowheads="1"/>
            </p:cNvSpPr>
            <p:nvPr/>
          </p:nvSpPr>
          <p:spPr bwMode="auto">
            <a:xfrm>
              <a:off x="2563" y="2880"/>
              <a:ext cx="570" cy="146"/>
            </a:xfrm>
            <a:prstGeom prst="rect">
              <a:avLst/>
            </a:prstGeom>
            <a:noFill/>
            <a:ln w="19050">
              <a:solidFill>
                <a:srgbClr val="0066CC"/>
              </a:solidFill>
              <a:miter lim="800000"/>
              <a:headEnd/>
              <a:tailEnd/>
            </a:ln>
          </p:spPr>
          <p:txBody>
            <a:bodyPr wrap="none" lIns="0" tIns="0" rIns="0" bIns="0">
              <a:spAutoFit/>
            </a:bodyPr>
            <a:lstStyle/>
            <a:p>
              <a:r>
                <a:rPr lang="en-US" sz="1400" b="1">
                  <a:solidFill>
                    <a:schemeClr val="bg1"/>
                  </a:solidFill>
                </a:rPr>
                <a:t>Connector</a:t>
              </a:r>
            </a:p>
          </p:txBody>
        </p:sp>
        <p:sp>
          <p:nvSpPr>
            <p:cNvPr id="186398" name="Line 19"/>
            <p:cNvSpPr>
              <a:spLocks noChangeShapeType="1"/>
            </p:cNvSpPr>
            <p:nvPr/>
          </p:nvSpPr>
          <p:spPr bwMode="auto">
            <a:xfrm>
              <a:off x="2419" y="3024"/>
              <a:ext cx="893" cy="0"/>
            </a:xfrm>
            <a:prstGeom prst="line">
              <a:avLst/>
            </a:prstGeom>
            <a:noFill/>
            <a:ln w="19050">
              <a:solidFill>
                <a:schemeClr val="bg1"/>
              </a:solidFill>
              <a:round/>
              <a:headEnd/>
              <a:tailEnd/>
            </a:ln>
          </p:spPr>
          <p:txBody>
            <a:bodyPr lIns="0" tIns="0" rIns="0" bIns="0">
              <a:spAutoFit/>
            </a:bodyPr>
            <a:lstStyle/>
            <a:p>
              <a:endParaRPr lang="nl-NL"/>
            </a:p>
          </p:txBody>
        </p:sp>
        <p:sp>
          <p:nvSpPr>
            <p:cNvPr id="186399" name="Text Box 20"/>
            <p:cNvSpPr txBox="1">
              <a:spLocks noChangeArrowheads="1"/>
            </p:cNvSpPr>
            <p:nvPr/>
          </p:nvSpPr>
          <p:spPr bwMode="auto">
            <a:xfrm>
              <a:off x="2400" y="3072"/>
              <a:ext cx="911" cy="465"/>
            </a:xfrm>
            <a:prstGeom prst="rect">
              <a:avLst/>
            </a:prstGeom>
            <a:noFill/>
            <a:ln w="19050">
              <a:noFill/>
              <a:miter lim="800000"/>
              <a:headEnd/>
              <a:tailEnd/>
            </a:ln>
          </p:spPr>
          <p:txBody>
            <a:bodyPr wrap="none" lIns="0" tIns="0" rIns="0" bIns="0">
              <a:spAutoFit/>
            </a:bodyPr>
            <a:lstStyle/>
            <a:p>
              <a:pPr>
                <a:spcBef>
                  <a:spcPct val="0"/>
                </a:spcBef>
              </a:pPr>
              <a:r>
                <a:rPr lang="en-US" sz="1200" b="1"/>
                <a:t>Domain Participant </a:t>
              </a:r>
            </a:p>
            <a:p>
              <a:pPr>
                <a:spcBef>
                  <a:spcPct val="0"/>
                </a:spcBef>
              </a:pPr>
              <a:r>
                <a:rPr lang="en-US" sz="1200" b="1"/>
                <a:t>  QoS Profile X</a:t>
              </a:r>
            </a:p>
            <a:p>
              <a:pPr>
                <a:spcBef>
                  <a:spcPct val="0"/>
                </a:spcBef>
              </a:pPr>
              <a:r>
                <a:rPr lang="en-US" sz="1200" b="1"/>
                <a:t>  Publisher</a:t>
              </a:r>
            </a:p>
            <a:p>
              <a:pPr>
                <a:spcBef>
                  <a:spcPct val="0"/>
                </a:spcBef>
              </a:pPr>
              <a:r>
                <a:rPr lang="en-US" sz="1200" b="1"/>
                <a:t>  Subscriber</a:t>
              </a:r>
            </a:p>
          </p:txBody>
        </p:sp>
      </p:grpSp>
      <p:sp>
        <p:nvSpPr>
          <p:cNvPr id="186376" name="Line 21"/>
          <p:cNvSpPr>
            <a:spLocks noChangeShapeType="1"/>
          </p:cNvSpPr>
          <p:nvPr/>
        </p:nvSpPr>
        <p:spPr bwMode="auto">
          <a:xfrm flipV="1">
            <a:off x="5029200" y="2286000"/>
            <a:ext cx="533400" cy="762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86377" name="Text Box 22"/>
          <p:cNvSpPr txBox="1">
            <a:spLocks noChangeArrowheads="1"/>
          </p:cNvSpPr>
          <p:nvPr/>
        </p:nvSpPr>
        <p:spPr bwMode="auto">
          <a:xfrm>
            <a:off x="5638800" y="3733800"/>
            <a:ext cx="1181100" cy="549275"/>
          </a:xfrm>
          <a:prstGeom prst="rect">
            <a:avLst/>
          </a:prstGeom>
          <a:noFill/>
          <a:ln w="19050">
            <a:noFill/>
            <a:miter lim="800000"/>
            <a:headEnd/>
            <a:tailEnd/>
          </a:ln>
        </p:spPr>
        <p:txBody>
          <a:bodyPr wrap="none" lIns="0" tIns="0" rIns="0" bIns="0">
            <a:spAutoFit/>
          </a:bodyPr>
          <a:lstStyle/>
          <a:p>
            <a:r>
              <a:rPr lang="en-US"/>
              <a:t>Application </a:t>
            </a:r>
          </a:p>
          <a:p>
            <a:r>
              <a:rPr lang="en-US"/>
              <a:t>Process 2</a:t>
            </a:r>
          </a:p>
        </p:txBody>
      </p:sp>
      <p:grpSp>
        <p:nvGrpSpPr>
          <p:cNvPr id="186378" name="Group 4"/>
          <p:cNvGrpSpPr>
            <a:grpSpLocks/>
          </p:cNvGrpSpPr>
          <p:nvPr/>
        </p:nvGrpSpPr>
        <p:grpSpPr bwMode="auto">
          <a:xfrm>
            <a:off x="7162800" y="1676400"/>
            <a:ext cx="1549400" cy="533400"/>
            <a:chOff x="23031450" y="24403050"/>
            <a:chExt cx="628650" cy="400050"/>
          </a:xfrm>
        </p:grpSpPr>
        <p:sp>
          <p:nvSpPr>
            <p:cNvPr id="186392"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86393"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Raw_Listener </a:t>
              </a:r>
            </a:p>
            <a:p>
              <a:pPr eaLnBrk="0" hangingPunct="0"/>
              <a:r>
                <a:rPr lang="en-US" sz="1400" b="1">
                  <a:solidFill>
                    <a:schemeClr val="bg1"/>
                  </a:solidFill>
                </a:rPr>
                <a:t>Port &lt;A&gt;</a:t>
              </a:r>
            </a:p>
          </p:txBody>
        </p:sp>
      </p:grpSp>
      <p:sp>
        <p:nvSpPr>
          <p:cNvPr id="186379" name="Line 32"/>
          <p:cNvSpPr>
            <a:spLocks noChangeShapeType="1"/>
          </p:cNvSpPr>
          <p:nvPr/>
        </p:nvSpPr>
        <p:spPr bwMode="auto">
          <a:xfrm>
            <a:off x="3352800" y="2133600"/>
            <a:ext cx="609600" cy="3048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
        <p:nvSpPr>
          <p:cNvPr id="186380" name="Line 33"/>
          <p:cNvSpPr>
            <a:spLocks noChangeShapeType="1"/>
          </p:cNvSpPr>
          <p:nvPr/>
        </p:nvSpPr>
        <p:spPr bwMode="auto">
          <a:xfrm flipV="1">
            <a:off x="7010400" y="20574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grpSp>
        <p:nvGrpSpPr>
          <p:cNvPr id="186381" name="Group 40"/>
          <p:cNvGrpSpPr>
            <a:grpSpLocks/>
          </p:cNvGrpSpPr>
          <p:nvPr/>
        </p:nvGrpSpPr>
        <p:grpSpPr bwMode="auto">
          <a:xfrm>
            <a:off x="5562600" y="1600200"/>
            <a:ext cx="1477963" cy="1981200"/>
            <a:chOff x="3024" y="2736"/>
            <a:chExt cx="931" cy="1248"/>
          </a:xfrm>
        </p:grpSpPr>
        <p:sp>
          <p:nvSpPr>
            <p:cNvPr id="186386" name="AutoShape 17"/>
            <p:cNvSpPr>
              <a:spLocks noChangeArrowheads="1"/>
            </p:cNvSpPr>
            <p:nvPr/>
          </p:nvSpPr>
          <p:spPr bwMode="auto">
            <a:xfrm>
              <a:off x="3024" y="2736"/>
              <a:ext cx="931" cy="1248"/>
            </a:xfrm>
            <a:prstGeom prst="roundRect">
              <a:avLst>
                <a:gd name="adj" fmla="val 16667"/>
              </a:avLst>
            </a:prstGeom>
            <a:solidFill>
              <a:srgbClr val="0066CC"/>
            </a:solidFill>
            <a:ln w="9525">
              <a:noFill/>
              <a:round/>
              <a:headEnd/>
              <a:tailEnd/>
            </a:ln>
          </p:spPr>
          <p:txBody>
            <a:bodyPr wrap="none" anchor="ctr"/>
            <a:lstStyle/>
            <a:p>
              <a:endParaRPr lang="nl-NL" sz="1400" b="1"/>
            </a:p>
          </p:txBody>
        </p:sp>
        <p:sp>
          <p:nvSpPr>
            <p:cNvPr id="186387" name="Text Box 18"/>
            <p:cNvSpPr txBox="1">
              <a:spLocks noChangeArrowheads="1"/>
            </p:cNvSpPr>
            <p:nvPr/>
          </p:nvSpPr>
          <p:spPr bwMode="auto">
            <a:xfrm>
              <a:off x="3091" y="2791"/>
              <a:ext cx="816" cy="1152"/>
            </a:xfrm>
            <a:prstGeom prst="rect">
              <a:avLst/>
            </a:prstGeom>
            <a:solidFill>
              <a:srgbClr val="0066CC"/>
            </a:solidFill>
            <a:ln w="9525">
              <a:noFill/>
              <a:miter lim="800000"/>
              <a:headEnd/>
              <a:tailEnd/>
            </a:ln>
          </p:spPr>
          <p:txBody>
            <a:bodyPr wrap="none" anchor="ctr"/>
            <a:lstStyle/>
            <a:p>
              <a:pPr eaLnBrk="0" hangingPunct="0"/>
              <a:endParaRPr lang="en-US" sz="1400" b="1">
                <a:solidFill>
                  <a:schemeClr val="bg1"/>
                </a:solidFill>
              </a:endParaRPr>
            </a:p>
            <a:p>
              <a:pPr eaLnBrk="0" hangingPunct="0"/>
              <a:endParaRPr lang="en-US" sz="2000"/>
            </a:p>
          </p:txBody>
        </p:sp>
        <p:sp>
          <p:nvSpPr>
            <p:cNvPr id="186388" name="Text Box 29"/>
            <p:cNvSpPr txBox="1">
              <a:spLocks noChangeArrowheads="1"/>
            </p:cNvSpPr>
            <p:nvPr/>
          </p:nvSpPr>
          <p:spPr bwMode="auto">
            <a:xfrm>
              <a:off x="3072" y="3504"/>
              <a:ext cx="766" cy="349"/>
            </a:xfrm>
            <a:prstGeom prst="rect">
              <a:avLst/>
            </a:prstGeom>
            <a:noFill/>
            <a:ln w="19050">
              <a:noFill/>
              <a:miter lim="800000"/>
              <a:headEnd/>
              <a:tailEnd/>
            </a:ln>
          </p:spPr>
          <p:txBody>
            <a:bodyPr lIns="0" tIns="0" rIns="0" bIns="0">
              <a:spAutoFit/>
            </a:bodyPr>
            <a:lstStyle/>
            <a:p>
              <a:pPr>
                <a:spcBef>
                  <a:spcPct val="0"/>
                </a:spcBef>
              </a:pPr>
              <a:r>
                <a:rPr lang="en-US" sz="1200" b="1"/>
                <a:t>Topic &lt;A&gt;</a:t>
              </a:r>
            </a:p>
            <a:p>
              <a:pPr>
                <a:spcBef>
                  <a:spcPct val="0"/>
                </a:spcBef>
              </a:pPr>
              <a:r>
                <a:rPr lang="en-US" sz="1200" b="1"/>
                <a:t>  QoS Profile X</a:t>
              </a:r>
            </a:p>
            <a:p>
              <a:pPr>
                <a:spcBef>
                  <a:spcPct val="0"/>
                </a:spcBef>
              </a:pPr>
              <a:r>
                <a:rPr lang="en-US" sz="1200" b="1"/>
                <a:t>  DataReader&lt;A&gt;</a:t>
              </a:r>
            </a:p>
          </p:txBody>
        </p:sp>
        <p:sp>
          <p:nvSpPr>
            <p:cNvPr id="186389" name="Text Box 30"/>
            <p:cNvSpPr txBox="1">
              <a:spLocks noChangeArrowheads="1"/>
            </p:cNvSpPr>
            <p:nvPr/>
          </p:nvSpPr>
          <p:spPr bwMode="auto">
            <a:xfrm>
              <a:off x="3187" y="2784"/>
              <a:ext cx="570" cy="146"/>
            </a:xfrm>
            <a:prstGeom prst="rect">
              <a:avLst/>
            </a:prstGeom>
            <a:noFill/>
            <a:ln w="19050">
              <a:solidFill>
                <a:srgbClr val="0066CC"/>
              </a:solidFill>
              <a:miter lim="800000"/>
              <a:headEnd/>
              <a:tailEnd/>
            </a:ln>
          </p:spPr>
          <p:txBody>
            <a:bodyPr lIns="0" tIns="0" rIns="0" bIns="0">
              <a:spAutoFit/>
            </a:bodyPr>
            <a:lstStyle/>
            <a:p>
              <a:r>
                <a:rPr lang="en-US" sz="1400" b="1">
                  <a:solidFill>
                    <a:schemeClr val="bg1"/>
                  </a:solidFill>
                </a:rPr>
                <a:t>Connector</a:t>
              </a:r>
            </a:p>
          </p:txBody>
        </p:sp>
        <p:sp>
          <p:nvSpPr>
            <p:cNvPr id="186390" name="Line 31"/>
            <p:cNvSpPr>
              <a:spLocks noChangeShapeType="1"/>
            </p:cNvSpPr>
            <p:nvPr/>
          </p:nvSpPr>
          <p:spPr bwMode="auto">
            <a:xfrm>
              <a:off x="3043" y="2928"/>
              <a:ext cx="893" cy="2"/>
            </a:xfrm>
            <a:prstGeom prst="line">
              <a:avLst/>
            </a:prstGeom>
            <a:noFill/>
            <a:ln w="19050">
              <a:solidFill>
                <a:schemeClr val="bg1"/>
              </a:solidFill>
              <a:round/>
              <a:headEnd/>
              <a:tailEnd/>
            </a:ln>
          </p:spPr>
          <p:txBody>
            <a:bodyPr lIns="0" tIns="0" rIns="0" bIns="0">
              <a:spAutoFit/>
            </a:bodyPr>
            <a:lstStyle/>
            <a:p>
              <a:endParaRPr lang="nl-NL"/>
            </a:p>
          </p:txBody>
        </p:sp>
        <p:sp>
          <p:nvSpPr>
            <p:cNvPr id="186391" name="Text Box 34"/>
            <p:cNvSpPr txBox="1">
              <a:spLocks noChangeArrowheads="1"/>
            </p:cNvSpPr>
            <p:nvPr/>
          </p:nvSpPr>
          <p:spPr bwMode="auto">
            <a:xfrm>
              <a:off x="3024" y="3024"/>
              <a:ext cx="911" cy="465"/>
            </a:xfrm>
            <a:prstGeom prst="rect">
              <a:avLst/>
            </a:prstGeom>
            <a:noFill/>
            <a:ln w="19050">
              <a:noFill/>
              <a:miter lim="800000"/>
              <a:headEnd/>
              <a:tailEnd/>
            </a:ln>
          </p:spPr>
          <p:txBody>
            <a:bodyPr wrap="none" lIns="0" tIns="0" rIns="0" bIns="0">
              <a:spAutoFit/>
            </a:bodyPr>
            <a:lstStyle/>
            <a:p>
              <a:pPr>
                <a:spcBef>
                  <a:spcPct val="0"/>
                </a:spcBef>
              </a:pPr>
              <a:r>
                <a:rPr lang="en-US" sz="1200" b="1"/>
                <a:t>Domain Participant </a:t>
              </a:r>
            </a:p>
            <a:p>
              <a:pPr>
                <a:spcBef>
                  <a:spcPct val="0"/>
                </a:spcBef>
              </a:pPr>
              <a:r>
                <a:rPr lang="en-US" sz="1200" b="1"/>
                <a:t>  QoS Profile X</a:t>
              </a:r>
            </a:p>
            <a:p>
              <a:pPr>
                <a:spcBef>
                  <a:spcPct val="0"/>
                </a:spcBef>
              </a:pPr>
              <a:r>
                <a:rPr lang="en-US" sz="1200" b="1"/>
                <a:t>  Publisher</a:t>
              </a:r>
            </a:p>
            <a:p>
              <a:pPr>
                <a:spcBef>
                  <a:spcPct val="0"/>
                </a:spcBef>
              </a:pPr>
              <a:r>
                <a:rPr lang="en-US" sz="1200" b="1"/>
                <a:t>  Subscriber</a:t>
              </a:r>
            </a:p>
          </p:txBody>
        </p:sp>
      </p:grpSp>
      <p:grpSp>
        <p:nvGrpSpPr>
          <p:cNvPr id="186382" name="Group 4"/>
          <p:cNvGrpSpPr>
            <a:grpSpLocks/>
          </p:cNvGrpSpPr>
          <p:nvPr/>
        </p:nvGrpSpPr>
        <p:grpSpPr bwMode="auto">
          <a:xfrm>
            <a:off x="228600" y="2286000"/>
            <a:ext cx="1549400" cy="533400"/>
            <a:chOff x="23031450" y="24403050"/>
            <a:chExt cx="628650" cy="400050"/>
          </a:xfrm>
        </p:grpSpPr>
        <p:sp>
          <p:nvSpPr>
            <p:cNvPr id="186384" name="AutoShape 5"/>
            <p:cNvSpPr>
              <a:spLocks noChangeArrowheads="1"/>
            </p:cNvSpPr>
            <p:nvPr/>
          </p:nvSpPr>
          <p:spPr bwMode="auto">
            <a:xfrm>
              <a:off x="23031450" y="24403050"/>
              <a:ext cx="628650" cy="400050"/>
            </a:xfrm>
            <a:prstGeom prst="roundRect">
              <a:avLst>
                <a:gd name="adj" fmla="val 16667"/>
              </a:avLst>
            </a:prstGeom>
            <a:solidFill>
              <a:srgbClr val="003366"/>
            </a:solidFill>
            <a:ln w="9525">
              <a:noFill/>
              <a:round/>
              <a:headEnd/>
              <a:tailEnd/>
            </a:ln>
          </p:spPr>
          <p:txBody>
            <a:bodyPr wrap="none" anchor="ctr"/>
            <a:lstStyle/>
            <a:p>
              <a:endParaRPr lang="nl-NL" sz="1400" b="1"/>
            </a:p>
          </p:txBody>
        </p:sp>
        <p:sp>
          <p:nvSpPr>
            <p:cNvPr id="186385" name="Text Box 6"/>
            <p:cNvSpPr txBox="1">
              <a:spLocks noChangeArrowheads="1"/>
            </p:cNvSpPr>
            <p:nvPr/>
          </p:nvSpPr>
          <p:spPr bwMode="auto">
            <a:xfrm>
              <a:off x="23088600" y="24403050"/>
              <a:ext cx="514350" cy="400050"/>
            </a:xfrm>
            <a:prstGeom prst="rect">
              <a:avLst/>
            </a:prstGeom>
            <a:solidFill>
              <a:srgbClr val="003366"/>
            </a:solidFill>
            <a:ln w="9525">
              <a:noFill/>
              <a:miter lim="800000"/>
              <a:headEnd/>
              <a:tailEnd/>
            </a:ln>
          </p:spPr>
          <p:txBody>
            <a:bodyPr wrap="none" anchor="ctr"/>
            <a:lstStyle/>
            <a:p>
              <a:pPr eaLnBrk="0" hangingPunct="0"/>
              <a:r>
                <a:rPr lang="en-US" sz="1400" b="1">
                  <a:solidFill>
                    <a:schemeClr val="bg1"/>
                  </a:solidFill>
                </a:rPr>
                <a:t>Writer</a:t>
              </a:r>
            </a:p>
            <a:p>
              <a:pPr eaLnBrk="0" hangingPunct="0"/>
              <a:r>
                <a:rPr lang="en-US" sz="1400" b="1">
                  <a:solidFill>
                    <a:schemeClr val="bg1"/>
                  </a:solidFill>
                </a:rPr>
                <a:t>Port &lt;A&gt;</a:t>
              </a:r>
            </a:p>
          </p:txBody>
        </p:sp>
      </p:grpSp>
      <p:sp>
        <p:nvSpPr>
          <p:cNvPr id="186383" name="Line 38"/>
          <p:cNvSpPr>
            <a:spLocks noChangeShapeType="1"/>
          </p:cNvSpPr>
          <p:nvPr/>
        </p:nvSpPr>
        <p:spPr bwMode="auto">
          <a:xfrm flipV="1">
            <a:off x="1752600" y="2438400"/>
            <a:ext cx="152400" cy="152400"/>
          </a:xfrm>
          <a:prstGeom prst="line">
            <a:avLst/>
          </a:prstGeom>
          <a:noFill/>
          <a:ln w="19050">
            <a:solidFill>
              <a:schemeClr val="bg2"/>
            </a:solidFill>
            <a:round/>
            <a:headEnd type="triangle" w="med" len="med"/>
            <a:tailEnd type="triangle" w="med" len="med"/>
          </a:ln>
        </p:spPr>
        <p:txBody>
          <a:bodyPr lIns="0" tIns="0" rIns="0" bIns="0">
            <a:spAutoFit/>
          </a:bodyPr>
          <a:lstStyle/>
          <a:p>
            <a:endParaRPr lang="nl-NL"/>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itle 1"/>
          <p:cNvSpPr>
            <a:spLocks noGrp="1"/>
          </p:cNvSpPr>
          <p:nvPr>
            <p:ph type="title"/>
          </p:nvPr>
        </p:nvSpPr>
        <p:spPr/>
        <p:txBody>
          <a:bodyPr/>
          <a:lstStyle/>
          <a:p>
            <a:r>
              <a:rPr lang="en-US" smtClean="0"/>
              <a:t>DDS4CCM LifeCycle</a:t>
            </a:r>
            <a:endParaRPr lang="nl-NL" smtClean="0"/>
          </a:p>
        </p:txBody>
      </p:sp>
      <p:graphicFrame>
        <p:nvGraphicFramePr>
          <p:cNvPr id="52226" name="Object 2"/>
          <p:cNvGraphicFramePr>
            <a:graphicFrameLocks noChangeAspect="1"/>
          </p:cNvGraphicFramePr>
          <p:nvPr/>
        </p:nvGraphicFramePr>
        <p:xfrm>
          <a:off x="1357313" y="1285875"/>
          <a:ext cx="6124575" cy="4092575"/>
        </p:xfrm>
        <a:graphic>
          <a:graphicData uri="http://schemas.openxmlformats.org/presentationml/2006/ole">
            <p:oleObj spid="_x0000_s52226" name="Visio" r:id="rId3" imgW="6124454" imgH="4092643" progId="Visio.Drawing.11">
              <p:embed/>
            </p:oleObj>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itle 1"/>
          <p:cNvSpPr>
            <a:spLocks noGrp="1"/>
          </p:cNvSpPr>
          <p:nvPr>
            <p:ph type="title"/>
          </p:nvPr>
        </p:nvSpPr>
        <p:spPr/>
        <p:txBody>
          <a:bodyPr/>
          <a:lstStyle/>
          <a:p>
            <a:r>
              <a:rPr lang="en-US" smtClean="0"/>
              <a:t>Writing and receiving one sample</a:t>
            </a:r>
            <a:endParaRPr lang="nl-NL" smtClean="0"/>
          </a:p>
        </p:txBody>
      </p:sp>
      <p:graphicFrame>
        <p:nvGraphicFramePr>
          <p:cNvPr id="53250" name="Object 3"/>
          <p:cNvGraphicFramePr>
            <a:graphicFrameLocks noChangeAspect="1"/>
          </p:cNvGraphicFramePr>
          <p:nvPr/>
        </p:nvGraphicFramePr>
        <p:xfrm>
          <a:off x="1357313" y="1285875"/>
          <a:ext cx="6124575" cy="4092575"/>
        </p:xfrm>
        <a:graphic>
          <a:graphicData uri="http://schemas.openxmlformats.org/presentationml/2006/ole">
            <p:oleObj spid="_x0000_s53250" name="Visio" r:id="rId3" imgW="6124454" imgH="4092643" progId="Visio.Drawing.11">
              <p:embed/>
            </p:oleObj>
          </a:graphicData>
        </a:graphic>
      </p:graphicFrame>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itle 1"/>
          <p:cNvSpPr>
            <a:spLocks noGrp="1"/>
          </p:cNvSpPr>
          <p:nvPr>
            <p:ph type="title"/>
          </p:nvPr>
        </p:nvSpPr>
        <p:spPr/>
        <p:txBody>
          <a:bodyPr/>
          <a:lstStyle/>
          <a:p>
            <a:r>
              <a:rPr lang="en-US" smtClean="0"/>
              <a:t>Debugging DDS4CCM</a:t>
            </a:r>
            <a:endParaRPr lang="nl-NL" smtClean="0"/>
          </a:p>
        </p:txBody>
      </p:sp>
      <p:sp>
        <p:nvSpPr>
          <p:cNvPr id="187395" name="Content Placeholder 3"/>
          <p:cNvSpPr>
            <a:spLocks noGrp="1"/>
          </p:cNvSpPr>
          <p:nvPr>
            <p:ph idx="1"/>
          </p:nvPr>
        </p:nvSpPr>
        <p:spPr/>
        <p:txBody>
          <a:bodyPr/>
          <a:lstStyle/>
          <a:p>
            <a:r>
              <a:rPr lang="en-US" smtClean="0"/>
              <a:t>The environment variable DDS4CCM_NDDS_LOG_VERBOSITY controls the output of RTI NDDS</a:t>
            </a:r>
            <a:endParaRPr lang="nl-NL" smtClean="0"/>
          </a:p>
        </p:txBody>
      </p:sp>
      <p:graphicFrame>
        <p:nvGraphicFramePr>
          <p:cNvPr id="3" name="Table 2"/>
          <p:cNvGraphicFramePr>
            <a:graphicFrameLocks noGrp="1"/>
          </p:cNvGraphicFramePr>
          <p:nvPr/>
        </p:nvGraphicFramePr>
        <p:xfrm>
          <a:off x="571500" y="2309813"/>
          <a:ext cx="6096000" cy="2590800"/>
        </p:xfrm>
        <a:graphic>
          <a:graphicData uri="http://schemas.openxmlformats.org/drawingml/2006/table">
            <a:tbl>
              <a:tblPr firstRow="1" bandRow="1">
                <a:tableStyleId>{5C22544A-7EE6-4342-B048-85BDC9FD1C3A}</a:tableStyleId>
              </a:tblPr>
              <a:tblGrid>
                <a:gridCol w="5019207"/>
                <a:gridCol w="1076793"/>
              </a:tblGrid>
              <a:tr h="0">
                <a:tc>
                  <a:txBody>
                    <a:bodyPr/>
                    <a:lstStyle/>
                    <a:p>
                      <a:r>
                        <a:rPr lang="nl-NL" sz="1800" b="1" kern="1200" dirty="0" smtClean="0">
                          <a:solidFill>
                            <a:schemeClr val="lt1"/>
                          </a:solidFill>
                          <a:latin typeface="+mn-lt"/>
                          <a:ea typeface="+mn-ea"/>
                          <a:cs typeface="+mn-cs"/>
                        </a:rPr>
                        <a:t>Output</a:t>
                      </a:r>
                      <a:endParaRPr lang="nl-NL" dirty="0"/>
                    </a:p>
                  </a:txBody>
                  <a:tcPr/>
                </a:tc>
                <a:tc>
                  <a:txBody>
                    <a:bodyPr/>
                    <a:lstStyle/>
                    <a:p>
                      <a:r>
                        <a:rPr lang="en-US" dirty="0" smtClean="0"/>
                        <a:t>Value</a:t>
                      </a:r>
                      <a:endParaRPr lang="nl-NL" dirty="0"/>
                    </a:p>
                  </a:txBody>
                  <a:tcPr/>
                </a:tc>
              </a:tr>
              <a:tr h="370840">
                <a:tc>
                  <a:txBody>
                    <a:bodyPr/>
                    <a:lstStyle/>
                    <a:p>
                      <a:r>
                        <a:rPr lang="en-US" dirty="0" smtClean="0"/>
                        <a:t>Silent</a:t>
                      </a:r>
                      <a:endParaRPr lang="nl-NL" dirty="0"/>
                    </a:p>
                  </a:txBody>
                  <a:tcPr/>
                </a:tc>
                <a:tc>
                  <a:txBody>
                    <a:bodyPr/>
                    <a:lstStyle/>
                    <a:p>
                      <a:r>
                        <a:rPr lang="en-US" dirty="0" smtClean="0"/>
                        <a:t>0</a:t>
                      </a:r>
                      <a:endParaRPr lang="nl-NL" dirty="0"/>
                    </a:p>
                  </a:txBody>
                  <a:tcPr/>
                </a:tc>
              </a:tr>
              <a:tr h="370840">
                <a:tc>
                  <a:txBody>
                    <a:bodyPr/>
                    <a:lstStyle/>
                    <a:p>
                      <a:r>
                        <a:rPr lang="en-US" dirty="0" smtClean="0"/>
                        <a:t>Errors</a:t>
                      </a:r>
                      <a:endParaRPr lang="nl-NL" dirty="0"/>
                    </a:p>
                  </a:txBody>
                  <a:tcPr/>
                </a:tc>
                <a:tc>
                  <a:txBody>
                    <a:bodyPr/>
                    <a:lstStyle/>
                    <a:p>
                      <a:r>
                        <a:rPr lang="en-US" dirty="0" smtClean="0"/>
                        <a:t>1</a:t>
                      </a:r>
                      <a:endParaRPr lang="nl-NL" dirty="0"/>
                    </a:p>
                  </a:txBody>
                  <a:tcPr/>
                </a:tc>
              </a:tr>
              <a:tr h="370840">
                <a:tc>
                  <a:txBody>
                    <a:bodyPr/>
                    <a:lstStyle/>
                    <a:p>
                      <a:r>
                        <a:rPr lang="en-US" dirty="0" smtClean="0"/>
                        <a:t>Warnings</a:t>
                      </a:r>
                      <a:endParaRPr lang="nl-NL" dirty="0"/>
                    </a:p>
                  </a:txBody>
                  <a:tcPr/>
                </a:tc>
                <a:tc>
                  <a:txBody>
                    <a:bodyPr/>
                    <a:lstStyle/>
                    <a:p>
                      <a:r>
                        <a:rPr lang="en-US" dirty="0" smtClean="0"/>
                        <a:t>2</a:t>
                      </a:r>
                      <a:endParaRPr lang="nl-NL" dirty="0"/>
                    </a:p>
                  </a:txBody>
                  <a:tcPr/>
                </a:tc>
              </a:tr>
              <a:tr h="370840">
                <a:tc>
                  <a:txBody>
                    <a:bodyPr/>
                    <a:lstStyle/>
                    <a:p>
                      <a:r>
                        <a:rPr lang="en-US" dirty="0" smtClean="0"/>
                        <a:t>Local status</a:t>
                      </a:r>
                      <a:endParaRPr lang="nl-NL" dirty="0"/>
                    </a:p>
                  </a:txBody>
                  <a:tcPr/>
                </a:tc>
                <a:tc>
                  <a:txBody>
                    <a:bodyPr/>
                    <a:lstStyle/>
                    <a:p>
                      <a:r>
                        <a:rPr lang="en-US" dirty="0" smtClean="0"/>
                        <a:t>4</a:t>
                      </a:r>
                      <a:endParaRPr lang="nl-NL" dirty="0"/>
                    </a:p>
                  </a:txBody>
                  <a:tcPr/>
                </a:tc>
              </a:tr>
              <a:tr h="370840">
                <a:tc>
                  <a:txBody>
                    <a:bodyPr/>
                    <a:lstStyle/>
                    <a:p>
                      <a:r>
                        <a:rPr lang="en-US" dirty="0" smtClean="0"/>
                        <a:t>Remote</a:t>
                      </a:r>
                      <a:r>
                        <a:rPr lang="en-US" baseline="0" dirty="0" smtClean="0"/>
                        <a:t> status</a:t>
                      </a:r>
                      <a:endParaRPr lang="nl-NL" dirty="0"/>
                    </a:p>
                  </a:txBody>
                  <a:tcPr/>
                </a:tc>
                <a:tc>
                  <a:txBody>
                    <a:bodyPr/>
                    <a:lstStyle/>
                    <a:p>
                      <a:r>
                        <a:rPr lang="en-US" dirty="0" smtClean="0"/>
                        <a:t>8</a:t>
                      </a:r>
                      <a:endParaRPr lang="nl-NL" dirty="0"/>
                    </a:p>
                  </a:txBody>
                  <a:tcPr/>
                </a:tc>
              </a:tr>
              <a:tr h="370840">
                <a:tc>
                  <a:txBody>
                    <a:bodyPr/>
                    <a:lstStyle/>
                    <a:p>
                      <a:r>
                        <a:rPr lang="en-US" dirty="0" smtClean="0"/>
                        <a:t>All statuses</a:t>
                      </a:r>
                      <a:endParaRPr lang="nl-NL" dirty="0"/>
                    </a:p>
                  </a:txBody>
                  <a:tcPr/>
                </a:tc>
                <a:tc>
                  <a:txBody>
                    <a:bodyPr/>
                    <a:lstStyle/>
                    <a:p>
                      <a:r>
                        <a:rPr lang="en-US" smtClean="0"/>
                        <a:t>255</a:t>
                      </a:r>
                      <a:endParaRPr lang="nl-NL" dirty="0"/>
                    </a:p>
                  </a:txBody>
                  <a:tcPr/>
                </a:tc>
              </a:tr>
            </a:tbl>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a:defRPr/>
            </a:pPr>
            <a:r>
              <a:rPr lang="en-US" dirty="0" smtClean="0">
                <a:cs typeface="+mj-cs"/>
              </a:rPr>
              <a:t>AMI for CCM</a:t>
            </a:r>
          </a:p>
        </p:txBody>
      </p:sp>
      <p:sp>
        <p:nvSpPr>
          <p:cNvPr id="188419" name="Text Placeholder 5"/>
          <p:cNvSpPr>
            <a:spLocks noGrp="1"/>
          </p:cNvSpPr>
          <p:nvPr>
            <p:ph type="body" idx="1"/>
          </p:nvPr>
        </p:nvSpPr>
        <p:spPr/>
        <p:txBody>
          <a:bodyPr/>
          <a:lstStyle/>
          <a:p>
            <a:endParaRPr lang="nl-NL" smtClean="0">
              <a:ea typeface="ＭＳ Ｐゴシック" pitchFamily="34" charset="-128"/>
            </a:endParaRPr>
          </a:p>
        </p:txBody>
      </p:sp>
      <p:sp>
        <p:nvSpPr>
          <p:cNvPr id="188420" name="Slide Number Placeholder 4"/>
          <p:cNvSpPr>
            <a:spLocks noGrp="1"/>
          </p:cNvSpPr>
          <p:nvPr>
            <p:ph type="sldNum" sz="quarter" idx="10"/>
          </p:nvPr>
        </p:nvSpPr>
        <p:spPr>
          <a:noFill/>
        </p:spPr>
        <p:txBody>
          <a:bodyPr/>
          <a:lstStyle/>
          <a:p>
            <a:fld id="{35F6AAAB-C443-4DD2-AF63-4006ED709DCC}" type="slidenum">
              <a:rPr lang="zh-CN" altLang="en-US" smtClean="0">
                <a:latin typeface="Arial" charset="0"/>
              </a:rPr>
              <a:pPr/>
              <a:t>164</a:t>
            </a:fld>
            <a:endParaRPr lang="en-US" altLang="zh-CN" smtClean="0">
              <a:latin typeface="Arial"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2"/>
          <p:cNvSpPr>
            <a:spLocks noGrp="1"/>
          </p:cNvSpPr>
          <p:nvPr>
            <p:ph type="title"/>
          </p:nvPr>
        </p:nvSpPr>
        <p:spPr/>
        <p:txBody>
          <a:bodyPr/>
          <a:lstStyle/>
          <a:p>
            <a:r>
              <a:rPr lang="en-US" sz="3200" smtClean="0"/>
              <a:t>Motivating Asynchronous Method Invocation</a:t>
            </a:r>
          </a:p>
        </p:txBody>
      </p:sp>
      <p:sp>
        <p:nvSpPr>
          <p:cNvPr id="189443" name="Content Placeholder 3"/>
          <p:cNvSpPr>
            <a:spLocks noGrp="1"/>
          </p:cNvSpPr>
          <p:nvPr>
            <p:ph idx="1"/>
          </p:nvPr>
        </p:nvSpPr>
        <p:spPr>
          <a:xfrm>
            <a:off x="495300" y="1219200"/>
            <a:ext cx="8539163" cy="5143500"/>
          </a:xfrm>
        </p:spPr>
        <p:txBody>
          <a:bodyPr/>
          <a:lstStyle/>
          <a:p>
            <a:pPr>
              <a:spcBef>
                <a:spcPct val="0"/>
              </a:spcBef>
            </a:pPr>
            <a:r>
              <a:rPr lang="en-US" b="1" smtClean="0"/>
              <a:t>Context</a:t>
            </a:r>
            <a:r>
              <a:rPr lang="en-US" smtClean="0"/>
              <a:t> – Asynchronous Method Invocation (AMI) can be extremely useful in component applications</a:t>
            </a:r>
          </a:p>
          <a:p>
            <a:pPr lvl="1">
              <a:spcBef>
                <a:spcPct val="0"/>
              </a:spcBef>
            </a:pPr>
            <a:r>
              <a:rPr lang="en-US" smtClean="0">
                <a:ea typeface="ＭＳ Ｐゴシック" pitchFamily="34" charset="-128"/>
              </a:rPr>
              <a:t>Decrease end-to-end latency for multiple requests</a:t>
            </a:r>
          </a:p>
          <a:p>
            <a:pPr lvl="1">
              <a:spcBef>
                <a:spcPct val="0"/>
              </a:spcBef>
            </a:pPr>
            <a:r>
              <a:rPr lang="en-US" smtClean="0">
                <a:ea typeface="ＭＳ Ｐゴシック" pitchFamily="34" charset="-128"/>
              </a:rPr>
              <a:t>Efficiently communicate with large numbers of connected components</a:t>
            </a:r>
          </a:p>
          <a:p>
            <a:pPr lvl="1">
              <a:spcBef>
                <a:spcPct val="0"/>
              </a:spcBef>
            </a:pPr>
            <a:r>
              <a:rPr lang="en-US" smtClean="0">
                <a:ea typeface="ＭＳ Ｐゴシック" pitchFamily="34" charset="-128"/>
              </a:rPr>
              <a:t>Avoid unreliable and non-scalable workarounds (e.g., oneway operations, multi-threading synchronous invocations) </a:t>
            </a:r>
          </a:p>
          <a:p>
            <a:pPr>
              <a:spcBef>
                <a:spcPct val="0"/>
              </a:spcBef>
            </a:pPr>
            <a:r>
              <a:rPr lang="en-US" b="1" smtClean="0"/>
              <a:t>Problem – </a:t>
            </a:r>
            <a:r>
              <a:rPr lang="en-US" smtClean="0"/>
              <a:t>CCM has no built-in support for AMI</a:t>
            </a:r>
            <a:endParaRPr lang="en-US" b="1" smtClean="0"/>
          </a:p>
          <a:p>
            <a:pPr lvl="1">
              <a:spcBef>
                <a:spcPct val="0"/>
              </a:spcBef>
            </a:pPr>
            <a:r>
              <a:rPr lang="en-US" smtClean="0">
                <a:ea typeface="ＭＳ Ｐゴシック" pitchFamily="34" charset="-128"/>
              </a:rPr>
              <a:t>Using AMI requires access to the ORB to register reply handlers</a:t>
            </a:r>
          </a:p>
          <a:p>
            <a:pPr lvl="1">
              <a:spcBef>
                <a:spcPct val="0"/>
              </a:spcBef>
            </a:pPr>
            <a:r>
              <a:rPr lang="en-US" smtClean="0">
                <a:ea typeface="ＭＳ Ｐゴシック" pitchFamily="34" charset="-128"/>
              </a:rPr>
              <a:t>There is no standards-based way for an executor implementation to directly access all TAO entities needed</a:t>
            </a:r>
          </a:p>
          <a:p>
            <a:pPr lvl="1">
              <a:spcBef>
                <a:spcPct val="0"/>
              </a:spcBef>
            </a:pPr>
            <a:r>
              <a:rPr lang="en-US" smtClean="0">
                <a:ea typeface="ＭＳ Ｐゴシック" pitchFamily="34" charset="-128"/>
              </a:rPr>
              <a:t>Using AMI directly introduces many of the complexities CCM attempts to avoid!</a:t>
            </a:r>
          </a:p>
          <a:p>
            <a:pPr>
              <a:spcBef>
                <a:spcPct val="0"/>
              </a:spcBef>
            </a:pPr>
            <a:endParaRPr lang="en-US" b="1" smtClean="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0467" name="Rectangle 4"/>
          <p:cNvSpPr>
            <a:spLocks noChangeArrowheads="1"/>
          </p:cNvSpPr>
          <p:nvPr/>
        </p:nvSpPr>
        <p:spPr bwMode="auto">
          <a:xfrm>
            <a:off x="381000" y="1343025"/>
            <a:ext cx="8763000" cy="4876800"/>
          </a:xfrm>
          <a:prstGeom prst="rect">
            <a:avLst/>
          </a:prstGeom>
          <a:noFill/>
          <a:ln w="9525">
            <a:noFill/>
            <a:miter lim="800000"/>
            <a:headEnd/>
            <a:tailEnd/>
          </a:ln>
        </p:spPr>
        <p:txBody>
          <a:bodyPr/>
          <a:lstStyle/>
          <a:p>
            <a:pPr marL="627063" lvl="1" indent="-169863" algn="ctr">
              <a:spcBef>
                <a:spcPct val="40000"/>
              </a:spcBef>
              <a:buFontTx/>
              <a:buChar char="•"/>
            </a:pPr>
            <a:endParaRPr lang="en-US" altLang="zh-CN" sz="2200">
              <a:ea typeface="宋体" pitchFamily="2" charset="-122"/>
              <a:cs typeface="Times New Roman" pitchFamily="18" charset="0"/>
            </a:endParaRPr>
          </a:p>
        </p:txBody>
      </p:sp>
      <p:sp>
        <p:nvSpPr>
          <p:cNvPr id="190468" name="Title 8"/>
          <p:cNvSpPr>
            <a:spLocks noGrp="1"/>
          </p:cNvSpPr>
          <p:nvPr>
            <p:ph type="title"/>
          </p:nvPr>
        </p:nvSpPr>
        <p:spPr>
          <a:xfrm>
            <a:off x="152400" y="533400"/>
            <a:ext cx="8839200" cy="876300"/>
          </a:xfrm>
        </p:spPr>
        <p:txBody>
          <a:bodyPr/>
          <a:lstStyle/>
          <a:p>
            <a:r>
              <a:rPr lang="en-US" dirty="0" smtClean="0"/>
              <a:t>Asynchronous Method Invocation for</a:t>
            </a:r>
            <a:br>
              <a:rPr lang="en-US" dirty="0" smtClean="0"/>
            </a:br>
            <a:r>
              <a:rPr lang="en-US" dirty="0" smtClean="0"/>
              <a:t>CCM (AMI4CCM)</a:t>
            </a:r>
          </a:p>
        </p:txBody>
      </p:sp>
      <p:sp>
        <p:nvSpPr>
          <p:cNvPr id="190469" name="Content Placeholder 9"/>
          <p:cNvSpPr>
            <a:spLocks noGrp="1"/>
          </p:cNvSpPr>
          <p:nvPr>
            <p:ph idx="1"/>
          </p:nvPr>
        </p:nvSpPr>
        <p:spPr>
          <a:xfrm>
            <a:off x="152400" y="1641475"/>
            <a:ext cx="8839200" cy="4530725"/>
          </a:xfrm>
        </p:spPr>
        <p:txBody>
          <a:bodyPr/>
          <a:lstStyle/>
          <a:p>
            <a:r>
              <a:rPr lang="en-US" b="1" dirty="0" smtClean="0"/>
              <a:t>Solution</a:t>
            </a:r>
            <a:r>
              <a:rPr lang="en-US" dirty="0" smtClean="0"/>
              <a:t> – Implement connectors to provide AMI services to components, similar to the DDS4CCM specification</a:t>
            </a:r>
            <a:endParaRPr lang="en-US" b="1" dirty="0" smtClean="0"/>
          </a:p>
          <a:p>
            <a:r>
              <a:rPr lang="en-US" dirty="0" smtClean="0"/>
              <a:t>Provide a standardized AMI mechanism to CCM</a:t>
            </a:r>
          </a:p>
          <a:p>
            <a:r>
              <a:rPr lang="en-US" dirty="0" smtClean="0"/>
              <a:t>Uses IDL3 and IDL3+ language features</a:t>
            </a:r>
          </a:p>
          <a:p>
            <a:pPr lvl="1"/>
            <a:r>
              <a:rPr lang="en-US" dirty="0" smtClean="0">
                <a:ea typeface="ＭＳ Ｐゴシック" pitchFamily="34" charset="-128"/>
              </a:rPr>
              <a:t>Extends the implicit IDL2 rules for AMI to IDL3</a:t>
            </a:r>
          </a:p>
          <a:p>
            <a:pPr lvl="1"/>
            <a:r>
              <a:rPr lang="en-US" dirty="0" smtClean="0">
                <a:ea typeface="ＭＳ Ｐゴシック" pitchFamily="34" charset="-128"/>
              </a:rPr>
              <a:t>Use </a:t>
            </a:r>
            <a:r>
              <a:rPr lang="en-US" dirty="0" err="1" smtClean="0">
                <a:ea typeface="ＭＳ Ｐゴシック" pitchFamily="34" charset="-128"/>
              </a:rPr>
              <a:t>templated</a:t>
            </a:r>
            <a:r>
              <a:rPr lang="en-US" dirty="0" smtClean="0">
                <a:ea typeface="ＭＳ Ｐゴシック" pitchFamily="34" charset="-128"/>
              </a:rPr>
              <a:t> modules for the AMI4CCM connector</a:t>
            </a:r>
          </a:p>
          <a:p>
            <a:r>
              <a:rPr lang="en-US" dirty="0" smtClean="0"/>
              <a:t>Supports only the callback AMI model</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1491" name="Rectangle 4"/>
          <p:cNvSpPr>
            <a:spLocks noChangeArrowheads="1"/>
          </p:cNvSpPr>
          <p:nvPr/>
        </p:nvSpPr>
        <p:spPr bwMode="auto">
          <a:xfrm>
            <a:off x="381000" y="1343025"/>
            <a:ext cx="8763000" cy="4876800"/>
          </a:xfrm>
          <a:prstGeom prst="rect">
            <a:avLst/>
          </a:prstGeom>
          <a:noFill/>
          <a:ln w="9525">
            <a:noFill/>
            <a:miter lim="800000"/>
            <a:headEnd/>
            <a:tailEnd/>
          </a:ln>
        </p:spPr>
        <p:txBody>
          <a:bodyPr/>
          <a:lstStyle/>
          <a:p>
            <a:pPr marL="169863" indent="-169863" algn="ctr">
              <a:spcBef>
                <a:spcPct val="40000"/>
              </a:spcBef>
            </a:pPr>
            <a:endParaRPr lang="en-US" altLang="zh-CN" sz="2200">
              <a:ea typeface="宋体" pitchFamily="2" charset="-122"/>
              <a:cs typeface="Times New Roman" pitchFamily="18" charset="0"/>
            </a:endParaRPr>
          </a:p>
        </p:txBody>
      </p:sp>
      <p:sp>
        <p:nvSpPr>
          <p:cNvPr id="191492" name="Title 5"/>
          <p:cNvSpPr>
            <a:spLocks noGrp="1"/>
          </p:cNvSpPr>
          <p:nvPr>
            <p:ph type="title"/>
          </p:nvPr>
        </p:nvSpPr>
        <p:spPr>
          <a:xfrm>
            <a:off x="495300" y="466725"/>
            <a:ext cx="7734300" cy="1157288"/>
          </a:xfrm>
        </p:spPr>
        <p:txBody>
          <a:bodyPr/>
          <a:lstStyle/>
          <a:p>
            <a:r>
              <a:rPr lang="en-US" dirty="0" smtClean="0"/>
              <a:t>AMI for CCM Overview (AMI4CCM)</a:t>
            </a:r>
          </a:p>
        </p:txBody>
      </p:sp>
      <p:sp>
        <p:nvSpPr>
          <p:cNvPr id="191493" name="Content Placeholder 6"/>
          <p:cNvSpPr>
            <a:spLocks noGrp="1"/>
          </p:cNvSpPr>
          <p:nvPr>
            <p:ph idx="1"/>
          </p:nvPr>
        </p:nvSpPr>
        <p:spPr>
          <a:xfrm>
            <a:off x="138753" y="1413444"/>
            <a:ext cx="8839200" cy="4464050"/>
          </a:xfrm>
        </p:spPr>
        <p:txBody>
          <a:bodyPr/>
          <a:lstStyle/>
          <a:p>
            <a:r>
              <a:rPr lang="en-US" dirty="0" smtClean="0"/>
              <a:t>Tooling will generate an AMI connector</a:t>
            </a:r>
          </a:p>
          <a:p>
            <a:r>
              <a:rPr lang="en-US" dirty="0" smtClean="0"/>
              <a:t>AMI connector will handle details of executing the asynchronous invocation and callback to the user component</a:t>
            </a:r>
          </a:p>
          <a:p>
            <a:r>
              <a:rPr lang="en-US" dirty="0" smtClean="0"/>
              <a:t>Connector could use alternate communication middleware to accomplish AMI</a:t>
            </a:r>
          </a:p>
          <a:p>
            <a:r>
              <a:rPr lang="en-US" dirty="0" smtClean="0"/>
              <a:t>Server side components aren’t aware of any AMI clients!</a:t>
            </a:r>
          </a:p>
          <a:p>
            <a:r>
              <a:rPr lang="en-US" dirty="0" smtClean="0"/>
              <a:t>Reply Handler is local IDL and not in the </a:t>
            </a:r>
            <a:r>
              <a:rPr lang="en-US" dirty="0" err="1" smtClean="0"/>
              <a:t>cdp</a:t>
            </a:r>
            <a:endParaRPr lang="en-US" dirty="0" smtClean="0"/>
          </a:p>
        </p:txBody>
      </p:sp>
      <p:graphicFrame>
        <p:nvGraphicFramePr>
          <p:cNvPr id="321537" name="Object 2"/>
          <p:cNvGraphicFramePr>
            <a:graphicFrameLocks noChangeAspect="1"/>
          </p:cNvGraphicFramePr>
          <p:nvPr/>
        </p:nvGraphicFramePr>
        <p:xfrm>
          <a:off x="2192871" y="4329696"/>
          <a:ext cx="4691062" cy="1933575"/>
        </p:xfrm>
        <a:graphic>
          <a:graphicData uri="http://schemas.openxmlformats.org/presentationml/2006/ole">
            <p:oleObj spid="_x0000_s321537" name="Visio" r:id="rId4" imgW="4691444" imgH="1933099" progId="Visio.Drawing.11">
              <p:embed/>
            </p:oleObj>
          </a:graphicData>
        </a:graphic>
      </p:graphicFrame>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2515"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2516" name="Rectangle 4"/>
          <p:cNvSpPr>
            <a:spLocks noChangeArrowheads="1"/>
          </p:cNvSpPr>
          <p:nvPr/>
        </p:nvSpPr>
        <p:spPr bwMode="auto">
          <a:xfrm>
            <a:off x="228600" y="900113"/>
            <a:ext cx="8486775" cy="4511675"/>
          </a:xfrm>
          <a:prstGeom prst="rect">
            <a:avLst/>
          </a:prstGeom>
          <a:noFill/>
          <a:ln w="9525">
            <a:noFill/>
            <a:miter lim="800000"/>
            <a:headEnd/>
            <a:tailEnd/>
          </a:ln>
        </p:spPr>
        <p:txBody>
          <a:bodyPr/>
          <a:lstStyle/>
          <a:p>
            <a:pPr>
              <a:spcBef>
                <a:spcPct val="0"/>
              </a:spcBef>
            </a:pPr>
            <a:endParaRPr lang="en-US" sz="1400" i="0">
              <a:latin typeface="Courier New" pitchFamily="49" charset="0"/>
              <a:cs typeface="Courier New" pitchFamily="49" charset="0"/>
            </a:endParaRPr>
          </a:p>
          <a:p>
            <a:pPr>
              <a:spcBef>
                <a:spcPct val="0"/>
              </a:spcBef>
            </a:pPr>
            <a:endParaRPr lang="en-US" sz="1400" i="0">
              <a:latin typeface="Courier New" pitchFamily="49" charset="0"/>
              <a:cs typeface="Courier New" pitchFamily="49" charset="0"/>
            </a:endParaRPr>
          </a:p>
          <a:p>
            <a:pPr>
              <a:spcBef>
                <a:spcPct val="0"/>
              </a:spcBef>
            </a:pPr>
            <a:r>
              <a:rPr lang="en-US" sz="1400" i="0">
                <a:latin typeface="Courier New" pitchFamily="49" charset="0"/>
                <a:cs typeface="Courier New" pitchFamily="49" charset="0"/>
              </a:rPr>
              <a:t>#pragma ciao ami4ccm interface “MyFoo“</a:t>
            </a:r>
          </a:p>
          <a:p>
            <a:pPr>
              <a:spcBef>
                <a:spcPct val="0"/>
              </a:spcBef>
            </a:pPr>
            <a:endParaRPr lang="en-US" sz="1400" i="0">
              <a:latin typeface="Courier New" pitchFamily="49" charset="0"/>
              <a:cs typeface="Courier New" pitchFamily="49" charset="0"/>
            </a:endParaRPr>
          </a:p>
          <a:p>
            <a:pPr>
              <a:spcBef>
                <a:spcPct val="0"/>
              </a:spcBef>
            </a:pPr>
            <a:r>
              <a:rPr lang="en-US" sz="1400" i="0">
                <a:latin typeface="Courier New" pitchFamily="49" charset="0"/>
                <a:cs typeface="Courier New" pitchFamily="49" charset="0"/>
              </a:rPr>
              <a:t>#pragma ciao ami4ccm interface “MyFoo” </a:t>
            </a:r>
          </a:p>
          <a:p>
            <a:pPr>
              <a:spcBef>
                <a:spcPct val="0"/>
              </a:spcBef>
            </a:pPr>
            <a:r>
              <a:rPr lang="en-US" sz="1400" i="0">
                <a:latin typeface="Courier New" pitchFamily="49" charset="0"/>
                <a:cs typeface="Courier New" pitchFamily="49" charset="0"/>
              </a:rPr>
              <a:t> </a:t>
            </a:r>
          </a:p>
          <a:p>
            <a:pPr>
              <a:spcBef>
                <a:spcPct val="0"/>
              </a:spcBef>
            </a:pPr>
            <a:r>
              <a:rPr lang="en-US" sz="1400" i="0">
                <a:latin typeface="Courier New" pitchFamily="49" charset="0"/>
                <a:cs typeface="Courier New" pitchFamily="49" charset="0"/>
              </a:rPr>
              <a:t>exception InternalError</a:t>
            </a:r>
          </a:p>
          <a:p>
            <a:pPr>
              <a:spcBef>
                <a:spcPct val="0"/>
              </a:spcBef>
            </a:pPr>
            <a:r>
              <a:rPr lang="en-US" sz="1400" i="0">
                <a:latin typeface="Courier New" pitchFamily="49" charset="0"/>
                <a:cs typeface="Courier New" pitchFamily="49" charset="0"/>
              </a:rPr>
              <a:t>{</a:t>
            </a:r>
          </a:p>
          <a:p>
            <a:pPr>
              <a:spcBef>
                <a:spcPct val="0"/>
              </a:spcBef>
            </a:pPr>
            <a:r>
              <a:rPr lang="en-US" sz="1400" i="0">
                <a:latin typeface="Courier New" pitchFamily="49" charset="0"/>
                <a:cs typeface="Courier New" pitchFamily="49" charset="0"/>
              </a:rPr>
              <a:t>  long id;</a:t>
            </a:r>
          </a:p>
          <a:p>
            <a:pPr>
              <a:spcBef>
                <a:spcPct val="0"/>
              </a:spcBef>
            </a:pPr>
            <a:r>
              <a:rPr lang="en-US" sz="1400" i="0">
                <a:latin typeface="Courier New" pitchFamily="49" charset="0"/>
                <a:cs typeface="Courier New" pitchFamily="49" charset="0"/>
              </a:rPr>
              <a:t>  string error_string;</a:t>
            </a:r>
          </a:p>
          <a:p>
            <a:pPr>
              <a:spcBef>
                <a:spcPct val="0"/>
              </a:spcBef>
            </a:pPr>
            <a:r>
              <a:rPr lang="en-US" sz="1400" i="0">
                <a:latin typeface="Courier New" pitchFamily="49" charset="0"/>
                <a:cs typeface="Courier New" pitchFamily="49" charset="0"/>
              </a:rPr>
              <a:t>}</a:t>
            </a:r>
          </a:p>
          <a:p>
            <a:pPr>
              <a:spcBef>
                <a:spcPct val="0"/>
              </a:spcBef>
            </a:pPr>
            <a:endParaRPr lang="en-US" sz="1400" i="0">
              <a:latin typeface="Courier New" pitchFamily="49" charset="0"/>
              <a:cs typeface="Courier New" pitchFamily="49" charset="0"/>
            </a:endParaRPr>
          </a:p>
          <a:p>
            <a:pPr>
              <a:spcBef>
                <a:spcPct val="0"/>
              </a:spcBef>
            </a:pPr>
            <a:r>
              <a:rPr lang="en-US" sz="1400" i="0">
                <a:latin typeface="Courier New" pitchFamily="49" charset="0"/>
                <a:cs typeface="Courier New" pitchFamily="49" charset="0"/>
              </a:rPr>
              <a:t>interface MyFoo </a:t>
            </a:r>
          </a:p>
          <a:p>
            <a:pPr>
              <a:spcBef>
                <a:spcPct val="0"/>
              </a:spcBef>
            </a:pPr>
            <a:r>
              <a:rPr lang="en-US" sz="1400" i="0">
                <a:latin typeface="Courier New" pitchFamily="49" charset="0"/>
                <a:cs typeface="Courier New" pitchFamily="49" charset="0"/>
              </a:rPr>
              <a:t>{</a:t>
            </a:r>
          </a:p>
          <a:p>
            <a:pPr>
              <a:spcBef>
                <a:spcPct val="0"/>
              </a:spcBef>
            </a:pPr>
            <a:r>
              <a:rPr lang="en-US" sz="1400" i="0">
                <a:latin typeface="Courier New" pitchFamily="49" charset="0"/>
                <a:cs typeface="Courier New" pitchFamily="49" charset="0"/>
              </a:rPr>
              <a:t>  long foo (in string in_str, out string answer)</a:t>
            </a:r>
          </a:p>
          <a:p>
            <a:pPr>
              <a:spcBef>
                <a:spcPct val="0"/>
              </a:spcBef>
            </a:pPr>
            <a:r>
              <a:rPr lang="en-US" sz="1400" i="0">
                <a:latin typeface="Courier New" pitchFamily="49" charset="0"/>
                <a:cs typeface="Courier New" pitchFamily="49" charset="0"/>
              </a:rPr>
              <a:t>    raises (InternalError);</a:t>
            </a:r>
          </a:p>
          <a:p>
            <a:pPr>
              <a:spcBef>
                <a:spcPct val="0"/>
              </a:spcBef>
            </a:pPr>
            <a:r>
              <a:rPr lang="en-US" sz="1400" i="0">
                <a:latin typeface="Courier New" pitchFamily="49" charset="0"/>
                <a:cs typeface="Courier New" pitchFamily="49" charset="0"/>
              </a:rPr>
              <a:t>  attribute short rw_attrib</a:t>
            </a:r>
          </a:p>
          <a:p>
            <a:pPr>
              <a:spcBef>
                <a:spcPct val="0"/>
              </a:spcBef>
            </a:pPr>
            <a:r>
              <a:rPr lang="en-US" sz="1400" i="0">
                <a:latin typeface="Courier New" pitchFamily="49" charset="0"/>
                <a:cs typeface="Courier New" pitchFamily="49" charset="0"/>
              </a:rPr>
              <a:t>    getraises (InternalError)</a:t>
            </a:r>
          </a:p>
          <a:p>
            <a:pPr>
              <a:spcBef>
                <a:spcPct val="0"/>
              </a:spcBef>
            </a:pPr>
            <a:r>
              <a:rPr lang="en-US" sz="1400" i="0">
                <a:latin typeface="Courier New" pitchFamily="49" charset="0"/>
                <a:cs typeface="Courier New" pitchFamily="49" charset="0"/>
              </a:rPr>
              <a:t>    setraises (InternalError; </a:t>
            </a:r>
          </a:p>
          <a:p>
            <a:pPr>
              <a:spcBef>
                <a:spcPct val="0"/>
              </a:spcBef>
            </a:pPr>
            <a:r>
              <a:rPr lang="en-US" sz="1400" i="0">
                <a:latin typeface="Courier New" pitchFamily="49" charset="0"/>
                <a:cs typeface="Courier New" pitchFamily="49" charset="0"/>
              </a:rPr>
              <a:t>};</a:t>
            </a:r>
          </a:p>
          <a:p>
            <a:pPr>
              <a:spcBef>
                <a:spcPct val="0"/>
              </a:spcBef>
            </a:pPr>
            <a:endParaRPr lang="en-US" sz="1400" i="0">
              <a:latin typeface="Courier New" pitchFamily="49" charset="0"/>
              <a:cs typeface="Courier New" pitchFamily="49" charset="0"/>
            </a:endParaRPr>
          </a:p>
        </p:txBody>
      </p:sp>
      <p:sp>
        <p:nvSpPr>
          <p:cNvPr id="192517" name="Rectangle 4"/>
          <p:cNvSpPr>
            <a:spLocks noChangeArrowheads="1"/>
          </p:cNvSpPr>
          <p:nvPr/>
        </p:nvSpPr>
        <p:spPr bwMode="auto">
          <a:xfrm>
            <a:off x="406400" y="4964113"/>
            <a:ext cx="4114800" cy="1206500"/>
          </a:xfrm>
          <a:prstGeom prst="rect">
            <a:avLst/>
          </a:prstGeom>
          <a:noFill/>
          <a:ln w="9525">
            <a:noFill/>
            <a:miter lim="800000"/>
            <a:headEnd/>
            <a:tailEnd/>
          </a:ln>
        </p:spPr>
        <p:txBody>
          <a:bodyPr/>
          <a:lstStyle/>
          <a:p>
            <a:pPr>
              <a:spcBef>
                <a:spcPct val="0"/>
              </a:spcBef>
            </a:pPr>
            <a:endParaRPr lang="nl-NL" sz="1400">
              <a:latin typeface="Courier New" pitchFamily="49" charset="0"/>
              <a:cs typeface="Courier New" pitchFamily="49" charset="0"/>
            </a:endParaRPr>
          </a:p>
        </p:txBody>
      </p:sp>
      <p:sp>
        <p:nvSpPr>
          <p:cNvPr id="192518" name="Rectangle 4"/>
          <p:cNvSpPr>
            <a:spLocks noChangeArrowheads="1"/>
          </p:cNvSpPr>
          <p:nvPr/>
        </p:nvSpPr>
        <p:spPr bwMode="auto">
          <a:xfrm>
            <a:off x="4718050" y="3611563"/>
            <a:ext cx="4425950" cy="1112837"/>
          </a:xfrm>
          <a:prstGeom prst="rect">
            <a:avLst/>
          </a:prstGeom>
          <a:noFill/>
          <a:ln w="9525">
            <a:noFill/>
            <a:miter lim="800000"/>
            <a:headEnd/>
            <a:tailEnd/>
          </a:ln>
        </p:spPr>
        <p:txBody>
          <a:bodyPr/>
          <a:lstStyle/>
          <a:p>
            <a:pPr>
              <a:spcBef>
                <a:spcPct val="0"/>
              </a:spcBef>
            </a:pPr>
            <a:endParaRPr lang="nl-NL" sz="1400">
              <a:latin typeface="Courier New" pitchFamily="49" charset="0"/>
              <a:cs typeface="Courier New" pitchFamily="49" charset="0"/>
            </a:endParaRPr>
          </a:p>
        </p:txBody>
      </p:sp>
      <p:sp>
        <p:nvSpPr>
          <p:cNvPr id="13" name="Title 5"/>
          <p:cNvSpPr txBox="1">
            <a:spLocks/>
          </p:cNvSpPr>
          <p:nvPr/>
        </p:nvSpPr>
        <p:spPr bwMode="black">
          <a:xfrm>
            <a:off x="457200" y="0"/>
            <a:ext cx="7734300" cy="868363"/>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(1/7)</a:t>
            </a:r>
          </a:p>
        </p:txBody>
      </p:sp>
      <p:sp>
        <p:nvSpPr>
          <p:cNvPr id="192520" name="Rounded Rectangular Callout 7"/>
          <p:cNvSpPr>
            <a:spLocks noChangeArrowheads="1"/>
          </p:cNvSpPr>
          <p:nvPr/>
        </p:nvSpPr>
        <p:spPr bwMode="auto">
          <a:xfrm>
            <a:off x="282575" y="942975"/>
            <a:ext cx="5106988" cy="681038"/>
          </a:xfrm>
          <a:prstGeom prst="wedgeRoundRectCallout">
            <a:avLst>
              <a:gd name="adj1" fmla="val -11616"/>
              <a:gd name="adj2" fmla="val 47435"/>
              <a:gd name="adj3" fmla="val 16667"/>
            </a:avLst>
          </a:prstGeom>
          <a:solidFill>
            <a:srgbClr val="FFFF99"/>
          </a:solidFill>
          <a:ln w="9525">
            <a:noFill/>
            <a:round/>
            <a:headEnd/>
            <a:tailEnd/>
          </a:ln>
        </p:spPr>
        <p:txBody>
          <a:bodyPr>
            <a:spAutoFit/>
          </a:bodyPr>
          <a:lstStyle/>
          <a:p>
            <a:r>
              <a:rPr lang="en-US" sz="1700"/>
              <a:t>The interface the application programmer created (Hello.idl) :</a:t>
            </a:r>
          </a:p>
        </p:txBody>
      </p:sp>
      <p:sp>
        <p:nvSpPr>
          <p:cNvPr id="192521" name="Rounded Rectangular Callout 7"/>
          <p:cNvSpPr>
            <a:spLocks noChangeArrowheads="1"/>
          </p:cNvSpPr>
          <p:nvPr/>
        </p:nvSpPr>
        <p:spPr bwMode="auto">
          <a:xfrm>
            <a:off x="6045200" y="1417638"/>
            <a:ext cx="2373313" cy="969962"/>
          </a:xfrm>
          <a:prstGeom prst="wedgeRoundRectCallout">
            <a:avLst>
              <a:gd name="adj1" fmla="val -118792"/>
              <a:gd name="adj2" fmla="val -9"/>
              <a:gd name="adj3" fmla="val 16667"/>
            </a:avLst>
          </a:prstGeom>
          <a:solidFill>
            <a:srgbClr val="FFFF99"/>
          </a:solidFill>
          <a:ln w="9525">
            <a:noFill/>
            <a:round/>
            <a:headEnd/>
            <a:tailEnd/>
          </a:ln>
        </p:spPr>
        <p:txBody>
          <a:bodyPr>
            <a:spAutoFit/>
          </a:bodyPr>
          <a:lstStyle/>
          <a:p>
            <a:r>
              <a:rPr lang="en-US" sz="1700"/>
              <a:t>Used for enabling AMI4CCM per interface</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3539"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3540"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pPr>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nl-NL" sz="1200" i="0">
              <a:latin typeface="Courier New" pitchFamily="49" charset="0"/>
              <a:cs typeface="Courier New" pitchFamily="49" charset="0"/>
            </a:endParaRPr>
          </a:p>
        </p:txBody>
      </p:sp>
      <p:sp>
        <p:nvSpPr>
          <p:cNvPr id="193541" name="Rounded Rectangular Callout 7"/>
          <p:cNvSpPr>
            <a:spLocks noChangeArrowheads="1"/>
          </p:cNvSpPr>
          <p:nvPr/>
        </p:nvSpPr>
        <p:spPr bwMode="auto">
          <a:xfrm>
            <a:off x="476250" y="1296988"/>
            <a:ext cx="8210550" cy="392112"/>
          </a:xfrm>
          <a:prstGeom prst="wedgeRoundRectCallout">
            <a:avLst>
              <a:gd name="adj1" fmla="val -50051"/>
              <a:gd name="adj2" fmla="val -352"/>
              <a:gd name="adj3" fmla="val 16667"/>
            </a:avLst>
          </a:prstGeom>
          <a:solidFill>
            <a:srgbClr val="FFFF99"/>
          </a:solidFill>
          <a:ln w="9525">
            <a:noFill/>
            <a:round/>
            <a:headEnd/>
            <a:tailEnd/>
          </a:ln>
        </p:spPr>
        <p:txBody>
          <a:bodyPr>
            <a:spAutoFit/>
          </a:bodyPr>
          <a:lstStyle/>
          <a:p>
            <a:r>
              <a:rPr lang="en-US" sz="1700" i="0"/>
              <a:t>Implied base idl (HelloA.idl) defining the AMI4CCM implied interfaces</a:t>
            </a:r>
          </a:p>
        </p:txBody>
      </p:sp>
      <p:sp>
        <p:nvSpPr>
          <p:cNvPr id="193542" name="Rectangle 4"/>
          <p:cNvSpPr>
            <a:spLocks noChangeArrowheads="1"/>
          </p:cNvSpPr>
          <p:nvPr/>
        </p:nvSpPr>
        <p:spPr bwMode="auto">
          <a:xfrm>
            <a:off x="457200" y="1922463"/>
            <a:ext cx="8332788" cy="4025900"/>
          </a:xfrm>
          <a:prstGeom prst="rect">
            <a:avLst/>
          </a:prstGeom>
          <a:noFill/>
          <a:ln w="12700">
            <a:solidFill>
              <a:schemeClr val="tx1"/>
            </a:solidFill>
            <a:miter lim="800000"/>
            <a:headEnd/>
            <a:tailEnd/>
          </a:ln>
        </p:spPr>
        <p:txBody>
          <a:bodyPr/>
          <a:lstStyle/>
          <a:p>
            <a:pPr>
              <a:spcBef>
                <a:spcPct val="0"/>
              </a:spcBef>
            </a:pPr>
            <a:r>
              <a:rPr lang="nl-NL" sz="1200" i="0">
                <a:latin typeface="Courier New" pitchFamily="49" charset="0"/>
                <a:cs typeface="Courier New" pitchFamily="49" charset="0"/>
              </a:rPr>
              <a:t>// Implied ReplyHandler interface from AMI connector</a:t>
            </a:r>
          </a:p>
          <a:p>
            <a:pPr>
              <a:spcBef>
                <a:spcPct val="0"/>
              </a:spcBef>
            </a:pPr>
            <a:r>
              <a:rPr lang="nl-NL" sz="1200" i="0">
                <a:latin typeface="Courier New" pitchFamily="49" charset="0"/>
                <a:cs typeface="Courier New" pitchFamily="49" charset="0"/>
              </a:rPr>
              <a:t>// to Sender-Component</a:t>
            </a:r>
          </a:p>
          <a:p>
            <a:pPr>
              <a:spcBef>
                <a:spcPct val="0"/>
              </a:spcBef>
            </a:pPr>
            <a:r>
              <a:rPr lang="nl-NL" sz="1200" i="0">
                <a:latin typeface="Courier New" pitchFamily="49" charset="0"/>
                <a:cs typeface="Courier New" pitchFamily="49" charset="0"/>
              </a:rPr>
              <a:t>local interface AMI4CCM_MyFooReplyHandler :</a:t>
            </a:r>
          </a:p>
          <a:p>
            <a:pPr>
              <a:spcBef>
                <a:spcPct val="0"/>
              </a:spcBef>
            </a:pPr>
            <a:r>
              <a:rPr lang="nl-NL" sz="1200" i="0">
                <a:latin typeface="Courier New" pitchFamily="49" charset="0"/>
                <a:cs typeface="Courier New" pitchFamily="49" charset="0"/>
              </a:rPr>
              <a:t>  ::CCM_AMI::ReplyHandler</a:t>
            </a:r>
          </a:p>
          <a:p>
            <a:pPr>
              <a:spcBef>
                <a:spcPct val="0"/>
              </a:spcBef>
            </a:pPr>
            <a:r>
              <a:rPr lang="en-US" sz="1200" i="0">
                <a:latin typeface="Courier New" pitchFamily="49" charset="0"/>
                <a:cs typeface="Courier New" pitchFamily="49" charset="0"/>
              </a:rPr>
              <a:t>{</a:t>
            </a:r>
          </a:p>
          <a:p>
            <a:pPr>
              <a:spcBef>
                <a:spcPct val="0"/>
              </a:spcBef>
            </a:pPr>
            <a:r>
              <a:rPr lang="en-US" sz="1200" i="0">
                <a:latin typeface="Courier New" pitchFamily="49" charset="0"/>
                <a:cs typeface="Courier New" pitchFamily="49" charset="0"/>
              </a:rPr>
              <a:t>  void foo (</a:t>
            </a:r>
          </a:p>
          <a:p>
            <a:pPr>
              <a:spcBef>
                <a:spcPct val="0"/>
              </a:spcBef>
            </a:pPr>
            <a:r>
              <a:rPr lang="en-US" sz="1200" i="0">
                <a:latin typeface="Courier New" pitchFamily="49" charset="0"/>
                <a:cs typeface="Courier New" pitchFamily="49" charset="0"/>
              </a:rPr>
              <a:t>    in long ami_return_val, </a:t>
            </a:r>
          </a:p>
          <a:p>
            <a:pPr>
              <a:spcBef>
                <a:spcPct val="0"/>
              </a:spcBef>
            </a:pPr>
            <a:r>
              <a:rPr lang="en-US" sz="1200" i="0">
                <a:latin typeface="Courier New" pitchFamily="49" charset="0"/>
                <a:cs typeface="Courier New" pitchFamily="49" charset="0"/>
              </a:rPr>
              <a:t>    in string answer);</a:t>
            </a:r>
          </a:p>
          <a:p>
            <a:pPr>
              <a:spcBef>
                <a:spcPct val="0"/>
              </a:spcBef>
            </a:pPr>
            <a:r>
              <a:rPr lang="en-US" sz="1200" i="0">
                <a:latin typeface="Courier New" pitchFamily="49" charset="0"/>
                <a:cs typeface="Courier New" pitchFamily="49" charset="0"/>
              </a:rPr>
              <a:t>  void foo_excep (</a:t>
            </a:r>
          </a:p>
          <a:p>
            <a:pPr>
              <a:spcBef>
                <a:spcPct val="0"/>
              </a:spcBef>
            </a:pPr>
            <a:r>
              <a:rPr lang="en-US" sz="1200" i="0">
                <a:latin typeface="Courier New" pitchFamily="49" charset="0"/>
                <a:cs typeface="Courier New" pitchFamily="49" charset="0"/>
              </a:rPr>
              <a:t>    in CCM_AMI::ExceptionHolder exception_holder);</a:t>
            </a:r>
          </a:p>
          <a:p>
            <a:pPr>
              <a:spcBef>
                <a:spcPct val="0"/>
              </a:spcBef>
            </a:pPr>
            <a:r>
              <a:rPr lang="en-US" sz="1200" i="0">
                <a:latin typeface="Courier New" pitchFamily="49" charset="0"/>
                <a:cs typeface="Courier New" pitchFamily="49" charset="0"/>
              </a:rPr>
              <a:t>  void get_rw_attrib (</a:t>
            </a:r>
          </a:p>
          <a:p>
            <a:pPr>
              <a:spcBef>
                <a:spcPct val="0"/>
              </a:spcBef>
            </a:pPr>
            <a:r>
              <a:rPr lang="en-US" sz="1200" i="0">
                <a:latin typeface="Courier New" pitchFamily="49" charset="0"/>
                <a:cs typeface="Courier New" pitchFamily="49" charset="0"/>
              </a:rPr>
              <a:t>    in short rw_attrib);</a:t>
            </a:r>
          </a:p>
          <a:p>
            <a:pPr>
              <a:spcBef>
                <a:spcPct val="0"/>
              </a:spcBef>
            </a:pPr>
            <a:r>
              <a:rPr lang="en-US" sz="1200" i="0">
                <a:latin typeface="Courier New" pitchFamily="49" charset="0"/>
                <a:cs typeface="Courier New" pitchFamily="49" charset="0"/>
              </a:rPr>
              <a:t>  void get_rw_attrib_excep (</a:t>
            </a:r>
          </a:p>
          <a:p>
            <a:pPr>
              <a:spcBef>
                <a:spcPct val="0"/>
              </a:spcBef>
            </a:pPr>
            <a:r>
              <a:rPr lang="en-US" sz="1200" i="0">
                <a:latin typeface="Courier New" pitchFamily="49" charset="0"/>
                <a:cs typeface="Courier New" pitchFamily="49" charset="0"/>
              </a:rPr>
              <a:t>     in CCM_AMI::ExceptionHolder exception_holder);</a:t>
            </a:r>
          </a:p>
          <a:p>
            <a:pPr>
              <a:spcBef>
                <a:spcPct val="0"/>
              </a:spcBef>
            </a:pPr>
            <a:r>
              <a:rPr lang="en-US" sz="1200" i="0">
                <a:latin typeface="Courier New" pitchFamily="49" charset="0"/>
                <a:cs typeface="Courier New" pitchFamily="49" charset="0"/>
              </a:rPr>
              <a:t>  void set_rw_attrib ();</a:t>
            </a:r>
          </a:p>
          <a:p>
            <a:pPr>
              <a:spcBef>
                <a:spcPct val="0"/>
              </a:spcBef>
            </a:pPr>
            <a:r>
              <a:rPr lang="en-US" sz="1200" i="0">
                <a:latin typeface="Courier New" pitchFamily="49" charset="0"/>
                <a:cs typeface="Courier New" pitchFamily="49" charset="0"/>
              </a:rPr>
              <a:t>  void set_rw_attrib_excep (</a:t>
            </a:r>
          </a:p>
          <a:p>
            <a:pPr>
              <a:spcBef>
                <a:spcPct val="0"/>
              </a:spcBef>
            </a:pPr>
            <a:r>
              <a:rPr lang="en-US" sz="1200" i="0">
                <a:latin typeface="Courier New" pitchFamily="49" charset="0"/>
                <a:cs typeface="Courier New" pitchFamily="49" charset="0"/>
              </a:rPr>
              <a:t>     in CCM_AMI::ExceptionHolder exception_holder);</a:t>
            </a:r>
          </a:p>
          <a:p>
            <a:pPr>
              <a:spcBef>
                <a:spcPct val="0"/>
              </a:spcBef>
            </a:pPr>
            <a:r>
              <a:rPr lang="en-US" sz="1200" i="0">
                <a:latin typeface="Courier New" pitchFamily="49" charset="0"/>
                <a:cs typeface="Courier New" pitchFamily="49" charset="0"/>
              </a:rPr>
              <a:t>};</a:t>
            </a:r>
          </a:p>
          <a:p>
            <a:pPr>
              <a:spcBef>
                <a:spcPct val="0"/>
              </a:spcBef>
            </a:pPr>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nl-NL" sz="1200" i="0">
              <a:latin typeface="Courier New" pitchFamily="49" charset="0"/>
              <a:cs typeface="Courier New" pitchFamily="49" charset="0"/>
            </a:endParaRPr>
          </a:p>
        </p:txBody>
      </p:sp>
      <p:sp>
        <p:nvSpPr>
          <p:cNvPr id="193543" name="Rounded Rectangular Callout 7"/>
          <p:cNvSpPr>
            <a:spLocks noChangeArrowheads="1"/>
          </p:cNvSpPr>
          <p:nvPr/>
        </p:nvSpPr>
        <p:spPr bwMode="auto">
          <a:xfrm>
            <a:off x="6324600" y="3494088"/>
            <a:ext cx="2373313" cy="681037"/>
          </a:xfrm>
          <a:prstGeom prst="wedgeRoundRectCallout">
            <a:avLst>
              <a:gd name="adj1" fmla="val -136870"/>
              <a:gd name="adj2" fmla="val -62093"/>
              <a:gd name="adj3" fmla="val 16667"/>
            </a:avLst>
          </a:prstGeom>
          <a:solidFill>
            <a:srgbClr val="FFFF99"/>
          </a:solidFill>
          <a:ln w="9525">
            <a:noFill/>
            <a:round/>
            <a:headEnd/>
            <a:tailEnd/>
          </a:ln>
        </p:spPr>
        <p:txBody>
          <a:bodyPr>
            <a:spAutoFit/>
          </a:bodyPr>
          <a:lstStyle/>
          <a:p>
            <a:r>
              <a:rPr lang="en-US" sz="1700"/>
              <a:t>Type-specific reply handler</a:t>
            </a:r>
          </a:p>
        </p:txBody>
      </p:sp>
      <p:sp>
        <p:nvSpPr>
          <p:cNvPr id="11"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(2/7)</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0" y="533400"/>
            <a:ext cx="9144000" cy="381000"/>
          </a:xfrm>
        </p:spPr>
        <p:txBody>
          <a:bodyPr/>
          <a:lstStyle/>
          <a:p>
            <a:pPr eaLnBrk="1" hangingPunct="1"/>
            <a:r>
              <a:rPr lang="en-US" altLang="zh-CN" sz="3200" smtClean="0">
                <a:ea typeface="宋体" pitchFamily="2" charset="-122"/>
              </a:rPr>
              <a:t>Capabilities of CORBA Component Model (CCM)</a:t>
            </a:r>
          </a:p>
        </p:txBody>
      </p:sp>
      <p:sp>
        <p:nvSpPr>
          <p:cNvPr id="3076" name="Rectangle 3"/>
          <p:cNvSpPr>
            <a:spLocks noChangeArrowheads="1"/>
          </p:cNvSpPr>
          <p:nvPr/>
        </p:nvSpPr>
        <p:spPr bwMode="auto">
          <a:xfrm>
            <a:off x="0" y="3810000"/>
            <a:ext cx="5791200" cy="2057400"/>
          </a:xfrm>
          <a:prstGeom prst="rect">
            <a:avLst/>
          </a:prstGeom>
          <a:noFill/>
          <a:ln w="9525">
            <a:noFill/>
            <a:miter lim="800000"/>
            <a:headEnd/>
            <a:tailEnd/>
          </a:ln>
        </p:spPr>
        <p:txBody>
          <a:bodyPr wrap="none" lIns="0" rIns="0" anchor="ctr">
            <a:spAutoFit/>
          </a:bodyPr>
          <a:lstStyle/>
          <a:p>
            <a:endParaRPr lang="nl-NL"/>
          </a:p>
        </p:txBody>
      </p:sp>
      <p:graphicFrame>
        <p:nvGraphicFramePr>
          <p:cNvPr id="3074" name="Object 2"/>
          <p:cNvGraphicFramePr>
            <a:graphicFrameLocks noChangeAspect="1"/>
          </p:cNvGraphicFramePr>
          <p:nvPr>
            <p:ph sz="half" idx="1"/>
          </p:nvPr>
        </p:nvGraphicFramePr>
        <p:xfrm>
          <a:off x="152400" y="1050925"/>
          <a:ext cx="4343400" cy="5060950"/>
        </p:xfrm>
        <a:graphic>
          <a:graphicData uri="http://schemas.openxmlformats.org/presentationml/2006/ole">
            <p:oleObj spid="_x0000_s3074" name="Visio" r:id="rId4" imgW="8251508" imgH="9613582" progId="Visio.Drawing.11">
              <p:embed/>
            </p:oleObj>
          </a:graphicData>
        </a:graphic>
      </p:graphicFrame>
      <p:sp>
        <p:nvSpPr>
          <p:cNvPr id="3077" name="Rectangle 13"/>
          <p:cNvSpPr>
            <a:spLocks noChangeArrowheads="1"/>
          </p:cNvSpPr>
          <p:nvPr/>
        </p:nvSpPr>
        <p:spPr bwMode="auto">
          <a:xfrm>
            <a:off x="5035550" y="923925"/>
            <a:ext cx="3956050" cy="5181600"/>
          </a:xfrm>
          <a:prstGeom prst="rect">
            <a:avLst/>
          </a:prstGeom>
          <a:noFill/>
          <a:ln w="9525">
            <a:noFill/>
            <a:miter lim="800000"/>
            <a:headEnd/>
            <a:tailEnd/>
          </a:ln>
        </p:spPr>
        <p:txBody>
          <a:bodyPr/>
          <a:lstStyle/>
          <a:p>
            <a:pPr marL="112713" indent="-112713">
              <a:spcBef>
                <a:spcPct val="30000"/>
              </a:spcBef>
              <a:buFontTx/>
              <a:buChar char="•"/>
            </a:pPr>
            <a:r>
              <a:rPr lang="en-US" altLang="zh-CN" b="1" i="0">
                <a:solidFill>
                  <a:schemeClr val="folHlink"/>
                </a:solidFill>
                <a:ea typeface="宋体" pitchFamily="2" charset="-122"/>
              </a:rPr>
              <a:t>Component Server</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 generic server process for hosting containers &amp; component/home executors</a:t>
            </a:r>
          </a:p>
          <a:p>
            <a:pPr marL="112713" indent="-112713">
              <a:spcBef>
                <a:spcPct val="30000"/>
              </a:spcBef>
              <a:buFontTx/>
              <a:buChar char="•"/>
            </a:pPr>
            <a:r>
              <a:rPr lang="en-US" altLang="zh-CN" b="1" i="0">
                <a:solidFill>
                  <a:schemeClr val="folHlink"/>
                </a:solidFill>
                <a:ea typeface="宋体" pitchFamily="2" charset="-122"/>
              </a:rPr>
              <a:t>Component Implementation Framework (CIF)</a:t>
            </a:r>
            <a:endParaRPr lang="en-US" altLang="zh-CN" i="0">
              <a:solidFill>
                <a:schemeClr val="folHlink"/>
              </a:solidFill>
              <a:ea typeface="宋体" pitchFamily="2" charset="-122"/>
            </a:endParaRPr>
          </a:p>
          <a:p>
            <a:pPr marL="404813" lvl="1" indent="-177800">
              <a:spcBef>
                <a:spcPct val="30000"/>
              </a:spcBef>
              <a:buFontTx/>
              <a:buChar char="–"/>
            </a:pPr>
            <a:r>
              <a:rPr lang="en-US" altLang="zh-CN" i="0">
                <a:solidFill>
                  <a:schemeClr val="folHlink"/>
                </a:solidFill>
                <a:ea typeface="宋体" pitchFamily="2" charset="-122"/>
              </a:rPr>
              <a:t>Automates the implementation of many component features</a:t>
            </a:r>
          </a:p>
          <a:p>
            <a:pPr marL="112713" indent="-112713">
              <a:spcBef>
                <a:spcPct val="30000"/>
              </a:spcBef>
              <a:buFontTx/>
              <a:buChar char="•"/>
            </a:pPr>
            <a:r>
              <a:rPr lang="en-US" altLang="zh-CN" b="1" i="0">
                <a:solidFill>
                  <a:schemeClr val="folHlink"/>
                </a:solidFill>
                <a:ea typeface="宋体" pitchFamily="2" charset="-122"/>
              </a:rPr>
              <a:t>Component packaging tools</a:t>
            </a:r>
          </a:p>
          <a:p>
            <a:pPr marL="404813" lvl="1" indent="-177800">
              <a:spcBef>
                <a:spcPct val="30000"/>
              </a:spcBef>
              <a:buFontTx/>
              <a:buChar char="–"/>
            </a:pPr>
            <a:r>
              <a:rPr lang="en-US" altLang="zh-CN" i="0">
                <a:solidFill>
                  <a:schemeClr val="folHlink"/>
                </a:solidFill>
                <a:ea typeface="宋体" pitchFamily="2" charset="-122"/>
              </a:rPr>
              <a:t>Compose implementation &amp; configuration information into deployable assemblies</a:t>
            </a:r>
          </a:p>
          <a:p>
            <a:pPr marL="112713" indent="-112713">
              <a:spcBef>
                <a:spcPct val="30000"/>
              </a:spcBef>
              <a:buFontTx/>
              <a:buChar char="•"/>
            </a:pPr>
            <a:r>
              <a:rPr lang="en-US" altLang="zh-CN" b="1" i="0">
                <a:ea typeface="宋体" pitchFamily="2" charset="-122"/>
              </a:rPr>
              <a:t>Component deployment tools</a:t>
            </a:r>
          </a:p>
          <a:p>
            <a:pPr marL="404813" lvl="1" indent="-177800">
              <a:spcBef>
                <a:spcPct val="30000"/>
              </a:spcBef>
              <a:buFontTx/>
              <a:buChar char="–"/>
            </a:pPr>
            <a:r>
              <a:rPr lang="en-US" altLang="zh-CN" i="0">
                <a:ea typeface="宋体" pitchFamily="2" charset="-122"/>
              </a:rPr>
              <a:t>Automate the deployment of component assemblies to component servers</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4563"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4564"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pPr>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nl-NL" sz="1200" i="0">
              <a:latin typeface="Courier New" pitchFamily="49" charset="0"/>
              <a:cs typeface="Courier New" pitchFamily="49" charset="0"/>
            </a:endParaRPr>
          </a:p>
        </p:txBody>
      </p:sp>
      <p:sp>
        <p:nvSpPr>
          <p:cNvPr id="194565" name="Rounded Rectangular Callout 7"/>
          <p:cNvSpPr>
            <a:spLocks noChangeArrowheads="1"/>
          </p:cNvSpPr>
          <p:nvPr/>
        </p:nvSpPr>
        <p:spPr bwMode="auto">
          <a:xfrm>
            <a:off x="476250" y="1296988"/>
            <a:ext cx="8210550" cy="392112"/>
          </a:xfrm>
          <a:prstGeom prst="wedgeRoundRectCallout">
            <a:avLst>
              <a:gd name="adj1" fmla="val -50051"/>
              <a:gd name="adj2" fmla="val -352"/>
              <a:gd name="adj3" fmla="val 16667"/>
            </a:avLst>
          </a:prstGeom>
          <a:solidFill>
            <a:srgbClr val="FFFF99"/>
          </a:solidFill>
          <a:ln w="9525">
            <a:noFill/>
            <a:round/>
            <a:headEnd/>
            <a:tailEnd/>
          </a:ln>
        </p:spPr>
        <p:txBody>
          <a:bodyPr>
            <a:spAutoFit/>
          </a:bodyPr>
          <a:lstStyle/>
          <a:p>
            <a:r>
              <a:rPr lang="en-US" sz="1700" i="0"/>
              <a:t>continuation implied base idl (HelloA.idl) </a:t>
            </a:r>
          </a:p>
        </p:txBody>
      </p:sp>
      <p:sp>
        <p:nvSpPr>
          <p:cNvPr id="194566" name="Rectangle 4"/>
          <p:cNvSpPr>
            <a:spLocks noChangeArrowheads="1"/>
          </p:cNvSpPr>
          <p:nvPr/>
        </p:nvSpPr>
        <p:spPr bwMode="auto">
          <a:xfrm>
            <a:off x="457200" y="1922463"/>
            <a:ext cx="8332788" cy="4025900"/>
          </a:xfrm>
          <a:prstGeom prst="rect">
            <a:avLst/>
          </a:prstGeom>
          <a:noFill/>
          <a:ln w="12700">
            <a:solidFill>
              <a:schemeClr val="tx1"/>
            </a:solidFill>
            <a:miter lim="800000"/>
            <a:headEnd/>
            <a:tailEnd/>
          </a:ln>
        </p:spPr>
        <p:txBody>
          <a:bodyPr/>
          <a:lstStyle/>
          <a:p>
            <a:pPr>
              <a:spcBef>
                <a:spcPct val="0"/>
              </a:spcBef>
            </a:pPr>
            <a:r>
              <a:rPr lang="nl-NL" sz="1200" i="0">
                <a:latin typeface="Courier New" pitchFamily="49" charset="0"/>
                <a:cs typeface="Courier New" pitchFamily="49" charset="0"/>
              </a:rPr>
              <a:t>// AMI interface. Sender calls AMI interface on the AMI connector. The AMI connector</a:t>
            </a:r>
          </a:p>
          <a:p>
            <a:pPr>
              <a:spcBef>
                <a:spcPct val="0"/>
              </a:spcBef>
            </a:pPr>
            <a:r>
              <a:rPr lang="nl-NL" sz="1200" i="0">
                <a:latin typeface="Courier New" pitchFamily="49" charset="0"/>
                <a:cs typeface="Courier New" pitchFamily="49" charset="0"/>
              </a:rPr>
              <a:t>// calls Receiver using the MyFoo interface.</a:t>
            </a:r>
          </a:p>
          <a:p>
            <a:pPr>
              <a:spcBef>
                <a:spcPct val="0"/>
              </a:spcBef>
            </a:pPr>
            <a:r>
              <a:rPr lang="nl-NL" sz="1200" i="0">
                <a:latin typeface="Courier New" pitchFamily="49" charset="0"/>
                <a:cs typeface="Courier New" pitchFamily="49" charset="0"/>
              </a:rPr>
              <a:t>local interface AMI4CCM_MyFoo</a:t>
            </a:r>
          </a:p>
          <a:p>
            <a:pPr>
              <a:spcBef>
                <a:spcPct val="0"/>
              </a:spcBef>
            </a:pPr>
            <a:r>
              <a:rPr lang="en-US" sz="1200" i="0">
                <a:latin typeface="Courier New" pitchFamily="49" charset="0"/>
                <a:cs typeface="Courier New" pitchFamily="49" charset="0"/>
              </a:rPr>
              <a:t>{</a:t>
            </a:r>
          </a:p>
          <a:p>
            <a:pPr>
              <a:spcBef>
                <a:spcPct val="0"/>
              </a:spcBef>
            </a:pPr>
            <a:r>
              <a:rPr lang="en-US" sz="1200" i="0">
                <a:latin typeface="Courier New" pitchFamily="49" charset="0"/>
                <a:cs typeface="Courier New" pitchFamily="49" charset="0"/>
              </a:rPr>
              <a:t>  void sendc_foo (</a:t>
            </a:r>
          </a:p>
          <a:p>
            <a:pPr>
              <a:spcBef>
                <a:spcPct val="0"/>
              </a:spcBef>
            </a:pPr>
            <a:r>
              <a:rPr lang="en-US" sz="1200" i="0">
                <a:latin typeface="Courier New" pitchFamily="49" charset="0"/>
                <a:cs typeface="Courier New" pitchFamily="49" charset="0"/>
              </a:rPr>
              <a:t>    in AMI4CCM_MyFooReplyHandler ami4ccm_handler, </a:t>
            </a:r>
          </a:p>
          <a:p>
            <a:pPr>
              <a:spcBef>
                <a:spcPct val="0"/>
              </a:spcBef>
            </a:pPr>
            <a:r>
              <a:rPr lang="en-US" sz="1200" i="0">
                <a:latin typeface="Courier New" pitchFamily="49" charset="0"/>
                <a:cs typeface="Courier New" pitchFamily="49" charset="0"/>
              </a:rPr>
              <a:t>    in string in_str);</a:t>
            </a:r>
          </a:p>
          <a:p>
            <a:pPr>
              <a:spcBef>
                <a:spcPct val="0"/>
              </a:spcBef>
            </a:pPr>
            <a:r>
              <a:rPr lang="en-US" sz="1200" i="0">
                <a:latin typeface="Courier New" pitchFamily="49" charset="0"/>
                <a:cs typeface="Courier New" pitchFamily="49" charset="0"/>
              </a:rPr>
              <a:t>  void sendc_get_rw_attrib (</a:t>
            </a:r>
          </a:p>
          <a:p>
            <a:pPr>
              <a:spcBef>
                <a:spcPct val="0"/>
              </a:spcBef>
            </a:pPr>
            <a:r>
              <a:rPr lang="en-US" sz="1200" i="0">
                <a:latin typeface="Courier New" pitchFamily="49" charset="0"/>
                <a:cs typeface="Courier New" pitchFamily="49" charset="0"/>
              </a:rPr>
              <a:t>     in AMI4CCM_MyFooReplyHandler ami4ccm_handler);</a:t>
            </a:r>
          </a:p>
          <a:p>
            <a:pPr>
              <a:spcBef>
                <a:spcPct val="0"/>
              </a:spcBef>
            </a:pPr>
            <a:r>
              <a:rPr lang="en-US" sz="1200" i="0">
                <a:latin typeface="Courier New" pitchFamily="49" charset="0"/>
                <a:cs typeface="Courier New" pitchFamily="49" charset="0"/>
              </a:rPr>
              <a:t>  void sendc_set_rw_attrib (</a:t>
            </a:r>
          </a:p>
          <a:p>
            <a:pPr>
              <a:spcBef>
                <a:spcPct val="0"/>
              </a:spcBef>
            </a:pPr>
            <a:r>
              <a:rPr lang="en-US" sz="1200" i="0">
                <a:latin typeface="Courier New" pitchFamily="49" charset="0"/>
                <a:cs typeface="Courier New" pitchFamily="49" charset="0"/>
              </a:rPr>
              <a:t>     in AMI4CCM_MyFooReplyHandler ami4ccm_handler);,</a:t>
            </a:r>
          </a:p>
          <a:p>
            <a:pPr>
              <a:spcBef>
                <a:spcPct val="0"/>
              </a:spcBef>
            </a:pPr>
            <a:r>
              <a:rPr lang="en-US" sz="1200" i="0">
                <a:latin typeface="Courier New" pitchFamily="49" charset="0"/>
                <a:cs typeface="Courier New" pitchFamily="49" charset="0"/>
              </a:rPr>
              <a:t>     in short rw_attrib );</a:t>
            </a:r>
          </a:p>
          <a:p>
            <a:pPr>
              <a:spcBef>
                <a:spcPct val="0"/>
              </a:spcBef>
            </a:pPr>
            <a:r>
              <a:rPr lang="en-US" sz="1200" i="0">
                <a:latin typeface="Courier New" pitchFamily="49" charset="0"/>
                <a:cs typeface="Courier New" pitchFamily="49" charset="0"/>
              </a:rPr>
              <a:t>};</a:t>
            </a:r>
          </a:p>
          <a:p>
            <a:pPr>
              <a:spcBef>
                <a:spcPct val="0"/>
              </a:spcBef>
            </a:pPr>
            <a:endParaRPr lang="en-US" sz="1200" i="0">
              <a:latin typeface="Courier New" pitchFamily="49" charset="0"/>
              <a:cs typeface="Courier New" pitchFamily="49" charset="0"/>
            </a:endParaRPr>
          </a:p>
          <a:p>
            <a:pPr>
              <a:spcBef>
                <a:spcPct val="0"/>
              </a:spcBef>
            </a:pPr>
            <a:r>
              <a:rPr lang="en-US" sz="1200" i="0">
                <a:latin typeface="Courier New" pitchFamily="49" charset="0"/>
                <a:cs typeface="Courier New" pitchFamily="49" charset="0"/>
              </a:rPr>
              <a:t>module CCM_AMI::Connector_T&lt;MyFoo, AMI4CCM_MyFoo&gt; AMI4CCM_MyFoo_Connector;</a:t>
            </a:r>
          </a:p>
          <a:p>
            <a:pPr>
              <a:spcBef>
                <a:spcPct val="0"/>
              </a:spcBef>
            </a:pPr>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nl-NL" sz="1200" i="0">
              <a:latin typeface="Courier New" pitchFamily="49" charset="0"/>
              <a:cs typeface="Courier New" pitchFamily="49" charset="0"/>
            </a:endParaRPr>
          </a:p>
        </p:txBody>
      </p:sp>
      <p:sp>
        <p:nvSpPr>
          <p:cNvPr id="194567" name="Rounded Rectangular Callout 7"/>
          <p:cNvSpPr>
            <a:spLocks noChangeArrowheads="1"/>
          </p:cNvSpPr>
          <p:nvPr/>
        </p:nvSpPr>
        <p:spPr bwMode="auto">
          <a:xfrm>
            <a:off x="1912938" y="5197475"/>
            <a:ext cx="5915025" cy="782638"/>
          </a:xfrm>
          <a:prstGeom prst="wedgeRoundRectCallout">
            <a:avLst>
              <a:gd name="adj1" fmla="val -38667"/>
              <a:gd name="adj2" fmla="val -100727"/>
              <a:gd name="adj3" fmla="val 16667"/>
            </a:avLst>
          </a:prstGeom>
          <a:solidFill>
            <a:srgbClr val="FFFF99"/>
          </a:solidFill>
          <a:ln w="9525">
            <a:noFill/>
            <a:round/>
            <a:headEnd/>
            <a:tailEnd/>
          </a:ln>
        </p:spPr>
        <p:txBody>
          <a:bodyPr>
            <a:spAutoFit/>
          </a:bodyPr>
          <a:lstStyle/>
          <a:p>
            <a:r>
              <a:rPr lang="en-US" sz="1600"/>
              <a:t>Connector :  uses MyFoo, the interface of the receiver.</a:t>
            </a:r>
          </a:p>
          <a:p>
            <a:r>
              <a:rPr lang="en-US" sz="1600"/>
              <a:t>provides AMI4CCM_MyFoo, the interface for the sender.</a:t>
            </a:r>
          </a:p>
        </p:txBody>
      </p:sp>
      <p:sp>
        <p:nvSpPr>
          <p:cNvPr id="11"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(3/7)</a:t>
            </a:r>
          </a:p>
        </p:txBody>
      </p:sp>
      <p:sp>
        <p:nvSpPr>
          <p:cNvPr id="194569" name="Rounded Rectangular Callout 7"/>
          <p:cNvSpPr>
            <a:spLocks noChangeArrowheads="1"/>
          </p:cNvSpPr>
          <p:nvPr/>
        </p:nvSpPr>
        <p:spPr bwMode="auto">
          <a:xfrm>
            <a:off x="6486525" y="2852738"/>
            <a:ext cx="2373313" cy="969962"/>
          </a:xfrm>
          <a:prstGeom prst="wedgeRoundRectCallout">
            <a:avLst>
              <a:gd name="adj1" fmla="val -86940"/>
              <a:gd name="adj2" fmla="val 11977"/>
              <a:gd name="adj3" fmla="val 16667"/>
            </a:avLst>
          </a:prstGeom>
          <a:solidFill>
            <a:srgbClr val="FFFF99"/>
          </a:solidFill>
          <a:ln w="9525">
            <a:noFill/>
            <a:round/>
            <a:headEnd/>
            <a:tailEnd/>
          </a:ln>
        </p:spPr>
        <p:txBody>
          <a:bodyPr>
            <a:spAutoFit/>
          </a:bodyPr>
          <a:lstStyle/>
          <a:p>
            <a:r>
              <a:rPr lang="en-US" sz="1700"/>
              <a:t>Type-specific asynch interface for making invocations</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5587"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3540"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defRPr/>
            </a:pPr>
            <a:endParaRPr lang="en-US" sz="1200" i="0" dirty="0">
              <a:latin typeface="Courier New" pitchFamily="49" charset="0"/>
              <a:cs typeface="Courier New" pitchFamily="49" charset="0"/>
            </a:endParaRPr>
          </a:p>
          <a:p>
            <a:pPr>
              <a:spcBef>
                <a:spcPct val="0"/>
              </a:spcBef>
              <a:defRPr/>
            </a:pPr>
            <a:endParaRPr lang="en-US" sz="1200" i="0" dirty="0">
              <a:latin typeface="Courier New" pitchFamily="49" charset="0"/>
              <a:cs typeface="Courier New" pitchFamily="49" charset="0"/>
            </a:endParaRPr>
          </a:p>
          <a:p>
            <a:pPr>
              <a:spcBef>
                <a:spcPct val="0"/>
              </a:spcBef>
              <a:defRPr/>
            </a:pPr>
            <a:r>
              <a:rPr lang="en-US" sz="1200" i="0" dirty="0">
                <a:latin typeface="Courier New" pitchFamily="49" charset="0"/>
                <a:cs typeface="Courier New" pitchFamily="49" charset="0"/>
              </a:rPr>
              <a:t>#</a:t>
            </a:r>
            <a:r>
              <a:rPr lang="en-US" sz="1200" i="0" dirty="0" err="1">
                <a:latin typeface="Courier New" pitchFamily="49" charset="0"/>
                <a:cs typeface="Courier New" pitchFamily="49" charset="0"/>
              </a:rPr>
              <a:t>pragma</a:t>
            </a:r>
            <a:r>
              <a:rPr lang="en-US" sz="1200" i="0" dirty="0">
                <a:latin typeface="Courier New" pitchFamily="49" charset="0"/>
                <a:cs typeface="Courier New" pitchFamily="49" charset="0"/>
              </a:rPr>
              <a:t> ciao ami4ccm receptacle “Sender::</a:t>
            </a:r>
            <a:r>
              <a:rPr lang="en-US" sz="1200" i="0" dirty="0" err="1">
                <a:latin typeface="Courier New" pitchFamily="49" charset="0"/>
                <a:cs typeface="Courier New" pitchFamily="49" charset="0"/>
              </a:rPr>
              <a:t>run_my_foo</a:t>
            </a:r>
            <a:r>
              <a:rPr lang="en-US" sz="1200" i="0" dirty="0">
                <a:latin typeface="Courier New" pitchFamily="49" charset="0"/>
                <a:cs typeface="Courier New" pitchFamily="49" charset="0"/>
              </a:rPr>
              <a:t>"</a:t>
            </a:r>
            <a:endParaRPr lang="nl-NL" sz="1200" i="0" dirty="0">
              <a:latin typeface="Courier New" pitchFamily="49" charset="0"/>
              <a:cs typeface="Courier New" pitchFamily="49" charset="0"/>
            </a:endParaRPr>
          </a:p>
          <a:p>
            <a:pPr>
              <a:spcBef>
                <a:spcPct val="0"/>
              </a:spcBef>
              <a:defRPr/>
            </a:pPr>
            <a:endParaRPr lang="nl-NL" sz="1200" b="1" i="0" dirty="0">
              <a:latin typeface="Courier New" pitchFamily="49" charset="0"/>
              <a:cs typeface="Courier New" pitchFamily="49" charset="0"/>
            </a:endParaRPr>
          </a:p>
          <a:p>
            <a:pPr>
              <a:spcBef>
                <a:spcPct val="0"/>
              </a:spcBef>
              <a:defRPr/>
            </a:pPr>
            <a:r>
              <a:rPr lang="nl-NL" sz="1200" b="1" i="0" dirty="0">
                <a:latin typeface="Courier New" pitchFamily="49" charset="0"/>
                <a:cs typeface="Courier New" pitchFamily="49" charset="0"/>
              </a:rPr>
              <a:t>// SENDER COMPONENT</a:t>
            </a:r>
            <a:endParaRPr lang="nl-NL" sz="1200" i="0" dirty="0">
              <a:latin typeface="Courier New" pitchFamily="49" charset="0"/>
              <a:cs typeface="Courier New" pitchFamily="49" charset="0"/>
            </a:endParaRPr>
          </a:p>
          <a:p>
            <a:pPr>
              <a:spcBef>
                <a:spcPct val="0"/>
              </a:spcBef>
              <a:defRPr/>
            </a:pPr>
            <a:r>
              <a:rPr lang="nl-NL" sz="1200" i="0" dirty="0">
                <a:latin typeface="Courier New" pitchFamily="49" charset="0"/>
                <a:cs typeface="Courier New" pitchFamily="49" charset="0"/>
              </a:rPr>
              <a:t>component Sender</a:t>
            </a:r>
          </a:p>
          <a:p>
            <a:pPr>
              <a:spcBef>
                <a:spcPct val="0"/>
              </a:spcBef>
              <a:defRPr/>
            </a:pPr>
            <a:r>
              <a:rPr lang="nl-NL" sz="1200" i="0" dirty="0">
                <a:latin typeface="Courier New" pitchFamily="49" charset="0"/>
                <a:cs typeface="Courier New" pitchFamily="49" charset="0"/>
              </a:rPr>
              <a:t>  {</a:t>
            </a:r>
          </a:p>
          <a:p>
            <a:pPr>
              <a:spcBef>
                <a:spcPct val="0"/>
              </a:spcBef>
              <a:defRPr/>
            </a:pPr>
            <a:r>
              <a:rPr lang="nl-NL" sz="1200" i="0" dirty="0">
                <a:latin typeface="Courier New" pitchFamily="49" charset="0"/>
                <a:cs typeface="Courier New" pitchFamily="49" charset="0"/>
              </a:rPr>
              <a:t>    // For synchronous invocation</a:t>
            </a:r>
          </a:p>
          <a:p>
            <a:pPr>
              <a:spcBef>
                <a:spcPct val="0"/>
              </a:spcBef>
              <a:defRPr/>
            </a:pPr>
            <a:r>
              <a:rPr lang="nl-NL" sz="1200" i="0" dirty="0">
                <a:latin typeface="Courier New" pitchFamily="49" charset="0"/>
                <a:cs typeface="Courier New" pitchFamily="49" charset="0"/>
              </a:rPr>
              <a:t>    uses MyFoo run_my_foo;</a:t>
            </a:r>
          </a:p>
          <a:p>
            <a:pPr>
              <a:spcBef>
                <a:spcPct val="0"/>
              </a:spcBef>
              <a:defRPr/>
            </a:pPr>
            <a:r>
              <a:rPr lang="nl-NL" sz="1200" i="0" dirty="0">
                <a:latin typeface="Courier New" pitchFamily="49" charset="0"/>
                <a:cs typeface="Courier New" pitchFamily="49" charset="0"/>
              </a:rPr>
              <a:t>  };</a:t>
            </a:r>
          </a:p>
          <a:p>
            <a:pPr>
              <a:spcBef>
                <a:spcPct val="0"/>
              </a:spcBef>
              <a:defRPr/>
            </a:pPr>
            <a:endParaRPr lang="nl-NL" sz="1200" i="0" dirty="0">
              <a:latin typeface="Courier New" pitchFamily="49" charset="0"/>
              <a:cs typeface="Courier New" pitchFamily="49" charset="0"/>
            </a:endParaRPr>
          </a:p>
          <a:p>
            <a:pPr>
              <a:defRPr/>
            </a:pPr>
            <a:endParaRPr lang="en-US" sz="1200" i="0" dirty="0"/>
          </a:p>
          <a:p>
            <a:pPr>
              <a:defRPr/>
            </a:pPr>
            <a:r>
              <a:rPr lang="en-US" sz="1400" i="0" dirty="0">
                <a:latin typeface="+mn-lt"/>
              </a:rPr>
              <a:t>For asynchronous invocations, the Sender component uses the AMI4CCM_MyFoo interface of the AMI component and provides the AMI4CCM_MyFooReplyHandler interface to the AMI component.</a:t>
            </a:r>
          </a:p>
          <a:p>
            <a:pPr>
              <a:defRPr/>
            </a:pPr>
            <a:r>
              <a:rPr lang="en-US" sz="1400" i="0" dirty="0">
                <a:latin typeface="+mn-lt"/>
              </a:rPr>
              <a:t>For synchronous invocations, the Sender component uses the </a:t>
            </a:r>
            <a:r>
              <a:rPr lang="en-US" sz="1400" i="0" dirty="0" err="1">
                <a:latin typeface="+mn-lt"/>
              </a:rPr>
              <a:t>MyFoo</a:t>
            </a:r>
            <a:r>
              <a:rPr lang="en-US" sz="1400" i="0" dirty="0">
                <a:latin typeface="+mn-lt"/>
              </a:rPr>
              <a:t> interface (which the Receiver provides).</a:t>
            </a:r>
          </a:p>
          <a:p>
            <a:pPr>
              <a:spcBef>
                <a:spcPct val="0"/>
              </a:spcBef>
              <a:defRPr/>
            </a:pPr>
            <a:endParaRPr lang="nl-NL" sz="1200" i="0" dirty="0">
              <a:latin typeface="Courier New" pitchFamily="49" charset="0"/>
              <a:cs typeface="Courier New" pitchFamily="49" charset="0"/>
            </a:endParaRPr>
          </a:p>
        </p:txBody>
      </p:sp>
      <p:sp>
        <p:nvSpPr>
          <p:cNvPr id="195589" name="Rounded Rectangular Callout 7"/>
          <p:cNvSpPr>
            <a:spLocks noChangeArrowheads="1"/>
          </p:cNvSpPr>
          <p:nvPr/>
        </p:nvSpPr>
        <p:spPr bwMode="auto">
          <a:xfrm>
            <a:off x="466725" y="1181100"/>
            <a:ext cx="8220075" cy="392113"/>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700" dirty="0"/>
              <a:t>The  interface to write for the Sender </a:t>
            </a:r>
            <a:r>
              <a:rPr lang="en-US" sz="1700" dirty="0" smtClean="0"/>
              <a:t>(Hello_Sender.idl</a:t>
            </a:r>
            <a:r>
              <a:rPr lang="en-US" sz="1700" dirty="0"/>
              <a:t>) :</a:t>
            </a:r>
          </a:p>
        </p:txBody>
      </p:sp>
      <p:sp>
        <p:nvSpPr>
          <p:cNvPr id="11"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(4/7)</a:t>
            </a:r>
          </a:p>
        </p:txBody>
      </p:sp>
      <p:sp>
        <p:nvSpPr>
          <p:cNvPr id="195591" name="Rounded Rectangular Callout 7"/>
          <p:cNvSpPr>
            <a:spLocks noChangeArrowheads="1"/>
          </p:cNvSpPr>
          <p:nvPr/>
        </p:nvSpPr>
        <p:spPr bwMode="auto">
          <a:xfrm>
            <a:off x="5886450" y="1933575"/>
            <a:ext cx="2419350" cy="969963"/>
          </a:xfrm>
          <a:prstGeom prst="wedgeRoundRectCallout">
            <a:avLst>
              <a:gd name="adj1" fmla="val -65463"/>
              <a:gd name="adj2" fmla="val -37815"/>
              <a:gd name="adj3" fmla="val 16667"/>
            </a:avLst>
          </a:prstGeom>
          <a:solidFill>
            <a:srgbClr val="FFFF99"/>
          </a:solidFill>
          <a:ln w="9525">
            <a:noFill/>
            <a:round/>
            <a:headEnd/>
            <a:tailEnd/>
          </a:ln>
        </p:spPr>
        <p:txBody>
          <a:bodyPr>
            <a:spAutoFit/>
          </a:bodyPr>
          <a:lstStyle/>
          <a:p>
            <a:r>
              <a:rPr lang="en-US" sz="1700"/>
              <a:t>Pragma is used for implying the asynch receptacle. </a:t>
            </a:r>
          </a:p>
        </p:txBody>
      </p:sp>
      <p:sp>
        <p:nvSpPr>
          <p:cNvPr id="195592" name="Rounded Rectangular Callout 7"/>
          <p:cNvSpPr>
            <a:spLocks noChangeArrowheads="1"/>
          </p:cNvSpPr>
          <p:nvPr/>
        </p:nvSpPr>
        <p:spPr bwMode="auto">
          <a:xfrm>
            <a:off x="5786438" y="5176838"/>
            <a:ext cx="3000375" cy="509587"/>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200"/>
              <a:t>Part of the  implied interface for the Sender(Hello_SenderE.idl) </a:t>
            </a:r>
          </a:p>
        </p:txBody>
      </p:sp>
      <p:sp>
        <p:nvSpPr>
          <p:cNvPr id="195593" name="TextBox 11"/>
          <p:cNvSpPr txBox="1">
            <a:spLocks noChangeArrowheads="1"/>
          </p:cNvSpPr>
          <p:nvPr/>
        </p:nvSpPr>
        <p:spPr bwMode="auto">
          <a:xfrm>
            <a:off x="460375" y="4837113"/>
            <a:ext cx="7912100" cy="1016000"/>
          </a:xfrm>
          <a:prstGeom prst="rect">
            <a:avLst/>
          </a:prstGeom>
          <a:noFill/>
          <a:ln w="9525">
            <a:solidFill>
              <a:schemeClr val="tx1"/>
            </a:solidFill>
            <a:miter lim="800000"/>
            <a:headEnd/>
            <a:tailEnd/>
          </a:ln>
        </p:spPr>
        <p:txBody>
          <a:bodyPr>
            <a:spAutoFit/>
          </a:bodyPr>
          <a:lstStyle/>
          <a:p>
            <a:pPr>
              <a:spcBef>
                <a:spcPct val="0"/>
              </a:spcBef>
            </a:pPr>
            <a:r>
              <a:rPr lang="nl-NL" sz="1200" i="0">
                <a:latin typeface="Courier New" pitchFamily="49" charset="0"/>
                <a:cs typeface="Courier New" pitchFamily="49" charset="0"/>
              </a:rPr>
              <a:t>local interface CCM_Sender_Context: ::Components::SessionContext</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::MyFoo get_connection_run_my_foo ();</a:t>
            </a:r>
          </a:p>
          <a:p>
            <a:pPr>
              <a:spcBef>
                <a:spcPct val="0"/>
              </a:spcBef>
            </a:pPr>
            <a:r>
              <a:rPr lang="nl-NL" sz="1200" i="0">
                <a:latin typeface="Courier New" pitchFamily="49" charset="0"/>
                <a:cs typeface="Courier New" pitchFamily="49" charset="0"/>
              </a:rPr>
              <a:t>    ::AMI4CCM_MyFoo get_connection_sendc_run_my_foo ();</a:t>
            </a:r>
          </a:p>
          <a:p>
            <a:pPr>
              <a:spcBef>
                <a:spcPct val="0"/>
              </a:spcBef>
            </a:pPr>
            <a:r>
              <a:rPr lang="nl-NL" sz="1200" i="0">
                <a:latin typeface="Courier New" pitchFamily="49" charset="0"/>
                <a:cs typeface="Courier New" pitchFamily="49" charset="0"/>
              </a:rPr>
              <a:t>  };</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6611"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6612"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pPr>
            <a:endParaRPr lang="en-US" sz="1200" i="0">
              <a:latin typeface="Courier New" pitchFamily="49" charset="0"/>
              <a:cs typeface="Courier New" pitchFamily="49" charset="0"/>
            </a:endParaRPr>
          </a:p>
          <a:p>
            <a:pPr>
              <a:spcBef>
                <a:spcPct val="0"/>
              </a:spcBef>
            </a:pPr>
            <a:endParaRPr lang="en-US" sz="1200" i="0">
              <a:latin typeface="Courier New" pitchFamily="49" charset="0"/>
              <a:cs typeface="Courier New" pitchFamily="49" charset="0"/>
            </a:endParaRPr>
          </a:p>
          <a:p>
            <a:pPr>
              <a:spcBef>
                <a:spcPct val="0"/>
              </a:spcBef>
            </a:pPr>
            <a:endParaRPr lang="nl-NL" sz="1200" b="1" i="0">
              <a:latin typeface="Courier New" pitchFamily="49" charset="0"/>
              <a:cs typeface="Courier New" pitchFamily="49" charset="0"/>
            </a:endParaRPr>
          </a:p>
          <a:p>
            <a:pPr>
              <a:spcBef>
                <a:spcPct val="0"/>
              </a:spcBef>
            </a:pPr>
            <a:endParaRPr lang="nl-NL" sz="1200" i="0">
              <a:latin typeface="Courier New" pitchFamily="49" charset="0"/>
              <a:cs typeface="Courier New" pitchFamily="49" charset="0"/>
            </a:endParaRPr>
          </a:p>
          <a:p>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en-US" sz="1200"/>
          </a:p>
        </p:txBody>
      </p:sp>
      <p:sp>
        <p:nvSpPr>
          <p:cNvPr id="196613" name="Rounded Rectangular Callout 7"/>
          <p:cNvSpPr>
            <a:spLocks noChangeArrowheads="1"/>
          </p:cNvSpPr>
          <p:nvPr/>
        </p:nvSpPr>
        <p:spPr bwMode="auto">
          <a:xfrm>
            <a:off x="401638" y="1368425"/>
            <a:ext cx="8220075" cy="681038"/>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700" i="0"/>
              <a:t>The  Connector, the AMI-Component, will be generated completely by the IDL compiler by implying ami4ccm.idl</a:t>
            </a:r>
          </a:p>
        </p:txBody>
      </p:sp>
      <p:sp>
        <p:nvSpPr>
          <p:cNvPr id="11"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(5/7)</a:t>
            </a:r>
          </a:p>
        </p:txBody>
      </p:sp>
      <p:sp>
        <p:nvSpPr>
          <p:cNvPr id="196615" name="Rounded Rectangular Callout 7"/>
          <p:cNvSpPr>
            <a:spLocks noChangeArrowheads="1"/>
          </p:cNvSpPr>
          <p:nvPr/>
        </p:nvSpPr>
        <p:spPr bwMode="auto">
          <a:xfrm>
            <a:off x="5172075" y="3694113"/>
            <a:ext cx="3001963" cy="511175"/>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200"/>
              <a:t>Part of ami4ccm.idl, defining the connector interface</a:t>
            </a:r>
          </a:p>
        </p:txBody>
      </p:sp>
      <p:sp>
        <p:nvSpPr>
          <p:cNvPr id="196616" name="TextBox 11"/>
          <p:cNvSpPr txBox="1">
            <a:spLocks noChangeArrowheads="1"/>
          </p:cNvSpPr>
          <p:nvPr/>
        </p:nvSpPr>
        <p:spPr bwMode="auto">
          <a:xfrm>
            <a:off x="485775" y="2181225"/>
            <a:ext cx="7913688" cy="3508375"/>
          </a:xfrm>
          <a:prstGeom prst="rect">
            <a:avLst/>
          </a:prstGeom>
          <a:noFill/>
          <a:ln w="9525">
            <a:solidFill>
              <a:schemeClr val="tx1"/>
            </a:solidFill>
            <a:miter lim="800000"/>
            <a:headEnd/>
            <a:tailEnd/>
          </a:ln>
        </p:spPr>
        <p:txBody>
          <a:bodyPr>
            <a:spAutoFit/>
          </a:bodyPr>
          <a:lstStyle/>
          <a:p>
            <a:pPr>
              <a:spcBef>
                <a:spcPct val="0"/>
              </a:spcBef>
            </a:pPr>
            <a:r>
              <a:rPr lang="nl-NL" sz="1200" i="0">
                <a:latin typeface="Courier New" pitchFamily="49" charset="0"/>
                <a:cs typeface="Courier New" pitchFamily="49" charset="0"/>
              </a:rPr>
              <a:t>connector AMI4CCM_Base</a:t>
            </a:r>
          </a:p>
          <a:p>
            <a:pPr>
              <a:spcBef>
                <a:spcPct val="0"/>
              </a:spcBef>
            </a:pPr>
            <a:r>
              <a:rPr lang="nl-NL" sz="1200" i="0">
                <a:latin typeface="Courier New" pitchFamily="49" charset="0"/>
                <a:cs typeface="Courier New" pitchFamily="49" charset="0"/>
              </a:rPr>
              <a:t>{</a:t>
            </a:r>
          </a:p>
          <a:p>
            <a:pPr>
              <a:spcBef>
                <a:spcPct val="0"/>
              </a:spcBef>
            </a:pPr>
            <a:r>
              <a:rPr lang="nl-NL" sz="1200" i="0">
                <a:latin typeface="Courier New" pitchFamily="49" charset="0"/>
                <a:cs typeface="Courier New" pitchFamily="49" charset="0"/>
              </a:rPr>
              <a:t>};</a:t>
            </a:r>
          </a:p>
          <a:p>
            <a:pPr>
              <a:spcBef>
                <a:spcPct val="0"/>
              </a:spcBef>
            </a:pPr>
            <a:endParaRPr lang="nl-NL" sz="1200" i="0">
              <a:latin typeface="Courier New" pitchFamily="49" charset="0"/>
              <a:cs typeface="Courier New" pitchFamily="49" charset="0"/>
            </a:endParaRPr>
          </a:p>
          <a:p>
            <a:pPr>
              <a:spcBef>
                <a:spcPct val="0"/>
              </a:spcBef>
            </a:pPr>
            <a:r>
              <a:rPr lang="fr-FR" sz="1200" i="0">
                <a:latin typeface="Courier New" pitchFamily="49" charset="0"/>
                <a:cs typeface="Courier New" pitchFamily="49" charset="0"/>
              </a:rPr>
              <a:t>module Connector_T&lt;interface T, interface AMI4CCM_T&gt;</a:t>
            </a:r>
          </a:p>
          <a:p>
            <a:pPr>
              <a:spcBef>
                <a:spcPct val="0"/>
              </a:spcBef>
            </a:pPr>
            <a:r>
              <a:rPr lang="nl-NL" sz="1200" i="0">
                <a:latin typeface="Courier New" pitchFamily="49" charset="0"/>
                <a:cs typeface="Courier New" pitchFamily="49" charset="0"/>
              </a:rPr>
              <a:t>{</a:t>
            </a:r>
          </a:p>
          <a:p>
            <a:pPr>
              <a:spcBef>
                <a:spcPct val="0"/>
              </a:spcBef>
            </a:pPr>
            <a:r>
              <a:rPr lang="nl-NL" sz="1200" i="0">
                <a:latin typeface="Courier New" pitchFamily="49" charset="0"/>
                <a:cs typeface="Courier New" pitchFamily="49" charset="0"/>
              </a:rPr>
              <a:t>   porttype AMI4CCM_Port</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provides AMI4CCM_T ami4ccm_provides;</a:t>
            </a:r>
          </a:p>
          <a:p>
            <a:pPr>
              <a:spcBef>
                <a:spcPct val="0"/>
              </a:spcBef>
            </a:pPr>
            <a:r>
              <a:rPr lang="nl-NL" sz="1200" i="0">
                <a:latin typeface="Courier New" pitchFamily="49" charset="0"/>
                <a:cs typeface="Courier New" pitchFamily="49" charset="0"/>
              </a:rPr>
              <a:t>       uses T ami4ccm_uses; </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connector AMI4CCM_Connector : AMI4CCM_Base</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port AMI4CCM_Port ami4ccm_port;</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a:t>
            </a:r>
          </a:p>
          <a:p>
            <a:r>
              <a:rPr lang="nl-NL" sz="1200" i="0"/>
              <a:t>  </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7635"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7636"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pPr>
            <a:endParaRPr lang="en-US" sz="1200" i="0">
              <a:latin typeface="Courier New" pitchFamily="49" charset="0"/>
              <a:cs typeface="Courier New" pitchFamily="49" charset="0"/>
            </a:endParaRPr>
          </a:p>
          <a:p>
            <a:pPr>
              <a:spcBef>
                <a:spcPct val="0"/>
              </a:spcBef>
            </a:pPr>
            <a:endParaRPr lang="en-US" sz="1200" i="0">
              <a:latin typeface="Courier New" pitchFamily="49" charset="0"/>
              <a:cs typeface="Courier New" pitchFamily="49" charset="0"/>
            </a:endParaRPr>
          </a:p>
          <a:p>
            <a:pPr>
              <a:spcBef>
                <a:spcPct val="0"/>
              </a:spcBef>
            </a:pPr>
            <a:endParaRPr lang="nl-NL" sz="1200" b="1" i="0">
              <a:latin typeface="Courier New" pitchFamily="49" charset="0"/>
              <a:cs typeface="Courier New" pitchFamily="49" charset="0"/>
            </a:endParaRPr>
          </a:p>
          <a:p>
            <a:pPr>
              <a:spcBef>
                <a:spcPct val="0"/>
              </a:spcBef>
            </a:pPr>
            <a:endParaRPr lang="nl-NL" sz="1200" i="0">
              <a:latin typeface="Courier New" pitchFamily="49" charset="0"/>
              <a:cs typeface="Courier New" pitchFamily="49" charset="0"/>
            </a:endParaRPr>
          </a:p>
          <a:p>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en-US" sz="1200"/>
          </a:p>
        </p:txBody>
      </p:sp>
      <p:sp>
        <p:nvSpPr>
          <p:cNvPr id="197637" name="Rounded Rectangular Callout 7"/>
          <p:cNvSpPr>
            <a:spLocks noChangeArrowheads="1"/>
          </p:cNvSpPr>
          <p:nvPr/>
        </p:nvSpPr>
        <p:spPr bwMode="auto">
          <a:xfrm>
            <a:off x="419100" y="1277938"/>
            <a:ext cx="8221663" cy="971550"/>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700" i="0" dirty="0"/>
              <a:t>The Receiver </a:t>
            </a:r>
            <a:r>
              <a:rPr lang="en-US" sz="1700" i="0" dirty="0" smtClean="0"/>
              <a:t>just </a:t>
            </a:r>
            <a:r>
              <a:rPr lang="en-US" sz="1700" i="0" dirty="0"/>
              <a:t>implements the interface provided by the application programmer. The Receiver component has no idea which component (in this case Sender or AMI) uses his interface!</a:t>
            </a:r>
          </a:p>
        </p:txBody>
      </p:sp>
      <p:sp>
        <p:nvSpPr>
          <p:cNvPr id="11" name="Title 5"/>
          <p:cNvSpPr txBox="1">
            <a:spLocks/>
          </p:cNvSpPr>
          <p:nvPr/>
        </p:nvSpPr>
        <p:spPr bwMode="black">
          <a:xfrm>
            <a:off x="457200" y="1666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(6/7)</a:t>
            </a:r>
          </a:p>
        </p:txBody>
      </p:sp>
      <p:sp>
        <p:nvSpPr>
          <p:cNvPr id="197639" name="Rounded Rectangular Callout 7"/>
          <p:cNvSpPr>
            <a:spLocks noChangeArrowheads="1"/>
          </p:cNvSpPr>
          <p:nvPr/>
        </p:nvSpPr>
        <p:spPr bwMode="auto">
          <a:xfrm>
            <a:off x="460375" y="2517775"/>
            <a:ext cx="6958013" cy="374650"/>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600" i="0" dirty="0"/>
              <a:t>The </a:t>
            </a:r>
            <a:r>
              <a:rPr lang="en-US" sz="1600" i="0" dirty="0" smtClean="0"/>
              <a:t>interface </a:t>
            </a:r>
            <a:r>
              <a:rPr lang="en-US" sz="1600" i="0" dirty="0"/>
              <a:t>to write for the </a:t>
            </a:r>
            <a:r>
              <a:rPr lang="en-US" sz="1600" i="0" dirty="0" smtClean="0"/>
              <a:t>Receiver </a:t>
            </a:r>
            <a:r>
              <a:rPr lang="en-US" sz="1600" i="0" dirty="0"/>
              <a:t>( Hello_Receiver.idl) :</a:t>
            </a:r>
          </a:p>
        </p:txBody>
      </p:sp>
      <p:sp>
        <p:nvSpPr>
          <p:cNvPr id="197640" name="TextBox 11"/>
          <p:cNvSpPr txBox="1">
            <a:spLocks noChangeArrowheads="1"/>
          </p:cNvSpPr>
          <p:nvPr/>
        </p:nvSpPr>
        <p:spPr bwMode="auto">
          <a:xfrm>
            <a:off x="542925" y="3125788"/>
            <a:ext cx="7912100" cy="1477962"/>
          </a:xfrm>
          <a:prstGeom prst="rect">
            <a:avLst/>
          </a:prstGeom>
          <a:noFill/>
          <a:ln w="9525">
            <a:noFill/>
            <a:miter lim="800000"/>
            <a:headEnd/>
            <a:tailEnd/>
          </a:ln>
        </p:spPr>
        <p:txBody>
          <a:bodyPr>
            <a:spAutoFit/>
          </a:bodyPr>
          <a:lstStyle/>
          <a:p>
            <a:pPr>
              <a:spcBef>
                <a:spcPct val="0"/>
              </a:spcBef>
            </a:pPr>
            <a:endParaRPr lang="nl-NL" sz="1200" b="1" i="0">
              <a:latin typeface="Courier New" pitchFamily="49" charset="0"/>
              <a:cs typeface="Courier New" pitchFamily="49" charset="0"/>
            </a:endParaRPr>
          </a:p>
          <a:p>
            <a:pPr>
              <a:spcBef>
                <a:spcPct val="0"/>
              </a:spcBef>
            </a:pPr>
            <a:r>
              <a:rPr lang="nl-NL" sz="1200" b="1" i="0">
                <a:latin typeface="Courier New" pitchFamily="49" charset="0"/>
                <a:cs typeface="Courier New" pitchFamily="49" charset="0"/>
              </a:rPr>
              <a:t>// RECEIVER COMPONENT</a:t>
            </a:r>
            <a:endParaRPr lang="nl-NL" sz="1200" i="0">
              <a:latin typeface="Courier New" pitchFamily="49" charset="0"/>
              <a:cs typeface="Courier New" pitchFamily="49" charset="0"/>
            </a:endParaRPr>
          </a:p>
          <a:p>
            <a:pPr>
              <a:spcBef>
                <a:spcPct val="0"/>
              </a:spcBef>
            </a:pPr>
            <a:r>
              <a:rPr lang="nl-NL" sz="1200" i="0">
                <a:latin typeface="Courier New" pitchFamily="49" charset="0"/>
                <a:cs typeface="Courier New" pitchFamily="49" charset="0"/>
              </a:rPr>
              <a:t>component Receiver</a:t>
            </a:r>
          </a:p>
          <a:p>
            <a:pPr>
              <a:spcBef>
                <a:spcPct val="0"/>
              </a:spcBef>
            </a:pPr>
            <a:r>
              <a:rPr lang="nl-NL" sz="1200" i="0">
                <a:latin typeface="Courier New" pitchFamily="49" charset="0"/>
                <a:cs typeface="Courier New" pitchFamily="49" charset="0"/>
              </a:rPr>
              <a:t>  {</a:t>
            </a:r>
          </a:p>
          <a:p>
            <a:pPr>
              <a:spcBef>
                <a:spcPct val="0"/>
              </a:spcBef>
            </a:pPr>
            <a:r>
              <a:rPr lang="nl-NL" sz="1200" i="0">
                <a:latin typeface="Courier New" pitchFamily="49" charset="0"/>
                <a:cs typeface="Courier New" pitchFamily="49" charset="0"/>
              </a:rPr>
              <a:t>    provides MyFoo do_my_foo;</a:t>
            </a:r>
          </a:p>
          <a:p>
            <a:pPr>
              <a:spcBef>
                <a:spcPct val="0"/>
              </a:spcBef>
            </a:pPr>
            <a:r>
              <a:rPr lang="nl-NL" sz="1200" i="0">
                <a:latin typeface="Courier New" pitchFamily="49" charset="0"/>
                <a:cs typeface="Courier New" pitchFamily="49" charset="0"/>
              </a:rPr>
              <a:t>  };</a:t>
            </a:r>
          </a:p>
          <a:p>
            <a:r>
              <a:rPr lang="nl-NL" sz="1200" i="0"/>
              <a:t>  </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198659"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198660" name="Rectangle 4"/>
          <p:cNvSpPr>
            <a:spLocks noChangeArrowheads="1"/>
          </p:cNvSpPr>
          <p:nvPr/>
        </p:nvSpPr>
        <p:spPr bwMode="auto">
          <a:xfrm>
            <a:off x="381000" y="1295400"/>
            <a:ext cx="8763000" cy="4876800"/>
          </a:xfrm>
          <a:prstGeom prst="rect">
            <a:avLst/>
          </a:prstGeom>
          <a:noFill/>
          <a:ln w="9525">
            <a:noFill/>
            <a:miter lim="800000"/>
            <a:headEnd/>
            <a:tailEnd/>
          </a:ln>
        </p:spPr>
        <p:txBody>
          <a:bodyPr/>
          <a:lstStyle/>
          <a:p>
            <a:pPr>
              <a:spcBef>
                <a:spcPct val="0"/>
              </a:spcBef>
            </a:pPr>
            <a:endParaRPr lang="en-US" sz="1200" i="0">
              <a:latin typeface="Courier New" pitchFamily="49" charset="0"/>
              <a:cs typeface="Courier New" pitchFamily="49" charset="0"/>
            </a:endParaRPr>
          </a:p>
          <a:p>
            <a:pPr>
              <a:spcBef>
                <a:spcPct val="0"/>
              </a:spcBef>
            </a:pPr>
            <a:endParaRPr lang="en-US" sz="1200" i="0">
              <a:latin typeface="Courier New" pitchFamily="49" charset="0"/>
              <a:cs typeface="Courier New" pitchFamily="49" charset="0"/>
            </a:endParaRPr>
          </a:p>
          <a:p>
            <a:pPr>
              <a:spcBef>
                <a:spcPct val="0"/>
              </a:spcBef>
            </a:pPr>
            <a:endParaRPr lang="nl-NL" sz="1200" b="1" i="0">
              <a:latin typeface="Courier New" pitchFamily="49" charset="0"/>
              <a:cs typeface="Courier New" pitchFamily="49" charset="0"/>
            </a:endParaRPr>
          </a:p>
          <a:p>
            <a:pPr>
              <a:spcBef>
                <a:spcPct val="0"/>
              </a:spcBef>
            </a:pPr>
            <a:endParaRPr lang="nl-NL" sz="1200" i="0">
              <a:latin typeface="Courier New" pitchFamily="49" charset="0"/>
              <a:cs typeface="Courier New" pitchFamily="49" charset="0"/>
            </a:endParaRPr>
          </a:p>
          <a:p>
            <a:r>
              <a:rPr lang="nl-NL" sz="1200" i="0">
                <a:latin typeface="Courier New" pitchFamily="49" charset="0"/>
                <a:cs typeface="Courier New" pitchFamily="49" charset="0"/>
              </a:rPr>
              <a:t/>
            </a:r>
            <a:br>
              <a:rPr lang="nl-NL" sz="1200" i="0">
                <a:latin typeface="Courier New" pitchFamily="49" charset="0"/>
                <a:cs typeface="Courier New" pitchFamily="49" charset="0"/>
              </a:rPr>
            </a:br>
            <a:endParaRPr lang="en-US" sz="1200"/>
          </a:p>
        </p:txBody>
      </p:sp>
      <p:sp>
        <p:nvSpPr>
          <p:cNvPr id="198661" name="Rounded Rectangular Callout 7"/>
          <p:cNvSpPr>
            <a:spLocks noChangeArrowheads="1"/>
          </p:cNvSpPr>
          <p:nvPr/>
        </p:nvSpPr>
        <p:spPr bwMode="auto">
          <a:xfrm>
            <a:off x="419100" y="1277938"/>
            <a:ext cx="8221663" cy="392112"/>
          </a:xfrm>
          <a:prstGeom prst="wedgeRoundRectCallout">
            <a:avLst>
              <a:gd name="adj1" fmla="val -50111"/>
              <a:gd name="adj2" fmla="val -6412"/>
              <a:gd name="adj3" fmla="val 16667"/>
            </a:avLst>
          </a:prstGeom>
          <a:solidFill>
            <a:srgbClr val="FFFF99"/>
          </a:solidFill>
          <a:ln w="9525">
            <a:noFill/>
            <a:round/>
            <a:headEnd/>
            <a:tailEnd/>
          </a:ln>
        </p:spPr>
        <p:txBody>
          <a:bodyPr>
            <a:spAutoFit/>
          </a:bodyPr>
          <a:lstStyle/>
          <a:p>
            <a:r>
              <a:rPr lang="en-US" sz="1700" i="0"/>
              <a:t>The ExceptionHolder only delivers the functionality to rethrow the original exception</a:t>
            </a:r>
          </a:p>
        </p:txBody>
      </p:sp>
      <p:sp>
        <p:nvSpPr>
          <p:cNvPr id="11" name="Title 5"/>
          <p:cNvSpPr txBox="1">
            <a:spLocks/>
          </p:cNvSpPr>
          <p:nvPr/>
        </p:nvSpPr>
        <p:spPr bwMode="black">
          <a:xfrm>
            <a:off x="457200" y="1666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Implied IDL (7/7)</a:t>
            </a:r>
          </a:p>
        </p:txBody>
      </p:sp>
      <p:sp>
        <p:nvSpPr>
          <p:cNvPr id="198663" name="TextBox 11"/>
          <p:cNvSpPr txBox="1">
            <a:spLocks noChangeArrowheads="1"/>
          </p:cNvSpPr>
          <p:nvPr/>
        </p:nvSpPr>
        <p:spPr bwMode="auto">
          <a:xfrm>
            <a:off x="385763" y="1993900"/>
            <a:ext cx="7912100" cy="1662113"/>
          </a:xfrm>
          <a:prstGeom prst="rect">
            <a:avLst/>
          </a:prstGeom>
          <a:noFill/>
          <a:ln w="9525">
            <a:noFill/>
            <a:miter lim="800000"/>
            <a:headEnd/>
            <a:tailEnd/>
          </a:ln>
        </p:spPr>
        <p:txBody>
          <a:bodyPr>
            <a:spAutoFit/>
          </a:bodyPr>
          <a:lstStyle/>
          <a:p>
            <a:r>
              <a:rPr lang="nl-NL" sz="1200" i="0">
                <a:latin typeface="Courier New" pitchFamily="49" charset="0"/>
                <a:cs typeface="Courier New" pitchFamily="49" charset="0"/>
              </a:rPr>
              <a:t>native UserExceptionBase;</a:t>
            </a:r>
          </a:p>
          <a:p>
            <a:r>
              <a:rPr lang="nl-NL" sz="1200" i="0">
                <a:latin typeface="Courier New" pitchFamily="49" charset="0"/>
                <a:cs typeface="Courier New" pitchFamily="49" charset="0"/>
              </a:rPr>
              <a:t>local interface ExceptionHolder</a:t>
            </a:r>
          </a:p>
          <a:p>
            <a:r>
              <a:rPr lang="nl-NL" sz="1200" i="0">
                <a:latin typeface="Courier New" pitchFamily="49" charset="0"/>
                <a:cs typeface="Courier New" pitchFamily="49" charset="0"/>
              </a:rPr>
              <a:t>  {</a:t>
            </a:r>
          </a:p>
          <a:p>
            <a:r>
              <a:rPr lang="nl-NL" sz="1200" i="0">
                <a:latin typeface="Courier New" pitchFamily="49" charset="0"/>
                <a:cs typeface="Courier New" pitchFamily="49" charset="0"/>
              </a:rPr>
              <a:t>    void raise_exception() raises (UserExceptionBase);</a:t>
            </a:r>
          </a:p>
          <a:p>
            <a:r>
              <a:rPr lang="nl-NL" sz="1200" i="0">
                <a:latin typeface="Courier New" pitchFamily="49" charset="0"/>
                <a:cs typeface="Courier New" pitchFamily="49" charset="0"/>
              </a:rPr>
              <a:t>  };</a:t>
            </a:r>
          </a:p>
          <a:p>
            <a:r>
              <a:rPr lang="nl-NL" sz="1200" i="0">
                <a:latin typeface="Courier New" pitchFamily="49" charset="0"/>
                <a:cs typeface="Courier New" pitchFamily="49" charset="0"/>
              </a:rPr>
              <a:t>  </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p:txBody>
          <a:bodyPr/>
          <a:lstStyle/>
          <a:p>
            <a:pPr eaLnBrk="1" hangingPunct="1"/>
            <a:r>
              <a:rPr lang="en-US" smtClean="0"/>
              <a:t>Overview of the implied ports</a:t>
            </a:r>
          </a:p>
        </p:txBody>
      </p:sp>
      <p:sp>
        <p:nvSpPr>
          <p:cNvPr id="199683" name="Picture 2"/>
          <p:cNvSpPr>
            <a:spLocks noChangeAspect="1"/>
          </p:cNvSpPr>
          <p:nvPr/>
        </p:nvSpPr>
        <p:spPr bwMode="auto">
          <a:xfrm>
            <a:off x="1873250" y="1152525"/>
            <a:ext cx="5041900" cy="787400"/>
          </a:xfrm>
          <a:prstGeom prst="rect">
            <a:avLst/>
          </a:prstGeom>
          <a:noFill/>
          <a:ln w="9525">
            <a:noFill/>
            <a:miter lim="800000"/>
            <a:headEnd/>
            <a:tailEnd/>
          </a:ln>
        </p:spPr>
        <p:txBody>
          <a:bodyPr/>
          <a:lstStyle/>
          <a:p>
            <a:endParaRPr lang="nl-NL"/>
          </a:p>
        </p:txBody>
      </p:sp>
      <p:sp>
        <p:nvSpPr>
          <p:cNvPr id="113667" name="Rounded Rectangular Callout 3"/>
          <p:cNvSpPr>
            <a:spLocks noChangeArrowheads="1"/>
          </p:cNvSpPr>
          <p:nvPr/>
        </p:nvSpPr>
        <p:spPr bwMode="auto">
          <a:xfrm>
            <a:off x="0" y="1654175"/>
            <a:ext cx="5159375" cy="1293813"/>
          </a:xfrm>
          <a:prstGeom prst="wedgeRoundRectCallout">
            <a:avLst>
              <a:gd name="adj1" fmla="val 23588"/>
              <a:gd name="adj2" fmla="val -49819"/>
              <a:gd name="adj3" fmla="val 16667"/>
            </a:avLst>
          </a:prstGeom>
          <a:solidFill>
            <a:srgbClr val="FFFF99"/>
          </a:solidFill>
          <a:ln w="9525">
            <a:noFill/>
            <a:round/>
            <a:headEnd/>
            <a:tailEnd/>
          </a:ln>
        </p:spPr>
        <p:txBody>
          <a:bodyPr>
            <a:spAutoFit/>
          </a:bodyPr>
          <a:lstStyle/>
          <a:p>
            <a:pPr>
              <a:spcBef>
                <a:spcPct val="0"/>
              </a:spcBef>
            </a:pPr>
            <a:r>
              <a:rPr lang="nl-NL" sz="1400" b="1" i="0" dirty="0">
                <a:latin typeface="Courier New" pitchFamily="49" charset="0"/>
                <a:cs typeface="Courier New" pitchFamily="49" charset="0"/>
              </a:rPr>
              <a:t>// SENDER COMPONENT</a:t>
            </a:r>
            <a:endParaRPr lang="nl-NL" sz="1400" i="0" dirty="0">
              <a:latin typeface="Courier New" pitchFamily="49" charset="0"/>
              <a:cs typeface="Courier New" pitchFamily="49" charset="0"/>
            </a:endParaRPr>
          </a:p>
          <a:p>
            <a:pPr>
              <a:spcBef>
                <a:spcPct val="0"/>
              </a:spcBef>
            </a:pPr>
            <a:r>
              <a:rPr lang="nl-NL" sz="1400" i="0" dirty="0">
                <a:latin typeface="Courier New" pitchFamily="49" charset="0"/>
                <a:cs typeface="Courier New" pitchFamily="49" charset="0"/>
              </a:rPr>
              <a:t>// For </a:t>
            </a:r>
            <a:r>
              <a:rPr lang="nl-NL" sz="1400" i="0" dirty="0" err="1">
                <a:latin typeface="Courier New" pitchFamily="49" charset="0"/>
                <a:cs typeface="Courier New" pitchFamily="49" charset="0"/>
              </a:rPr>
              <a:t>synchronous</a:t>
            </a:r>
            <a:r>
              <a:rPr lang="nl-NL" sz="1400" i="0" dirty="0">
                <a:latin typeface="Courier New" pitchFamily="49" charset="0"/>
                <a:cs typeface="Courier New" pitchFamily="49" charset="0"/>
              </a:rPr>
              <a:t> </a:t>
            </a:r>
            <a:r>
              <a:rPr lang="nl-NL" sz="1400" i="0" dirty="0" err="1">
                <a:latin typeface="Courier New" pitchFamily="49" charset="0"/>
                <a:cs typeface="Courier New" pitchFamily="49" charset="0"/>
              </a:rPr>
              <a:t>invocation</a:t>
            </a:r>
            <a:endParaRPr lang="nl-NL" sz="1400" i="0" dirty="0">
              <a:latin typeface="Courier New" pitchFamily="49" charset="0"/>
              <a:cs typeface="Courier New" pitchFamily="49" charset="0"/>
            </a:endParaRPr>
          </a:p>
          <a:p>
            <a:pPr>
              <a:spcBef>
                <a:spcPct val="0"/>
              </a:spcBef>
            </a:pPr>
            <a:r>
              <a:rPr lang="nl-NL" sz="1400" i="0" dirty="0">
                <a:latin typeface="Courier New" pitchFamily="49" charset="0"/>
                <a:cs typeface="Courier New" pitchFamily="49" charset="0"/>
              </a:rPr>
              <a:t>    </a:t>
            </a:r>
            <a:r>
              <a:rPr lang="nl-NL" sz="1400" i="0" dirty="0" err="1">
                <a:latin typeface="Courier New" pitchFamily="49" charset="0"/>
                <a:cs typeface="Courier New" pitchFamily="49" charset="0"/>
              </a:rPr>
              <a:t>uses</a:t>
            </a:r>
            <a:r>
              <a:rPr lang="nl-NL" sz="1400" i="0" dirty="0">
                <a:latin typeface="Courier New" pitchFamily="49" charset="0"/>
                <a:cs typeface="Courier New" pitchFamily="49" charset="0"/>
              </a:rPr>
              <a:t> </a:t>
            </a:r>
            <a:r>
              <a:rPr lang="nl-NL" sz="1400" i="0" dirty="0" err="1">
                <a:latin typeface="Courier New" pitchFamily="49" charset="0"/>
                <a:cs typeface="Courier New" pitchFamily="49" charset="0"/>
              </a:rPr>
              <a:t>MyFoo</a:t>
            </a:r>
            <a:r>
              <a:rPr lang="nl-NL" sz="1400" i="0" dirty="0">
                <a:latin typeface="Courier New" pitchFamily="49" charset="0"/>
                <a:cs typeface="Courier New" pitchFamily="49" charset="0"/>
              </a:rPr>
              <a:t> run_</a:t>
            </a:r>
            <a:r>
              <a:rPr lang="nl-NL" sz="1400" i="0" dirty="0" err="1">
                <a:latin typeface="Courier New" pitchFamily="49" charset="0"/>
                <a:cs typeface="Courier New" pitchFamily="49" charset="0"/>
              </a:rPr>
              <a:t>my</a:t>
            </a:r>
            <a:r>
              <a:rPr lang="nl-NL" sz="1400" i="0" dirty="0">
                <a:latin typeface="Courier New" pitchFamily="49" charset="0"/>
                <a:cs typeface="Courier New" pitchFamily="49" charset="0"/>
              </a:rPr>
              <a:t>_</a:t>
            </a:r>
            <a:r>
              <a:rPr lang="nl-NL" sz="1400" i="0" dirty="0" err="1">
                <a:latin typeface="Courier New" pitchFamily="49" charset="0"/>
                <a:cs typeface="Courier New" pitchFamily="49" charset="0"/>
              </a:rPr>
              <a:t>foo</a:t>
            </a:r>
            <a:r>
              <a:rPr lang="nl-NL" sz="1400" i="0" dirty="0">
                <a:latin typeface="Courier New" pitchFamily="49" charset="0"/>
                <a:cs typeface="Courier New" pitchFamily="49" charset="0"/>
              </a:rPr>
              <a:t>;</a:t>
            </a:r>
          </a:p>
          <a:p>
            <a:pPr>
              <a:spcBef>
                <a:spcPct val="0"/>
              </a:spcBef>
            </a:pPr>
            <a:r>
              <a:rPr lang="en-US" sz="1400" i="0" dirty="0">
                <a:latin typeface="Courier New" pitchFamily="49" charset="0"/>
                <a:cs typeface="Courier New" pitchFamily="49" charset="0"/>
              </a:rPr>
              <a:t>// </a:t>
            </a:r>
            <a:r>
              <a:rPr lang="nl-NL" sz="1400" i="0" dirty="0">
                <a:latin typeface="Courier New" pitchFamily="49" charset="0"/>
                <a:cs typeface="Courier New" pitchFamily="49" charset="0"/>
              </a:rPr>
              <a:t>For </a:t>
            </a:r>
            <a:r>
              <a:rPr lang="nl-NL" sz="1400" i="0" dirty="0" err="1">
                <a:latin typeface="Courier New" pitchFamily="49" charset="0"/>
                <a:cs typeface="Courier New" pitchFamily="49" charset="0"/>
              </a:rPr>
              <a:t>asynchronous</a:t>
            </a:r>
            <a:r>
              <a:rPr lang="nl-NL" sz="1400" i="0" dirty="0">
                <a:latin typeface="Courier New" pitchFamily="49" charset="0"/>
                <a:cs typeface="Courier New" pitchFamily="49" charset="0"/>
              </a:rPr>
              <a:t> </a:t>
            </a:r>
            <a:r>
              <a:rPr lang="nl-NL" sz="1400" i="0" dirty="0" err="1">
                <a:latin typeface="Courier New" pitchFamily="49" charset="0"/>
                <a:cs typeface="Courier New" pitchFamily="49" charset="0"/>
              </a:rPr>
              <a:t>invocation</a:t>
            </a:r>
            <a:endParaRPr lang="nl-NL" sz="1400" i="0" dirty="0">
              <a:latin typeface="Courier New" pitchFamily="49" charset="0"/>
              <a:cs typeface="Courier New" pitchFamily="49" charset="0"/>
            </a:endParaRPr>
          </a:p>
          <a:p>
            <a:pPr>
              <a:spcBef>
                <a:spcPct val="0"/>
              </a:spcBef>
            </a:pPr>
            <a:r>
              <a:rPr lang="en-US" sz="1400" i="0" dirty="0">
                <a:latin typeface="Courier New" pitchFamily="49" charset="0"/>
                <a:cs typeface="Courier New" pitchFamily="49" charset="0"/>
              </a:rPr>
              <a:t>    uses AMI4CCM_MyFoo </a:t>
            </a:r>
            <a:r>
              <a:rPr lang="en-US" sz="1400" i="0" dirty="0" err="1">
                <a:latin typeface="Courier New" pitchFamily="49" charset="0"/>
                <a:cs typeface="Courier New" pitchFamily="49" charset="0"/>
              </a:rPr>
              <a:t>sendc_run_my_foo</a:t>
            </a:r>
            <a:r>
              <a:rPr lang="nl-NL" sz="1400" i="0" dirty="0">
                <a:latin typeface="Courier New" pitchFamily="49" charset="0"/>
                <a:cs typeface="Courier New" pitchFamily="49" charset="0"/>
              </a:rPr>
              <a:t>  </a:t>
            </a:r>
          </a:p>
        </p:txBody>
      </p:sp>
      <p:sp>
        <p:nvSpPr>
          <p:cNvPr id="113668" name="Rounded Rectangular Callout 4"/>
          <p:cNvSpPr>
            <a:spLocks noChangeArrowheads="1"/>
          </p:cNvSpPr>
          <p:nvPr/>
        </p:nvSpPr>
        <p:spPr bwMode="auto">
          <a:xfrm>
            <a:off x="5314950" y="2703513"/>
            <a:ext cx="3829050" cy="1174750"/>
          </a:xfrm>
          <a:prstGeom prst="wedgeRoundRectCallout">
            <a:avLst>
              <a:gd name="adj1" fmla="val -18097"/>
              <a:gd name="adj2" fmla="val -51884"/>
              <a:gd name="adj3" fmla="val 16667"/>
            </a:avLst>
          </a:prstGeom>
          <a:solidFill>
            <a:srgbClr val="FFFF99"/>
          </a:solidFill>
          <a:ln w="9525">
            <a:noFill/>
            <a:round/>
            <a:headEnd/>
            <a:tailEnd/>
          </a:ln>
        </p:spPr>
        <p:txBody>
          <a:bodyPr>
            <a:spAutoFit/>
          </a:bodyPr>
          <a:lstStyle/>
          <a:p>
            <a:pPr>
              <a:spcBef>
                <a:spcPct val="0"/>
              </a:spcBef>
            </a:pPr>
            <a:r>
              <a:rPr lang="en-US" sz="1400" b="1" i="0">
                <a:latin typeface="Courier New" pitchFamily="49" charset="0"/>
                <a:cs typeface="Courier New" pitchFamily="49" charset="0"/>
              </a:rPr>
              <a:t>// RECEIVER COMPONENT</a:t>
            </a:r>
          </a:p>
          <a:p>
            <a:pPr>
              <a:spcBef>
                <a:spcPct val="0"/>
              </a:spcBef>
            </a:pPr>
            <a:r>
              <a:rPr lang="nl-NL" sz="1400" i="0">
                <a:latin typeface="Courier New" pitchFamily="49" charset="0"/>
                <a:cs typeface="Courier New" pitchFamily="49" charset="0"/>
              </a:rPr>
              <a:t>// Provides</a:t>
            </a:r>
          </a:p>
          <a:p>
            <a:pPr>
              <a:spcBef>
                <a:spcPct val="0"/>
              </a:spcBef>
            </a:pPr>
            <a:r>
              <a:rPr lang="nl-NL" sz="1400" i="0">
                <a:latin typeface="Courier New" pitchFamily="49" charset="0"/>
                <a:cs typeface="Courier New" pitchFamily="49" charset="0"/>
              </a:rPr>
              <a:t>   provides MyFoo do_my_foo;</a:t>
            </a:r>
          </a:p>
          <a:p>
            <a:endParaRPr lang="en-US" sz="1400">
              <a:latin typeface="Courier New" pitchFamily="49" charset="0"/>
              <a:cs typeface="Courier New" pitchFamily="49" charset="0"/>
            </a:endParaRPr>
          </a:p>
        </p:txBody>
      </p:sp>
      <p:sp>
        <p:nvSpPr>
          <p:cNvPr id="113669" name="Rounded Rectangular Callout 5"/>
          <p:cNvSpPr>
            <a:spLocks noChangeArrowheads="1"/>
          </p:cNvSpPr>
          <p:nvPr/>
        </p:nvSpPr>
        <p:spPr bwMode="auto">
          <a:xfrm>
            <a:off x="1670050" y="4403725"/>
            <a:ext cx="5541963" cy="1293813"/>
          </a:xfrm>
          <a:prstGeom prst="wedgeRoundRectCallout">
            <a:avLst>
              <a:gd name="adj1" fmla="val -13681"/>
              <a:gd name="adj2" fmla="val -49898"/>
              <a:gd name="adj3" fmla="val 16667"/>
            </a:avLst>
          </a:prstGeom>
          <a:solidFill>
            <a:srgbClr val="FFFF99"/>
          </a:solidFill>
          <a:ln w="9525">
            <a:noFill/>
            <a:round/>
            <a:headEnd/>
            <a:tailEnd/>
          </a:ln>
        </p:spPr>
        <p:txBody>
          <a:bodyPr>
            <a:spAutoFit/>
          </a:bodyPr>
          <a:lstStyle/>
          <a:p>
            <a:pPr>
              <a:spcBef>
                <a:spcPct val="0"/>
              </a:spcBef>
            </a:pPr>
            <a:r>
              <a:rPr lang="en-US" sz="1400" b="1" i="0">
                <a:latin typeface="Courier New" pitchFamily="49" charset="0"/>
                <a:cs typeface="Courier New" pitchFamily="49" charset="0"/>
              </a:rPr>
              <a:t>//AMI connector </a:t>
            </a:r>
          </a:p>
          <a:p>
            <a:pPr>
              <a:spcBef>
                <a:spcPct val="0"/>
              </a:spcBef>
            </a:pPr>
            <a:r>
              <a:rPr lang="en-US" sz="1400" i="0">
                <a:latin typeface="Courier New" pitchFamily="49" charset="0"/>
                <a:cs typeface="Courier New" pitchFamily="49" charset="0"/>
              </a:rPr>
              <a:t>// Provides the interface for Sender:</a:t>
            </a:r>
          </a:p>
          <a:p>
            <a:pPr>
              <a:spcBef>
                <a:spcPct val="0"/>
              </a:spcBef>
            </a:pPr>
            <a:r>
              <a:rPr lang="nl-NL" sz="1400" i="0">
                <a:latin typeface="Courier New" pitchFamily="49" charset="0"/>
                <a:cs typeface="Courier New" pitchFamily="49" charset="0"/>
              </a:rPr>
              <a:t>   provides AMI4CCM_MyFoo ami4ccm_provides;</a:t>
            </a:r>
          </a:p>
          <a:p>
            <a:pPr>
              <a:spcBef>
                <a:spcPct val="0"/>
              </a:spcBef>
            </a:pPr>
            <a:r>
              <a:rPr lang="en-US" sz="1400" i="0">
                <a:latin typeface="Courier New" pitchFamily="49" charset="0"/>
                <a:cs typeface="Courier New" pitchFamily="49" charset="0"/>
              </a:rPr>
              <a:t>// Uses the interface of the Receiver ('server')</a:t>
            </a:r>
          </a:p>
          <a:p>
            <a:pPr>
              <a:spcBef>
                <a:spcPct val="0"/>
              </a:spcBef>
            </a:pPr>
            <a:r>
              <a:rPr lang="en-US" sz="1400" i="0">
                <a:latin typeface="Courier New" pitchFamily="49" charset="0"/>
                <a:cs typeface="Courier New" pitchFamily="49" charset="0"/>
              </a:rPr>
              <a:t>   uses MyFoo  ami4ccm_uses;</a:t>
            </a:r>
            <a:r>
              <a:rPr lang="en-US" sz="1400">
                <a:latin typeface="Courier New" pitchFamily="49" charset="0"/>
                <a:cs typeface="Courier New" pitchFamily="49" charset="0"/>
              </a:rPr>
              <a:t>  </a:t>
            </a:r>
          </a:p>
        </p:txBody>
      </p:sp>
      <p:cxnSp>
        <p:nvCxnSpPr>
          <p:cNvPr id="199687" name="Straight Arrow Connector 17"/>
          <p:cNvCxnSpPr>
            <a:cxnSpLocks noChangeShapeType="1"/>
          </p:cNvCxnSpPr>
          <p:nvPr/>
        </p:nvCxnSpPr>
        <p:spPr bwMode="auto">
          <a:xfrm>
            <a:off x="2855913" y="2370138"/>
            <a:ext cx="914400" cy="914400"/>
          </a:xfrm>
          <a:prstGeom prst="straightConnector1">
            <a:avLst/>
          </a:prstGeom>
          <a:noFill/>
          <a:ln w="9525" algn="ctr">
            <a:noFill/>
            <a:round/>
            <a:headEnd/>
            <a:tailEnd type="arrow" w="med" len="med"/>
          </a:ln>
        </p:spPr>
      </p:cxnSp>
      <p:cxnSp>
        <p:nvCxnSpPr>
          <p:cNvPr id="199688" name="Straight Arrow Connector 33"/>
          <p:cNvCxnSpPr>
            <a:cxnSpLocks noChangeShapeType="1"/>
          </p:cNvCxnSpPr>
          <p:nvPr/>
        </p:nvCxnSpPr>
        <p:spPr bwMode="auto">
          <a:xfrm>
            <a:off x="3097213" y="2324100"/>
            <a:ext cx="914400" cy="914400"/>
          </a:xfrm>
          <a:prstGeom prst="straightConnector1">
            <a:avLst/>
          </a:prstGeom>
          <a:noFill/>
          <a:ln w="9525" algn="ctr">
            <a:noFill/>
            <a:round/>
            <a:headEnd type="arrow" w="med" len="med"/>
            <a:tailEnd type="arrow" w="med" len="med"/>
          </a:ln>
        </p:spPr>
      </p:cxnSp>
      <p:cxnSp>
        <p:nvCxnSpPr>
          <p:cNvPr id="36" name="Straight Arrow Connector 35"/>
          <p:cNvCxnSpPr/>
          <p:nvPr/>
        </p:nvCxnSpPr>
        <p:spPr bwMode="auto">
          <a:xfrm>
            <a:off x="3162300" y="2295525"/>
            <a:ext cx="2473325" cy="107315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39" name="Straight Arrow Connector 38"/>
          <p:cNvCxnSpPr/>
          <p:nvPr/>
        </p:nvCxnSpPr>
        <p:spPr bwMode="auto">
          <a:xfrm rot="16200000" flipH="1">
            <a:off x="289719" y="3331369"/>
            <a:ext cx="2305050" cy="1296988"/>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bwMode="auto">
          <a:xfrm rot="5400000" flipH="1" flipV="1">
            <a:off x="4231482" y="4091781"/>
            <a:ext cx="2062162" cy="765175"/>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fade">
                                      <p:cBhvr>
                                        <p:cTn id="7" dur="500"/>
                                        <p:tgtEl>
                                          <p:spTgt spid="1136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fade">
                                      <p:cBhvr>
                                        <p:cTn id="12" dur="500"/>
                                        <p:tgtEl>
                                          <p:spTgt spid="1136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3669"/>
                                        </p:tgtEl>
                                        <p:attrNameLst>
                                          <p:attrName>style.visibility</p:attrName>
                                        </p:attrNameLst>
                                      </p:cBhvr>
                                      <p:to>
                                        <p:strVal val="visible"/>
                                      </p:to>
                                    </p:set>
                                    <p:animEffect transition="in" filter="fade">
                                      <p:cBhvr>
                                        <p:cTn id="17" dur="500"/>
                                        <p:tgtEl>
                                          <p:spTgt spid="113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nimBg="1"/>
      <p:bldP spid="113668" grpId="0" animBg="1"/>
      <p:bldP spid="113669"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200707"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200708" name="Rectangle 4"/>
          <p:cNvSpPr>
            <a:spLocks noChangeArrowheads="1"/>
          </p:cNvSpPr>
          <p:nvPr/>
        </p:nvSpPr>
        <p:spPr bwMode="auto">
          <a:xfrm>
            <a:off x="3862388" y="1333500"/>
            <a:ext cx="5205412" cy="4838700"/>
          </a:xfrm>
          <a:prstGeom prst="rect">
            <a:avLst/>
          </a:prstGeom>
          <a:noFill/>
          <a:ln w="9525">
            <a:noFill/>
            <a:miter lim="800000"/>
            <a:headEnd/>
            <a:tailEnd/>
          </a:ln>
        </p:spPr>
        <p:txBody>
          <a:bodyPr/>
          <a:lstStyle/>
          <a:p>
            <a:pPr>
              <a:spcBef>
                <a:spcPct val="0"/>
              </a:spcBef>
            </a:pPr>
            <a:r>
              <a:rPr lang="nl-NL" sz="1400">
                <a:latin typeface="Courier New" pitchFamily="49" charset="0"/>
                <a:cs typeface="Courier New" pitchFamily="49" charset="0"/>
              </a:rPr>
              <a:t/>
            </a:r>
            <a:br>
              <a:rPr lang="nl-NL" sz="1400">
                <a:latin typeface="Courier New" pitchFamily="49" charset="0"/>
                <a:cs typeface="Courier New" pitchFamily="49" charset="0"/>
              </a:rPr>
            </a:br>
            <a:endParaRPr lang="nl-NL" sz="1400">
              <a:latin typeface="Courier New" pitchFamily="49" charset="0"/>
              <a:cs typeface="Courier New" pitchFamily="49" charset="0"/>
            </a:endParaRPr>
          </a:p>
        </p:txBody>
      </p:sp>
      <p:sp>
        <p:nvSpPr>
          <p:cNvPr id="200709" name="Rectangle 4"/>
          <p:cNvSpPr>
            <a:spLocks noChangeArrowheads="1"/>
          </p:cNvSpPr>
          <p:nvPr/>
        </p:nvSpPr>
        <p:spPr bwMode="auto">
          <a:xfrm>
            <a:off x="247650" y="1708150"/>
            <a:ext cx="4067175" cy="4206875"/>
          </a:xfrm>
          <a:prstGeom prst="rect">
            <a:avLst/>
          </a:prstGeom>
          <a:noFill/>
          <a:ln w="9525">
            <a:noFill/>
            <a:miter lim="800000"/>
            <a:headEnd/>
            <a:tailEnd/>
          </a:ln>
        </p:spPr>
        <p:txBody>
          <a:bodyPr/>
          <a:lstStyle/>
          <a:p>
            <a:pPr>
              <a:spcBef>
                <a:spcPct val="0"/>
              </a:spcBef>
            </a:pPr>
            <a:r>
              <a:rPr lang="en-US" sz="1400" i="0">
                <a:latin typeface="Courier New" pitchFamily="49" charset="0"/>
                <a:cs typeface="Courier New" pitchFamily="49" charset="0"/>
              </a:rPr>
              <a:t>AMI4CCM_MyFooReplyHandler :</a:t>
            </a:r>
          </a:p>
          <a:p>
            <a:pPr>
              <a:spcBef>
                <a:spcPct val="0"/>
              </a:spcBef>
            </a:pPr>
            <a:r>
              <a:rPr lang="en-US" sz="1400" i="0">
                <a:latin typeface="Courier New" pitchFamily="49" charset="0"/>
                <a:cs typeface="Courier New" pitchFamily="49" charset="0"/>
              </a:rPr>
              <a:t> ::CCM_AMI::ReplyHandler</a:t>
            </a:r>
          </a:p>
          <a:p>
            <a:pPr>
              <a:spcBef>
                <a:spcPct val="0"/>
              </a:spcBef>
            </a:pPr>
            <a:r>
              <a:rPr lang="en-US" sz="1400" i="0">
                <a:latin typeface="Courier New" pitchFamily="49" charset="0"/>
                <a:cs typeface="Courier New" pitchFamily="49" charset="0"/>
              </a:rPr>
              <a:t>{</a:t>
            </a:r>
          </a:p>
          <a:p>
            <a:pPr>
              <a:spcBef>
                <a:spcPct val="0"/>
              </a:spcBef>
            </a:pPr>
            <a:r>
              <a:rPr lang="en-US" sz="1400" i="0">
                <a:latin typeface="Courier New" pitchFamily="49" charset="0"/>
                <a:cs typeface="Courier New" pitchFamily="49" charset="0"/>
              </a:rPr>
              <a:t>  void foo (</a:t>
            </a:r>
          </a:p>
          <a:p>
            <a:pPr>
              <a:spcBef>
                <a:spcPct val="0"/>
              </a:spcBef>
            </a:pPr>
            <a:r>
              <a:rPr lang="en-US" sz="1400" i="0">
                <a:latin typeface="Courier New" pitchFamily="49" charset="0"/>
                <a:cs typeface="Courier New" pitchFamily="49" charset="0"/>
              </a:rPr>
              <a:t>    in long ami_return_val, </a:t>
            </a:r>
          </a:p>
          <a:p>
            <a:pPr>
              <a:spcBef>
                <a:spcPct val="0"/>
              </a:spcBef>
            </a:pPr>
            <a:r>
              <a:rPr lang="en-US" sz="1400" i="0">
                <a:latin typeface="Courier New" pitchFamily="49" charset="0"/>
                <a:cs typeface="Courier New" pitchFamily="49" charset="0"/>
              </a:rPr>
              <a:t>    in string answer);</a:t>
            </a:r>
          </a:p>
          <a:p>
            <a:pPr>
              <a:spcBef>
                <a:spcPct val="0"/>
              </a:spcBef>
            </a:pPr>
            <a:r>
              <a:rPr lang="en-US" sz="1400" i="0">
                <a:latin typeface="Courier New" pitchFamily="49" charset="0"/>
                <a:cs typeface="Courier New" pitchFamily="49" charset="0"/>
              </a:rPr>
              <a:t>  void foo_excep (</a:t>
            </a:r>
          </a:p>
          <a:p>
            <a:pPr>
              <a:spcBef>
                <a:spcPct val="0"/>
              </a:spcBef>
            </a:pPr>
            <a:r>
              <a:rPr lang="en-US" sz="1400" i="0">
                <a:latin typeface="Courier New" pitchFamily="49" charset="0"/>
                <a:cs typeface="Courier New" pitchFamily="49" charset="0"/>
              </a:rPr>
              <a:t>    in CCM_AMI::ExceptionHolder </a:t>
            </a:r>
          </a:p>
          <a:p>
            <a:pPr>
              <a:spcBef>
                <a:spcPct val="0"/>
              </a:spcBef>
            </a:pPr>
            <a:r>
              <a:rPr lang="en-US" sz="1400" i="0">
                <a:latin typeface="Courier New" pitchFamily="49" charset="0"/>
                <a:cs typeface="Courier New" pitchFamily="49" charset="0"/>
              </a:rPr>
              <a:t>      exception_holder);</a:t>
            </a:r>
          </a:p>
          <a:p>
            <a:pPr>
              <a:spcBef>
                <a:spcPct val="0"/>
              </a:spcBef>
            </a:pPr>
            <a:r>
              <a:rPr lang="en-US" sz="1400" i="0">
                <a:latin typeface="Courier New" pitchFamily="49" charset="0"/>
                <a:cs typeface="Courier New" pitchFamily="49" charset="0"/>
              </a:rPr>
              <a:t>  void get_rw_attrib (</a:t>
            </a:r>
          </a:p>
          <a:p>
            <a:pPr>
              <a:spcBef>
                <a:spcPct val="0"/>
              </a:spcBef>
            </a:pPr>
            <a:r>
              <a:rPr lang="en-US" sz="1400" i="0">
                <a:latin typeface="Courier New" pitchFamily="49" charset="0"/>
                <a:cs typeface="Courier New" pitchFamily="49" charset="0"/>
              </a:rPr>
              <a:t>    in short rw_attrib);</a:t>
            </a:r>
          </a:p>
          <a:p>
            <a:pPr>
              <a:spcBef>
                <a:spcPct val="0"/>
              </a:spcBef>
            </a:pPr>
            <a:r>
              <a:rPr lang="en-US" sz="1400" i="0">
                <a:latin typeface="Courier New" pitchFamily="49" charset="0"/>
                <a:cs typeface="Courier New" pitchFamily="49" charset="0"/>
              </a:rPr>
              <a:t>  void get_rw_attrib_excep (</a:t>
            </a:r>
          </a:p>
          <a:p>
            <a:pPr>
              <a:spcBef>
                <a:spcPct val="0"/>
              </a:spcBef>
            </a:pPr>
            <a:r>
              <a:rPr lang="en-US" sz="1400" i="0">
                <a:latin typeface="Courier New" pitchFamily="49" charset="0"/>
                <a:cs typeface="Courier New" pitchFamily="49" charset="0"/>
              </a:rPr>
              <a:t>    in CCM_AMI::ExceptionHolder </a:t>
            </a:r>
          </a:p>
          <a:p>
            <a:pPr>
              <a:spcBef>
                <a:spcPct val="0"/>
              </a:spcBef>
            </a:pPr>
            <a:r>
              <a:rPr lang="en-US" sz="1400" i="0">
                <a:latin typeface="Courier New" pitchFamily="49" charset="0"/>
                <a:cs typeface="Courier New" pitchFamily="49" charset="0"/>
              </a:rPr>
              <a:t>      exception_holder);</a:t>
            </a:r>
          </a:p>
          <a:p>
            <a:pPr>
              <a:spcBef>
                <a:spcPct val="0"/>
              </a:spcBef>
            </a:pPr>
            <a:r>
              <a:rPr lang="en-US" sz="1400" i="0">
                <a:latin typeface="Courier New" pitchFamily="49" charset="0"/>
                <a:cs typeface="Courier New" pitchFamily="49" charset="0"/>
              </a:rPr>
              <a:t>};</a:t>
            </a:r>
          </a:p>
        </p:txBody>
      </p:sp>
      <p:sp>
        <p:nvSpPr>
          <p:cNvPr id="9" name="Title 5"/>
          <p:cNvSpPr txBox="1">
            <a:spLocks/>
          </p:cNvSpPr>
          <p:nvPr/>
        </p:nvSpPr>
        <p:spPr bwMode="black">
          <a:xfrm>
            <a:off x="504825" y="138113"/>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Example Implementation (1/2)</a:t>
            </a:r>
          </a:p>
        </p:txBody>
      </p:sp>
      <p:sp>
        <p:nvSpPr>
          <p:cNvPr id="200711" name="Line 10"/>
          <p:cNvSpPr>
            <a:spLocks noChangeShapeType="1"/>
          </p:cNvSpPr>
          <p:nvPr/>
        </p:nvSpPr>
        <p:spPr bwMode="auto">
          <a:xfrm>
            <a:off x="2389188" y="3162300"/>
            <a:ext cx="2144712" cy="663575"/>
          </a:xfrm>
          <a:prstGeom prst="line">
            <a:avLst/>
          </a:prstGeom>
          <a:noFill/>
          <a:ln w="19050">
            <a:solidFill>
              <a:schemeClr val="tx1"/>
            </a:solidFill>
            <a:round/>
            <a:headEnd/>
            <a:tailEnd type="triangle" w="med" len="med"/>
          </a:ln>
        </p:spPr>
        <p:txBody>
          <a:bodyPr/>
          <a:lstStyle/>
          <a:p>
            <a:endParaRPr lang="nl-NL"/>
          </a:p>
        </p:txBody>
      </p:sp>
      <p:sp>
        <p:nvSpPr>
          <p:cNvPr id="200712" name="Line 11"/>
          <p:cNvSpPr>
            <a:spLocks noChangeShapeType="1"/>
          </p:cNvSpPr>
          <p:nvPr/>
        </p:nvSpPr>
        <p:spPr bwMode="auto">
          <a:xfrm>
            <a:off x="1790700" y="2509838"/>
            <a:ext cx="2827338" cy="952500"/>
          </a:xfrm>
          <a:prstGeom prst="line">
            <a:avLst/>
          </a:prstGeom>
          <a:noFill/>
          <a:ln w="19050">
            <a:solidFill>
              <a:schemeClr val="tx1"/>
            </a:solidFill>
            <a:round/>
            <a:headEnd/>
            <a:tailEnd type="triangle" w="med" len="med"/>
          </a:ln>
        </p:spPr>
        <p:txBody>
          <a:bodyPr/>
          <a:lstStyle/>
          <a:p>
            <a:endParaRPr lang="nl-NL"/>
          </a:p>
        </p:txBody>
      </p:sp>
      <p:sp>
        <p:nvSpPr>
          <p:cNvPr id="200713" name="Line 12"/>
          <p:cNvSpPr>
            <a:spLocks noChangeShapeType="1"/>
          </p:cNvSpPr>
          <p:nvPr/>
        </p:nvSpPr>
        <p:spPr bwMode="auto">
          <a:xfrm>
            <a:off x="3171825" y="2098675"/>
            <a:ext cx="1157288" cy="47625"/>
          </a:xfrm>
          <a:prstGeom prst="line">
            <a:avLst/>
          </a:prstGeom>
          <a:noFill/>
          <a:ln w="19050">
            <a:solidFill>
              <a:schemeClr val="tx1"/>
            </a:solidFill>
            <a:round/>
            <a:headEnd/>
            <a:tailEnd type="triangle" w="med" len="med"/>
          </a:ln>
        </p:spPr>
        <p:txBody>
          <a:bodyPr/>
          <a:lstStyle/>
          <a:p>
            <a:endParaRPr lang="nl-NL"/>
          </a:p>
        </p:txBody>
      </p:sp>
      <p:sp>
        <p:nvSpPr>
          <p:cNvPr id="200714" name="Rounded Rectangular Callout 7"/>
          <p:cNvSpPr>
            <a:spLocks noChangeArrowheads="1"/>
          </p:cNvSpPr>
          <p:nvPr/>
        </p:nvSpPr>
        <p:spPr bwMode="auto">
          <a:xfrm>
            <a:off x="1035050" y="960438"/>
            <a:ext cx="2936875" cy="392112"/>
          </a:xfrm>
          <a:prstGeom prst="wedgeRoundRectCallout">
            <a:avLst>
              <a:gd name="adj1" fmla="val -17958"/>
              <a:gd name="adj2" fmla="val 131009"/>
              <a:gd name="adj3" fmla="val 16667"/>
            </a:avLst>
          </a:prstGeom>
          <a:solidFill>
            <a:srgbClr val="FFFF99"/>
          </a:solidFill>
          <a:ln w="9525">
            <a:noFill/>
            <a:round/>
            <a:headEnd/>
            <a:tailEnd/>
          </a:ln>
        </p:spPr>
        <p:txBody>
          <a:bodyPr>
            <a:spAutoFit/>
          </a:bodyPr>
          <a:lstStyle/>
          <a:p>
            <a:r>
              <a:rPr lang="en-US" sz="1700"/>
              <a:t>Implied Reply Handler IDL.</a:t>
            </a:r>
          </a:p>
        </p:txBody>
      </p:sp>
      <p:sp>
        <p:nvSpPr>
          <p:cNvPr id="200715" name="Rounded Rectangular Callout 7"/>
          <p:cNvSpPr>
            <a:spLocks noChangeArrowheads="1"/>
          </p:cNvSpPr>
          <p:nvPr/>
        </p:nvSpPr>
        <p:spPr bwMode="auto">
          <a:xfrm>
            <a:off x="4602163" y="960438"/>
            <a:ext cx="3814762" cy="374650"/>
          </a:xfrm>
          <a:prstGeom prst="wedgeRoundRectCallout">
            <a:avLst>
              <a:gd name="adj1" fmla="val -19671"/>
              <a:gd name="adj2" fmla="val 127218"/>
              <a:gd name="adj3" fmla="val 16667"/>
            </a:avLst>
          </a:prstGeom>
          <a:solidFill>
            <a:srgbClr val="FFFF99"/>
          </a:solidFill>
          <a:ln w="9525">
            <a:noFill/>
            <a:round/>
            <a:headEnd/>
            <a:tailEnd/>
          </a:ln>
        </p:spPr>
        <p:txBody>
          <a:bodyPr>
            <a:spAutoFit/>
          </a:bodyPr>
          <a:lstStyle/>
          <a:p>
            <a:r>
              <a:rPr lang="en-US" sz="1600"/>
              <a:t>Implementation Sender_exec.h</a:t>
            </a:r>
          </a:p>
        </p:txBody>
      </p:sp>
      <p:sp>
        <p:nvSpPr>
          <p:cNvPr id="200716" name="TextBox 13"/>
          <p:cNvSpPr txBox="1">
            <a:spLocks noChangeArrowheads="1"/>
          </p:cNvSpPr>
          <p:nvPr/>
        </p:nvSpPr>
        <p:spPr bwMode="auto">
          <a:xfrm>
            <a:off x="4319588" y="1633538"/>
            <a:ext cx="4264025" cy="2677656"/>
          </a:xfrm>
          <a:prstGeom prst="rect">
            <a:avLst/>
          </a:prstGeom>
          <a:noFill/>
          <a:ln w="9525">
            <a:noFill/>
            <a:miter lim="800000"/>
            <a:headEnd/>
            <a:tailEnd/>
          </a:ln>
        </p:spPr>
        <p:txBody>
          <a:bodyPr>
            <a:spAutoFit/>
          </a:bodyPr>
          <a:lstStyle/>
          <a:p>
            <a:pPr>
              <a:spcBef>
                <a:spcPct val="0"/>
              </a:spcBef>
            </a:pPr>
            <a:r>
              <a:rPr lang="nl-NL" sz="1200" i="0" dirty="0" err="1">
                <a:latin typeface="Courier New" pitchFamily="49" charset="0"/>
                <a:cs typeface="Courier New" pitchFamily="49" charset="0"/>
              </a:rPr>
              <a:t>class</a:t>
            </a: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a:t>
            </a:r>
          </a:p>
          <a:p>
            <a:pPr>
              <a:spcBef>
                <a:spcPct val="0"/>
              </a:spcBef>
            </a:pPr>
            <a:r>
              <a:rPr lang="nl-NL" sz="1200" i="0" dirty="0">
                <a:latin typeface="Courier New" pitchFamily="49" charset="0"/>
                <a:cs typeface="Courier New" pitchFamily="49" charset="0"/>
              </a:rPr>
              <a:t>    : public </a:t>
            </a:r>
            <a:r>
              <a:rPr lang="nl-NL" sz="1200" i="0" dirty="0" err="1">
                <a:latin typeface="Courier New" pitchFamily="49" charset="0"/>
                <a:cs typeface="Courier New" pitchFamily="49" charset="0"/>
              </a:rPr>
              <a:t>virtual</a:t>
            </a: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Hello</a:t>
            </a:r>
            <a:r>
              <a:rPr lang="nl-NL" sz="1200" i="0" dirty="0">
                <a:latin typeface="Courier New" pitchFamily="49" charset="0"/>
                <a:cs typeface="Courier New" pitchFamily="49" charset="0"/>
              </a:rPr>
              <a:t>::AMI4CCM_</a:t>
            </a:r>
            <a:r>
              <a:rPr lang="nl-NL" sz="1200" i="0" dirty="0" err="1">
                <a:latin typeface="Courier New" pitchFamily="49" charset="0"/>
                <a:cs typeface="Courier New" pitchFamily="49" charset="0"/>
              </a:rPr>
              <a:t>MyFooReplyHandler</a:t>
            </a:r>
            <a:r>
              <a:rPr lang="nl-NL" sz="1200" i="0" dirty="0">
                <a:latin typeface="Courier New" pitchFamily="49" charset="0"/>
                <a:cs typeface="Courier New" pitchFamily="49" charset="0"/>
              </a:rPr>
              <a:t>,</a:t>
            </a:r>
          </a:p>
          <a:p>
            <a:pPr>
              <a:spcBef>
                <a:spcPct val="0"/>
              </a:spcBef>
            </a:pPr>
            <a:r>
              <a:rPr lang="nl-NL" sz="1200" i="0" dirty="0">
                <a:latin typeface="Courier New" pitchFamily="49" charset="0"/>
                <a:cs typeface="Courier New" pitchFamily="49" charset="0"/>
              </a:rPr>
              <a:t>      public </a:t>
            </a:r>
            <a:r>
              <a:rPr lang="nl-NL" sz="1200" i="0" dirty="0" err="1">
                <a:latin typeface="Courier New" pitchFamily="49" charset="0"/>
                <a:cs typeface="Courier New" pitchFamily="49" charset="0"/>
              </a:rPr>
              <a:t>virtual</a:t>
            </a:r>
            <a:r>
              <a:rPr lang="nl-NL" sz="1200" i="0" dirty="0">
                <a:latin typeface="Courier New" pitchFamily="49" charset="0"/>
                <a:cs typeface="Courier New" pitchFamily="49" charset="0"/>
              </a:rPr>
              <a:t> ::CORBA::</a:t>
            </a:r>
            <a:r>
              <a:rPr lang="nl-NL" sz="1200" i="0" dirty="0" err="1">
                <a:latin typeface="Courier New" pitchFamily="49" charset="0"/>
                <a:cs typeface="Courier New" pitchFamily="49" charset="0"/>
              </a:rPr>
              <a:t>LocalObject</a:t>
            </a:r>
            <a:endParaRPr lang="nl-NL" sz="1200" i="0" dirty="0">
              <a:latin typeface="Courier New" pitchFamily="49" charset="0"/>
              <a:cs typeface="Courier New" pitchFamily="49" charset="0"/>
            </a:endParaRPr>
          </a:p>
          <a:p>
            <a:pPr>
              <a:spcBef>
                <a:spcPct val="0"/>
              </a:spcBef>
            </a:pP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public:</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virtual</a:t>
            </a:r>
            <a:r>
              <a:rPr lang="nl-NL" sz="1200" i="0" dirty="0">
                <a:latin typeface="Courier New" pitchFamily="49" charset="0"/>
                <a:cs typeface="Courier New" pitchFamily="49" charset="0"/>
              </a:rPr>
              <a:t> ~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p>
          <a:p>
            <a:pPr>
              <a:spcBef>
                <a:spcPct val="0"/>
              </a:spcBef>
            </a:pPr>
            <a:endParaRPr lang="nl-NL" sz="1200" i="0" dirty="0">
              <a:latin typeface="Courier New" pitchFamily="49" charset="0"/>
              <a:cs typeface="Courier New" pitchFamily="49" charset="0"/>
            </a:endParaRPr>
          </a:p>
          <a:p>
            <a:pPr>
              <a:spcBef>
                <a:spcPct val="0"/>
              </a:spcBef>
            </a:pPr>
            <a:r>
              <a:rPr lang="en-US" sz="1200" i="0" dirty="0">
                <a:latin typeface="Courier New" pitchFamily="49" charset="0"/>
                <a:cs typeface="Courier New" pitchFamily="49" charset="0"/>
              </a:rPr>
              <a:t>    virtual void </a:t>
            </a:r>
            <a:r>
              <a:rPr lang="en-US" sz="1200" i="0" dirty="0" err="1">
                <a:latin typeface="Courier New" pitchFamily="49" charset="0"/>
                <a:cs typeface="Courier New" pitchFamily="49" charset="0"/>
              </a:rPr>
              <a:t>foo</a:t>
            </a:r>
            <a:r>
              <a:rPr lang="en-US" sz="1200" i="0" dirty="0">
                <a:latin typeface="Courier New" pitchFamily="49" charset="0"/>
                <a:cs typeface="Courier New" pitchFamily="49" charset="0"/>
              </a:rPr>
              <a:t> (::CORBA::Long </a:t>
            </a:r>
          </a:p>
          <a:p>
            <a:pPr>
              <a:spcBef>
                <a:spcPct val="0"/>
              </a:spcBef>
            </a:pPr>
            <a:r>
              <a:rPr lang="en-US" sz="1200" i="0" dirty="0">
                <a:latin typeface="Courier New" pitchFamily="49" charset="0"/>
                <a:cs typeface="Courier New" pitchFamily="49" charset="0"/>
              </a:rPr>
              <a:t>      </a:t>
            </a:r>
            <a:r>
              <a:rPr lang="en-US" sz="1200" i="0" dirty="0" err="1">
                <a:latin typeface="Courier New" pitchFamily="49" charset="0"/>
                <a:cs typeface="Courier New" pitchFamily="49" charset="0"/>
              </a:rPr>
              <a:t>ami_return_val</a:t>
            </a:r>
            <a:r>
              <a:rPr lang="en-US" sz="1200" i="0" dirty="0">
                <a:latin typeface="Courier New" pitchFamily="49" charset="0"/>
                <a:cs typeface="Courier New" pitchFamily="49" charset="0"/>
              </a:rPr>
              <a:t>, const char * answer);</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virtual</a:t>
            </a: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void</a:t>
            </a: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foo</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excep</a:t>
            </a: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::CCM_AMI::</a:t>
            </a:r>
            <a:r>
              <a:rPr lang="nl-NL" sz="1200" i="0" dirty="0" err="1">
                <a:latin typeface="Courier New" pitchFamily="49" charset="0"/>
                <a:cs typeface="Courier New" pitchFamily="49" charset="0"/>
              </a:rPr>
              <a:t>ExceptionHolder</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ptr</a:t>
            </a: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excep</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holder</a:t>
            </a:r>
            <a:r>
              <a:rPr lang="nl-NL" sz="1200" i="0" dirty="0" smtClean="0">
                <a:latin typeface="Courier New" pitchFamily="49" charset="0"/>
                <a:cs typeface="Courier New" pitchFamily="49" charset="0"/>
              </a:rPr>
              <a:t>);</a:t>
            </a:r>
            <a:endParaRPr lang="nl-NL" sz="1200" i="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201731"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201732" name="Rectangle 4"/>
          <p:cNvSpPr>
            <a:spLocks noChangeArrowheads="1"/>
          </p:cNvSpPr>
          <p:nvPr/>
        </p:nvSpPr>
        <p:spPr bwMode="auto">
          <a:xfrm>
            <a:off x="3862388" y="1333500"/>
            <a:ext cx="5205412" cy="4838700"/>
          </a:xfrm>
          <a:prstGeom prst="rect">
            <a:avLst/>
          </a:prstGeom>
          <a:noFill/>
          <a:ln w="9525">
            <a:noFill/>
            <a:miter lim="800000"/>
            <a:headEnd/>
            <a:tailEnd/>
          </a:ln>
        </p:spPr>
        <p:txBody>
          <a:bodyPr/>
          <a:lstStyle/>
          <a:p>
            <a:pPr>
              <a:spcBef>
                <a:spcPct val="0"/>
              </a:spcBef>
            </a:pP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a:t>
            </a:r>
            <a:r>
              <a:rPr lang="nl-NL" sz="1200" i="0" dirty="0" err="1">
                <a:latin typeface="Courier New" pitchFamily="49" charset="0"/>
                <a:cs typeface="Courier New" pitchFamily="49" charset="0"/>
              </a:rPr>
              <a:t>void</a:t>
            </a:r>
            <a:r>
              <a:rPr lang="nl-NL" sz="1200" i="0" dirty="0">
                <a:latin typeface="Courier New" pitchFamily="49" charset="0"/>
                <a:cs typeface="Courier New" pitchFamily="49" charset="0"/>
              </a:rPr>
              <a:t>)</a:t>
            </a:r>
          </a:p>
          <a:p>
            <a:pPr>
              <a:spcBef>
                <a:spcPct val="0"/>
              </a:spcBef>
            </a:pPr>
            <a:r>
              <a:rPr lang="nl-NL" sz="1200" i="0" dirty="0">
                <a:latin typeface="Courier New" pitchFamily="49" charset="0"/>
                <a:cs typeface="Courier New" pitchFamily="49" charset="0"/>
              </a:rPr>
              <a:t>{}</a:t>
            </a:r>
          </a:p>
          <a:p>
            <a:pPr>
              <a:spcBef>
                <a:spcPct val="0"/>
              </a:spcBef>
            </a:pP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 ~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r>
              <a:rPr lang="nl-NL" sz="1200" i="0" dirty="0" err="1">
                <a:latin typeface="Courier New" pitchFamily="49" charset="0"/>
                <a:cs typeface="Courier New" pitchFamily="49" charset="0"/>
              </a:rPr>
              <a:t>void</a:t>
            </a:r>
            <a:r>
              <a:rPr lang="nl-NL" sz="1200" i="0" dirty="0">
                <a:latin typeface="Courier New" pitchFamily="49" charset="0"/>
                <a:cs typeface="Courier New" pitchFamily="49" charset="0"/>
              </a:rPr>
              <a:t>)</a:t>
            </a:r>
          </a:p>
          <a:p>
            <a:pPr>
              <a:spcBef>
                <a:spcPct val="0"/>
              </a:spcBef>
            </a:pPr>
            <a:r>
              <a:rPr lang="nl-NL" sz="1200" i="0" dirty="0">
                <a:latin typeface="Courier New" pitchFamily="49" charset="0"/>
                <a:cs typeface="Courier New" pitchFamily="49" charset="0"/>
              </a:rPr>
              <a:t>{} </a:t>
            </a:r>
          </a:p>
          <a:p>
            <a:pPr>
              <a:spcBef>
                <a:spcPct val="0"/>
              </a:spcBef>
            </a:pPr>
            <a:r>
              <a:rPr lang="nl-NL" sz="1200" i="0" dirty="0" err="1">
                <a:latin typeface="Courier New" pitchFamily="49" charset="0"/>
                <a:cs typeface="Courier New" pitchFamily="49" charset="0"/>
              </a:rPr>
              <a:t>void</a:t>
            </a:r>
            <a:r>
              <a:rPr lang="nl-NL" sz="1200" i="0" dirty="0">
                <a:latin typeface="Courier New" pitchFamily="49" charset="0"/>
                <a:cs typeface="Courier New" pitchFamily="49" charset="0"/>
              </a:rPr>
              <a:t>  </a:t>
            </a:r>
          </a:p>
          <a:p>
            <a:pPr>
              <a:spcBef>
                <a:spcPct val="0"/>
              </a:spcBef>
            </a:pP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r>
              <a:rPr lang="nl-NL" sz="1200" i="0" dirty="0" err="1">
                <a:latin typeface="Courier New" pitchFamily="49" charset="0"/>
                <a:cs typeface="Courier New" pitchFamily="49" charset="0"/>
              </a:rPr>
              <a:t>foo</a:t>
            </a: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::CORBA::Long </a:t>
            </a:r>
            <a:r>
              <a:rPr lang="nl-NL" sz="1200" i="0" dirty="0" err="1">
                <a:latin typeface="Courier New" pitchFamily="49" charset="0"/>
                <a:cs typeface="Courier New" pitchFamily="49" charset="0"/>
              </a:rPr>
              <a:t>ami</a:t>
            </a:r>
            <a:r>
              <a:rPr lang="nl-NL" sz="1200" i="0" dirty="0">
                <a:latin typeface="Courier New" pitchFamily="49" charset="0"/>
                <a:cs typeface="Courier New" pitchFamily="49" charset="0"/>
              </a:rPr>
              <a:t>_return_val, </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const</a:t>
            </a: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char</a:t>
            </a:r>
            <a:r>
              <a:rPr lang="nl-NL" sz="1200" i="0" dirty="0">
                <a:latin typeface="Courier New" pitchFamily="49" charset="0"/>
                <a:cs typeface="Courier New" pitchFamily="49" charset="0"/>
              </a:rPr>
              <a:t> *  </a:t>
            </a:r>
            <a:r>
              <a:rPr lang="nl-NL" sz="1200" i="0" dirty="0" err="1">
                <a:latin typeface="Courier New" pitchFamily="49" charset="0"/>
                <a:cs typeface="Courier New" pitchFamily="49" charset="0"/>
              </a:rPr>
              <a:t>answer</a:t>
            </a:r>
            <a:r>
              <a:rPr lang="nl-NL" sz="1200" i="0" dirty="0">
                <a:latin typeface="Courier New" pitchFamily="49" charset="0"/>
                <a:cs typeface="Courier New" pitchFamily="49" charset="0"/>
              </a:rPr>
              <a:t>)</a:t>
            </a:r>
          </a:p>
          <a:p>
            <a:pPr>
              <a:spcBef>
                <a:spcPct val="0"/>
              </a:spcBef>
            </a:pPr>
            <a:r>
              <a:rPr lang="en-US" sz="1200" i="0" dirty="0" smtClean="0">
                <a:latin typeface="Courier New" pitchFamily="49" charset="0"/>
                <a:cs typeface="Courier New" pitchFamily="49" charset="0"/>
              </a:rPr>
              <a:t>{ </a:t>
            </a:r>
            <a:r>
              <a:rPr lang="nl-NL" sz="1200" i="0" dirty="0" err="1">
                <a:latin typeface="Courier New" pitchFamily="49" charset="0"/>
                <a:cs typeface="Courier New" pitchFamily="49" charset="0"/>
              </a:rPr>
              <a:t>printf</a:t>
            </a: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Answer</a:t>
            </a:r>
            <a:r>
              <a:rPr lang="nl-NL" sz="1200" i="0" dirty="0">
                <a:latin typeface="Courier New" pitchFamily="49" charset="0"/>
                <a:cs typeface="Courier New" pitchFamily="49" charset="0"/>
              </a:rPr>
              <a:t> &lt;%s&gt;\n", </a:t>
            </a:r>
            <a:r>
              <a:rPr lang="nl-NL" sz="1200" i="0" dirty="0" err="1">
                <a:latin typeface="Courier New" pitchFamily="49" charset="0"/>
                <a:cs typeface="Courier New" pitchFamily="49" charset="0"/>
              </a:rPr>
              <a:t>answer</a:t>
            </a:r>
            <a:r>
              <a:rPr lang="nl-NL" sz="1200" i="0" dirty="0">
                <a:latin typeface="Courier New" pitchFamily="49" charset="0"/>
                <a:cs typeface="Courier New" pitchFamily="49" charset="0"/>
              </a:rPr>
              <a:t>); }</a:t>
            </a:r>
          </a:p>
          <a:p>
            <a:pPr>
              <a:spcBef>
                <a:spcPct val="0"/>
              </a:spcBef>
            </a:pPr>
            <a:r>
              <a:rPr lang="en-US" sz="1200" i="0" dirty="0">
                <a:latin typeface="Courier New" pitchFamily="49" charset="0"/>
                <a:cs typeface="Courier New" pitchFamily="49" charset="0"/>
              </a:rPr>
              <a:t>  </a:t>
            </a:r>
            <a:endParaRPr lang="nl-NL" sz="1200" i="0" dirty="0">
              <a:latin typeface="Courier New" pitchFamily="49" charset="0"/>
              <a:cs typeface="Courier New" pitchFamily="49" charset="0"/>
            </a:endParaRPr>
          </a:p>
          <a:p>
            <a:pPr>
              <a:spcBef>
                <a:spcPct val="0"/>
              </a:spcBef>
            </a:pPr>
            <a:r>
              <a:rPr lang="nl-NL" sz="1200" i="0" dirty="0" err="1">
                <a:latin typeface="Courier New" pitchFamily="49" charset="0"/>
                <a:cs typeface="Courier New" pitchFamily="49" charset="0"/>
              </a:rPr>
              <a:t>void</a:t>
            </a:r>
            <a:r>
              <a:rPr lang="nl-NL" sz="1200" i="0" dirty="0">
                <a:latin typeface="Courier New" pitchFamily="49" charset="0"/>
                <a:cs typeface="Courier New" pitchFamily="49" charset="0"/>
              </a:rPr>
              <a:t> </a:t>
            </a:r>
          </a:p>
          <a:p>
            <a:pPr>
              <a:spcBef>
                <a:spcPct val="0"/>
              </a:spcBef>
            </a:pP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r>
              <a:rPr lang="nl-NL" sz="1200" i="0" dirty="0" err="1">
                <a:latin typeface="Courier New" pitchFamily="49" charset="0"/>
                <a:cs typeface="Courier New" pitchFamily="49" charset="0"/>
              </a:rPr>
              <a:t>foo</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excep</a:t>
            </a:r>
            <a:r>
              <a:rPr lang="nl-NL" sz="1200" i="0" dirty="0">
                <a:latin typeface="Courier New" pitchFamily="49" charset="0"/>
                <a:cs typeface="Courier New" pitchFamily="49" charset="0"/>
              </a:rPr>
              <a:t> (</a:t>
            </a:r>
          </a:p>
          <a:p>
            <a:pPr>
              <a:spcBef>
                <a:spcPct val="0"/>
              </a:spcBef>
            </a:pPr>
            <a:r>
              <a:rPr lang="nl-NL" sz="1200" i="0" dirty="0">
                <a:latin typeface="Courier New" pitchFamily="49" charset="0"/>
                <a:cs typeface="Courier New" pitchFamily="49" charset="0"/>
              </a:rPr>
              <a:t> </a:t>
            </a:r>
            <a:r>
              <a:rPr lang="nl-NL" sz="1200" i="0" dirty="0" err="1">
                <a:latin typeface="Courier New" pitchFamily="49" charset="0"/>
                <a:cs typeface="Courier New" pitchFamily="49" charset="0"/>
              </a:rPr>
              <a:t>const</a:t>
            </a:r>
            <a:r>
              <a:rPr lang="nl-NL" sz="1200" i="0" dirty="0">
                <a:latin typeface="Courier New" pitchFamily="49" charset="0"/>
                <a:cs typeface="Courier New" pitchFamily="49" charset="0"/>
              </a:rPr>
              <a:t> ::CCM_AMI::</a:t>
            </a:r>
            <a:r>
              <a:rPr lang="nl-NL" sz="1200" i="0" dirty="0" err="1">
                <a:latin typeface="Courier New" pitchFamily="49" charset="0"/>
                <a:cs typeface="Courier New" pitchFamily="49" charset="0"/>
              </a:rPr>
              <a:t>ExceptionHolder</a:t>
            </a:r>
            <a:r>
              <a:rPr lang="nl-NL" sz="1200" i="0" dirty="0">
                <a:latin typeface="Courier New" pitchFamily="49" charset="0"/>
                <a:cs typeface="Courier New" pitchFamily="49" charset="0"/>
              </a:rPr>
              <a:t> * </a:t>
            </a:r>
            <a:r>
              <a:rPr lang="nl-NL" sz="1200" i="0" dirty="0" err="1">
                <a:latin typeface="Courier New" pitchFamily="49" charset="0"/>
                <a:cs typeface="Courier New" pitchFamily="49" charset="0"/>
              </a:rPr>
              <a:t>exception</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holder</a:t>
            </a:r>
            <a:r>
              <a:rPr lang="nl-NL" sz="1200" i="0" dirty="0">
                <a:latin typeface="Courier New" pitchFamily="49" charset="0"/>
                <a:cs typeface="Courier New" pitchFamily="49" charset="0"/>
              </a:rPr>
              <a:t>);</a:t>
            </a:r>
          </a:p>
          <a:p>
            <a:pPr>
              <a:spcBef>
                <a:spcPct val="0"/>
              </a:spcBef>
            </a:pPr>
            <a:r>
              <a:rPr lang="en-US" sz="1200" i="0" dirty="0" smtClean="0">
                <a:latin typeface="Courier New" pitchFamily="49" charset="0"/>
                <a:cs typeface="Courier New" pitchFamily="49" charset="0"/>
              </a:rPr>
              <a:t>{</a:t>
            </a:r>
            <a:r>
              <a:rPr lang="nl-NL" sz="1200" i="0" dirty="0" smtClean="0">
                <a:latin typeface="Courier New" pitchFamily="49" charset="0"/>
                <a:cs typeface="Courier New" pitchFamily="49" charset="0"/>
              </a:rPr>
              <a:t> </a:t>
            </a:r>
            <a:r>
              <a:rPr lang="nl-NL" sz="1200" i="0" dirty="0" err="1" smtClean="0">
                <a:latin typeface="Courier New" pitchFamily="49" charset="0"/>
                <a:cs typeface="Courier New" pitchFamily="49" charset="0"/>
              </a:rPr>
              <a:t>try</a:t>
            </a:r>
            <a:r>
              <a:rPr lang="nl-NL" sz="1200" i="0" dirty="0" smtClean="0">
                <a:latin typeface="Courier New" pitchFamily="49" charset="0"/>
                <a:cs typeface="Courier New" pitchFamily="49" charset="0"/>
              </a:rPr>
              <a:t> { </a:t>
            </a:r>
          </a:p>
          <a:p>
            <a:pPr>
              <a:spcBef>
                <a:spcPct val="0"/>
              </a:spcBef>
            </a:pPr>
            <a:r>
              <a:rPr lang="nl-NL" sz="1200" i="0" dirty="0" smtClean="0">
                <a:latin typeface="Courier New" pitchFamily="49" charset="0"/>
                <a:cs typeface="Courier New" pitchFamily="49" charset="0"/>
              </a:rPr>
              <a:t>    </a:t>
            </a:r>
            <a:r>
              <a:rPr lang="nl-NL" sz="1200" i="0" dirty="0" err="1" smtClean="0">
                <a:latin typeface="Courier New" pitchFamily="49" charset="0"/>
                <a:cs typeface="Courier New" pitchFamily="49" charset="0"/>
              </a:rPr>
              <a:t>exception</a:t>
            </a:r>
            <a:r>
              <a:rPr lang="nl-NL" sz="1200" i="0" dirty="0" smtClean="0">
                <a:latin typeface="Courier New" pitchFamily="49" charset="0"/>
                <a:cs typeface="Courier New" pitchFamily="49" charset="0"/>
              </a:rPr>
              <a:t>_</a:t>
            </a:r>
            <a:r>
              <a:rPr lang="nl-NL" sz="1200" i="0" dirty="0" err="1" smtClean="0">
                <a:latin typeface="Courier New" pitchFamily="49" charset="0"/>
                <a:cs typeface="Courier New" pitchFamily="49" charset="0"/>
              </a:rPr>
              <a:t>holder</a:t>
            </a:r>
            <a:r>
              <a:rPr lang="nl-NL" sz="1200" i="0" dirty="0" smtClean="0">
                <a:latin typeface="Courier New" pitchFamily="49" charset="0"/>
                <a:cs typeface="Courier New" pitchFamily="49" charset="0"/>
              </a:rPr>
              <a:t>-</a:t>
            </a:r>
            <a:r>
              <a:rPr lang="nl-NL" sz="1200" i="0" dirty="0">
                <a:latin typeface="Courier New" pitchFamily="49" charset="0"/>
                <a:cs typeface="Courier New" pitchFamily="49" charset="0"/>
              </a:rPr>
              <a:t>&gt;</a:t>
            </a:r>
            <a:r>
              <a:rPr lang="nl-NL" sz="1200" i="0" dirty="0" err="1">
                <a:latin typeface="Courier New" pitchFamily="49" charset="0"/>
                <a:cs typeface="Courier New" pitchFamily="49" charset="0"/>
              </a:rPr>
              <a:t>raise</a:t>
            </a:r>
            <a:r>
              <a:rPr lang="nl-NL" sz="1200" i="0" dirty="0">
                <a:latin typeface="Courier New" pitchFamily="49" charset="0"/>
                <a:cs typeface="Courier New" pitchFamily="49" charset="0"/>
              </a:rPr>
              <a:t>_</a:t>
            </a:r>
            <a:r>
              <a:rPr lang="nl-NL" sz="1200" i="0" dirty="0" err="1">
                <a:latin typeface="Courier New" pitchFamily="49" charset="0"/>
                <a:cs typeface="Courier New" pitchFamily="49" charset="0"/>
              </a:rPr>
              <a:t>exception</a:t>
            </a:r>
            <a:r>
              <a:rPr lang="nl-NL" sz="1200" i="0" dirty="0">
                <a:latin typeface="Courier New" pitchFamily="49" charset="0"/>
                <a:cs typeface="Courier New" pitchFamily="49" charset="0"/>
              </a:rPr>
              <a:t> ();</a:t>
            </a:r>
            <a:r>
              <a:rPr lang="en-US" sz="1200" i="0" dirty="0">
                <a:latin typeface="Courier New" pitchFamily="49" charset="0"/>
                <a:cs typeface="Courier New" pitchFamily="49" charset="0"/>
              </a:rPr>
              <a:t> </a:t>
            </a:r>
            <a:endParaRPr lang="en-US" sz="1200" i="0" dirty="0" smtClean="0">
              <a:latin typeface="Courier New" pitchFamily="49" charset="0"/>
              <a:cs typeface="Courier New" pitchFamily="49" charset="0"/>
            </a:endParaRPr>
          </a:p>
          <a:p>
            <a:pPr>
              <a:spcBef>
                <a:spcPct val="0"/>
              </a:spcBef>
            </a:pPr>
            <a:r>
              <a:rPr lang="en-US" sz="1200" i="0" dirty="0" smtClean="0">
                <a:latin typeface="Courier New" pitchFamily="49" charset="0"/>
                <a:cs typeface="Courier New" pitchFamily="49" charset="0"/>
              </a:rPr>
              <a:t> </a:t>
            </a:r>
            <a:r>
              <a:rPr lang="en-US" sz="1200" i="0" dirty="0" smtClean="0">
                <a:latin typeface="Courier New" pitchFamily="49" charset="0"/>
                <a:cs typeface="Courier New" pitchFamily="49" charset="0"/>
              </a:rPr>
              <a:t> </a:t>
            </a:r>
            <a:r>
              <a:rPr lang="en-US" sz="1200" i="0" dirty="0" smtClean="0">
                <a:latin typeface="Courier New" pitchFamily="49" charset="0"/>
                <a:cs typeface="Courier New" pitchFamily="49" charset="0"/>
              </a:rPr>
              <a:t>} </a:t>
            </a:r>
            <a:endParaRPr lang="en-US" sz="1200" i="0" dirty="0" smtClean="0">
              <a:latin typeface="Courier New" pitchFamily="49" charset="0"/>
              <a:cs typeface="Courier New" pitchFamily="49" charset="0"/>
            </a:endParaRPr>
          </a:p>
          <a:p>
            <a:pPr>
              <a:spcBef>
                <a:spcPct val="0"/>
              </a:spcBef>
            </a:pPr>
            <a:r>
              <a:rPr lang="en-US" sz="1200" i="0" dirty="0" smtClean="0">
                <a:latin typeface="Courier New" pitchFamily="49" charset="0"/>
                <a:cs typeface="Courier New" pitchFamily="49" charset="0"/>
              </a:rPr>
              <a:t>  catch (…) </a:t>
            </a:r>
          </a:p>
          <a:p>
            <a:pPr>
              <a:spcBef>
                <a:spcPct val="0"/>
              </a:spcBef>
            </a:pPr>
            <a:r>
              <a:rPr lang="en-US" sz="1200" i="0" dirty="0" smtClean="0">
                <a:latin typeface="Courier New" pitchFamily="49" charset="0"/>
                <a:cs typeface="Courier New" pitchFamily="49" charset="0"/>
              </a:rPr>
              <a:t>  {</a:t>
            </a:r>
          </a:p>
          <a:p>
            <a:pPr>
              <a:spcBef>
                <a:spcPct val="0"/>
              </a:spcBef>
            </a:pPr>
            <a:r>
              <a:rPr lang="en-US" sz="1200" i="0" dirty="0" smtClean="0">
                <a:latin typeface="Courier New" pitchFamily="49" charset="0"/>
                <a:cs typeface="Courier New" pitchFamily="49" charset="0"/>
              </a:rPr>
              <a:t>  } </a:t>
            </a:r>
          </a:p>
          <a:p>
            <a:pPr>
              <a:spcBef>
                <a:spcPct val="0"/>
              </a:spcBef>
            </a:pPr>
            <a:r>
              <a:rPr lang="en-US" sz="1200" i="0" dirty="0" smtClean="0">
                <a:latin typeface="Courier New" pitchFamily="49" charset="0"/>
                <a:cs typeface="Courier New" pitchFamily="49" charset="0"/>
              </a:rPr>
              <a:t>}</a:t>
            </a:r>
            <a:endParaRPr lang="en-US" sz="1200" i="0" dirty="0">
              <a:latin typeface="Courier New" pitchFamily="49" charset="0"/>
              <a:cs typeface="Courier New" pitchFamily="49" charset="0"/>
            </a:endParaRPr>
          </a:p>
          <a:p>
            <a:pPr>
              <a:spcBef>
                <a:spcPct val="0"/>
              </a:spcBef>
            </a:pPr>
            <a:endParaRPr lang="en-US" sz="1200" i="0" dirty="0">
              <a:latin typeface="Courier New" pitchFamily="49" charset="0"/>
              <a:cs typeface="Courier New" pitchFamily="49" charset="0"/>
            </a:endParaRPr>
          </a:p>
        </p:txBody>
      </p:sp>
      <p:sp>
        <p:nvSpPr>
          <p:cNvPr id="201733" name="Rectangle 4"/>
          <p:cNvSpPr>
            <a:spLocks noChangeArrowheads="1"/>
          </p:cNvSpPr>
          <p:nvPr/>
        </p:nvSpPr>
        <p:spPr bwMode="auto">
          <a:xfrm>
            <a:off x="247650" y="1708150"/>
            <a:ext cx="4067175" cy="4206875"/>
          </a:xfrm>
          <a:prstGeom prst="rect">
            <a:avLst/>
          </a:prstGeom>
          <a:noFill/>
          <a:ln w="9525">
            <a:noFill/>
            <a:miter lim="800000"/>
            <a:headEnd/>
            <a:tailEnd/>
          </a:ln>
        </p:spPr>
        <p:txBody>
          <a:bodyPr/>
          <a:lstStyle/>
          <a:p>
            <a:pPr>
              <a:spcBef>
                <a:spcPct val="0"/>
              </a:spcBef>
            </a:pPr>
            <a:r>
              <a:rPr lang="en-US" sz="1400" i="0">
                <a:latin typeface="Courier New" pitchFamily="49" charset="0"/>
                <a:cs typeface="Courier New" pitchFamily="49" charset="0"/>
              </a:rPr>
              <a:t>AMI4CCM_MyFooReplyHandler :</a:t>
            </a:r>
          </a:p>
          <a:p>
            <a:pPr>
              <a:spcBef>
                <a:spcPct val="0"/>
              </a:spcBef>
            </a:pPr>
            <a:r>
              <a:rPr lang="en-US" sz="1400" i="0">
                <a:latin typeface="Courier New" pitchFamily="49" charset="0"/>
                <a:cs typeface="Courier New" pitchFamily="49" charset="0"/>
              </a:rPr>
              <a:t> ::CCM_AMI::ReplyHandler</a:t>
            </a:r>
          </a:p>
          <a:p>
            <a:pPr>
              <a:spcBef>
                <a:spcPct val="0"/>
              </a:spcBef>
            </a:pPr>
            <a:r>
              <a:rPr lang="en-US" sz="1400" i="0">
                <a:latin typeface="Courier New" pitchFamily="49" charset="0"/>
                <a:cs typeface="Courier New" pitchFamily="49" charset="0"/>
              </a:rPr>
              <a:t>{</a:t>
            </a:r>
          </a:p>
          <a:p>
            <a:pPr>
              <a:spcBef>
                <a:spcPct val="0"/>
              </a:spcBef>
            </a:pPr>
            <a:r>
              <a:rPr lang="en-US" sz="1400" i="0">
                <a:latin typeface="Courier New" pitchFamily="49" charset="0"/>
                <a:cs typeface="Courier New" pitchFamily="49" charset="0"/>
              </a:rPr>
              <a:t>  void foo (</a:t>
            </a:r>
          </a:p>
          <a:p>
            <a:pPr>
              <a:spcBef>
                <a:spcPct val="0"/>
              </a:spcBef>
            </a:pPr>
            <a:r>
              <a:rPr lang="en-US" sz="1400" i="0">
                <a:latin typeface="Courier New" pitchFamily="49" charset="0"/>
                <a:cs typeface="Courier New" pitchFamily="49" charset="0"/>
              </a:rPr>
              <a:t>    in long ami_return_val, </a:t>
            </a:r>
          </a:p>
          <a:p>
            <a:pPr>
              <a:spcBef>
                <a:spcPct val="0"/>
              </a:spcBef>
            </a:pPr>
            <a:r>
              <a:rPr lang="en-US" sz="1400" i="0">
                <a:latin typeface="Courier New" pitchFamily="49" charset="0"/>
                <a:cs typeface="Courier New" pitchFamily="49" charset="0"/>
              </a:rPr>
              <a:t>    in string answer);</a:t>
            </a:r>
          </a:p>
          <a:p>
            <a:pPr>
              <a:spcBef>
                <a:spcPct val="0"/>
              </a:spcBef>
            </a:pPr>
            <a:r>
              <a:rPr lang="en-US" sz="1400" i="0">
                <a:latin typeface="Courier New" pitchFamily="49" charset="0"/>
                <a:cs typeface="Courier New" pitchFamily="49" charset="0"/>
              </a:rPr>
              <a:t>  void foo_excep (</a:t>
            </a:r>
          </a:p>
          <a:p>
            <a:pPr>
              <a:spcBef>
                <a:spcPct val="0"/>
              </a:spcBef>
            </a:pPr>
            <a:r>
              <a:rPr lang="en-US" sz="1400" i="0">
                <a:latin typeface="Courier New" pitchFamily="49" charset="0"/>
                <a:cs typeface="Courier New" pitchFamily="49" charset="0"/>
              </a:rPr>
              <a:t>    in CCM_AMI::ExceptionHolder </a:t>
            </a:r>
          </a:p>
          <a:p>
            <a:pPr>
              <a:spcBef>
                <a:spcPct val="0"/>
              </a:spcBef>
            </a:pPr>
            <a:r>
              <a:rPr lang="en-US" sz="1400" i="0">
                <a:latin typeface="Courier New" pitchFamily="49" charset="0"/>
                <a:cs typeface="Courier New" pitchFamily="49" charset="0"/>
              </a:rPr>
              <a:t>      exception_holder);</a:t>
            </a:r>
          </a:p>
          <a:p>
            <a:pPr>
              <a:spcBef>
                <a:spcPct val="0"/>
              </a:spcBef>
            </a:pPr>
            <a:r>
              <a:rPr lang="en-US" sz="1400" i="0">
                <a:latin typeface="Courier New" pitchFamily="49" charset="0"/>
                <a:cs typeface="Courier New" pitchFamily="49" charset="0"/>
              </a:rPr>
              <a:t>  void get_rw_attrib (</a:t>
            </a:r>
          </a:p>
          <a:p>
            <a:pPr>
              <a:spcBef>
                <a:spcPct val="0"/>
              </a:spcBef>
            </a:pPr>
            <a:r>
              <a:rPr lang="en-US" sz="1400" i="0">
                <a:latin typeface="Courier New" pitchFamily="49" charset="0"/>
                <a:cs typeface="Courier New" pitchFamily="49" charset="0"/>
              </a:rPr>
              <a:t>    in short rw_attrib);</a:t>
            </a:r>
          </a:p>
          <a:p>
            <a:pPr>
              <a:spcBef>
                <a:spcPct val="0"/>
              </a:spcBef>
            </a:pPr>
            <a:r>
              <a:rPr lang="en-US" sz="1400" i="0">
                <a:latin typeface="Courier New" pitchFamily="49" charset="0"/>
                <a:cs typeface="Courier New" pitchFamily="49" charset="0"/>
              </a:rPr>
              <a:t>  void get_rw_attrib_excep (</a:t>
            </a:r>
          </a:p>
          <a:p>
            <a:pPr>
              <a:spcBef>
                <a:spcPct val="0"/>
              </a:spcBef>
            </a:pPr>
            <a:r>
              <a:rPr lang="en-US" sz="1400" i="0">
                <a:latin typeface="Courier New" pitchFamily="49" charset="0"/>
                <a:cs typeface="Courier New" pitchFamily="49" charset="0"/>
              </a:rPr>
              <a:t>    in CCM_AMI::ExceptionHolder </a:t>
            </a:r>
          </a:p>
          <a:p>
            <a:pPr>
              <a:spcBef>
                <a:spcPct val="0"/>
              </a:spcBef>
            </a:pPr>
            <a:r>
              <a:rPr lang="en-US" sz="1400" i="0">
                <a:latin typeface="Courier New" pitchFamily="49" charset="0"/>
                <a:cs typeface="Courier New" pitchFamily="49" charset="0"/>
              </a:rPr>
              <a:t>      exception_holder);</a:t>
            </a:r>
          </a:p>
          <a:p>
            <a:pPr>
              <a:spcBef>
                <a:spcPct val="0"/>
              </a:spcBef>
            </a:pPr>
            <a:r>
              <a:rPr lang="en-US" sz="1400" i="0">
                <a:latin typeface="Courier New" pitchFamily="49" charset="0"/>
                <a:cs typeface="Courier New" pitchFamily="49" charset="0"/>
              </a:rPr>
              <a:t>};</a:t>
            </a:r>
          </a:p>
        </p:txBody>
      </p:sp>
      <p:sp>
        <p:nvSpPr>
          <p:cNvPr id="9"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mj-lt"/>
                <a:ea typeface="+mj-ea"/>
                <a:cs typeface="+mj-cs"/>
              </a:rPr>
              <a:t>AMI4CCM Example Implementation (1/2)</a:t>
            </a:r>
          </a:p>
        </p:txBody>
      </p:sp>
      <p:sp>
        <p:nvSpPr>
          <p:cNvPr id="201735" name="Line 10"/>
          <p:cNvSpPr>
            <a:spLocks noChangeShapeType="1"/>
          </p:cNvSpPr>
          <p:nvPr/>
        </p:nvSpPr>
        <p:spPr bwMode="auto">
          <a:xfrm>
            <a:off x="2351088" y="3154363"/>
            <a:ext cx="1511300" cy="373062"/>
          </a:xfrm>
          <a:prstGeom prst="line">
            <a:avLst/>
          </a:prstGeom>
          <a:noFill/>
          <a:ln w="19050">
            <a:solidFill>
              <a:schemeClr val="tx1"/>
            </a:solidFill>
            <a:round/>
            <a:headEnd/>
            <a:tailEnd type="triangle" w="med" len="med"/>
          </a:ln>
        </p:spPr>
        <p:txBody>
          <a:bodyPr/>
          <a:lstStyle/>
          <a:p>
            <a:endParaRPr lang="nl-NL"/>
          </a:p>
        </p:txBody>
      </p:sp>
      <p:sp>
        <p:nvSpPr>
          <p:cNvPr id="201736" name="Line 11"/>
          <p:cNvSpPr>
            <a:spLocks noChangeShapeType="1"/>
          </p:cNvSpPr>
          <p:nvPr/>
        </p:nvSpPr>
        <p:spPr bwMode="auto">
          <a:xfrm flipV="1">
            <a:off x="1716088" y="2416175"/>
            <a:ext cx="2090737" cy="122238"/>
          </a:xfrm>
          <a:prstGeom prst="line">
            <a:avLst/>
          </a:prstGeom>
          <a:noFill/>
          <a:ln w="19050">
            <a:solidFill>
              <a:schemeClr val="tx1"/>
            </a:solidFill>
            <a:round/>
            <a:headEnd/>
            <a:tailEnd type="triangle" w="med" len="med"/>
          </a:ln>
        </p:spPr>
        <p:txBody>
          <a:bodyPr/>
          <a:lstStyle/>
          <a:p>
            <a:endParaRPr lang="nl-NL"/>
          </a:p>
        </p:txBody>
      </p:sp>
      <p:sp>
        <p:nvSpPr>
          <p:cNvPr id="201737" name="Rounded Rectangular Callout 7"/>
          <p:cNvSpPr>
            <a:spLocks noChangeArrowheads="1"/>
          </p:cNvSpPr>
          <p:nvPr/>
        </p:nvSpPr>
        <p:spPr bwMode="auto">
          <a:xfrm>
            <a:off x="622300" y="960438"/>
            <a:ext cx="3260725" cy="392112"/>
          </a:xfrm>
          <a:prstGeom prst="wedgeRoundRectCallout">
            <a:avLst>
              <a:gd name="adj1" fmla="val -17958"/>
              <a:gd name="adj2" fmla="val 131009"/>
              <a:gd name="adj3" fmla="val 16667"/>
            </a:avLst>
          </a:prstGeom>
          <a:solidFill>
            <a:srgbClr val="FFFF99"/>
          </a:solidFill>
          <a:ln w="9525">
            <a:noFill/>
            <a:round/>
            <a:headEnd/>
            <a:tailEnd/>
          </a:ln>
        </p:spPr>
        <p:txBody>
          <a:bodyPr>
            <a:spAutoFit/>
          </a:bodyPr>
          <a:lstStyle/>
          <a:p>
            <a:r>
              <a:rPr lang="en-US" sz="1700"/>
              <a:t>Implied Reply Handler IDL.</a:t>
            </a:r>
          </a:p>
        </p:txBody>
      </p:sp>
      <p:sp>
        <p:nvSpPr>
          <p:cNvPr id="201738" name="Rounded Rectangular Callout 7"/>
          <p:cNvSpPr>
            <a:spLocks noChangeArrowheads="1"/>
          </p:cNvSpPr>
          <p:nvPr/>
        </p:nvSpPr>
        <p:spPr bwMode="auto">
          <a:xfrm>
            <a:off x="4564063" y="895350"/>
            <a:ext cx="3814762" cy="374650"/>
          </a:xfrm>
          <a:prstGeom prst="wedgeRoundRectCallout">
            <a:avLst>
              <a:gd name="adj1" fmla="val -19181"/>
              <a:gd name="adj2" fmla="val 104801"/>
              <a:gd name="adj3" fmla="val 16667"/>
            </a:avLst>
          </a:prstGeom>
          <a:solidFill>
            <a:srgbClr val="FFFF99"/>
          </a:solidFill>
          <a:ln w="9525">
            <a:noFill/>
            <a:round/>
            <a:headEnd/>
            <a:tailEnd/>
          </a:ln>
        </p:spPr>
        <p:txBody>
          <a:bodyPr>
            <a:spAutoFit/>
          </a:bodyPr>
          <a:lstStyle/>
          <a:p>
            <a:r>
              <a:rPr lang="en-US" sz="1600"/>
              <a:t>Implementation Sender_exec.cpp</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202755"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202756" name="Rectangle 4"/>
          <p:cNvSpPr>
            <a:spLocks noChangeArrowheads="1"/>
          </p:cNvSpPr>
          <p:nvPr/>
        </p:nvSpPr>
        <p:spPr bwMode="auto">
          <a:xfrm>
            <a:off x="381000" y="1343025"/>
            <a:ext cx="8763000" cy="4876800"/>
          </a:xfrm>
          <a:prstGeom prst="rect">
            <a:avLst/>
          </a:prstGeom>
          <a:noFill/>
          <a:ln w="9525">
            <a:noFill/>
            <a:miter lim="800000"/>
            <a:headEnd/>
            <a:tailEnd/>
          </a:ln>
        </p:spPr>
        <p:txBody>
          <a:bodyPr/>
          <a:lstStyle/>
          <a:p>
            <a:r>
              <a:rPr lang="en-US" sz="1100" dirty="0">
                <a:latin typeface="Courier New" pitchFamily="49" charset="0"/>
                <a:cs typeface="Courier New" pitchFamily="49" charset="0"/>
              </a:rPr>
              <a:t> </a:t>
            </a:r>
            <a:r>
              <a:rPr lang="en-US" sz="1200" dirty="0">
                <a:latin typeface="Courier New" pitchFamily="49" charset="0"/>
                <a:cs typeface="Courier New" pitchFamily="49" charset="0"/>
              </a:rPr>
              <a:t>::AMI4CCM_MyFoo_var </a:t>
            </a:r>
            <a:r>
              <a:rPr lang="en-US" sz="1200" dirty="0" err="1">
                <a:latin typeface="Courier New" pitchFamily="49" charset="0"/>
                <a:cs typeface="Courier New" pitchFamily="49" charset="0"/>
              </a:rPr>
              <a:t>my_foo_ami</a:t>
            </a:r>
            <a:r>
              <a:rPr lang="en-US" sz="1200" dirty="0">
                <a:latin typeface="Courier New" pitchFamily="49" charset="0"/>
                <a:cs typeface="Courier New" pitchFamily="49" charset="0"/>
              </a:rPr>
              <a:t> =</a:t>
            </a:r>
          </a:p>
          <a:p>
            <a:r>
              <a:rPr lang="en-US" sz="1200" dirty="0">
                <a:latin typeface="Courier New" pitchFamily="49" charset="0"/>
                <a:cs typeface="Courier New" pitchFamily="49" charset="0"/>
              </a:rPr>
              <a:t>      this-&gt;context_-&gt;</a:t>
            </a:r>
            <a:r>
              <a:rPr lang="en-US" sz="1200" dirty="0" err="1">
                <a:latin typeface="Courier New" pitchFamily="49" charset="0"/>
                <a:cs typeface="Courier New" pitchFamily="49" charset="0"/>
              </a:rPr>
              <a:t>get_connection_sendc_run_my_foo</a:t>
            </a:r>
            <a:r>
              <a:rPr lang="en-US" sz="1200" dirty="0">
                <a:latin typeface="Courier New" pitchFamily="49" charset="0"/>
                <a:cs typeface="Courier New" pitchFamily="49" charset="0"/>
              </a:rPr>
              <a:t>();</a:t>
            </a:r>
          </a:p>
          <a:p>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my_foo_ami</a:t>
            </a:r>
            <a:r>
              <a:rPr lang="en-US" sz="1200" dirty="0">
                <a:latin typeface="Courier New" pitchFamily="49" charset="0"/>
                <a:cs typeface="Courier New" pitchFamily="49" charset="0"/>
              </a:rPr>
              <a:t>_-&gt;</a:t>
            </a:r>
            <a:r>
              <a:rPr lang="en-US" sz="1200" dirty="0" err="1">
                <a:latin typeface="Courier New" pitchFamily="49" charset="0"/>
                <a:cs typeface="Courier New" pitchFamily="49" charset="0"/>
              </a:rPr>
              <a:t>sendc_foo</a:t>
            </a:r>
            <a:r>
              <a:rPr lang="en-US" sz="1200" dirty="0">
                <a:latin typeface="Courier New" pitchFamily="49" charset="0"/>
                <a:cs typeface="Courier New" pitchFamily="49" charset="0"/>
              </a:rPr>
              <a:t> (new </a:t>
            </a:r>
            <a:r>
              <a:rPr lang="nl-NL" sz="1200" i="0" dirty="0" err="1">
                <a:latin typeface="Courier New" pitchFamily="49" charset="0"/>
                <a:cs typeface="Courier New" pitchFamily="49" charset="0"/>
              </a:rPr>
              <a:t>MyFoo</a:t>
            </a:r>
            <a:r>
              <a:rPr lang="nl-NL" sz="1200" i="0" dirty="0">
                <a:latin typeface="Courier New" pitchFamily="49" charset="0"/>
                <a:cs typeface="Courier New" pitchFamily="49" charset="0"/>
              </a:rPr>
              <a:t>_RH_</a:t>
            </a:r>
            <a:r>
              <a:rPr lang="nl-NL" sz="1200" i="0" dirty="0" err="1">
                <a:latin typeface="Courier New" pitchFamily="49" charset="0"/>
                <a:cs typeface="Courier New" pitchFamily="49" charset="0"/>
              </a:rPr>
              <a:t>exec</a:t>
            </a:r>
            <a:r>
              <a:rPr lang="nl-NL" sz="1200" i="0" dirty="0">
                <a:latin typeface="Courier New" pitchFamily="49" charset="0"/>
                <a:cs typeface="Courier New" pitchFamily="49" charset="0"/>
              </a:rPr>
              <a:t>_i </a:t>
            </a:r>
            <a:r>
              <a:rPr lang="en-US" sz="1200" dirty="0">
                <a:latin typeface="Courier New" pitchFamily="49" charset="0"/>
                <a:cs typeface="Courier New" pitchFamily="49" charset="0"/>
              </a:rPr>
              <a:t>(), "Do something asynchronous");</a:t>
            </a: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endParaRPr lang="en-US" sz="1200" dirty="0">
              <a:latin typeface="Courier New" pitchFamily="49" charset="0"/>
              <a:cs typeface="Courier New" pitchFamily="49" charset="0"/>
            </a:endParaRPr>
          </a:p>
          <a:p>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MyFoo_var</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my_foo</a:t>
            </a:r>
            <a:r>
              <a:rPr lang="en-US" sz="1200" dirty="0">
                <a:latin typeface="Courier New" pitchFamily="49" charset="0"/>
                <a:cs typeface="Courier New" pitchFamily="49" charset="0"/>
              </a:rPr>
              <a:t> =</a:t>
            </a:r>
          </a:p>
          <a:p>
            <a:r>
              <a:rPr lang="en-US" sz="1200" dirty="0">
                <a:latin typeface="Courier New" pitchFamily="49" charset="0"/>
                <a:cs typeface="Courier New" pitchFamily="49" charset="0"/>
              </a:rPr>
              <a:t>      this-&gt;context_-&gt;</a:t>
            </a:r>
            <a:r>
              <a:rPr lang="en-US" sz="1200" dirty="0" err="1">
                <a:latin typeface="Courier New" pitchFamily="49" charset="0"/>
                <a:cs typeface="Courier New" pitchFamily="49" charset="0"/>
              </a:rPr>
              <a:t>get_connection_run_my_foo</a:t>
            </a:r>
            <a:r>
              <a:rPr lang="en-US" sz="1200" dirty="0">
                <a:latin typeface="Courier New" pitchFamily="49" charset="0"/>
                <a:cs typeface="Courier New" pitchFamily="49" charset="0"/>
              </a:rPr>
              <a:t>();</a:t>
            </a:r>
          </a:p>
          <a:p>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my_foo</a:t>
            </a:r>
            <a:r>
              <a:rPr lang="en-US" sz="1200" dirty="0">
                <a:latin typeface="Courier New" pitchFamily="49" charset="0"/>
                <a:cs typeface="Courier New" pitchFamily="49" charset="0"/>
              </a:rPr>
              <a:t>_-&gt;</a:t>
            </a:r>
            <a:r>
              <a:rPr lang="en-US" sz="1200" dirty="0" err="1">
                <a:latin typeface="Courier New" pitchFamily="49" charset="0"/>
                <a:cs typeface="Courier New" pitchFamily="49" charset="0"/>
              </a:rPr>
              <a:t>foo</a:t>
            </a:r>
            <a:r>
              <a:rPr lang="en-US" sz="1200" dirty="0">
                <a:latin typeface="Courier New" pitchFamily="49" charset="0"/>
                <a:cs typeface="Courier New" pitchFamily="49" charset="0"/>
              </a:rPr>
              <a:t> ("Do something synchronous“, answer);</a:t>
            </a:r>
            <a:endParaRPr lang="nl-NL" sz="1200" dirty="0">
              <a:latin typeface="Courier New" pitchFamily="49" charset="0"/>
              <a:cs typeface="Courier New" pitchFamily="49" charset="0"/>
            </a:endParaRPr>
          </a:p>
          <a:p>
            <a:endParaRPr lang="nl-NL" sz="1400" dirty="0">
              <a:latin typeface="Courier New" pitchFamily="49" charset="0"/>
              <a:cs typeface="Courier New" pitchFamily="49" charset="0"/>
            </a:endParaRPr>
          </a:p>
        </p:txBody>
      </p:sp>
      <p:sp>
        <p:nvSpPr>
          <p:cNvPr id="5"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Arial" pitchFamily="34" charset="0"/>
              </a:rPr>
              <a:t>AMI4CCM Example Implementation (2/2)</a:t>
            </a:r>
          </a:p>
        </p:txBody>
      </p:sp>
      <p:sp>
        <p:nvSpPr>
          <p:cNvPr id="202758" name="Rounded Rectangular Callout 7"/>
          <p:cNvSpPr>
            <a:spLocks noChangeArrowheads="1"/>
          </p:cNvSpPr>
          <p:nvPr/>
        </p:nvSpPr>
        <p:spPr bwMode="auto">
          <a:xfrm>
            <a:off x="6464300" y="1020763"/>
            <a:ext cx="2373313" cy="681038"/>
          </a:xfrm>
          <a:prstGeom prst="wedgeRoundRectCallout">
            <a:avLst>
              <a:gd name="adj1" fmla="val -162099"/>
              <a:gd name="adj2" fmla="val 48153"/>
              <a:gd name="adj3" fmla="val 16667"/>
            </a:avLst>
          </a:prstGeom>
          <a:solidFill>
            <a:srgbClr val="FFFF99"/>
          </a:solidFill>
          <a:ln w="9525">
            <a:noFill/>
            <a:round/>
            <a:headEnd/>
            <a:tailEnd/>
          </a:ln>
        </p:spPr>
        <p:txBody>
          <a:bodyPr>
            <a:spAutoFit/>
          </a:bodyPr>
          <a:lstStyle/>
          <a:p>
            <a:r>
              <a:rPr lang="en-US" sz="1700" dirty="0"/>
              <a:t>Get the </a:t>
            </a:r>
            <a:r>
              <a:rPr lang="en-US" sz="1700" dirty="0" err="1"/>
              <a:t>asynch</a:t>
            </a:r>
            <a:r>
              <a:rPr lang="en-US" sz="1700" dirty="0"/>
              <a:t> </a:t>
            </a:r>
            <a:r>
              <a:rPr lang="en-US" sz="1700" dirty="0" smtClean="0"/>
              <a:t>receptacle</a:t>
            </a:r>
            <a:endParaRPr lang="en-US" sz="1700" dirty="0"/>
          </a:p>
        </p:txBody>
      </p:sp>
      <p:sp>
        <p:nvSpPr>
          <p:cNvPr id="202759" name="Rounded Rectangular Callout 7"/>
          <p:cNvSpPr>
            <a:spLocks noChangeArrowheads="1"/>
          </p:cNvSpPr>
          <p:nvPr/>
        </p:nvSpPr>
        <p:spPr bwMode="auto">
          <a:xfrm>
            <a:off x="1169988" y="2921000"/>
            <a:ext cx="2373312" cy="681038"/>
          </a:xfrm>
          <a:prstGeom prst="wedgeRoundRectCallout">
            <a:avLst>
              <a:gd name="adj1" fmla="val -11238"/>
              <a:gd name="adj2" fmla="val -169531"/>
              <a:gd name="adj3" fmla="val 16667"/>
            </a:avLst>
          </a:prstGeom>
          <a:solidFill>
            <a:srgbClr val="FFFF99"/>
          </a:solidFill>
          <a:ln w="9525">
            <a:noFill/>
            <a:round/>
            <a:headEnd/>
            <a:tailEnd/>
          </a:ln>
        </p:spPr>
        <p:txBody>
          <a:bodyPr>
            <a:spAutoFit/>
          </a:bodyPr>
          <a:lstStyle/>
          <a:p>
            <a:r>
              <a:rPr lang="en-US" sz="1700"/>
              <a:t>Make the asynch invocation</a:t>
            </a:r>
          </a:p>
        </p:txBody>
      </p:sp>
      <p:sp>
        <p:nvSpPr>
          <p:cNvPr id="202760" name="Rounded Rectangular Callout 7"/>
          <p:cNvSpPr>
            <a:spLocks noChangeArrowheads="1"/>
          </p:cNvSpPr>
          <p:nvPr/>
        </p:nvSpPr>
        <p:spPr bwMode="auto">
          <a:xfrm>
            <a:off x="4492625" y="2673350"/>
            <a:ext cx="2373313" cy="971550"/>
          </a:xfrm>
          <a:prstGeom prst="wedgeRoundRectCallout">
            <a:avLst>
              <a:gd name="adj1" fmla="val -70907"/>
              <a:gd name="adj2" fmla="val -104475"/>
              <a:gd name="adj3" fmla="val 16667"/>
            </a:avLst>
          </a:prstGeom>
          <a:solidFill>
            <a:srgbClr val="FFFF99"/>
          </a:solidFill>
          <a:ln w="9525">
            <a:noFill/>
            <a:round/>
            <a:headEnd/>
            <a:tailEnd/>
          </a:ln>
        </p:spPr>
        <p:txBody>
          <a:bodyPr>
            <a:spAutoFit/>
          </a:bodyPr>
          <a:lstStyle/>
          <a:p>
            <a:r>
              <a:rPr lang="en-US" sz="1700" dirty="0" smtClean="0"/>
              <a:t>Reply handler</a:t>
            </a:r>
            <a:r>
              <a:rPr lang="en-US" sz="1700" dirty="0"/>
              <a:t>, can be a global one or one per request</a:t>
            </a:r>
          </a:p>
        </p:txBody>
      </p:sp>
      <p:sp>
        <p:nvSpPr>
          <p:cNvPr id="202761" name="Rounded Rectangular Callout 7"/>
          <p:cNvSpPr>
            <a:spLocks noChangeArrowheads="1"/>
          </p:cNvSpPr>
          <p:nvPr/>
        </p:nvSpPr>
        <p:spPr bwMode="auto">
          <a:xfrm>
            <a:off x="687388" y="5322888"/>
            <a:ext cx="2373312" cy="681037"/>
          </a:xfrm>
          <a:prstGeom prst="wedgeRoundRectCallout">
            <a:avLst>
              <a:gd name="adj1" fmla="val -36926"/>
              <a:gd name="adj2" fmla="val -110231"/>
              <a:gd name="adj3" fmla="val 16667"/>
            </a:avLst>
          </a:prstGeom>
          <a:solidFill>
            <a:srgbClr val="FFFF99"/>
          </a:solidFill>
          <a:ln w="9525">
            <a:noFill/>
            <a:round/>
            <a:headEnd/>
            <a:tailEnd/>
          </a:ln>
        </p:spPr>
        <p:txBody>
          <a:bodyPr>
            <a:spAutoFit/>
          </a:bodyPr>
          <a:lstStyle/>
          <a:p>
            <a:r>
              <a:rPr lang="en-US" sz="1700" dirty="0"/>
              <a:t>Make the synch invocation</a:t>
            </a:r>
          </a:p>
        </p:txBody>
      </p:sp>
      <p:sp>
        <p:nvSpPr>
          <p:cNvPr id="202762" name="Rounded Rectangular Callout 7"/>
          <p:cNvSpPr>
            <a:spLocks noChangeArrowheads="1"/>
          </p:cNvSpPr>
          <p:nvPr/>
        </p:nvSpPr>
        <p:spPr bwMode="auto">
          <a:xfrm>
            <a:off x="6457950" y="4849813"/>
            <a:ext cx="2373313" cy="681038"/>
          </a:xfrm>
          <a:prstGeom prst="wedgeRoundRectCallout">
            <a:avLst>
              <a:gd name="adj1" fmla="val -106751"/>
              <a:gd name="adj2" fmla="val -100504"/>
              <a:gd name="adj3" fmla="val 16667"/>
            </a:avLst>
          </a:prstGeom>
          <a:solidFill>
            <a:srgbClr val="FFFF99"/>
          </a:solidFill>
          <a:ln w="9525">
            <a:noFill/>
            <a:round/>
            <a:headEnd/>
            <a:tailEnd/>
          </a:ln>
        </p:spPr>
        <p:txBody>
          <a:bodyPr>
            <a:spAutoFit/>
          </a:bodyPr>
          <a:lstStyle/>
          <a:p>
            <a:r>
              <a:rPr lang="en-US" sz="1700" dirty="0"/>
              <a:t>Get the synch </a:t>
            </a:r>
            <a:r>
              <a:rPr lang="en-US" sz="1700" dirty="0" smtClean="0"/>
              <a:t>receptacle</a:t>
            </a:r>
            <a:endParaRPr lang="en-US" sz="1700"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ChangeArrowheads="1"/>
          </p:cNvSpPr>
          <p:nvPr/>
        </p:nvSpPr>
        <p:spPr bwMode="auto">
          <a:xfrm>
            <a:off x="0" y="542925"/>
            <a:ext cx="9144000" cy="381000"/>
          </a:xfrm>
          <a:prstGeom prst="rect">
            <a:avLst/>
          </a:prstGeom>
          <a:noFill/>
          <a:ln w="9525">
            <a:noFill/>
            <a:miter lim="800000"/>
            <a:headEnd/>
            <a:tailEnd/>
          </a:ln>
        </p:spPr>
        <p:txBody>
          <a:bodyPr anchor="ctr"/>
          <a:lstStyle/>
          <a:p>
            <a:pPr algn="ctr"/>
            <a:endParaRPr lang="en-US" altLang="zh-CN" sz="3200">
              <a:solidFill>
                <a:schemeClr val="bg1"/>
              </a:solidFill>
              <a:ea typeface="宋体" pitchFamily="2" charset="-122"/>
            </a:endParaRPr>
          </a:p>
        </p:txBody>
      </p:sp>
      <p:sp>
        <p:nvSpPr>
          <p:cNvPr id="203779" name="Rectangle 3"/>
          <p:cNvSpPr>
            <a:spLocks noChangeArrowheads="1"/>
          </p:cNvSpPr>
          <p:nvPr/>
        </p:nvSpPr>
        <p:spPr bwMode="auto">
          <a:xfrm>
            <a:off x="228600" y="1190625"/>
            <a:ext cx="8763000" cy="4876800"/>
          </a:xfrm>
          <a:prstGeom prst="rect">
            <a:avLst/>
          </a:prstGeom>
          <a:noFill/>
          <a:ln w="9525">
            <a:noFill/>
            <a:miter lim="800000"/>
            <a:headEnd/>
            <a:tailEnd/>
          </a:ln>
        </p:spPr>
        <p:txBody>
          <a:bodyPr/>
          <a:lstStyle/>
          <a:p>
            <a:pPr marL="169863" indent="-169863" algn="ctr">
              <a:spcBef>
                <a:spcPct val="40000"/>
              </a:spcBef>
              <a:buFontTx/>
              <a:buChar char="•"/>
            </a:pPr>
            <a:endParaRPr lang="en-US" altLang="zh-CN" sz="2000">
              <a:ea typeface="宋体" pitchFamily="2" charset="-122"/>
              <a:cs typeface="Times New Roman" pitchFamily="18" charset="0"/>
            </a:endParaRPr>
          </a:p>
        </p:txBody>
      </p:sp>
      <p:sp>
        <p:nvSpPr>
          <p:cNvPr id="294916" name="Rectangle 4"/>
          <p:cNvSpPr>
            <a:spLocks noChangeArrowheads="1"/>
          </p:cNvSpPr>
          <p:nvPr/>
        </p:nvSpPr>
        <p:spPr bwMode="auto">
          <a:xfrm>
            <a:off x="381000" y="1371600"/>
            <a:ext cx="8763000" cy="4876800"/>
          </a:xfrm>
          <a:prstGeom prst="rect">
            <a:avLst/>
          </a:prstGeom>
          <a:noFill/>
          <a:ln w="9525">
            <a:noFill/>
            <a:miter lim="800000"/>
            <a:headEnd/>
            <a:tailEnd/>
          </a:ln>
        </p:spPr>
        <p:txBody>
          <a:bodyPr/>
          <a:lstStyle/>
          <a:p>
            <a:pPr algn="ctr">
              <a:buFont typeface="Arial" pitchFamily="34" charset="0"/>
              <a:buChar char="•"/>
              <a:defRPr/>
            </a:pPr>
            <a:endParaRPr lang="nl-NL" sz="2200" dirty="0">
              <a:latin typeface="+mn-lt"/>
              <a:ea typeface="Courier New" charset="0"/>
              <a:cs typeface="Courier New" charset="0"/>
            </a:endParaRPr>
          </a:p>
        </p:txBody>
      </p:sp>
      <p:sp>
        <p:nvSpPr>
          <p:cNvPr id="203781" name="Content Placeholder 5"/>
          <p:cNvSpPr>
            <a:spLocks noGrp="1"/>
          </p:cNvSpPr>
          <p:nvPr>
            <p:ph idx="1"/>
          </p:nvPr>
        </p:nvSpPr>
        <p:spPr/>
        <p:txBody>
          <a:bodyPr/>
          <a:lstStyle/>
          <a:p>
            <a:r>
              <a:rPr lang="en-US" altLang="zh-CN" smtClean="0">
                <a:ea typeface="宋体" pitchFamily="2" charset="-122"/>
              </a:rPr>
              <a:t>$CIAO_ROOT/connectors/ami4ccm/examples/Hello</a:t>
            </a:r>
          </a:p>
          <a:p>
            <a:r>
              <a:rPr lang="en-US" smtClean="0"/>
              <a:t>Sender component</a:t>
            </a:r>
          </a:p>
          <a:p>
            <a:r>
              <a:rPr lang="en-US" smtClean="0"/>
              <a:t>Receiver component</a:t>
            </a:r>
          </a:p>
          <a:p>
            <a:r>
              <a:rPr lang="en-US" smtClean="0"/>
              <a:t>AMI connector </a:t>
            </a:r>
          </a:p>
          <a:p>
            <a:r>
              <a:rPr lang="en-US" smtClean="0"/>
              <a:t>Deployment plan for these 3 components</a:t>
            </a:r>
            <a:br>
              <a:rPr lang="en-US" smtClean="0"/>
            </a:br>
            <a:endParaRPr lang="en-US" smtClean="0"/>
          </a:p>
          <a:p>
            <a:endParaRPr lang="en-US" smtClean="0"/>
          </a:p>
        </p:txBody>
      </p:sp>
      <p:sp>
        <p:nvSpPr>
          <p:cNvPr id="7" name="Title 5"/>
          <p:cNvSpPr txBox="1">
            <a:spLocks/>
          </p:cNvSpPr>
          <p:nvPr/>
        </p:nvSpPr>
        <p:spPr bwMode="black">
          <a:xfrm>
            <a:off x="495300" y="128588"/>
            <a:ext cx="7734300" cy="868362"/>
          </a:xfrm>
          <a:prstGeom prst="rect">
            <a:avLst/>
          </a:prstGeom>
          <a:noFill/>
          <a:ln w="9525">
            <a:noFill/>
            <a:miter lim="800000"/>
            <a:headEnd/>
            <a:tailEnd/>
          </a:ln>
        </p:spPr>
        <p:txBody>
          <a:bodyPr anchor="b"/>
          <a:lstStyle/>
          <a:p>
            <a:pPr eaLnBrk="0" hangingPunct="0">
              <a:lnSpc>
                <a:spcPct val="90000"/>
              </a:lnSpc>
              <a:spcAft>
                <a:spcPct val="10000"/>
              </a:spcAft>
              <a:defRPr/>
            </a:pPr>
            <a:r>
              <a:rPr lang="en-US" sz="2600" b="1" kern="0" dirty="0">
                <a:solidFill>
                  <a:schemeClr val="tx2"/>
                </a:solidFill>
                <a:latin typeface="Arial" pitchFamily="34" charset="0"/>
              </a:rPr>
              <a:t>AMI4CCM Prototype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altLang="zh-CN" sz="3200" smtClean="0">
                <a:ea typeface="宋体" pitchFamily="2" charset="-122"/>
              </a:rPr>
              <a:t>Available CCM Implementations</a:t>
            </a:r>
          </a:p>
        </p:txBody>
      </p:sp>
      <p:graphicFrame>
        <p:nvGraphicFramePr>
          <p:cNvPr id="515299" name="Group 227"/>
          <p:cNvGraphicFramePr>
            <a:graphicFrameLocks noGrp="1"/>
          </p:cNvGraphicFramePr>
          <p:nvPr/>
        </p:nvGraphicFramePr>
        <p:xfrm>
          <a:off x="85725" y="971550"/>
          <a:ext cx="8991600" cy="5844223"/>
        </p:xfrm>
        <a:graphic>
          <a:graphicData uri="http://schemas.openxmlformats.org/drawingml/2006/table">
            <a:tbl>
              <a:tblPr/>
              <a:tblGrid>
                <a:gridCol w="2257425"/>
                <a:gridCol w="1514475"/>
                <a:gridCol w="1019175"/>
                <a:gridCol w="1276350"/>
                <a:gridCol w="2924175"/>
              </a:tblGrid>
              <a:tr h="568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Provider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Open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Language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bg1"/>
                          </a:solidFill>
                          <a:effectLst/>
                          <a:latin typeface="Arial" pitchFamily="34" charset="0"/>
                          <a:ea typeface="宋体" pitchFamily="2" charset="-122"/>
                          <a:cs typeface="Arial Unicode MS" pitchFamily="34" charset="-128"/>
                        </a:rPr>
                        <a:t>URL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Component Integrated ACE ORB (CIAO)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Vanderbilt University &amp; Washington University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www.dre.vanderbilt.edu/CIAO/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Enterprise Java CORBA Component Model (EJCCM)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Computational Physics, Inc.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Java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www.cpi.com/ejccm/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K2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iCMG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www.icmgworld.com/</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products.asp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52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MicoCCM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FPX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www.fpx.de/MicoCCM/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682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OpenCCM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ObjectWeb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Java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openccm.objectweb.org/</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12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QoS Enabled Distributed Object (Qedo)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Fokus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www.qedo.org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StarCCM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Source Forge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sourceforge.net/projects/ starccm/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Number Placeholder 4"/>
          <p:cNvSpPr>
            <a:spLocks noGrp="1"/>
          </p:cNvSpPr>
          <p:nvPr>
            <p:ph type="sldNum" sz="quarter" idx="10"/>
          </p:nvPr>
        </p:nvSpPr>
        <p:spPr>
          <a:noFill/>
        </p:spPr>
        <p:txBody>
          <a:bodyPr/>
          <a:lstStyle/>
          <a:p>
            <a:fld id="{178B3061-5AF2-479F-9E9C-AB388DBE0C0B}" type="slidenum">
              <a:rPr lang="zh-CN" altLang="en-US" smtClean="0">
                <a:latin typeface="Arial" charset="0"/>
              </a:rPr>
              <a:pPr/>
              <a:t>180</a:t>
            </a:fld>
            <a:endParaRPr lang="en-US" altLang="zh-CN" smtClean="0">
              <a:latin typeface="Arial" charset="0"/>
            </a:endParaRPr>
          </a:p>
        </p:txBody>
      </p:sp>
      <p:sp>
        <p:nvSpPr>
          <p:cNvPr id="204803" name="Rectangle 2"/>
          <p:cNvSpPr>
            <a:spLocks noGrp="1" noChangeArrowheads="1"/>
          </p:cNvSpPr>
          <p:nvPr>
            <p:ph type="body" idx="1"/>
          </p:nvPr>
        </p:nvSpPr>
        <p:spPr>
          <a:xfrm>
            <a:off x="1311275" y="1066800"/>
            <a:ext cx="7213600" cy="5019675"/>
          </a:xfrm>
          <a:noFill/>
        </p:spPr>
        <p:txBody>
          <a:bodyPr anchor="ctr" anchorCtr="1"/>
          <a:lstStyle/>
          <a:p>
            <a:pPr algn="ctr" eaLnBrk="1" hangingPunct="1">
              <a:buFont typeface="Wingdings" pitchFamily="2" charset="2"/>
              <a:buNone/>
            </a:pPr>
            <a:endParaRPr lang="zh-CN" altLang="en-US" sz="5400" smtClean="0">
              <a:solidFill>
                <a:srgbClr val="FF3300"/>
              </a:solidFill>
              <a:ea typeface="ＭＳ Ｐゴシック" pitchFamily="34" charset="-128"/>
            </a:endParaRPr>
          </a:p>
          <a:p>
            <a:pPr algn="ctr" eaLnBrk="1" hangingPunct="1">
              <a:buFont typeface="Wingdings" pitchFamily="2" charset="2"/>
              <a:buNone/>
            </a:pPr>
            <a:r>
              <a:rPr lang="en-US" altLang="zh-CN" sz="5400" smtClean="0">
                <a:solidFill>
                  <a:srgbClr val="FF3300"/>
                </a:solidFill>
                <a:ea typeface="ＭＳ Ｐゴシック" pitchFamily="34" charset="-128"/>
              </a:rPr>
              <a:t>Overview of CIAO </a:t>
            </a:r>
          </a:p>
          <a:p>
            <a:pPr algn="ctr" eaLnBrk="1" hangingPunct="1">
              <a:buFont typeface="Wingdings" pitchFamily="2" charset="2"/>
              <a:buNone/>
            </a:pPr>
            <a:r>
              <a:rPr lang="en-US" altLang="zh-CN" sz="5400" smtClean="0">
                <a:solidFill>
                  <a:srgbClr val="FF3300"/>
                </a:solidFill>
                <a:ea typeface="ＭＳ Ｐゴシック" pitchFamily="34" charset="-128"/>
              </a:rPr>
              <a:t>&amp; Future R&amp;D Directions</a:t>
            </a:r>
          </a:p>
          <a:p>
            <a:pPr algn="ctr" eaLnBrk="1" hangingPunct="1">
              <a:buFont typeface="Wingdings" pitchFamily="2" charset="2"/>
              <a:buNone/>
            </a:pPr>
            <a:endParaRPr lang="zh-CN" altLang="en-US" sz="5400" smtClean="0">
              <a:solidFill>
                <a:srgbClr val="FF3300"/>
              </a:solidFill>
              <a:ea typeface="ＭＳ Ｐゴシック" pitchFamily="34" charset="-128"/>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r>
              <a:rPr lang="en-US" altLang="zh-CN" sz="3200" smtClean="0">
                <a:ea typeface="宋体" pitchFamily="2" charset="-122"/>
              </a:rPr>
              <a:t>Overview of CIAO</a:t>
            </a:r>
          </a:p>
        </p:txBody>
      </p:sp>
      <p:pic>
        <p:nvPicPr>
          <p:cNvPr id="205827" name="Picture 3" descr="CIAO"/>
          <p:cNvPicPr>
            <a:picLocks noChangeAspect="1" noChangeArrowheads="1"/>
          </p:cNvPicPr>
          <p:nvPr/>
        </p:nvPicPr>
        <p:blipFill>
          <a:blip r:embed="rId2"/>
          <a:srcRect/>
          <a:stretch>
            <a:fillRect/>
          </a:stretch>
        </p:blipFill>
        <p:spPr bwMode="auto">
          <a:xfrm>
            <a:off x="4618038" y="1166813"/>
            <a:ext cx="4364037" cy="4799012"/>
          </a:xfrm>
          <a:prstGeom prst="rect">
            <a:avLst/>
          </a:prstGeom>
          <a:noFill/>
          <a:ln w="9525">
            <a:noFill/>
            <a:miter lim="800000"/>
            <a:headEnd/>
            <a:tailEnd/>
          </a:ln>
        </p:spPr>
      </p:pic>
      <p:sp>
        <p:nvSpPr>
          <p:cNvPr id="205828" name="Rectangle 4"/>
          <p:cNvSpPr>
            <a:spLocks noChangeArrowheads="1"/>
          </p:cNvSpPr>
          <p:nvPr/>
        </p:nvSpPr>
        <p:spPr bwMode="auto">
          <a:xfrm>
            <a:off x="-38100" y="923925"/>
            <a:ext cx="4665663" cy="5133975"/>
          </a:xfrm>
          <a:prstGeom prst="rect">
            <a:avLst/>
          </a:prstGeom>
          <a:noFill/>
          <a:ln w="9525">
            <a:noFill/>
            <a:miter lim="800000"/>
            <a:headEnd/>
            <a:tailEnd/>
          </a:ln>
        </p:spPr>
        <p:txBody>
          <a:bodyPr/>
          <a:lstStyle/>
          <a:p>
            <a:pPr marL="173038" indent="-173038">
              <a:spcBef>
                <a:spcPct val="40000"/>
              </a:spcBef>
              <a:buFontTx/>
              <a:buChar char="•"/>
            </a:pPr>
            <a:r>
              <a:rPr lang="en-US" altLang="zh-CN" sz="2000" i="0">
                <a:solidFill>
                  <a:srgbClr val="FF3300"/>
                </a:solidFill>
                <a:ea typeface="宋体" pitchFamily="2" charset="-122"/>
              </a:rPr>
              <a:t>C</a:t>
            </a:r>
            <a:r>
              <a:rPr lang="en-US" altLang="zh-CN" sz="2000" i="0">
                <a:ea typeface="宋体" pitchFamily="2" charset="-122"/>
              </a:rPr>
              <a:t>omponent </a:t>
            </a:r>
            <a:r>
              <a:rPr lang="en-US" altLang="zh-CN" sz="2000" i="0">
                <a:solidFill>
                  <a:srgbClr val="FF3300"/>
                </a:solidFill>
                <a:ea typeface="宋体" pitchFamily="2" charset="-122"/>
              </a:rPr>
              <a:t>I</a:t>
            </a:r>
            <a:r>
              <a:rPr lang="en-US" altLang="zh-CN" sz="2000" i="0">
                <a:ea typeface="宋体" pitchFamily="2" charset="-122"/>
              </a:rPr>
              <a:t>ntegrated </a:t>
            </a:r>
            <a:r>
              <a:rPr lang="en-US" altLang="zh-CN" sz="2000" i="0">
                <a:solidFill>
                  <a:srgbClr val="FF3300"/>
                </a:solidFill>
                <a:ea typeface="宋体" pitchFamily="2" charset="-122"/>
              </a:rPr>
              <a:t>A</a:t>
            </a:r>
            <a:r>
              <a:rPr lang="en-US" altLang="zh-CN" sz="2000" i="0">
                <a:ea typeface="宋体" pitchFamily="2" charset="-122"/>
              </a:rPr>
              <a:t>CE </a:t>
            </a:r>
            <a:r>
              <a:rPr lang="en-US" altLang="zh-CN" sz="2000" i="0">
                <a:solidFill>
                  <a:srgbClr val="FF3300"/>
                </a:solidFill>
                <a:ea typeface="宋体" pitchFamily="2" charset="-122"/>
              </a:rPr>
              <a:t>O</a:t>
            </a:r>
            <a:r>
              <a:rPr lang="en-US" altLang="zh-CN" sz="2000" i="0">
                <a:ea typeface="宋体" pitchFamily="2" charset="-122"/>
              </a:rPr>
              <a:t>RB</a:t>
            </a:r>
          </a:p>
          <a:p>
            <a:pPr marL="517525" lvl="1" indent="-173038">
              <a:spcBef>
                <a:spcPct val="40000"/>
              </a:spcBef>
              <a:buFontTx/>
              <a:buChar char="–"/>
            </a:pPr>
            <a:r>
              <a:rPr lang="en-US" altLang="zh-CN" sz="2000" i="0">
                <a:ea typeface="宋体" pitchFamily="2" charset="-122"/>
              </a:rPr>
              <a:t>Lightweight CCM implementation atop TAO</a:t>
            </a:r>
          </a:p>
          <a:p>
            <a:pPr marL="517525" lvl="1" indent="-173038">
              <a:spcBef>
                <a:spcPct val="40000"/>
              </a:spcBef>
              <a:buFontTx/>
              <a:buChar char="–"/>
            </a:pPr>
            <a:r>
              <a:rPr lang="en-US" altLang="zh-CN" sz="2000" i="0">
                <a:ea typeface="宋体" pitchFamily="2" charset="-122"/>
              </a:rPr>
              <a:t>Supports component-oriented paradigm for DRE applications</a:t>
            </a:r>
          </a:p>
          <a:p>
            <a:pPr marL="854075" lvl="2" indent="-163513">
              <a:spcBef>
                <a:spcPct val="40000"/>
              </a:spcBef>
              <a:buFontTx/>
              <a:buChar char="•"/>
            </a:pPr>
            <a:r>
              <a:rPr lang="en-US" altLang="zh-CN" sz="2000" i="0">
                <a:ea typeface="宋体" pitchFamily="2" charset="-122"/>
              </a:rPr>
              <a:t>Provides Real-time CORBA policies &amp; mechanisms  required for DRE applications</a:t>
            </a:r>
          </a:p>
          <a:p>
            <a:pPr marL="854075" lvl="2" indent="-163513">
              <a:spcBef>
                <a:spcPct val="40000"/>
              </a:spcBef>
              <a:buFontTx/>
              <a:buChar char="•"/>
            </a:pPr>
            <a:r>
              <a:rPr lang="en-US" altLang="zh-CN" sz="2000" i="0">
                <a:ea typeface="宋体" pitchFamily="2" charset="-122"/>
              </a:rPr>
              <a:t>Key DRE aspects are supported as first-class metadata</a:t>
            </a:r>
          </a:p>
          <a:p>
            <a:pPr marL="173038" indent="-173038">
              <a:spcBef>
                <a:spcPct val="40000"/>
              </a:spcBef>
              <a:buFontTx/>
              <a:buChar char="•"/>
            </a:pPr>
            <a:r>
              <a:rPr lang="en-US" altLang="zh-CN" sz="2000" i="0">
                <a:ea typeface="宋体" pitchFamily="2" charset="-122"/>
              </a:rPr>
              <a:t>First official release (CIAO 0.4) was at end of December 2003</a:t>
            </a:r>
          </a:p>
          <a:p>
            <a:pPr marL="173038" indent="-173038">
              <a:spcBef>
                <a:spcPct val="40000"/>
              </a:spcBef>
              <a:buFontTx/>
              <a:buChar char="•"/>
            </a:pPr>
            <a:r>
              <a:rPr lang="en-US" altLang="zh-CN" sz="2000" i="0">
                <a:ea typeface="宋体" pitchFamily="2" charset="-122"/>
              </a:rPr>
              <a:t>Latest release is downloadable from </a:t>
            </a:r>
          </a:p>
          <a:p>
            <a:pPr marL="517525" lvl="1" indent="-173038">
              <a:spcBef>
                <a:spcPct val="40000"/>
              </a:spcBef>
            </a:pPr>
            <a:r>
              <a:rPr lang="en-US" altLang="zh-CN" sz="2000" i="0">
                <a:ea typeface="宋体" pitchFamily="2" charset="-122"/>
                <a:hlinkClick r:id="rId3"/>
              </a:rPr>
              <a:t>download.dre.vanderbilt.edu</a:t>
            </a:r>
            <a:endParaRPr lang="en-US" altLang="zh-CN" sz="2000" i="0">
              <a:ea typeface="宋体" pitchFamily="2" charset="-122"/>
            </a:endParaRPr>
          </a:p>
          <a:p>
            <a:pPr marL="517525" lvl="1" indent="-173038">
              <a:spcBef>
                <a:spcPct val="40000"/>
              </a:spcBef>
              <a:buFontTx/>
              <a:buChar char="–"/>
            </a:pPr>
            <a:endParaRPr lang="en-US" altLang="zh-CN" sz="2000" i="0">
              <a:ea typeface="宋体" pitchFamily="2" charset="-122"/>
            </a:endParaRPr>
          </a:p>
        </p:txBody>
      </p:sp>
    </p:spTree>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r>
              <a:rPr lang="en-US" altLang="zh-CN" sz="3200" smtClean="0">
                <a:ea typeface="宋体" pitchFamily="2" charset="-122"/>
              </a:rPr>
              <a:t>CIAO Status</a:t>
            </a:r>
          </a:p>
        </p:txBody>
      </p:sp>
      <p:sp>
        <p:nvSpPr>
          <p:cNvPr id="1719299" name="AutoShape 3"/>
          <p:cNvSpPr>
            <a:spLocks noChangeArrowheads="1"/>
          </p:cNvSpPr>
          <p:nvPr/>
        </p:nvSpPr>
        <p:spPr bwMode="auto">
          <a:xfrm>
            <a:off x="1108075" y="2673350"/>
            <a:ext cx="595313" cy="665163"/>
          </a:xfrm>
          <a:prstGeom prst="upArrow">
            <a:avLst>
              <a:gd name="adj1" fmla="val 50000"/>
              <a:gd name="adj2" fmla="val 27933"/>
            </a:avLst>
          </a:prstGeom>
          <a:solidFill>
            <a:srgbClr val="FFFF00"/>
          </a:solidFill>
          <a:ln w="9525">
            <a:solidFill>
              <a:schemeClr val="tx1"/>
            </a:solidFill>
            <a:miter lim="800000"/>
            <a:headEnd/>
            <a:tailEnd/>
          </a:ln>
        </p:spPr>
        <p:txBody>
          <a:bodyPr anchor="ctr">
            <a:spAutoFit/>
          </a:bodyPr>
          <a:lstStyle/>
          <a:p>
            <a:endParaRPr lang="nl-NL"/>
          </a:p>
        </p:txBody>
      </p:sp>
      <p:sp>
        <p:nvSpPr>
          <p:cNvPr id="206852" name="AutoShape 4"/>
          <p:cNvSpPr>
            <a:spLocks noChangeArrowheads="1"/>
          </p:cNvSpPr>
          <p:nvPr/>
        </p:nvSpPr>
        <p:spPr bwMode="auto">
          <a:xfrm>
            <a:off x="2006600" y="5497513"/>
            <a:ext cx="485775" cy="976312"/>
          </a:xfrm>
          <a:prstGeom prst="upArrow">
            <a:avLst>
              <a:gd name="adj1" fmla="val 50000"/>
              <a:gd name="adj2" fmla="val 50245"/>
            </a:avLst>
          </a:prstGeom>
          <a:noFill/>
          <a:ln w="9525">
            <a:noFill/>
            <a:miter lim="800000"/>
            <a:headEnd/>
            <a:tailEnd/>
          </a:ln>
        </p:spPr>
        <p:txBody>
          <a:bodyPr wrap="none" anchor="ctr">
            <a:spAutoFit/>
          </a:bodyPr>
          <a:lstStyle/>
          <a:p>
            <a:endParaRPr lang="nl-NL"/>
          </a:p>
        </p:txBody>
      </p:sp>
      <p:sp>
        <p:nvSpPr>
          <p:cNvPr id="1719301" name="AutoShape 5"/>
          <p:cNvSpPr>
            <a:spLocks noChangeArrowheads="1"/>
          </p:cNvSpPr>
          <p:nvPr/>
        </p:nvSpPr>
        <p:spPr bwMode="auto">
          <a:xfrm>
            <a:off x="2727325" y="2312988"/>
            <a:ext cx="631825" cy="866775"/>
          </a:xfrm>
          <a:prstGeom prst="upArrow">
            <a:avLst>
              <a:gd name="adj1" fmla="val 50000"/>
              <a:gd name="adj2" fmla="val 34296"/>
            </a:avLst>
          </a:prstGeom>
          <a:solidFill>
            <a:srgbClr val="FFFF00"/>
          </a:solidFill>
          <a:ln w="9525">
            <a:solidFill>
              <a:schemeClr val="tx1"/>
            </a:solidFill>
            <a:miter lim="800000"/>
            <a:headEnd/>
            <a:tailEnd/>
          </a:ln>
        </p:spPr>
        <p:txBody>
          <a:bodyPr anchor="ctr">
            <a:spAutoFit/>
          </a:bodyPr>
          <a:lstStyle/>
          <a:p>
            <a:endParaRPr lang="nl-NL"/>
          </a:p>
        </p:txBody>
      </p:sp>
      <p:sp>
        <p:nvSpPr>
          <p:cNvPr id="1719302" name="AutoShape 6"/>
          <p:cNvSpPr>
            <a:spLocks noChangeArrowheads="1"/>
          </p:cNvSpPr>
          <p:nvPr/>
        </p:nvSpPr>
        <p:spPr bwMode="auto">
          <a:xfrm rot="-7855756">
            <a:off x="3234532" y="867569"/>
            <a:ext cx="407987" cy="669925"/>
          </a:xfrm>
          <a:prstGeom prst="upArrow">
            <a:avLst>
              <a:gd name="adj1" fmla="val 50000"/>
              <a:gd name="adj2" fmla="val 41051"/>
            </a:avLst>
          </a:prstGeom>
          <a:solidFill>
            <a:srgbClr val="FFFF00"/>
          </a:solidFill>
          <a:ln w="9525">
            <a:solidFill>
              <a:schemeClr val="tx1"/>
            </a:solidFill>
            <a:miter lim="800000"/>
            <a:headEnd/>
            <a:tailEnd/>
          </a:ln>
        </p:spPr>
        <p:txBody>
          <a:bodyPr vert="eaVert" anchor="ctr">
            <a:spAutoFit/>
          </a:bodyPr>
          <a:lstStyle/>
          <a:p>
            <a:pPr algn="ctr">
              <a:lnSpc>
                <a:spcPct val="35000"/>
              </a:lnSpc>
            </a:pPr>
            <a:endParaRPr lang="zh-CN" altLang="en-US" sz="2000" i="0">
              <a:ea typeface="宋体" pitchFamily="2" charset="-122"/>
            </a:endParaRPr>
          </a:p>
        </p:txBody>
      </p:sp>
      <p:sp>
        <p:nvSpPr>
          <p:cNvPr id="1719303" name="Rectangle 7"/>
          <p:cNvSpPr>
            <a:spLocks noGrp="1" noChangeArrowheads="1"/>
          </p:cNvSpPr>
          <p:nvPr>
            <p:ph type="body" sz="half" idx="1"/>
          </p:nvPr>
        </p:nvSpPr>
        <p:spPr>
          <a:xfrm>
            <a:off x="5064125" y="996950"/>
            <a:ext cx="4024313" cy="5181600"/>
          </a:xfrm>
          <a:solidFill>
            <a:schemeClr val="bg1"/>
          </a:solidFill>
        </p:spPr>
        <p:txBody>
          <a:bodyPr/>
          <a:lstStyle/>
          <a:p>
            <a:pPr marL="169863" indent="-169863" eaLnBrk="1" hangingPunct="1">
              <a:spcBef>
                <a:spcPct val="40000"/>
              </a:spcBef>
            </a:pPr>
            <a:r>
              <a:rPr lang="en-US" altLang="zh-CN" sz="2000" smtClean="0">
                <a:ea typeface="宋体" pitchFamily="2" charset="-122"/>
              </a:rPr>
              <a:t>Components can be built as shared libs or static libs</a:t>
            </a:r>
          </a:p>
          <a:p>
            <a:pPr marL="169863" indent="-169863" eaLnBrk="1" hangingPunct="1">
              <a:spcBef>
                <a:spcPct val="40000"/>
              </a:spcBef>
            </a:pPr>
            <a:r>
              <a:rPr lang="en-US" altLang="zh-CN" sz="2000" smtClean="0">
                <a:ea typeface="宋体" pitchFamily="2" charset="-122"/>
              </a:rPr>
              <a:t>Component server supported</a:t>
            </a:r>
          </a:p>
          <a:p>
            <a:pPr marL="169863" indent="-169863" eaLnBrk="1" hangingPunct="1">
              <a:spcBef>
                <a:spcPct val="40000"/>
              </a:spcBef>
            </a:pPr>
            <a:r>
              <a:rPr lang="en-US" altLang="zh-CN" sz="2000" smtClean="0">
                <a:ea typeface="宋体" pitchFamily="2" charset="-122"/>
              </a:rPr>
              <a:t>MDD tools to install, host, load, &amp; manage component implementations are available</a:t>
            </a:r>
          </a:p>
          <a:p>
            <a:pPr marL="169863" indent="-169863" eaLnBrk="1" hangingPunct="1">
              <a:spcBef>
                <a:spcPct val="40000"/>
              </a:spcBef>
            </a:pPr>
            <a:r>
              <a:rPr lang="en-US" altLang="zh-CN" sz="2000" smtClean="0">
                <a:ea typeface="宋体" pitchFamily="2" charset="-122"/>
              </a:rPr>
              <a:t>The CIAO Deployment and Configuration Engine (DAnCE) provides support for component assemblies in compliance with </a:t>
            </a:r>
            <a:r>
              <a:rPr lang="en-US" altLang="zh-CN" sz="2000" u="sng" smtClean="0">
                <a:ea typeface="宋体" pitchFamily="2" charset="-122"/>
                <a:hlinkClick r:id="rId2"/>
              </a:rPr>
              <a:t>ptc/</a:t>
            </a:r>
            <a:r>
              <a:rPr lang="en-US" altLang="zh-CN" sz="2000" u="sng" smtClean="0">
                <a:solidFill>
                  <a:schemeClr val="hlink"/>
                </a:solidFill>
                <a:ea typeface="宋体" pitchFamily="2" charset="-122"/>
                <a:hlinkClick r:id="rId2"/>
              </a:rPr>
              <a:t>0</a:t>
            </a:r>
            <a:r>
              <a:rPr lang="en-US" altLang="zh-CN" sz="2000" u="sng" smtClean="0">
                <a:solidFill>
                  <a:schemeClr val="hlink"/>
                </a:solidFill>
                <a:ea typeface="宋体" pitchFamily="2" charset="-122"/>
              </a:rPr>
              <a:t>6-04-01</a:t>
            </a:r>
          </a:p>
          <a:p>
            <a:pPr marL="169863" indent="-169863" eaLnBrk="1" hangingPunct="1">
              <a:spcBef>
                <a:spcPct val="40000"/>
              </a:spcBef>
            </a:pPr>
            <a:r>
              <a:rPr lang="en-US" altLang="zh-CN" sz="2000" smtClean="0">
                <a:ea typeface="宋体" pitchFamily="2" charset="-122"/>
              </a:rPr>
              <a:t>CIAO also supports Real-time CCM extensions </a:t>
            </a:r>
          </a:p>
          <a:p>
            <a:pPr marL="573088" lvl="1" indent="-231775" eaLnBrk="1" hangingPunct="1">
              <a:spcBef>
                <a:spcPct val="40000"/>
              </a:spcBef>
            </a:pPr>
            <a:r>
              <a:rPr lang="en-US" altLang="zh-CN" sz="2000" smtClean="0">
                <a:ea typeface="宋体" pitchFamily="2" charset="-122"/>
              </a:rPr>
              <a:t>www.cs.wustl.edu/~schmidt/CIAO.html</a:t>
            </a:r>
          </a:p>
        </p:txBody>
      </p:sp>
      <p:sp>
        <p:nvSpPr>
          <p:cNvPr id="1719304" name="Rectangle 8"/>
          <p:cNvSpPr>
            <a:spLocks noChangeArrowheads="1"/>
          </p:cNvSpPr>
          <p:nvPr/>
        </p:nvSpPr>
        <p:spPr bwMode="auto">
          <a:xfrm>
            <a:off x="87313" y="3325813"/>
            <a:ext cx="5068887" cy="2843212"/>
          </a:xfrm>
          <a:prstGeom prst="rect">
            <a:avLst/>
          </a:prstGeom>
          <a:noFill/>
          <a:ln w="9525">
            <a:noFill/>
            <a:miter lim="800000"/>
            <a:headEnd/>
            <a:tailEnd/>
          </a:ln>
        </p:spPr>
        <p:txBody>
          <a:bodyPr/>
          <a:lstStyle/>
          <a:p>
            <a:pPr marL="169863" indent="-169863">
              <a:spcBef>
                <a:spcPct val="20000"/>
              </a:spcBef>
              <a:buFontTx/>
              <a:buChar char="•"/>
            </a:pPr>
            <a:r>
              <a:rPr lang="en-US" altLang="zh-CN" sz="2000" i="0" dirty="0">
                <a:ea typeface="宋体" pitchFamily="2" charset="-122"/>
              </a:rPr>
              <a:t>Support for IDL 3 (</a:t>
            </a:r>
            <a:r>
              <a:rPr lang="en-US" altLang="zh-CN" sz="2000" b="1" i="0" dirty="0">
                <a:latin typeface="Courier New" pitchFamily="49" charset="0"/>
                <a:ea typeface="宋体" pitchFamily="2" charset="-122"/>
              </a:rPr>
              <a:t>component, home</a:t>
            </a:r>
            <a:r>
              <a:rPr lang="en-US" altLang="zh-CN" sz="2000" i="0" dirty="0">
                <a:latin typeface="Courier New" pitchFamily="49" charset="0"/>
                <a:ea typeface="宋体" pitchFamily="2" charset="-122"/>
              </a:rPr>
              <a:t> </a:t>
            </a:r>
            <a:r>
              <a:rPr lang="en-US" altLang="zh-CN" sz="2000" i="0" dirty="0">
                <a:ea typeface="宋体" pitchFamily="2" charset="-122"/>
              </a:rPr>
              <a:t>&amp; related keywords) &amp; most CIDL features have been added</a:t>
            </a:r>
          </a:p>
          <a:p>
            <a:pPr marL="169863" indent="-169863">
              <a:spcBef>
                <a:spcPct val="20000"/>
              </a:spcBef>
              <a:buFontTx/>
              <a:buChar char="•"/>
            </a:pPr>
            <a:r>
              <a:rPr lang="en-US" altLang="zh-CN" sz="2000" i="0" dirty="0">
                <a:ea typeface="宋体" pitchFamily="2" charset="-122"/>
              </a:rPr>
              <a:t>Support for all types of ports: facets (</a:t>
            </a:r>
            <a:r>
              <a:rPr lang="en-US" altLang="zh-CN" sz="2000" b="1" i="0" dirty="0">
                <a:latin typeface="Courier New" pitchFamily="49" charset="0"/>
                <a:ea typeface="宋体" pitchFamily="2" charset="-122"/>
              </a:rPr>
              <a:t>provides</a:t>
            </a:r>
            <a:r>
              <a:rPr lang="en-US" altLang="zh-CN" sz="2000" i="0" dirty="0">
                <a:ea typeface="宋体" pitchFamily="2" charset="-122"/>
              </a:rPr>
              <a:t>), receptacles (</a:t>
            </a:r>
            <a:r>
              <a:rPr lang="en-US" altLang="zh-CN" sz="2000" b="1" i="0" dirty="0">
                <a:latin typeface="Courier New" pitchFamily="49" charset="0"/>
                <a:ea typeface="宋体" pitchFamily="2" charset="-122"/>
              </a:rPr>
              <a:t>uses, uses multiple</a:t>
            </a:r>
            <a:r>
              <a:rPr lang="en-US" altLang="zh-CN" sz="2000" i="0" dirty="0">
                <a:ea typeface="宋体" pitchFamily="2" charset="-122"/>
              </a:rPr>
              <a:t>), event sources (</a:t>
            </a:r>
            <a:r>
              <a:rPr lang="en-US" altLang="zh-CN" sz="2000" b="1" i="0" dirty="0">
                <a:latin typeface="Courier New" pitchFamily="49" charset="0"/>
                <a:ea typeface="宋体" pitchFamily="2" charset="-122"/>
              </a:rPr>
              <a:t>emits, publishes</a:t>
            </a:r>
            <a:r>
              <a:rPr lang="en-US" altLang="zh-CN" sz="2000" i="0" dirty="0">
                <a:ea typeface="宋体" pitchFamily="2" charset="-122"/>
              </a:rPr>
              <a:t>) &amp; event sinks (</a:t>
            </a:r>
            <a:r>
              <a:rPr lang="en-US" altLang="zh-CN" sz="2000" b="1" i="0" dirty="0">
                <a:latin typeface="Courier New" pitchFamily="49" charset="0"/>
                <a:ea typeface="宋体" pitchFamily="2" charset="-122"/>
              </a:rPr>
              <a:t>consumes</a:t>
            </a:r>
            <a:r>
              <a:rPr lang="en-US" altLang="zh-CN" sz="2000" i="0" dirty="0">
                <a:ea typeface="宋体" pitchFamily="2" charset="-122"/>
              </a:rPr>
              <a:t>)</a:t>
            </a:r>
          </a:p>
          <a:p>
            <a:pPr marL="169863" indent="-169863">
              <a:spcBef>
                <a:spcPct val="20000"/>
              </a:spcBef>
              <a:buFontTx/>
              <a:buChar char="•"/>
            </a:pPr>
            <a:r>
              <a:rPr lang="en-US" altLang="zh-CN" sz="2000" i="0" dirty="0">
                <a:ea typeface="宋体" pitchFamily="2" charset="-122"/>
              </a:rPr>
              <a:t>Support for the Session container via </a:t>
            </a:r>
            <a:r>
              <a:rPr lang="en-US" altLang="zh-CN" sz="2000" i="0" dirty="0" smtClean="0">
                <a:ea typeface="宋体" pitchFamily="2" charset="-122"/>
              </a:rPr>
              <a:t>IDL </a:t>
            </a:r>
            <a:r>
              <a:rPr lang="en-US" altLang="zh-CN" sz="2000" i="0" dirty="0">
                <a:ea typeface="宋体" pitchFamily="2" charset="-122"/>
              </a:rPr>
              <a:t>compiler</a:t>
            </a:r>
          </a:p>
        </p:txBody>
      </p:sp>
      <p:grpSp>
        <p:nvGrpSpPr>
          <p:cNvPr id="206857" name="Group 9"/>
          <p:cNvGrpSpPr>
            <a:grpSpLocks/>
          </p:cNvGrpSpPr>
          <p:nvPr/>
        </p:nvGrpSpPr>
        <p:grpSpPr bwMode="auto">
          <a:xfrm>
            <a:off x="361950" y="873125"/>
            <a:ext cx="2889250" cy="1752600"/>
            <a:chOff x="0" y="2031"/>
            <a:chExt cx="1727" cy="933"/>
          </a:xfrm>
        </p:grpSpPr>
        <p:sp>
          <p:nvSpPr>
            <p:cNvPr id="206880" name="Rectangle 10"/>
            <p:cNvSpPr>
              <a:spLocks noChangeArrowheads="1"/>
            </p:cNvSpPr>
            <p:nvPr/>
          </p:nvSpPr>
          <p:spPr bwMode="auto">
            <a:xfrm>
              <a:off x="198" y="2182"/>
              <a:ext cx="1187" cy="782"/>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206881" name="Text Box 11"/>
            <p:cNvSpPr txBox="1">
              <a:spLocks noChangeArrowheads="1"/>
            </p:cNvSpPr>
            <p:nvPr/>
          </p:nvSpPr>
          <p:spPr bwMode="auto">
            <a:xfrm>
              <a:off x="435" y="2757"/>
              <a:ext cx="676" cy="179"/>
            </a:xfrm>
            <a:prstGeom prst="rect">
              <a:avLst/>
            </a:prstGeom>
            <a:noFill/>
            <a:ln w="9525">
              <a:noFill/>
              <a:miter lim="800000"/>
              <a:headEnd/>
              <a:tailEnd/>
            </a:ln>
          </p:spPr>
          <p:txBody>
            <a:bodyPr wrap="none">
              <a:spAutoFit/>
            </a:bodyPr>
            <a:lstStyle/>
            <a:p>
              <a:pPr eaLnBrk="0" hangingPunct="0">
                <a:spcBef>
                  <a:spcPct val="0"/>
                </a:spcBef>
              </a:pPr>
              <a:r>
                <a:rPr lang="en-GB" sz="1600" b="1" i="0"/>
                <a:t>Container</a:t>
              </a:r>
            </a:p>
          </p:txBody>
        </p:sp>
        <p:sp>
          <p:nvSpPr>
            <p:cNvPr id="206882" name="AutoShape 12"/>
            <p:cNvSpPr>
              <a:spLocks noChangeArrowheads="1"/>
            </p:cNvSpPr>
            <p:nvPr/>
          </p:nvSpPr>
          <p:spPr bwMode="auto">
            <a:xfrm>
              <a:off x="224" y="2198"/>
              <a:ext cx="396"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206883" name="Group 13"/>
            <p:cNvGrpSpPr>
              <a:grpSpLocks/>
            </p:cNvGrpSpPr>
            <p:nvPr/>
          </p:nvGrpSpPr>
          <p:grpSpPr bwMode="auto">
            <a:xfrm rot="5400000">
              <a:off x="348" y="2049"/>
              <a:ext cx="157" cy="125"/>
              <a:chOff x="204" y="3349"/>
              <a:chExt cx="259" cy="204"/>
            </a:xfrm>
          </p:grpSpPr>
          <p:sp>
            <p:nvSpPr>
              <p:cNvPr id="206914" name="Line 14"/>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206915" name="Oval 15"/>
              <p:cNvSpPr>
                <a:spLocks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206884" name="Group 16"/>
            <p:cNvGrpSpPr>
              <a:grpSpLocks/>
            </p:cNvGrpSpPr>
            <p:nvPr/>
          </p:nvGrpSpPr>
          <p:grpSpPr bwMode="auto">
            <a:xfrm>
              <a:off x="571" y="2143"/>
              <a:ext cx="299" cy="234"/>
              <a:chOff x="1431" y="3508"/>
              <a:chExt cx="489" cy="384"/>
            </a:xfrm>
          </p:grpSpPr>
          <p:grpSp>
            <p:nvGrpSpPr>
              <p:cNvPr id="206910" name="Group 17"/>
              <p:cNvGrpSpPr>
                <a:grpSpLocks/>
              </p:cNvGrpSpPr>
              <p:nvPr/>
            </p:nvGrpSpPr>
            <p:grpSpPr bwMode="auto">
              <a:xfrm>
                <a:off x="1431" y="3679"/>
                <a:ext cx="151" cy="54"/>
                <a:chOff x="1431" y="3679"/>
                <a:chExt cx="151" cy="54"/>
              </a:xfrm>
            </p:grpSpPr>
            <p:sp>
              <p:nvSpPr>
                <p:cNvPr id="206912" name="Line 18"/>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206913" name="Rectangle 19"/>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206911" name="AutoShape 20"/>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206885" name="Group 21"/>
            <p:cNvGrpSpPr>
              <a:grpSpLocks/>
            </p:cNvGrpSpPr>
            <p:nvPr/>
          </p:nvGrpSpPr>
          <p:grpSpPr bwMode="auto">
            <a:xfrm>
              <a:off x="1" y="2391"/>
              <a:ext cx="231" cy="117"/>
              <a:chOff x="2765" y="3760"/>
              <a:chExt cx="378" cy="192"/>
            </a:xfrm>
          </p:grpSpPr>
          <p:sp>
            <p:nvSpPr>
              <p:cNvPr id="206908" name="Line 22"/>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206909" name="AutoShape 23"/>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grpSp>
          <p:nvGrpSpPr>
            <p:cNvPr id="206886" name="Group 24"/>
            <p:cNvGrpSpPr>
              <a:grpSpLocks/>
            </p:cNvGrpSpPr>
            <p:nvPr/>
          </p:nvGrpSpPr>
          <p:grpSpPr bwMode="auto">
            <a:xfrm>
              <a:off x="537" y="2391"/>
              <a:ext cx="248" cy="117"/>
              <a:chOff x="2039" y="3708"/>
              <a:chExt cx="405" cy="192"/>
            </a:xfrm>
          </p:grpSpPr>
          <p:sp>
            <p:nvSpPr>
              <p:cNvPr id="206905" name="Line 25"/>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206906" name="Rectangle 26"/>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206907" name="AutoShape 27"/>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206887" name="Group 28"/>
            <p:cNvGrpSpPr>
              <a:grpSpLocks/>
            </p:cNvGrpSpPr>
            <p:nvPr/>
          </p:nvGrpSpPr>
          <p:grpSpPr bwMode="auto">
            <a:xfrm>
              <a:off x="0" y="2204"/>
              <a:ext cx="232" cy="124"/>
              <a:chOff x="1884" y="3349"/>
              <a:chExt cx="379" cy="204"/>
            </a:xfrm>
          </p:grpSpPr>
          <p:sp>
            <p:nvSpPr>
              <p:cNvPr id="206903" name="Line 29"/>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206904" name="Oval 30"/>
              <p:cNvSpPr>
                <a:spLocks noChangeArrowheads="1"/>
              </p:cNvSpPr>
              <p:nvPr/>
            </p:nvSpPr>
            <p:spPr bwMode="auto">
              <a:xfrm>
                <a:off x="188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sp>
          <p:nvSpPr>
            <p:cNvPr id="206888" name="Rectangle 31"/>
            <p:cNvSpPr>
              <a:spLocks noChangeArrowheads="1"/>
            </p:cNvSpPr>
            <p:nvPr/>
          </p:nvSpPr>
          <p:spPr bwMode="auto">
            <a:xfrm>
              <a:off x="371" y="2501"/>
              <a:ext cx="110" cy="55"/>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206889" name="AutoShape 32"/>
            <p:cNvSpPr>
              <a:spLocks noChangeArrowheads="1"/>
            </p:cNvSpPr>
            <p:nvPr/>
          </p:nvSpPr>
          <p:spPr bwMode="auto">
            <a:xfrm>
              <a:off x="976" y="2196"/>
              <a:ext cx="395"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206890" name="Line 33"/>
            <p:cNvSpPr>
              <a:spLocks noChangeShapeType="1"/>
            </p:cNvSpPr>
            <p:nvPr/>
          </p:nvSpPr>
          <p:spPr bwMode="auto">
            <a:xfrm rot="5400000" flipH="1" flipV="1">
              <a:off x="1115" y="2125"/>
              <a:ext cx="128" cy="0"/>
            </a:xfrm>
            <a:prstGeom prst="line">
              <a:avLst/>
            </a:prstGeom>
            <a:noFill/>
            <a:ln w="9525">
              <a:solidFill>
                <a:schemeClr val="tx1"/>
              </a:solidFill>
              <a:round/>
              <a:headEnd/>
              <a:tailEnd/>
            </a:ln>
          </p:spPr>
          <p:txBody>
            <a:bodyPr wrap="none" anchor="ctr"/>
            <a:lstStyle/>
            <a:p>
              <a:endParaRPr lang="nl-NL"/>
            </a:p>
          </p:txBody>
        </p:sp>
        <p:sp>
          <p:nvSpPr>
            <p:cNvPr id="206891" name="Oval 34"/>
            <p:cNvSpPr>
              <a:spLocks noChangeArrowheads="1"/>
            </p:cNvSpPr>
            <p:nvPr/>
          </p:nvSpPr>
          <p:spPr bwMode="auto">
            <a:xfrm rot="5400000">
              <a:off x="1116" y="2031"/>
              <a:ext cx="123"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206892" name="Line 35"/>
            <p:cNvSpPr>
              <a:spLocks noChangeShapeType="1"/>
            </p:cNvSpPr>
            <p:nvPr/>
          </p:nvSpPr>
          <p:spPr bwMode="auto">
            <a:xfrm flipH="1" flipV="1">
              <a:off x="1346" y="2264"/>
              <a:ext cx="184" cy="84"/>
            </a:xfrm>
            <a:prstGeom prst="line">
              <a:avLst/>
            </a:prstGeom>
            <a:noFill/>
            <a:ln w="9525">
              <a:solidFill>
                <a:schemeClr val="tx1"/>
              </a:solidFill>
              <a:round/>
              <a:headEnd/>
              <a:tailEnd/>
            </a:ln>
          </p:spPr>
          <p:txBody>
            <a:bodyPr wrap="none" anchor="ctr"/>
            <a:lstStyle/>
            <a:p>
              <a:endParaRPr lang="nl-NL"/>
            </a:p>
          </p:txBody>
        </p:sp>
        <p:sp>
          <p:nvSpPr>
            <p:cNvPr id="206893" name="Rectangle 36"/>
            <p:cNvSpPr>
              <a:spLocks noChangeArrowheads="1"/>
            </p:cNvSpPr>
            <p:nvPr/>
          </p:nvSpPr>
          <p:spPr bwMode="auto">
            <a:xfrm>
              <a:off x="1323" y="2245"/>
              <a:ext cx="34" cy="33"/>
            </a:xfrm>
            <a:prstGeom prst="rect">
              <a:avLst/>
            </a:prstGeom>
            <a:solidFill>
              <a:srgbClr val="FFFF00"/>
            </a:solidFill>
            <a:ln w="9525">
              <a:solidFill>
                <a:schemeClr val="tx1"/>
              </a:solidFill>
              <a:miter lim="800000"/>
              <a:headEnd/>
              <a:tailEnd/>
            </a:ln>
          </p:spPr>
          <p:txBody>
            <a:bodyPr wrap="none" anchor="ctr"/>
            <a:lstStyle/>
            <a:p>
              <a:endParaRPr lang="nl-NL"/>
            </a:p>
          </p:txBody>
        </p:sp>
        <p:sp>
          <p:nvSpPr>
            <p:cNvPr id="206894" name="AutoShape 37"/>
            <p:cNvSpPr>
              <a:spLocks noChangeArrowheads="1"/>
            </p:cNvSpPr>
            <p:nvPr/>
          </p:nvSpPr>
          <p:spPr bwMode="auto">
            <a:xfrm rot="-5400000">
              <a:off x="1508" y="2289"/>
              <a:ext cx="234" cy="20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9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sp>
          <p:nvSpPr>
            <p:cNvPr id="206895" name="Line 38"/>
            <p:cNvSpPr>
              <a:spLocks noChangeShapeType="1"/>
            </p:cNvSpPr>
            <p:nvPr/>
          </p:nvSpPr>
          <p:spPr bwMode="auto">
            <a:xfrm flipH="1" flipV="1">
              <a:off x="865" y="2447"/>
              <a:ext cx="118" cy="0"/>
            </a:xfrm>
            <a:prstGeom prst="line">
              <a:avLst/>
            </a:prstGeom>
            <a:noFill/>
            <a:ln w="9525">
              <a:solidFill>
                <a:schemeClr val="tx1"/>
              </a:solidFill>
              <a:round/>
              <a:headEnd/>
              <a:tailEnd/>
            </a:ln>
          </p:spPr>
          <p:txBody>
            <a:bodyPr wrap="none" anchor="ctr"/>
            <a:lstStyle/>
            <a:p>
              <a:endParaRPr lang="nl-NL"/>
            </a:p>
          </p:txBody>
        </p:sp>
        <p:sp>
          <p:nvSpPr>
            <p:cNvPr id="206896" name="AutoShape 39"/>
            <p:cNvSpPr>
              <a:spLocks noChangeArrowheads="1"/>
            </p:cNvSpPr>
            <p:nvPr/>
          </p:nvSpPr>
          <p:spPr bwMode="auto">
            <a:xfrm>
              <a:off x="752" y="2390"/>
              <a:ext cx="119" cy="116"/>
            </a:xfrm>
            <a:prstGeom prst="chevron">
              <a:avLst>
                <a:gd name="adj" fmla="val 25647"/>
              </a:avLst>
            </a:prstGeom>
            <a:solidFill>
              <a:srgbClr val="FF0000"/>
            </a:solidFill>
            <a:ln w="9525">
              <a:solidFill>
                <a:schemeClr val="tx1"/>
              </a:solidFill>
              <a:miter lim="800000"/>
              <a:headEnd/>
              <a:tailEnd/>
            </a:ln>
          </p:spPr>
          <p:txBody>
            <a:bodyPr wrap="none" anchor="ctr"/>
            <a:lstStyle/>
            <a:p>
              <a:endParaRPr lang="nl-NL"/>
            </a:p>
          </p:txBody>
        </p:sp>
        <p:sp>
          <p:nvSpPr>
            <p:cNvPr id="206897" name="Line 40"/>
            <p:cNvSpPr>
              <a:spLocks noChangeShapeType="1"/>
            </p:cNvSpPr>
            <p:nvPr/>
          </p:nvSpPr>
          <p:spPr bwMode="auto">
            <a:xfrm flipH="1" flipV="1">
              <a:off x="1339" y="2448"/>
              <a:ext cx="168" cy="278"/>
            </a:xfrm>
            <a:prstGeom prst="line">
              <a:avLst/>
            </a:prstGeom>
            <a:noFill/>
            <a:ln w="9525">
              <a:solidFill>
                <a:schemeClr val="tx1"/>
              </a:solidFill>
              <a:round/>
              <a:headEnd/>
              <a:tailEnd/>
            </a:ln>
          </p:spPr>
          <p:txBody>
            <a:bodyPr wrap="none" anchor="ctr"/>
            <a:lstStyle/>
            <a:p>
              <a:endParaRPr lang="nl-NL"/>
            </a:p>
          </p:txBody>
        </p:sp>
        <p:sp>
          <p:nvSpPr>
            <p:cNvPr id="206898" name="Rectangle 41"/>
            <p:cNvSpPr>
              <a:spLocks noChangeArrowheads="1"/>
            </p:cNvSpPr>
            <p:nvPr/>
          </p:nvSpPr>
          <p:spPr bwMode="auto">
            <a:xfrm>
              <a:off x="1289" y="2420"/>
              <a:ext cx="49" cy="56"/>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206899" name="AutoShape 42"/>
            <p:cNvSpPr>
              <a:spLocks noChangeArrowheads="1"/>
            </p:cNvSpPr>
            <p:nvPr/>
          </p:nvSpPr>
          <p:spPr bwMode="auto">
            <a:xfrm>
              <a:off x="1501" y="2649"/>
              <a:ext cx="112" cy="116"/>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sp>
          <p:nvSpPr>
            <p:cNvPr id="206900" name="Line 43"/>
            <p:cNvSpPr>
              <a:spLocks noChangeShapeType="1"/>
            </p:cNvSpPr>
            <p:nvPr/>
          </p:nvSpPr>
          <p:spPr bwMode="auto">
            <a:xfrm flipH="1" flipV="1">
              <a:off x="855" y="2265"/>
              <a:ext cx="128" cy="0"/>
            </a:xfrm>
            <a:prstGeom prst="line">
              <a:avLst/>
            </a:prstGeom>
            <a:noFill/>
            <a:ln w="9525">
              <a:solidFill>
                <a:schemeClr val="tx1"/>
              </a:solidFill>
              <a:round/>
              <a:headEnd/>
              <a:tailEnd/>
            </a:ln>
          </p:spPr>
          <p:txBody>
            <a:bodyPr wrap="none" anchor="ctr"/>
            <a:lstStyle/>
            <a:p>
              <a:endParaRPr lang="nl-NL"/>
            </a:p>
          </p:txBody>
        </p:sp>
        <p:sp>
          <p:nvSpPr>
            <p:cNvPr id="206901" name="Oval 44"/>
            <p:cNvSpPr>
              <a:spLocks noChangeArrowheads="1"/>
            </p:cNvSpPr>
            <p:nvPr/>
          </p:nvSpPr>
          <p:spPr bwMode="auto">
            <a:xfrm>
              <a:off x="752" y="2203"/>
              <a:ext cx="124"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206902" name="Rectangle 45"/>
            <p:cNvSpPr>
              <a:spLocks noChangeArrowheads="1"/>
            </p:cNvSpPr>
            <p:nvPr/>
          </p:nvSpPr>
          <p:spPr bwMode="auto">
            <a:xfrm>
              <a:off x="1123" y="2499"/>
              <a:ext cx="110" cy="55"/>
            </a:xfrm>
            <a:prstGeom prst="rect">
              <a:avLst/>
            </a:prstGeom>
            <a:solidFill>
              <a:schemeClr val="tx2"/>
            </a:solidFill>
            <a:ln w="9525">
              <a:solidFill>
                <a:schemeClr val="tx1"/>
              </a:solidFill>
              <a:miter lim="800000"/>
              <a:headEnd/>
              <a:tailEnd/>
            </a:ln>
          </p:spPr>
          <p:txBody>
            <a:bodyPr wrap="none" anchor="ctr"/>
            <a:lstStyle/>
            <a:p>
              <a:endParaRPr lang="nl-NL"/>
            </a:p>
          </p:txBody>
        </p:sp>
      </p:grpSp>
      <p:grpSp>
        <p:nvGrpSpPr>
          <p:cNvPr id="206858" name="Group 46"/>
          <p:cNvGrpSpPr>
            <a:grpSpLocks/>
          </p:cNvGrpSpPr>
          <p:nvPr/>
        </p:nvGrpSpPr>
        <p:grpSpPr bwMode="auto">
          <a:xfrm>
            <a:off x="3000375" y="1384300"/>
            <a:ext cx="1793875" cy="1765300"/>
            <a:chOff x="1577" y="2303"/>
            <a:chExt cx="1072" cy="940"/>
          </a:xfrm>
        </p:grpSpPr>
        <p:sp>
          <p:nvSpPr>
            <p:cNvPr id="206860" name="Rectangle 47"/>
            <p:cNvSpPr>
              <a:spLocks noChangeArrowheads="1"/>
            </p:cNvSpPr>
            <p:nvPr/>
          </p:nvSpPr>
          <p:spPr bwMode="auto">
            <a:xfrm>
              <a:off x="1888" y="2452"/>
              <a:ext cx="673" cy="791"/>
            </a:xfrm>
            <a:prstGeom prst="rect">
              <a:avLst/>
            </a:prstGeom>
            <a:solidFill>
              <a:srgbClr val="FFAC31"/>
            </a:solidFill>
            <a:ln w="9525">
              <a:solidFill>
                <a:schemeClr val="tx1"/>
              </a:solidFill>
              <a:miter lim="800000"/>
              <a:headEnd/>
              <a:tailEnd/>
            </a:ln>
          </p:spPr>
          <p:txBody>
            <a:bodyPr wrap="none" anchor="ctr"/>
            <a:lstStyle/>
            <a:p>
              <a:endParaRPr lang="nl-NL"/>
            </a:p>
          </p:txBody>
        </p:sp>
        <p:sp>
          <p:nvSpPr>
            <p:cNvPr id="206861" name="Text Box 48"/>
            <p:cNvSpPr txBox="1">
              <a:spLocks noChangeArrowheads="1"/>
            </p:cNvSpPr>
            <p:nvPr/>
          </p:nvSpPr>
          <p:spPr bwMode="auto">
            <a:xfrm>
              <a:off x="1868" y="3027"/>
              <a:ext cx="677" cy="179"/>
            </a:xfrm>
            <a:prstGeom prst="rect">
              <a:avLst/>
            </a:prstGeom>
            <a:noFill/>
            <a:ln w="9525">
              <a:noFill/>
              <a:miter lim="800000"/>
              <a:headEnd/>
              <a:tailEnd/>
            </a:ln>
          </p:spPr>
          <p:txBody>
            <a:bodyPr wrap="none">
              <a:spAutoFit/>
            </a:bodyPr>
            <a:lstStyle/>
            <a:p>
              <a:pPr eaLnBrk="0" hangingPunct="0">
                <a:spcBef>
                  <a:spcPct val="0"/>
                </a:spcBef>
              </a:pPr>
              <a:r>
                <a:rPr lang="en-GB" sz="1600" b="1" i="0"/>
                <a:t>Container</a:t>
              </a:r>
            </a:p>
          </p:txBody>
        </p:sp>
        <p:sp>
          <p:nvSpPr>
            <p:cNvPr id="206862" name="AutoShape 49"/>
            <p:cNvSpPr>
              <a:spLocks noChangeArrowheads="1"/>
            </p:cNvSpPr>
            <p:nvPr/>
          </p:nvSpPr>
          <p:spPr bwMode="auto">
            <a:xfrm>
              <a:off x="2003" y="2468"/>
              <a:ext cx="396" cy="332"/>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206863" name="Group 50"/>
            <p:cNvGrpSpPr>
              <a:grpSpLocks/>
            </p:cNvGrpSpPr>
            <p:nvPr/>
          </p:nvGrpSpPr>
          <p:grpSpPr bwMode="auto">
            <a:xfrm rot="5400000">
              <a:off x="2127" y="2319"/>
              <a:ext cx="157" cy="125"/>
              <a:chOff x="204" y="3349"/>
              <a:chExt cx="259" cy="204"/>
            </a:xfrm>
          </p:grpSpPr>
          <p:sp>
            <p:nvSpPr>
              <p:cNvPr id="206878" name="Line 51"/>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206879" name="Oval 52"/>
              <p:cNvSpPr>
                <a:spLocks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206864" name="Group 53"/>
            <p:cNvGrpSpPr>
              <a:grpSpLocks/>
            </p:cNvGrpSpPr>
            <p:nvPr/>
          </p:nvGrpSpPr>
          <p:grpSpPr bwMode="auto">
            <a:xfrm>
              <a:off x="2350" y="2413"/>
              <a:ext cx="299" cy="234"/>
              <a:chOff x="1431" y="3508"/>
              <a:chExt cx="489" cy="384"/>
            </a:xfrm>
          </p:grpSpPr>
          <p:grpSp>
            <p:nvGrpSpPr>
              <p:cNvPr id="206874" name="Group 54"/>
              <p:cNvGrpSpPr>
                <a:grpSpLocks/>
              </p:cNvGrpSpPr>
              <p:nvPr/>
            </p:nvGrpSpPr>
            <p:grpSpPr bwMode="auto">
              <a:xfrm>
                <a:off x="1431" y="3679"/>
                <a:ext cx="151" cy="54"/>
                <a:chOff x="1431" y="3679"/>
                <a:chExt cx="151" cy="54"/>
              </a:xfrm>
            </p:grpSpPr>
            <p:sp>
              <p:nvSpPr>
                <p:cNvPr id="206876" name="Line 55"/>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206877" name="Rectangle 56"/>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206875" name="AutoShape 57"/>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206865" name="Line 58"/>
            <p:cNvSpPr>
              <a:spLocks noChangeShapeType="1"/>
            </p:cNvSpPr>
            <p:nvPr/>
          </p:nvSpPr>
          <p:spPr bwMode="auto">
            <a:xfrm flipH="1" flipV="1">
              <a:off x="1699" y="2708"/>
              <a:ext cx="311" cy="0"/>
            </a:xfrm>
            <a:prstGeom prst="line">
              <a:avLst/>
            </a:prstGeom>
            <a:noFill/>
            <a:ln w="9525">
              <a:solidFill>
                <a:schemeClr val="tx1"/>
              </a:solidFill>
              <a:round/>
              <a:headEnd/>
              <a:tailEnd/>
            </a:ln>
          </p:spPr>
          <p:txBody>
            <a:bodyPr wrap="none" anchor="ctr"/>
            <a:lstStyle/>
            <a:p>
              <a:endParaRPr lang="nl-NL"/>
            </a:p>
          </p:txBody>
        </p:sp>
        <p:sp>
          <p:nvSpPr>
            <p:cNvPr id="206866" name="AutoShape 59"/>
            <p:cNvSpPr>
              <a:spLocks noChangeArrowheads="1"/>
            </p:cNvSpPr>
            <p:nvPr/>
          </p:nvSpPr>
          <p:spPr bwMode="auto">
            <a:xfrm>
              <a:off x="1587" y="2650"/>
              <a:ext cx="119" cy="117"/>
            </a:xfrm>
            <a:prstGeom prst="chevron">
              <a:avLst>
                <a:gd name="adj" fmla="val 25427"/>
              </a:avLst>
            </a:prstGeom>
            <a:solidFill>
              <a:srgbClr val="FF0000"/>
            </a:solidFill>
            <a:ln w="9525">
              <a:solidFill>
                <a:schemeClr val="tx1"/>
              </a:solidFill>
              <a:miter lim="800000"/>
              <a:headEnd/>
              <a:tailEnd/>
            </a:ln>
          </p:spPr>
          <p:txBody>
            <a:bodyPr wrap="none" anchor="ctr"/>
            <a:lstStyle/>
            <a:p>
              <a:endParaRPr lang="nl-NL"/>
            </a:p>
          </p:txBody>
        </p:sp>
        <p:grpSp>
          <p:nvGrpSpPr>
            <p:cNvPr id="206867" name="Group 60"/>
            <p:cNvGrpSpPr>
              <a:grpSpLocks/>
            </p:cNvGrpSpPr>
            <p:nvPr/>
          </p:nvGrpSpPr>
          <p:grpSpPr bwMode="auto">
            <a:xfrm>
              <a:off x="2316" y="2661"/>
              <a:ext cx="248" cy="117"/>
              <a:chOff x="2039" y="3708"/>
              <a:chExt cx="405" cy="192"/>
            </a:xfrm>
          </p:grpSpPr>
          <p:sp>
            <p:nvSpPr>
              <p:cNvPr id="206871" name="Line 61"/>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206872" name="Rectangle 62"/>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206873" name="AutoShape 63"/>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sp>
          <p:nvSpPr>
            <p:cNvPr id="206868" name="Line 64"/>
            <p:cNvSpPr>
              <a:spLocks noChangeShapeType="1"/>
            </p:cNvSpPr>
            <p:nvPr/>
          </p:nvSpPr>
          <p:spPr bwMode="auto">
            <a:xfrm flipH="1" flipV="1">
              <a:off x="1711" y="2411"/>
              <a:ext cx="282" cy="145"/>
            </a:xfrm>
            <a:prstGeom prst="line">
              <a:avLst/>
            </a:prstGeom>
            <a:noFill/>
            <a:ln w="9525">
              <a:solidFill>
                <a:schemeClr val="tx1"/>
              </a:solidFill>
              <a:round/>
              <a:headEnd/>
              <a:tailEnd/>
            </a:ln>
          </p:spPr>
          <p:txBody>
            <a:bodyPr wrap="none" anchor="ctr"/>
            <a:lstStyle/>
            <a:p>
              <a:endParaRPr lang="nl-NL"/>
            </a:p>
          </p:txBody>
        </p:sp>
        <p:sp>
          <p:nvSpPr>
            <p:cNvPr id="206869" name="Oval 65"/>
            <p:cNvSpPr>
              <a:spLocks noChangeArrowheads="1"/>
            </p:cNvSpPr>
            <p:nvPr/>
          </p:nvSpPr>
          <p:spPr bwMode="auto">
            <a:xfrm>
              <a:off x="1577" y="2329"/>
              <a:ext cx="124" cy="124"/>
            </a:xfrm>
            <a:prstGeom prst="ellipse">
              <a:avLst/>
            </a:prstGeom>
            <a:solidFill>
              <a:srgbClr val="336699"/>
            </a:solidFill>
            <a:ln w="9525">
              <a:solidFill>
                <a:schemeClr val="tx1"/>
              </a:solidFill>
              <a:round/>
              <a:headEnd/>
              <a:tailEnd/>
            </a:ln>
          </p:spPr>
          <p:txBody>
            <a:bodyPr wrap="none" anchor="ctr"/>
            <a:lstStyle/>
            <a:p>
              <a:endParaRPr lang="nl-NL"/>
            </a:p>
          </p:txBody>
        </p:sp>
        <p:sp>
          <p:nvSpPr>
            <p:cNvPr id="206870" name="Rectangle 66"/>
            <p:cNvSpPr>
              <a:spLocks noChangeArrowheads="1"/>
            </p:cNvSpPr>
            <p:nvPr/>
          </p:nvSpPr>
          <p:spPr bwMode="auto">
            <a:xfrm>
              <a:off x="2150" y="2771"/>
              <a:ext cx="110" cy="55"/>
            </a:xfrm>
            <a:prstGeom prst="rect">
              <a:avLst/>
            </a:prstGeom>
            <a:solidFill>
              <a:schemeClr val="tx2"/>
            </a:solidFill>
            <a:ln w="9525">
              <a:solidFill>
                <a:schemeClr val="tx1"/>
              </a:solidFill>
              <a:miter lim="800000"/>
              <a:headEnd/>
              <a:tailEnd/>
            </a:ln>
          </p:spPr>
          <p:txBody>
            <a:bodyPr wrap="none" anchor="ctr"/>
            <a:lstStyle/>
            <a:p>
              <a:endParaRPr lang="nl-NL"/>
            </a:p>
          </p:txBody>
        </p:sp>
      </p:grpSp>
      <p:sp>
        <p:nvSpPr>
          <p:cNvPr id="1719363" name="Rectangle 67"/>
          <p:cNvSpPr>
            <a:spLocks noChangeArrowheads="1"/>
          </p:cNvSpPr>
          <p:nvPr/>
        </p:nvSpPr>
        <p:spPr bwMode="auto">
          <a:xfrm>
            <a:off x="3595688" y="1287463"/>
            <a:ext cx="963612" cy="1125537"/>
          </a:xfrm>
          <a:prstGeom prst="rect">
            <a:avLst/>
          </a:prstGeom>
          <a:noFill/>
          <a:ln w="38100">
            <a:solidFill>
              <a:schemeClr val="tx1"/>
            </a:solidFill>
            <a:miter lim="800000"/>
            <a:headEnd/>
            <a:tailEnd/>
          </a:ln>
        </p:spPr>
        <p:txBody>
          <a:bodyPr wrap="none" anchor="ct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93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193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193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1929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19303">
                                            <p:bg/>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19303">
                                            <p:txEl>
                                              <p:pRg st="0" end="0"/>
                                            </p:txEl>
                                          </p:spTgt>
                                        </p:tgtEl>
                                        <p:attrNameLst>
                                          <p:attrName>style.visibility</p:attrName>
                                        </p:attrNameLst>
                                      </p:cBhvr>
                                      <p:to>
                                        <p:strVal val="visible"/>
                                      </p:to>
                                    </p:set>
                                  </p:childTnLst>
                                </p:cTn>
                              </p:par>
                              <p:par>
                                <p:cTn id="21" presetID="9" presetClass="entr" presetSubtype="0" fill="hold" grpId="0" nodeType="withEffect">
                                  <p:stCondLst>
                                    <p:cond delay="0"/>
                                  </p:stCondLst>
                                  <p:childTnLst>
                                    <p:set>
                                      <p:cBhvr>
                                        <p:cTn id="22" dur="1" fill="hold">
                                          <p:stCondLst>
                                            <p:cond delay="0"/>
                                          </p:stCondLst>
                                        </p:cTn>
                                        <p:tgtEl>
                                          <p:spTgt spid="1719363"/>
                                        </p:tgtEl>
                                        <p:attrNameLst>
                                          <p:attrName>style.visibility</p:attrName>
                                        </p:attrNameLst>
                                      </p:cBhvr>
                                      <p:to>
                                        <p:strVal val="visible"/>
                                      </p:to>
                                    </p:set>
                                    <p:animEffect transition="in" filter="dissolve">
                                      <p:cBhvr>
                                        <p:cTn id="23" dur="500"/>
                                        <p:tgtEl>
                                          <p:spTgt spid="171936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19303">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719303">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19303">
                                            <p:txEl>
                                              <p:pRg st="3" end="3"/>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719303">
                                            <p:txEl>
                                              <p:pRg st="4" end="4"/>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7193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9299" grpId="0" animBg="1"/>
      <p:bldP spid="1719301" grpId="0" animBg="1"/>
      <p:bldP spid="1719302" grpId="0" animBg="1"/>
      <p:bldP spid="1719303" grpId="0" build="p" animBg="1"/>
      <p:bldP spid="1719304" grpId="0"/>
      <p:bldP spid="1719363"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body" idx="1"/>
          </p:nvPr>
        </p:nvSpPr>
        <p:spPr>
          <a:xfrm>
            <a:off x="55563" y="890588"/>
            <a:ext cx="9002712" cy="5534025"/>
          </a:xfrm>
          <a:noFill/>
        </p:spPr>
        <p:txBody>
          <a:bodyPr/>
          <a:lstStyle/>
          <a:p>
            <a:pPr marL="176213" indent="-176213" eaLnBrk="1" hangingPunct="1">
              <a:spcBef>
                <a:spcPct val="25000"/>
              </a:spcBef>
            </a:pPr>
            <a:r>
              <a:rPr lang="en-US" altLang="zh-CN" sz="2000" b="1" dirty="0" smtClean="0">
                <a:ea typeface="宋体" pitchFamily="2" charset="-122"/>
              </a:rPr>
              <a:t>Deployment &amp; Configuration (Leads: Will </a:t>
            </a:r>
            <a:r>
              <a:rPr lang="en-US" altLang="zh-CN" sz="2000" b="1" dirty="0" err="1" smtClean="0">
                <a:ea typeface="宋体" pitchFamily="2" charset="-122"/>
              </a:rPr>
              <a:t>Otte</a:t>
            </a:r>
            <a:r>
              <a:rPr lang="en-US" altLang="zh-CN" sz="2000" b="1" dirty="0" smtClean="0">
                <a:ea typeface="宋体" pitchFamily="2" charset="-122"/>
              </a:rPr>
              <a:t> &amp; Johnny </a:t>
            </a:r>
            <a:r>
              <a:rPr lang="en-US" altLang="zh-CN" sz="2000" b="1" dirty="0" err="1" smtClean="0">
                <a:ea typeface="宋体" pitchFamily="2" charset="-122"/>
              </a:rPr>
              <a:t>Willemsen</a:t>
            </a:r>
            <a:r>
              <a:rPr lang="en-US" altLang="zh-CN" sz="2000" b="1" dirty="0" smtClean="0">
                <a:ea typeface="宋体" pitchFamily="2" charset="-122"/>
              </a:rPr>
              <a:t>)</a:t>
            </a:r>
          </a:p>
          <a:p>
            <a:pPr marL="571500" lvl="1" indent="-228600" eaLnBrk="1" hangingPunct="1">
              <a:spcBef>
                <a:spcPct val="25000"/>
              </a:spcBef>
            </a:pPr>
            <a:r>
              <a:rPr lang="en-US" altLang="zh-CN" sz="2000" dirty="0" smtClean="0">
                <a:ea typeface="宋体" pitchFamily="2" charset="-122"/>
              </a:rPr>
              <a:t>Implementing the new deployment &amp; configuration specification, </a:t>
            </a:r>
            <a:r>
              <a:rPr lang="en-US" altLang="zh-CN" sz="2000" u="sng" dirty="0" err="1" smtClean="0">
                <a:solidFill>
                  <a:schemeClr val="hlink"/>
                </a:solidFill>
                <a:ea typeface="宋体" pitchFamily="2" charset="-122"/>
              </a:rPr>
              <a:t>ptc</a:t>
            </a:r>
            <a:r>
              <a:rPr lang="en-US" altLang="zh-CN" sz="2000" u="sng" dirty="0" smtClean="0">
                <a:solidFill>
                  <a:schemeClr val="hlink"/>
                </a:solidFill>
                <a:ea typeface="宋体" pitchFamily="2" charset="-122"/>
              </a:rPr>
              <a:t>/06-04-02</a:t>
            </a:r>
            <a:r>
              <a:rPr lang="en-US" altLang="zh-CN" sz="2000" dirty="0" smtClean="0">
                <a:ea typeface="宋体" pitchFamily="2" charset="-122"/>
              </a:rPr>
              <a:t>, necessary for DARPA ARMS program</a:t>
            </a:r>
          </a:p>
          <a:p>
            <a:pPr marL="571500" lvl="1" indent="-228600" eaLnBrk="1" hangingPunct="1">
              <a:spcBef>
                <a:spcPct val="25000"/>
              </a:spcBef>
            </a:pPr>
            <a:r>
              <a:rPr lang="en-US" altLang="zh-CN" sz="2000" dirty="0" smtClean="0">
                <a:ea typeface="宋体" pitchFamily="2" charset="-122"/>
              </a:rPr>
              <a:t>Changes to the deployment &amp; assembly toolset to support lightweight components, as prescribed by </a:t>
            </a:r>
            <a:r>
              <a:rPr lang="en-US" altLang="zh-CN" sz="2000" u="sng" dirty="0" err="1" smtClean="0">
                <a:solidFill>
                  <a:schemeClr val="hlink"/>
                </a:solidFill>
                <a:ea typeface="宋体" pitchFamily="2" charset="-122"/>
              </a:rPr>
              <a:t>ptc</a:t>
            </a:r>
            <a:r>
              <a:rPr lang="en-US" altLang="zh-CN" sz="2000" u="sng" dirty="0" smtClean="0">
                <a:solidFill>
                  <a:schemeClr val="hlink"/>
                </a:solidFill>
                <a:ea typeface="宋体" pitchFamily="2" charset="-122"/>
              </a:rPr>
              <a:t>/04-02-03</a:t>
            </a:r>
          </a:p>
          <a:p>
            <a:pPr marL="176213" indent="-176213" eaLnBrk="1" hangingPunct="1">
              <a:spcBef>
                <a:spcPct val="25000"/>
              </a:spcBef>
            </a:pPr>
            <a:r>
              <a:rPr lang="en-US" altLang="zh-CN" sz="2000" b="1" dirty="0" smtClean="0">
                <a:ea typeface="宋体" pitchFamily="2" charset="-122"/>
              </a:rPr>
              <a:t>Core CCM Infrastructure (Leads: Will </a:t>
            </a:r>
            <a:r>
              <a:rPr lang="en-US" altLang="zh-CN" sz="2000" b="1" dirty="0" err="1" smtClean="0">
                <a:ea typeface="宋体" pitchFamily="2" charset="-122"/>
              </a:rPr>
              <a:t>Otte</a:t>
            </a:r>
            <a:r>
              <a:rPr lang="en-US" altLang="zh-CN" sz="2000" b="1" dirty="0" smtClean="0">
                <a:ea typeface="宋体" pitchFamily="2" charset="-122"/>
              </a:rPr>
              <a:t> &amp; Johnny </a:t>
            </a:r>
            <a:r>
              <a:rPr lang="en-US" altLang="zh-CN" sz="2000" b="1" dirty="0" err="1" smtClean="0">
                <a:ea typeface="宋体" pitchFamily="2" charset="-122"/>
              </a:rPr>
              <a:t>Willemsen</a:t>
            </a:r>
            <a:r>
              <a:rPr lang="en-US" altLang="zh-CN" sz="2000" b="1" dirty="0" smtClean="0">
                <a:ea typeface="宋体" pitchFamily="2" charset="-122"/>
              </a:rPr>
              <a:t>)</a:t>
            </a:r>
          </a:p>
          <a:p>
            <a:pPr marL="571500" lvl="1" indent="-228600" eaLnBrk="1" hangingPunct="1">
              <a:spcBef>
                <a:spcPct val="25000"/>
              </a:spcBef>
            </a:pPr>
            <a:r>
              <a:rPr lang="en-US" altLang="zh-CN" sz="2000" dirty="0" smtClean="0">
                <a:ea typeface="宋体" pitchFamily="2" charset="-122"/>
              </a:rPr>
              <a:t>Additional support for Real-time CORBA Policies at the ORB level &amp; object level</a:t>
            </a:r>
          </a:p>
          <a:p>
            <a:pPr marL="914400" lvl="2" indent="-166688" eaLnBrk="1" hangingPunct="1">
              <a:spcBef>
                <a:spcPct val="25000"/>
              </a:spcBef>
            </a:pPr>
            <a:r>
              <a:rPr lang="en-US" altLang="zh-CN" dirty="0" smtClean="0">
                <a:ea typeface="宋体" pitchFamily="2" charset="-122"/>
              </a:rPr>
              <a:t>i.e., at the object reference level of a component receptacle</a:t>
            </a:r>
          </a:p>
          <a:p>
            <a:pPr marL="571500" lvl="1" indent="-228600" eaLnBrk="1" hangingPunct="1">
              <a:spcBef>
                <a:spcPct val="25000"/>
              </a:spcBef>
            </a:pPr>
            <a:r>
              <a:rPr lang="en-US" altLang="zh-CN" sz="2000" dirty="0" smtClean="0">
                <a:ea typeface="宋体" pitchFamily="2" charset="-122"/>
              </a:rPr>
              <a:t>Integration of different event propagation mechanisms (such as Event &amp; Notification Services) within the container</a:t>
            </a:r>
          </a:p>
          <a:p>
            <a:pPr marL="176213" indent="-176213" eaLnBrk="1" hangingPunct="1">
              <a:spcBef>
                <a:spcPct val="25000"/>
              </a:spcBef>
            </a:pPr>
            <a:r>
              <a:rPr lang="en-US" altLang="zh-CN" sz="2000" b="1" dirty="0" smtClean="0">
                <a:ea typeface="宋体" pitchFamily="2" charset="-122"/>
              </a:rPr>
              <a:t>Modeling tool support for CIAO (Leads: James Hill &amp; Jeff Parsons)</a:t>
            </a:r>
          </a:p>
          <a:p>
            <a:pPr marL="571500" lvl="1" indent="-228600" eaLnBrk="1" hangingPunct="1">
              <a:spcBef>
                <a:spcPct val="25000"/>
              </a:spcBef>
            </a:pPr>
            <a:r>
              <a:rPr lang="en-US" altLang="zh-CN" sz="2000" dirty="0" smtClean="0">
                <a:ea typeface="宋体" pitchFamily="2" charset="-122"/>
              </a:rPr>
              <a:t>See </a:t>
            </a:r>
            <a:r>
              <a:rPr lang="en-US" altLang="zh-CN" sz="2000" dirty="0" smtClean="0">
                <a:ea typeface="宋体" pitchFamily="2" charset="-122"/>
                <a:hlinkClick r:id="rId2"/>
              </a:rPr>
              <a:t>www.dre.vanderbilt.edu/cosmic</a:t>
            </a:r>
            <a:r>
              <a:rPr lang="en-US" altLang="zh-CN" sz="2000" dirty="0" smtClean="0">
                <a:ea typeface="宋体" pitchFamily="2" charset="-122"/>
              </a:rPr>
              <a:t> for details</a:t>
            </a:r>
          </a:p>
        </p:txBody>
      </p:sp>
      <p:sp>
        <p:nvSpPr>
          <p:cNvPr id="207875" name="Rectangle 3"/>
          <p:cNvSpPr>
            <a:spLocks noChangeArrowheads="1"/>
          </p:cNvSpPr>
          <p:nvPr/>
        </p:nvSpPr>
        <p:spPr bwMode="auto">
          <a:xfrm>
            <a:off x="149225" y="519113"/>
            <a:ext cx="8839200" cy="381000"/>
          </a:xfrm>
          <a:prstGeom prst="rect">
            <a:avLst/>
          </a:prstGeom>
          <a:noFill/>
          <a:ln w="9525">
            <a:noFill/>
            <a:miter lim="800000"/>
            <a:headEnd/>
            <a:tailEnd/>
          </a:ln>
        </p:spPr>
        <p:txBody>
          <a:bodyPr anchor="ctr"/>
          <a:lstStyle/>
          <a:p>
            <a:pPr algn="ctr">
              <a:spcBef>
                <a:spcPct val="0"/>
              </a:spcBef>
            </a:pPr>
            <a:r>
              <a:rPr lang="en-US" altLang="zh-CN" sz="3200" i="0">
                <a:solidFill>
                  <a:srgbClr val="FF0000"/>
                </a:solidFill>
                <a:ea typeface="宋体" pitchFamily="2" charset="-122"/>
              </a:rPr>
              <a:t>CIAO Next Steps</a:t>
            </a:r>
          </a:p>
        </p:txBody>
      </p:sp>
    </p:spTree>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body" idx="1"/>
          </p:nvPr>
        </p:nvSpPr>
        <p:spPr>
          <a:xfrm>
            <a:off x="55563" y="995363"/>
            <a:ext cx="8688387" cy="5534025"/>
          </a:xfrm>
        </p:spPr>
        <p:txBody>
          <a:bodyPr/>
          <a:lstStyle/>
          <a:p>
            <a:pPr marL="176213" indent="-176213" eaLnBrk="1" hangingPunct="1">
              <a:lnSpc>
                <a:spcPct val="90000"/>
              </a:lnSpc>
              <a:spcBef>
                <a:spcPct val="40000"/>
              </a:spcBef>
            </a:pPr>
            <a:r>
              <a:rPr lang="en-US" altLang="zh-CN" sz="2000" smtClean="0">
                <a:ea typeface="宋体" pitchFamily="2" charset="-122"/>
              </a:rPr>
              <a:t>Examples available with the distribution</a:t>
            </a:r>
          </a:p>
          <a:p>
            <a:pPr marL="571500" lvl="1" indent="-228600" eaLnBrk="1" hangingPunct="1">
              <a:lnSpc>
                <a:spcPct val="90000"/>
              </a:lnSpc>
              <a:spcBef>
                <a:spcPct val="40000"/>
              </a:spcBef>
            </a:pPr>
            <a:r>
              <a:rPr lang="en-US" altLang="zh-CN" sz="2000" b="1" smtClean="0">
                <a:latin typeface="Courier New" pitchFamily="49" charset="0"/>
                <a:ea typeface="宋体" pitchFamily="2" charset="-122"/>
              </a:rPr>
              <a:t>CIAO/docs/tutorial/Hello</a:t>
            </a:r>
            <a:r>
              <a:rPr lang="en-US" altLang="zh-CN" sz="2000" smtClean="0">
                <a:ea typeface="宋体" pitchFamily="2" charset="-122"/>
              </a:rPr>
              <a:t>, a simple example that illustrates the use of some basic CCM concepts</a:t>
            </a:r>
          </a:p>
          <a:p>
            <a:pPr marL="571500" lvl="1" indent="-228600" eaLnBrk="1" hangingPunct="1">
              <a:lnSpc>
                <a:spcPct val="90000"/>
              </a:lnSpc>
              <a:spcBef>
                <a:spcPct val="40000"/>
              </a:spcBef>
            </a:pPr>
            <a:r>
              <a:rPr lang="en-US" altLang="zh-CN" sz="2000" b="1" smtClean="0">
                <a:latin typeface="Courier New" pitchFamily="49" charset="0"/>
                <a:ea typeface="宋体" pitchFamily="2" charset="-122"/>
              </a:rPr>
              <a:t>CIAO/examples/OEP/BasicSP</a:t>
            </a:r>
          </a:p>
          <a:p>
            <a:pPr marL="914400" lvl="2" indent="-166688" eaLnBrk="1" hangingPunct="1">
              <a:lnSpc>
                <a:spcPct val="90000"/>
              </a:lnSpc>
              <a:spcBef>
                <a:spcPct val="40000"/>
              </a:spcBef>
            </a:pPr>
            <a:r>
              <a:rPr lang="en-US" altLang="zh-CN" smtClean="0">
                <a:ea typeface="宋体" pitchFamily="2" charset="-122"/>
              </a:rPr>
              <a:t>A simple example that shows the interaction between 4 components</a:t>
            </a:r>
          </a:p>
          <a:p>
            <a:pPr marL="571500" lvl="1" indent="-228600" eaLnBrk="1" hangingPunct="1">
              <a:lnSpc>
                <a:spcPct val="90000"/>
              </a:lnSpc>
              <a:spcBef>
                <a:spcPct val="40000"/>
              </a:spcBef>
            </a:pPr>
            <a:r>
              <a:rPr lang="en-US" altLang="zh-CN" sz="2000" b="1" smtClean="0">
                <a:latin typeface="Courier New" pitchFamily="49" charset="0"/>
                <a:ea typeface="宋体" pitchFamily="2" charset="-122"/>
              </a:rPr>
              <a:t>CIAO/examples/OEP/Display</a:t>
            </a:r>
          </a:p>
          <a:p>
            <a:pPr marL="914400" lvl="2" indent="-166688" eaLnBrk="1" hangingPunct="1">
              <a:lnSpc>
                <a:spcPct val="90000"/>
              </a:lnSpc>
              <a:spcBef>
                <a:spcPct val="40000"/>
              </a:spcBef>
            </a:pPr>
            <a:r>
              <a:rPr lang="en-US" altLang="zh-CN" smtClean="0">
                <a:ea typeface="宋体" pitchFamily="2" charset="-122"/>
              </a:rPr>
              <a:t>Similar to the BasicSP, but has an additional feature showing integration with Qt toolkit</a:t>
            </a:r>
          </a:p>
          <a:p>
            <a:pPr marL="176213" indent="-176213" eaLnBrk="1" hangingPunct="1">
              <a:lnSpc>
                <a:spcPct val="90000"/>
              </a:lnSpc>
              <a:spcBef>
                <a:spcPct val="40000"/>
              </a:spcBef>
            </a:pPr>
            <a:r>
              <a:rPr lang="en-US" altLang="zh-CN" sz="2000" smtClean="0">
                <a:ea typeface="宋体" pitchFamily="2" charset="-122"/>
              </a:rPr>
              <a:t>Step-by-step to create &amp; deploy components based on CIAO available at</a:t>
            </a:r>
          </a:p>
          <a:p>
            <a:pPr marL="571500" lvl="1" indent="-228600" eaLnBrk="1" hangingPunct="1">
              <a:lnSpc>
                <a:spcPct val="90000"/>
              </a:lnSpc>
              <a:spcBef>
                <a:spcPct val="40000"/>
              </a:spcBef>
            </a:pPr>
            <a:r>
              <a:rPr lang="en-US" altLang="zh-CN" sz="2000" b="1" smtClean="0">
                <a:latin typeface="Courier New" pitchFamily="49" charset="0"/>
                <a:ea typeface="宋体" pitchFamily="2" charset="-122"/>
              </a:rPr>
              <a:t>CIAO/examples/Hello</a:t>
            </a:r>
          </a:p>
          <a:p>
            <a:pPr marL="176213" indent="-176213" eaLnBrk="1" hangingPunct="1">
              <a:lnSpc>
                <a:spcPct val="90000"/>
              </a:lnSpc>
              <a:spcBef>
                <a:spcPct val="40000"/>
              </a:spcBef>
            </a:pPr>
            <a:r>
              <a:rPr lang="en-US" altLang="zh-CN" sz="2000" smtClean="0">
                <a:ea typeface="宋体" pitchFamily="2" charset="-122"/>
              </a:rPr>
              <a:t>“Quick CORBA 3”, Jon Siegel, John Wiley &amp; Sons  provides a quick start</a:t>
            </a:r>
          </a:p>
          <a:p>
            <a:pPr marL="176213" indent="-176213" eaLnBrk="1" hangingPunct="1">
              <a:lnSpc>
                <a:spcPct val="90000"/>
              </a:lnSpc>
              <a:spcBef>
                <a:spcPct val="40000"/>
              </a:spcBef>
            </a:pPr>
            <a:r>
              <a:rPr lang="en-US" altLang="zh-CN" sz="2000" smtClean="0">
                <a:ea typeface="宋体" pitchFamily="2" charset="-122"/>
              </a:rPr>
              <a:t>C/C++ User Journal articles with Steve Vinoski</a:t>
            </a:r>
          </a:p>
          <a:p>
            <a:pPr marL="571500" lvl="1" indent="-228600" eaLnBrk="1" hangingPunct="1">
              <a:lnSpc>
                <a:spcPct val="90000"/>
              </a:lnSpc>
              <a:spcBef>
                <a:spcPct val="40000"/>
              </a:spcBef>
            </a:pPr>
            <a:r>
              <a:rPr lang="en-US" altLang="zh-CN" sz="2000" smtClean="0">
                <a:ea typeface="宋体" pitchFamily="2" charset="-122"/>
              </a:rPr>
              <a:t>www.cs.wustl.edu/~schmidt/report-doc.html</a:t>
            </a:r>
            <a:endParaRPr lang="zh-CN" altLang="en-US" sz="2000" smtClean="0">
              <a:ea typeface="宋体" pitchFamily="2" charset="-122"/>
            </a:endParaRPr>
          </a:p>
        </p:txBody>
      </p:sp>
      <p:sp>
        <p:nvSpPr>
          <p:cNvPr id="208899" name="Rectangle 3"/>
          <p:cNvSpPr>
            <a:spLocks noChangeArrowheads="1"/>
          </p:cNvSpPr>
          <p:nvPr/>
        </p:nvSpPr>
        <p:spPr bwMode="auto">
          <a:xfrm>
            <a:off x="149225" y="519113"/>
            <a:ext cx="8839200" cy="381000"/>
          </a:xfrm>
          <a:prstGeom prst="rect">
            <a:avLst/>
          </a:prstGeom>
          <a:noFill/>
          <a:ln w="9525">
            <a:noFill/>
            <a:miter lim="800000"/>
            <a:headEnd/>
            <a:tailEnd/>
          </a:ln>
        </p:spPr>
        <p:txBody>
          <a:bodyPr anchor="ctr"/>
          <a:lstStyle/>
          <a:p>
            <a:pPr algn="ctr">
              <a:spcBef>
                <a:spcPct val="0"/>
              </a:spcBef>
            </a:pPr>
            <a:r>
              <a:rPr lang="en-US" altLang="zh-CN" sz="3200" i="0">
                <a:solidFill>
                  <a:srgbClr val="FF0000"/>
                </a:solidFill>
                <a:ea typeface="宋体" pitchFamily="2" charset="-122"/>
              </a:rPr>
              <a:t>How to Learn about CCM &amp; CIAO Programming</a:t>
            </a:r>
          </a:p>
        </p:txBody>
      </p:sp>
    </p:spTree>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ACDEC790-3C15-4503-A8A1-EBFA7343B0CE}" type="datetime1">
              <a:rPr lang="zh-CN" altLang="en-US">
                <a:ea typeface="宋体" pitchFamily="2" charset="-122"/>
              </a:rPr>
              <a:pPr/>
              <a:t>2010-4-28</a:t>
            </a:fld>
            <a:endParaRPr lang="en-US" altLang="zh-CN">
              <a:ea typeface="宋体" pitchFamily="2" charset="-122"/>
            </a:endParaRPr>
          </a:p>
        </p:txBody>
      </p:sp>
      <p:sp>
        <p:nvSpPr>
          <p:cNvPr id="209923" name="Slide Number Placeholder 4"/>
          <p:cNvSpPr>
            <a:spLocks noGrp="1"/>
          </p:cNvSpPr>
          <p:nvPr>
            <p:ph type="sldNum" sz="quarter" idx="10"/>
          </p:nvPr>
        </p:nvSpPr>
        <p:spPr>
          <a:noFill/>
        </p:spPr>
        <p:txBody>
          <a:bodyPr/>
          <a:lstStyle/>
          <a:p>
            <a:fld id="{DC497929-6EC7-4FFB-A49A-7A0961593581}" type="slidenum">
              <a:rPr lang="zh-CN" altLang="en-US" smtClean="0">
                <a:latin typeface="Arial" charset="0"/>
              </a:rPr>
              <a:pPr/>
              <a:t>185</a:t>
            </a:fld>
            <a:endParaRPr lang="en-US" altLang="zh-CN" smtClean="0">
              <a:latin typeface="Arial" charset="0"/>
            </a:endParaRPr>
          </a:p>
        </p:txBody>
      </p:sp>
      <p:sp>
        <p:nvSpPr>
          <p:cNvPr id="209924" name="Rectangle 2"/>
          <p:cNvSpPr>
            <a:spLocks noGrp="1" noChangeArrowheads="1"/>
          </p:cNvSpPr>
          <p:nvPr>
            <p:ph type="body" idx="1"/>
          </p:nvPr>
        </p:nvSpPr>
        <p:spPr>
          <a:xfrm>
            <a:off x="1311275" y="1066800"/>
            <a:ext cx="7213600" cy="5019675"/>
          </a:xfrm>
          <a:noFill/>
        </p:spPr>
        <p:txBody>
          <a:bodyPr anchor="ctr" anchorCtr="1"/>
          <a:lstStyle/>
          <a:p>
            <a:pPr algn="ctr" eaLnBrk="1" hangingPunct="1">
              <a:buFont typeface="Wingdings" pitchFamily="2" charset="2"/>
              <a:buNone/>
            </a:pPr>
            <a:endParaRPr lang="zh-CN" altLang="en-US" sz="5400" smtClean="0">
              <a:solidFill>
                <a:srgbClr val="FF3300"/>
              </a:solidFill>
              <a:ea typeface="ＭＳ Ｐゴシック" pitchFamily="34" charset="-128"/>
            </a:endParaRPr>
          </a:p>
          <a:p>
            <a:pPr algn="ctr" eaLnBrk="1" hangingPunct="1">
              <a:buFont typeface="Wingdings" pitchFamily="2" charset="2"/>
              <a:buNone/>
            </a:pPr>
            <a:r>
              <a:rPr lang="en-US" altLang="zh-CN" sz="5400" smtClean="0">
                <a:solidFill>
                  <a:srgbClr val="FF3300"/>
                </a:solidFill>
                <a:ea typeface="ＭＳ Ｐゴシック" pitchFamily="34" charset="-128"/>
              </a:rPr>
              <a:t>Wrapping</a:t>
            </a:r>
          </a:p>
          <a:p>
            <a:pPr algn="ctr" eaLnBrk="1" hangingPunct="1">
              <a:buFont typeface="Wingdings" pitchFamily="2" charset="2"/>
              <a:buNone/>
            </a:pPr>
            <a:r>
              <a:rPr lang="en-US" altLang="zh-CN" sz="5400" smtClean="0">
                <a:solidFill>
                  <a:srgbClr val="FF3300"/>
                </a:solidFill>
                <a:ea typeface="ＭＳ Ｐゴシック" pitchFamily="34" charset="-128"/>
              </a:rPr>
              <a:t>Up</a:t>
            </a:r>
          </a:p>
          <a:p>
            <a:pPr algn="ctr" eaLnBrk="1" hangingPunct="1">
              <a:buFont typeface="Wingdings" pitchFamily="2" charset="2"/>
              <a:buNone/>
            </a:pPr>
            <a:endParaRPr lang="zh-CN" altLang="en-US" sz="5400" smtClean="0">
              <a:solidFill>
                <a:srgbClr val="FF3300"/>
              </a:solidFill>
              <a:ea typeface="ＭＳ Ｐゴシック" pitchFamily="34" charset="-128"/>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r>
              <a:rPr lang="en-US" altLang="zh-CN" sz="3200" smtClean="0">
                <a:ea typeface="宋体" pitchFamily="2" charset="-122"/>
              </a:rPr>
              <a:t>Tutorial Summary</a:t>
            </a:r>
          </a:p>
        </p:txBody>
      </p:sp>
      <p:sp>
        <p:nvSpPr>
          <p:cNvPr id="210947" name="Rectangle 3"/>
          <p:cNvSpPr>
            <a:spLocks noGrp="1" noChangeArrowheads="1"/>
          </p:cNvSpPr>
          <p:nvPr>
            <p:ph type="body" sz="half" idx="1"/>
          </p:nvPr>
        </p:nvSpPr>
        <p:spPr>
          <a:xfrm>
            <a:off x="152400" y="742950"/>
            <a:ext cx="8839200" cy="4876800"/>
          </a:xfrm>
        </p:spPr>
        <p:txBody>
          <a:bodyPr/>
          <a:lstStyle/>
          <a:p>
            <a:pPr marL="169863" indent="-169863" eaLnBrk="1" hangingPunct="1">
              <a:spcBef>
                <a:spcPct val="40000"/>
              </a:spcBef>
            </a:pPr>
            <a:r>
              <a:rPr lang="en-US" altLang="zh-CN" sz="2000" b="1" smtClean="0">
                <a:ea typeface="宋体" pitchFamily="2" charset="-122"/>
              </a:rPr>
              <a:t>CCM spec</a:t>
            </a:r>
          </a:p>
          <a:p>
            <a:pPr marL="573088" lvl="1" indent="-231775" eaLnBrk="1" hangingPunct="1">
              <a:spcBef>
                <a:spcPct val="40000"/>
              </a:spcBef>
            </a:pPr>
            <a:r>
              <a:rPr lang="en-US" altLang="zh-CN" sz="2000" smtClean="0">
                <a:ea typeface="宋体" pitchFamily="2" charset="-122"/>
              </a:rPr>
              <a:t>Extends the CORBA object model to support application development via composition</a:t>
            </a:r>
          </a:p>
          <a:p>
            <a:pPr marL="573088" lvl="1" indent="-231775" eaLnBrk="1" hangingPunct="1">
              <a:spcBef>
                <a:spcPct val="40000"/>
              </a:spcBef>
            </a:pPr>
            <a:r>
              <a:rPr lang="en-US" altLang="zh-CN" sz="2000" smtClean="0">
                <a:ea typeface="宋体" pitchFamily="2" charset="-122"/>
              </a:rPr>
              <a:t>CORBA Implementation Framework (CIF) defines ways to automate the  implementation of many component features</a:t>
            </a:r>
          </a:p>
          <a:p>
            <a:pPr marL="573088" lvl="1" indent="-231775" eaLnBrk="1" hangingPunct="1">
              <a:spcBef>
                <a:spcPct val="40000"/>
              </a:spcBef>
            </a:pPr>
            <a:r>
              <a:rPr lang="en-US" altLang="zh-CN" sz="2000" smtClean="0">
                <a:ea typeface="宋体" pitchFamily="2" charset="-122"/>
              </a:rPr>
              <a:t>Defines standard run-time environment with Containers &amp; Component Servers</a:t>
            </a:r>
          </a:p>
          <a:p>
            <a:pPr marL="573088" lvl="1" indent="-231775" eaLnBrk="1" hangingPunct="1">
              <a:spcBef>
                <a:spcPct val="40000"/>
              </a:spcBef>
            </a:pPr>
            <a:r>
              <a:rPr lang="en-US" altLang="zh-CN" sz="2000" smtClean="0">
                <a:ea typeface="宋体" pitchFamily="2" charset="-122"/>
              </a:rPr>
              <a:t>Specifies deployment &amp; configuration framework</a:t>
            </a:r>
          </a:p>
          <a:p>
            <a:pPr marL="169863" indent="-169863" eaLnBrk="1" hangingPunct="1">
              <a:spcBef>
                <a:spcPct val="40000"/>
              </a:spcBef>
            </a:pPr>
            <a:r>
              <a:rPr lang="en-US" altLang="zh-CN" sz="2000" b="1" smtClean="0">
                <a:ea typeface="宋体" pitchFamily="2" charset="-122"/>
              </a:rPr>
              <a:t>Deployment &amp; Configuration</a:t>
            </a:r>
            <a:r>
              <a:rPr lang="en-US" altLang="zh-CN" sz="2000" smtClean="0">
                <a:ea typeface="宋体" pitchFamily="2" charset="-122"/>
              </a:rPr>
              <a:t> specification separates key configuration concerns</a:t>
            </a:r>
            <a:endParaRPr lang="en-US" altLang="zh-CN" sz="2000" i="1" smtClean="0">
              <a:ea typeface="宋体" pitchFamily="2" charset="-122"/>
            </a:endParaRPr>
          </a:p>
          <a:p>
            <a:pPr marL="573088" lvl="1" indent="-231775" eaLnBrk="1" hangingPunct="1">
              <a:spcBef>
                <a:spcPct val="40000"/>
              </a:spcBef>
            </a:pPr>
            <a:r>
              <a:rPr lang="en-US" altLang="zh-CN" sz="2000" smtClean="0">
                <a:ea typeface="宋体" pitchFamily="2" charset="-122"/>
              </a:rPr>
              <a:t>Server configuration</a:t>
            </a:r>
          </a:p>
          <a:p>
            <a:pPr marL="573088" lvl="1" indent="-231775" eaLnBrk="1" hangingPunct="1">
              <a:spcBef>
                <a:spcPct val="40000"/>
              </a:spcBef>
            </a:pPr>
            <a:r>
              <a:rPr lang="en-US" altLang="zh-CN" sz="2000" smtClean="0">
                <a:ea typeface="宋体" pitchFamily="2" charset="-122"/>
              </a:rPr>
              <a:t>Object/service configuration</a:t>
            </a:r>
          </a:p>
          <a:p>
            <a:pPr marL="573088" lvl="1" indent="-231775" eaLnBrk="1" hangingPunct="1">
              <a:spcBef>
                <a:spcPct val="40000"/>
              </a:spcBef>
            </a:pPr>
            <a:r>
              <a:rPr lang="en-US" altLang="zh-CN" sz="2000" smtClean="0">
                <a:ea typeface="宋体" pitchFamily="2" charset="-122"/>
              </a:rPr>
              <a:t>Application configuration</a:t>
            </a:r>
          </a:p>
          <a:p>
            <a:pPr marL="573088" lvl="1" indent="-231775" eaLnBrk="1" hangingPunct="1">
              <a:spcBef>
                <a:spcPct val="40000"/>
              </a:spcBef>
            </a:pPr>
            <a:r>
              <a:rPr lang="en-US" altLang="zh-CN" sz="2000" smtClean="0">
                <a:ea typeface="宋体" pitchFamily="2" charset="-122"/>
              </a:rPr>
              <a:t>Object/service deployment </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eaLnBrk="1" hangingPunct="1"/>
            <a:r>
              <a:rPr lang="en-US" altLang="zh-CN" sz="3200" smtClean="0">
                <a:ea typeface="宋体" pitchFamily="2" charset="-122"/>
              </a:rPr>
              <a:t>Additional Information on CORBA &amp; CCM</a:t>
            </a:r>
          </a:p>
        </p:txBody>
      </p:sp>
      <p:sp>
        <p:nvSpPr>
          <p:cNvPr id="211971" name="Rectangle 3"/>
          <p:cNvSpPr>
            <a:spLocks noGrp="1" noChangeArrowheads="1"/>
          </p:cNvSpPr>
          <p:nvPr>
            <p:ph type="body" idx="1"/>
          </p:nvPr>
        </p:nvSpPr>
        <p:spPr>
          <a:xfrm>
            <a:off x="95250" y="1017588"/>
            <a:ext cx="4276725" cy="5002212"/>
          </a:xfrm>
        </p:spPr>
        <p:txBody>
          <a:bodyPr/>
          <a:lstStyle/>
          <a:p>
            <a:pPr marL="115888" indent="-115888" eaLnBrk="1" hangingPunct="1">
              <a:spcBef>
                <a:spcPct val="35000"/>
              </a:spcBef>
              <a:buFontTx/>
              <a:buNone/>
            </a:pPr>
            <a:r>
              <a:rPr lang="en-US" altLang="zh-CN" sz="1800" smtClean="0">
                <a:ea typeface="宋体" pitchFamily="2" charset="-122"/>
              </a:rPr>
              <a:t>OMG specifications pertaining to CCM</a:t>
            </a:r>
          </a:p>
          <a:p>
            <a:pPr marL="346075" lvl="1" indent="-114300" eaLnBrk="1" hangingPunct="1">
              <a:spcBef>
                <a:spcPct val="35000"/>
              </a:spcBef>
              <a:buFontTx/>
              <a:buChar char="•"/>
            </a:pPr>
            <a:r>
              <a:rPr lang="en-US" altLang="zh-CN" sz="1800" smtClean="0">
                <a:ea typeface="宋体" pitchFamily="2" charset="-122"/>
              </a:rPr>
              <a:t>CORBA Component Model (CCM) </a:t>
            </a:r>
          </a:p>
          <a:p>
            <a:pPr marL="568325" lvl="2" indent="-106363" eaLnBrk="1" hangingPunct="1">
              <a:spcBef>
                <a:spcPct val="35000"/>
              </a:spcBef>
              <a:buClr>
                <a:schemeClr val="tx1"/>
              </a:buClr>
            </a:pPr>
            <a:r>
              <a:rPr lang="en-US" altLang="zh-CN" sz="1800" u="sng" smtClean="0">
                <a:solidFill>
                  <a:schemeClr val="hlink"/>
                </a:solidFill>
                <a:ea typeface="宋体" pitchFamily="2" charset="-122"/>
              </a:rPr>
              <a:t>formal/06-04-01</a:t>
            </a:r>
          </a:p>
          <a:p>
            <a:pPr marL="346075" lvl="1" indent="-114300" eaLnBrk="1" hangingPunct="1">
              <a:spcBef>
                <a:spcPct val="35000"/>
              </a:spcBef>
              <a:buFontTx/>
              <a:buChar char="•"/>
            </a:pPr>
            <a:r>
              <a:rPr lang="en-US" altLang="zh-CN" sz="1800" smtClean="0">
                <a:ea typeface="宋体" pitchFamily="2" charset="-122"/>
              </a:rPr>
              <a:t>QoS for CCM</a:t>
            </a:r>
          </a:p>
          <a:p>
            <a:pPr marL="568325" lvl="2" indent="-106363" eaLnBrk="1" hangingPunct="1">
              <a:spcBef>
                <a:spcPct val="35000"/>
              </a:spcBef>
            </a:pPr>
            <a:r>
              <a:rPr lang="en-US" altLang="zh-CN" sz="1800" smtClean="0">
                <a:ea typeface="宋体" pitchFamily="2" charset="-122"/>
                <a:hlinkClick r:id="rId2"/>
              </a:rPr>
              <a:t>formal/08-10-02</a:t>
            </a:r>
            <a:endParaRPr lang="en-US" altLang="zh-CN" sz="1800" smtClean="0">
              <a:ea typeface="宋体" pitchFamily="2" charset="-122"/>
            </a:endParaRPr>
          </a:p>
          <a:p>
            <a:pPr marL="346075" lvl="1" indent="-114300" eaLnBrk="1" hangingPunct="1">
              <a:spcBef>
                <a:spcPct val="35000"/>
              </a:spcBef>
              <a:buFontTx/>
              <a:buChar char="•"/>
            </a:pPr>
            <a:r>
              <a:rPr lang="en-US" altLang="zh-CN" sz="1800" smtClean="0">
                <a:ea typeface="宋体" pitchFamily="2" charset="-122"/>
              </a:rPr>
              <a:t>Streams for CCM </a:t>
            </a:r>
          </a:p>
          <a:p>
            <a:pPr marL="568325" lvl="2" indent="-106363" eaLnBrk="1" hangingPunct="1">
              <a:spcBef>
                <a:spcPct val="35000"/>
              </a:spcBef>
            </a:pPr>
            <a:r>
              <a:rPr lang="en-US" altLang="zh-CN" sz="1800" smtClean="0">
                <a:ea typeface="宋体" pitchFamily="2" charset="-122"/>
                <a:hlinkClick r:id="rId3"/>
              </a:rPr>
              <a:t>ptc/05-07-01</a:t>
            </a:r>
            <a:endParaRPr lang="en-US" altLang="zh-CN" sz="1800" smtClean="0">
              <a:ea typeface="宋体" pitchFamily="2" charset="-122"/>
            </a:endParaRPr>
          </a:p>
          <a:p>
            <a:pPr marL="346075" lvl="1" indent="-114300" eaLnBrk="1" hangingPunct="1">
              <a:spcBef>
                <a:spcPct val="35000"/>
              </a:spcBef>
              <a:buFontTx/>
              <a:buChar char="•"/>
            </a:pPr>
            <a:r>
              <a:rPr lang="en-US" altLang="zh-CN" sz="1800" smtClean="0">
                <a:ea typeface="宋体" pitchFamily="2" charset="-122"/>
              </a:rPr>
              <a:t>UML Profile for CCM</a:t>
            </a:r>
          </a:p>
          <a:p>
            <a:pPr marL="568325" lvl="2" indent="-106363" eaLnBrk="1" hangingPunct="1">
              <a:spcBef>
                <a:spcPct val="35000"/>
              </a:spcBef>
            </a:pPr>
            <a:r>
              <a:rPr lang="en-US" altLang="zh-CN" sz="1800" smtClean="0">
                <a:ea typeface="宋体" pitchFamily="2" charset="-122"/>
                <a:hlinkClick r:id="rId4"/>
              </a:rPr>
              <a:t>formal/08-04-07</a:t>
            </a:r>
            <a:endParaRPr lang="en-US" altLang="zh-CN" sz="1800" smtClean="0">
              <a:ea typeface="宋体" pitchFamily="2" charset="-122"/>
            </a:endParaRPr>
          </a:p>
          <a:p>
            <a:pPr marL="346075" lvl="1" indent="-114300" eaLnBrk="1" hangingPunct="1">
              <a:spcBef>
                <a:spcPct val="35000"/>
              </a:spcBef>
              <a:buFontTx/>
              <a:buChar char="•"/>
            </a:pPr>
            <a:r>
              <a:rPr lang="en-US" altLang="zh-CN" sz="1800" smtClean="0">
                <a:ea typeface="宋体" pitchFamily="2" charset="-122"/>
              </a:rPr>
              <a:t>Deployment &amp; Configuration (D&amp;C)</a:t>
            </a:r>
          </a:p>
          <a:p>
            <a:pPr marL="568325" lvl="2" indent="-106363" eaLnBrk="1" hangingPunct="1">
              <a:spcBef>
                <a:spcPct val="35000"/>
              </a:spcBef>
            </a:pPr>
            <a:r>
              <a:rPr lang="en-US" altLang="zh-CN" sz="1800" smtClean="0">
                <a:solidFill>
                  <a:schemeClr val="hlink"/>
                </a:solidFill>
                <a:ea typeface="宋体" pitchFamily="2" charset="-122"/>
                <a:hlinkClick r:id="rId5"/>
              </a:rPr>
              <a:t>formal/06-04-0</a:t>
            </a:r>
            <a:r>
              <a:rPr lang="en-US" altLang="zh-CN" sz="1800" smtClean="0">
                <a:solidFill>
                  <a:schemeClr val="hlink"/>
                </a:solidFill>
                <a:ea typeface="宋体" pitchFamily="2" charset="-122"/>
              </a:rPr>
              <a:t>2</a:t>
            </a:r>
          </a:p>
          <a:p>
            <a:pPr marL="346075" lvl="1" indent="-114300" eaLnBrk="1" hangingPunct="1">
              <a:spcBef>
                <a:spcPct val="35000"/>
              </a:spcBef>
              <a:buFontTx/>
              <a:buChar char="•"/>
            </a:pPr>
            <a:r>
              <a:rPr lang="en-US" altLang="zh-CN" sz="1800" smtClean="0">
                <a:ea typeface="宋体" pitchFamily="2" charset="-122"/>
              </a:rPr>
              <a:t>DDS4CCM</a:t>
            </a:r>
          </a:p>
          <a:p>
            <a:pPr marL="568325" lvl="2" indent="-106363" eaLnBrk="1" hangingPunct="1">
              <a:spcBef>
                <a:spcPct val="35000"/>
              </a:spcBef>
            </a:pPr>
            <a:r>
              <a:rPr lang="en-US" altLang="zh-CN" sz="1800" smtClean="0">
                <a:solidFill>
                  <a:schemeClr val="hlink"/>
                </a:solidFill>
                <a:ea typeface="宋体" pitchFamily="2" charset="-122"/>
                <a:hlinkClick r:id="rId5"/>
              </a:rPr>
              <a:t>ptc/09-02-0</a:t>
            </a:r>
            <a:r>
              <a:rPr lang="en-US" altLang="zh-CN" sz="1800" smtClean="0">
                <a:solidFill>
                  <a:schemeClr val="hlink"/>
                </a:solidFill>
                <a:ea typeface="宋体" pitchFamily="2" charset="-122"/>
              </a:rPr>
              <a:t>2</a:t>
            </a:r>
          </a:p>
          <a:p>
            <a:pPr marL="568325" lvl="2" indent="-106363" eaLnBrk="1" hangingPunct="1">
              <a:spcBef>
                <a:spcPct val="35000"/>
              </a:spcBef>
            </a:pPr>
            <a:endParaRPr lang="en-US" altLang="zh-CN" sz="1800" smtClean="0">
              <a:solidFill>
                <a:schemeClr val="hlink"/>
              </a:solidFill>
              <a:ea typeface="宋体" pitchFamily="2" charset="-122"/>
            </a:endParaRPr>
          </a:p>
        </p:txBody>
      </p:sp>
      <p:sp>
        <p:nvSpPr>
          <p:cNvPr id="211972" name="Rectangle 4"/>
          <p:cNvSpPr>
            <a:spLocks noChangeArrowheads="1"/>
          </p:cNvSpPr>
          <p:nvPr/>
        </p:nvSpPr>
        <p:spPr bwMode="auto">
          <a:xfrm>
            <a:off x="4292600" y="1017588"/>
            <a:ext cx="4851400" cy="4767262"/>
          </a:xfrm>
          <a:prstGeom prst="rect">
            <a:avLst/>
          </a:prstGeom>
          <a:noFill/>
          <a:ln w="9525">
            <a:noFill/>
            <a:miter lim="800000"/>
            <a:headEnd/>
            <a:tailEnd/>
          </a:ln>
        </p:spPr>
        <p:txBody>
          <a:bodyPr>
            <a:spAutoFit/>
          </a:bodyPr>
          <a:lstStyle/>
          <a:p>
            <a:pPr marL="115888" indent="-115888"/>
            <a:r>
              <a:rPr lang="en-US" altLang="zh-CN" i="0">
                <a:ea typeface="宋体" pitchFamily="2" charset="-122"/>
              </a:rPr>
              <a:t>Books pertaining to CCM</a:t>
            </a:r>
          </a:p>
          <a:p>
            <a:pPr marL="346075" lvl="1" indent="-114300">
              <a:buFontTx/>
              <a:buChar char="•"/>
            </a:pPr>
            <a:r>
              <a:rPr lang="en-US" altLang="zh-CN">
                <a:ea typeface="宋体" pitchFamily="2" charset="-122"/>
              </a:rPr>
              <a:t>CORBA 3 Fundamentals &amp; Programming</a:t>
            </a:r>
            <a:r>
              <a:rPr lang="en-US" altLang="zh-CN" i="0">
                <a:ea typeface="宋体" pitchFamily="2" charset="-122"/>
              </a:rPr>
              <a:t>, Dr. John Siegel, published at John Wiley &amp; Sons</a:t>
            </a:r>
          </a:p>
          <a:p>
            <a:pPr marL="115888" indent="-115888"/>
            <a:r>
              <a:rPr lang="en-US" altLang="zh-CN" i="0">
                <a:ea typeface="宋体" pitchFamily="2" charset="-122"/>
              </a:rPr>
              <a:t>Web resources pertaining to CCM</a:t>
            </a:r>
          </a:p>
          <a:p>
            <a:pPr marL="346075" lvl="1" indent="-114300">
              <a:buFontTx/>
              <a:buChar char="•"/>
            </a:pPr>
            <a:r>
              <a:rPr lang="en-US" altLang="zh-CN" i="0">
                <a:ea typeface="宋体" pitchFamily="2" charset="-122"/>
              </a:rPr>
              <a:t>“The CCM Page” by Diego Sevilla Ruiz</a:t>
            </a:r>
          </a:p>
          <a:p>
            <a:pPr marL="568325" lvl="2" indent="-106363">
              <a:buFontTx/>
              <a:buChar char="•"/>
            </a:pPr>
            <a:r>
              <a:rPr lang="en-US" altLang="zh-CN" i="0">
                <a:ea typeface="宋体" pitchFamily="2" charset="-122"/>
              </a:rPr>
              <a:t>www.ditec.um.es/~dsevilla/ccm/</a:t>
            </a:r>
          </a:p>
          <a:p>
            <a:pPr marL="346075" lvl="1" indent="-114300">
              <a:buFontTx/>
              <a:buChar char="•"/>
            </a:pPr>
            <a:r>
              <a:rPr lang="en-US" altLang="zh-CN" i="0">
                <a:ea typeface="宋体" pitchFamily="2" charset="-122"/>
              </a:rPr>
              <a:t>OMG CCM specification</a:t>
            </a:r>
          </a:p>
          <a:p>
            <a:pPr marL="568325" lvl="2" indent="-106363">
              <a:buFontTx/>
              <a:buChar char="•"/>
            </a:pPr>
            <a:r>
              <a:rPr lang="en-US" altLang="zh-CN" i="0">
                <a:ea typeface="宋体" pitchFamily="2" charset="-122"/>
              </a:rPr>
              <a:t>www.omg.org/technology/ documents/formal/components.htm</a:t>
            </a:r>
          </a:p>
          <a:p>
            <a:pPr marL="346075" lvl="1" indent="-114300">
              <a:buFontTx/>
              <a:buChar char="•"/>
            </a:pPr>
            <a:r>
              <a:rPr lang="en-US" altLang="zh-CN" i="0">
                <a:ea typeface="宋体" pitchFamily="2" charset="-122"/>
              </a:rPr>
              <a:t>CUJ columns by Schmidt &amp; Vinoski</a:t>
            </a:r>
          </a:p>
          <a:p>
            <a:pPr marL="568325" lvl="2" indent="-106363">
              <a:buFontTx/>
              <a:buChar char="•"/>
            </a:pPr>
            <a:r>
              <a:rPr lang="en-US" altLang="zh-CN" i="0">
                <a:ea typeface="宋体" pitchFamily="2" charset="-122"/>
              </a:rPr>
              <a:t>www.cs.wustl.edu/~schmidt/report-doc.html</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Number Placeholder 4"/>
          <p:cNvSpPr>
            <a:spLocks noGrp="1"/>
          </p:cNvSpPr>
          <p:nvPr>
            <p:ph type="sldNum" sz="quarter" idx="10"/>
          </p:nvPr>
        </p:nvSpPr>
        <p:spPr>
          <a:noFill/>
        </p:spPr>
        <p:txBody>
          <a:bodyPr/>
          <a:lstStyle/>
          <a:p>
            <a:fld id="{6814C4B3-8D75-4237-B76F-312D3AA3E09F}" type="slidenum">
              <a:rPr lang="zh-CN" altLang="en-US" smtClean="0">
                <a:latin typeface="Arial" charset="0"/>
              </a:rPr>
              <a:pPr/>
              <a:t>188</a:t>
            </a:fld>
            <a:endParaRPr lang="en-US" altLang="zh-CN" smtClean="0">
              <a:latin typeface="Arial" charset="0"/>
            </a:endParaRPr>
          </a:p>
        </p:txBody>
      </p:sp>
      <p:sp>
        <p:nvSpPr>
          <p:cNvPr id="212995" name="Rectangle 4"/>
          <p:cNvSpPr>
            <a:spLocks noChangeArrowheads="1"/>
          </p:cNvSpPr>
          <p:nvPr/>
        </p:nvSpPr>
        <p:spPr bwMode="auto">
          <a:xfrm>
            <a:off x="685800" y="914400"/>
            <a:ext cx="7993063" cy="5486400"/>
          </a:xfrm>
          <a:prstGeom prst="rect">
            <a:avLst/>
          </a:prstGeom>
          <a:noFill/>
          <a:ln w="9525">
            <a:noFill/>
            <a:miter lim="800000"/>
            <a:headEnd/>
            <a:tailEnd/>
          </a:ln>
        </p:spPr>
        <p:txBody>
          <a:bodyPr anchor="ctr" anchorCtr="1"/>
          <a:lstStyle/>
          <a:p>
            <a:pPr marL="342900" indent="-342900" algn="ctr">
              <a:spcBef>
                <a:spcPct val="20000"/>
              </a:spcBef>
              <a:buClr>
                <a:schemeClr val="tx1"/>
              </a:buClr>
              <a:buSzPct val="75000"/>
              <a:buFont typeface="Wingdings" pitchFamily="2" charset="2"/>
              <a:buNone/>
            </a:pPr>
            <a:r>
              <a:rPr lang="en-US" altLang="zh-CN" sz="5400" i="0">
                <a:solidFill>
                  <a:srgbClr val="FF3300"/>
                </a:solidFill>
                <a:ea typeface="宋体" pitchFamily="2" charset="-122"/>
              </a:rPr>
              <a:t>Overview of an Conventional Component Application Development Lifecycle</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274" name="Object 2"/>
          <p:cNvGraphicFramePr>
            <a:graphicFrameLocks noChangeAspect="1"/>
          </p:cNvGraphicFramePr>
          <p:nvPr>
            <p:ph sz="half" idx="1"/>
          </p:nvPr>
        </p:nvGraphicFramePr>
        <p:xfrm>
          <a:off x="0" y="1160463"/>
          <a:ext cx="9144000" cy="4987925"/>
        </p:xfrm>
        <a:graphic>
          <a:graphicData uri="http://schemas.openxmlformats.org/presentationml/2006/ole">
            <p:oleObj spid="_x0000_s54274" name="Visio" r:id="rId3" imgW="12585192" imgH="6974434" progId="Visio.Drawing.11">
              <p:embed/>
            </p:oleObj>
          </a:graphicData>
        </a:graphic>
      </p:graphicFrame>
      <p:sp>
        <p:nvSpPr>
          <p:cNvPr id="54275" name="Rectangle 3"/>
          <p:cNvSpPr>
            <a:spLocks noGrp="1" noChangeArrowheads="1"/>
          </p:cNvSpPr>
          <p:nvPr>
            <p:ph type="title"/>
          </p:nvPr>
        </p:nvSpPr>
        <p:spPr>
          <a:xfrm>
            <a:off x="0" y="457200"/>
            <a:ext cx="9144000" cy="381000"/>
          </a:xfrm>
        </p:spPr>
        <p:txBody>
          <a:bodyPr/>
          <a:lstStyle/>
          <a:p>
            <a:pPr eaLnBrk="1" hangingPunct="1"/>
            <a:r>
              <a:rPr lang="en-US" altLang="zh-CN" sz="3200" smtClean="0">
                <a:ea typeface="宋体" pitchFamily="2" charset="-122"/>
              </a:rPr>
              <a:t>Component Application Development Lifecycle</a:t>
            </a:r>
          </a:p>
        </p:txBody>
      </p:sp>
      <p:sp>
        <p:nvSpPr>
          <p:cNvPr id="54276" name="AutoShape 4"/>
          <p:cNvSpPr>
            <a:spLocks noChangeArrowheads="1"/>
          </p:cNvSpPr>
          <p:nvPr/>
        </p:nvSpPr>
        <p:spPr bwMode="auto">
          <a:xfrm>
            <a:off x="155575" y="4926013"/>
            <a:ext cx="2447925" cy="914400"/>
          </a:xfrm>
          <a:prstGeom prst="wedgeRoundRectCallout">
            <a:avLst>
              <a:gd name="adj1" fmla="val -38394"/>
              <a:gd name="adj2" fmla="val -29861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specify IDL 2 types, e.g., </a:t>
            </a:r>
            <a:r>
              <a:rPr lang="en-US" altLang="zh-CN">
                <a:ea typeface="宋体" pitchFamily="2" charset="-122"/>
              </a:rPr>
              <a:t>supported</a:t>
            </a:r>
            <a:r>
              <a:rPr lang="en-US" altLang="zh-CN" i="0">
                <a:ea typeface="宋体" pitchFamily="2" charset="-122"/>
              </a:rPr>
              <a:t> interfaces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altLang="zh-CN" sz="3200" smtClean="0">
                <a:ea typeface="宋体" pitchFamily="2" charset="-122"/>
              </a:rPr>
              <a:t>CCM Compared to EJB, COM, &amp; .NET</a:t>
            </a:r>
          </a:p>
        </p:txBody>
      </p:sp>
      <p:sp>
        <p:nvSpPr>
          <p:cNvPr id="90115" name="Rectangle 3"/>
          <p:cNvSpPr>
            <a:spLocks noGrp="1" noChangeArrowheads="1"/>
          </p:cNvSpPr>
          <p:nvPr>
            <p:ph type="body" idx="1"/>
          </p:nvPr>
        </p:nvSpPr>
        <p:spPr>
          <a:xfrm>
            <a:off x="0" y="1035050"/>
            <a:ext cx="3113088" cy="5181600"/>
          </a:xfrm>
        </p:spPr>
        <p:txBody>
          <a:bodyPr/>
          <a:lstStyle/>
          <a:p>
            <a:pPr marL="174625" indent="-174625" eaLnBrk="1" hangingPunct="1">
              <a:spcBef>
                <a:spcPct val="15000"/>
              </a:spcBef>
              <a:buClr>
                <a:schemeClr val="tx1"/>
              </a:buClr>
            </a:pPr>
            <a:r>
              <a:rPr lang="en-US" altLang="zh-CN" sz="2000" smtClean="0">
                <a:ea typeface="宋体" pitchFamily="2" charset="-122"/>
              </a:rPr>
              <a:t>Like Sun Microsystems’ Enterprise Java Beans (EJB)</a:t>
            </a:r>
          </a:p>
          <a:p>
            <a:pPr marL="511175" lvl="1" indent="-163513" eaLnBrk="1" hangingPunct="1">
              <a:spcBef>
                <a:spcPct val="15000"/>
              </a:spcBef>
              <a:buClr>
                <a:schemeClr val="tx1"/>
              </a:buClr>
              <a:buFontTx/>
              <a:buChar char="•"/>
            </a:pPr>
            <a:r>
              <a:rPr lang="en-US" altLang="zh-CN" sz="2000" smtClean="0">
                <a:ea typeface="宋体" pitchFamily="2" charset="-122"/>
              </a:rPr>
              <a:t>CORBA components created &amp; managed by </a:t>
            </a:r>
            <a:r>
              <a:rPr lang="en-US" altLang="zh-CN" sz="2000" u="sng" smtClean="0">
                <a:ea typeface="宋体" pitchFamily="2" charset="-122"/>
              </a:rPr>
              <a:t>homes</a:t>
            </a:r>
          </a:p>
          <a:p>
            <a:pPr marL="511175" lvl="1" indent="-163513" eaLnBrk="1" hangingPunct="1">
              <a:spcBef>
                <a:spcPct val="15000"/>
              </a:spcBef>
              <a:buClr>
                <a:schemeClr val="tx1"/>
              </a:buClr>
              <a:buFontTx/>
              <a:buChar char="•"/>
            </a:pPr>
            <a:r>
              <a:rPr lang="en-US" altLang="zh-CN" sz="2000" smtClean="0">
                <a:ea typeface="宋体" pitchFamily="2" charset="-122"/>
              </a:rPr>
              <a:t>Run in </a:t>
            </a:r>
            <a:r>
              <a:rPr lang="en-US" altLang="zh-CN" sz="2000" u="sng" smtClean="0">
                <a:ea typeface="宋体" pitchFamily="2" charset="-122"/>
              </a:rPr>
              <a:t>containers</a:t>
            </a:r>
            <a:r>
              <a:rPr lang="en-US" altLang="zh-CN" sz="2000" smtClean="0">
                <a:ea typeface="宋体" pitchFamily="2" charset="-122"/>
              </a:rPr>
              <a:t> that manage system services transparently</a:t>
            </a:r>
          </a:p>
          <a:p>
            <a:pPr marL="511175" lvl="1" indent="-163513" eaLnBrk="1" hangingPunct="1">
              <a:spcBef>
                <a:spcPct val="15000"/>
              </a:spcBef>
              <a:buClr>
                <a:schemeClr val="tx1"/>
              </a:buClr>
              <a:buFontTx/>
              <a:buChar char="•"/>
            </a:pPr>
            <a:r>
              <a:rPr lang="en-US" altLang="zh-CN" sz="2000" u="sng" smtClean="0">
                <a:ea typeface="宋体" pitchFamily="2" charset="-122"/>
              </a:rPr>
              <a:t>Hosted</a:t>
            </a:r>
            <a:r>
              <a:rPr lang="en-US" altLang="zh-CN" sz="2000" smtClean="0">
                <a:ea typeface="宋体" pitchFamily="2" charset="-122"/>
              </a:rPr>
              <a:t> by generic application component servers</a:t>
            </a:r>
          </a:p>
          <a:p>
            <a:pPr marL="511175" lvl="1" indent="-163513" eaLnBrk="1" hangingPunct="1">
              <a:spcBef>
                <a:spcPct val="15000"/>
              </a:spcBef>
              <a:buClr>
                <a:schemeClr val="tx1"/>
              </a:buClr>
              <a:buFontTx/>
              <a:buChar char="•"/>
            </a:pPr>
            <a:r>
              <a:rPr lang="en-US" altLang="zh-CN" sz="2000" smtClean="0">
                <a:solidFill>
                  <a:srgbClr val="FF3300"/>
                </a:solidFill>
                <a:ea typeface="宋体" pitchFamily="2" charset="-122"/>
              </a:rPr>
              <a:t>But can be written in more languages than Java</a:t>
            </a:r>
          </a:p>
        </p:txBody>
      </p:sp>
      <p:sp>
        <p:nvSpPr>
          <p:cNvPr id="90116" name="Rectangle 4"/>
          <p:cNvSpPr>
            <a:spLocks noChangeArrowheads="1"/>
          </p:cNvSpPr>
          <p:nvPr/>
        </p:nvSpPr>
        <p:spPr bwMode="auto">
          <a:xfrm>
            <a:off x="3105150" y="1035050"/>
            <a:ext cx="3368675" cy="5170488"/>
          </a:xfrm>
          <a:prstGeom prst="rect">
            <a:avLst/>
          </a:prstGeom>
          <a:noFill/>
          <a:ln w="9525">
            <a:noFill/>
            <a:miter lim="800000"/>
            <a:headEnd/>
            <a:tailEnd/>
          </a:ln>
        </p:spPr>
        <p:txBody>
          <a:bodyPr/>
          <a:lstStyle/>
          <a:p>
            <a:pPr marL="174625" indent="-174625">
              <a:spcBef>
                <a:spcPct val="15000"/>
              </a:spcBef>
              <a:buClr>
                <a:schemeClr val="tx1"/>
              </a:buClr>
              <a:buFontTx/>
              <a:buChar char="•"/>
            </a:pPr>
            <a:r>
              <a:rPr lang="en-US" altLang="zh-CN" sz="2000" i="0">
                <a:ea typeface="宋体" pitchFamily="2" charset="-122"/>
              </a:rPr>
              <a:t>Like Microsoft’s Component Object Model (COM)</a:t>
            </a:r>
          </a:p>
          <a:p>
            <a:pPr marL="511175" lvl="1" indent="-163513">
              <a:spcBef>
                <a:spcPct val="15000"/>
              </a:spcBef>
              <a:buClr>
                <a:schemeClr val="tx1"/>
              </a:buClr>
              <a:buFontTx/>
              <a:buChar char="•"/>
            </a:pPr>
            <a:r>
              <a:rPr lang="en-US" altLang="zh-CN" sz="2000" i="0">
                <a:ea typeface="宋体" pitchFamily="2" charset="-122"/>
              </a:rPr>
              <a:t>Have </a:t>
            </a:r>
            <a:r>
              <a:rPr lang="en-US" altLang="zh-CN" sz="2000" i="0" u="sng">
                <a:ea typeface="宋体" pitchFamily="2" charset="-122"/>
              </a:rPr>
              <a:t>several input &amp; output interfaces</a:t>
            </a:r>
            <a:r>
              <a:rPr lang="en-US" altLang="zh-CN" sz="2000" i="0">
                <a:ea typeface="宋体" pitchFamily="2" charset="-122"/>
              </a:rPr>
              <a:t> per component</a:t>
            </a:r>
          </a:p>
          <a:p>
            <a:pPr marL="511175" lvl="1" indent="-163513">
              <a:spcBef>
                <a:spcPct val="15000"/>
              </a:spcBef>
              <a:buClr>
                <a:schemeClr val="tx1"/>
              </a:buClr>
              <a:buFontTx/>
              <a:buChar char="•"/>
            </a:pPr>
            <a:r>
              <a:rPr lang="en-US" altLang="zh-CN" sz="2000" i="0">
                <a:ea typeface="宋体" pitchFamily="2" charset="-122"/>
              </a:rPr>
              <a:t>Both point-to-point sync/async operations &amp; publish/subscribe events</a:t>
            </a:r>
          </a:p>
          <a:p>
            <a:pPr marL="511175" lvl="1" indent="-163513">
              <a:spcBef>
                <a:spcPct val="15000"/>
              </a:spcBef>
              <a:buClr>
                <a:schemeClr val="tx1"/>
              </a:buClr>
              <a:buFontTx/>
              <a:buChar char="•"/>
            </a:pPr>
            <a:r>
              <a:rPr lang="en-US" altLang="zh-CN" sz="2000" i="0">
                <a:ea typeface="宋体" pitchFamily="2" charset="-122"/>
              </a:rPr>
              <a:t>Component </a:t>
            </a:r>
            <a:r>
              <a:rPr lang="en-US" altLang="zh-CN" sz="2000" i="0" u="sng">
                <a:ea typeface="宋体" pitchFamily="2" charset="-122"/>
              </a:rPr>
              <a:t>navigation &amp; introspection</a:t>
            </a:r>
            <a:r>
              <a:rPr lang="en-US" altLang="zh-CN" sz="2000" i="0">
                <a:ea typeface="宋体" pitchFamily="2" charset="-122"/>
              </a:rPr>
              <a:t> capabilities</a:t>
            </a:r>
          </a:p>
          <a:p>
            <a:pPr marL="511175" lvl="1" indent="-163513">
              <a:spcBef>
                <a:spcPct val="15000"/>
              </a:spcBef>
              <a:buClr>
                <a:schemeClr val="tx1"/>
              </a:buClr>
              <a:buFontTx/>
              <a:buChar char="•"/>
            </a:pPr>
            <a:r>
              <a:rPr lang="en-US" altLang="zh-CN" sz="2000" i="0">
                <a:solidFill>
                  <a:srgbClr val="FF3300"/>
                </a:solidFill>
                <a:ea typeface="宋体" pitchFamily="2" charset="-122"/>
              </a:rPr>
              <a:t>But has more effective support for distribution &amp; QoS properties</a:t>
            </a:r>
          </a:p>
        </p:txBody>
      </p:sp>
      <p:sp>
        <p:nvSpPr>
          <p:cNvPr id="90117" name="Rectangle 5"/>
          <p:cNvSpPr>
            <a:spLocks noChangeArrowheads="1"/>
          </p:cNvSpPr>
          <p:nvPr/>
        </p:nvSpPr>
        <p:spPr bwMode="auto">
          <a:xfrm>
            <a:off x="6408738" y="1035050"/>
            <a:ext cx="2609850" cy="5181600"/>
          </a:xfrm>
          <a:prstGeom prst="rect">
            <a:avLst/>
          </a:prstGeom>
          <a:noFill/>
          <a:ln w="9525">
            <a:noFill/>
            <a:miter lim="800000"/>
            <a:headEnd/>
            <a:tailEnd/>
          </a:ln>
        </p:spPr>
        <p:txBody>
          <a:bodyPr/>
          <a:lstStyle/>
          <a:p>
            <a:pPr marL="174625" indent="-174625">
              <a:spcBef>
                <a:spcPct val="15000"/>
              </a:spcBef>
              <a:buClr>
                <a:schemeClr val="tx1"/>
              </a:buClr>
              <a:buFontTx/>
              <a:buChar char="•"/>
            </a:pPr>
            <a:r>
              <a:rPr lang="en-US" altLang="zh-CN" sz="2000" i="0">
                <a:ea typeface="宋体" pitchFamily="2" charset="-122"/>
              </a:rPr>
              <a:t>Like Microsoft’s .NET Framework</a:t>
            </a:r>
          </a:p>
          <a:p>
            <a:pPr marL="511175" lvl="1" indent="-163513">
              <a:spcBef>
                <a:spcPct val="15000"/>
              </a:spcBef>
              <a:buClr>
                <a:schemeClr val="tx1"/>
              </a:buClr>
              <a:buFontTx/>
              <a:buChar char="•"/>
            </a:pPr>
            <a:r>
              <a:rPr lang="en-US" altLang="zh-CN" sz="2000" i="0">
                <a:ea typeface="宋体" pitchFamily="2" charset="-122"/>
              </a:rPr>
              <a:t>Could be written in </a:t>
            </a:r>
            <a:r>
              <a:rPr lang="en-US" altLang="zh-CN" sz="2000" i="0" u="sng">
                <a:ea typeface="宋体" pitchFamily="2" charset="-122"/>
              </a:rPr>
              <a:t>different programming languages</a:t>
            </a:r>
          </a:p>
          <a:p>
            <a:pPr marL="511175" lvl="1" indent="-163513">
              <a:spcBef>
                <a:spcPct val="15000"/>
              </a:spcBef>
              <a:buClr>
                <a:schemeClr val="tx1"/>
              </a:buClr>
              <a:buFontTx/>
              <a:buChar char="•"/>
            </a:pPr>
            <a:r>
              <a:rPr lang="en-US" altLang="zh-CN" sz="2000" i="0">
                <a:ea typeface="宋体" pitchFamily="2" charset="-122"/>
              </a:rPr>
              <a:t>Could be </a:t>
            </a:r>
            <a:r>
              <a:rPr lang="en-US" altLang="zh-CN" sz="2000" i="0" u="sng">
                <a:ea typeface="宋体" pitchFamily="2" charset="-122"/>
              </a:rPr>
              <a:t>packaged</a:t>
            </a:r>
            <a:r>
              <a:rPr lang="en-US" altLang="zh-CN" sz="2000" i="0">
                <a:ea typeface="宋体" pitchFamily="2" charset="-122"/>
              </a:rPr>
              <a:t> to be distributed</a:t>
            </a:r>
          </a:p>
          <a:p>
            <a:pPr marL="511175" lvl="1" indent="-163513">
              <a:spcBef>
                <a:spcPct val="15000"/>
              </a:spcBef>
              <a:buClr>
                <a:schemeClr val="tx1"/>
              </a:buClr>
              <a:buFontTx/>
              <a:buChar char="•"/>
            </a:pPr>
            <a:r>
              <a:rPr lang="en-US" altLang="zh-CN" sz="2000" i="0">
                <a:solidFill>
                  <a:srgbClr val="FF3300"/>
                </a:solidFill>
                <a:ea typeface="宋体" pitchFamily="2" charset="-122"/>
              </a:rPr>
              <a:t>But runs on more platforms than just Microsoft Windows</a:t>
            </a:r>
          </a:p>
          <a:p>
            <a:pPr marL="174625" indent="-174625">
              <a:spcBef>
                <a:spcPct val="15000"/>
              </a:spcBef>
              <a:buClr>
                <a:schemeClr val="tx1"/>
              </a:buClr>
              <a:buFontTx/>
              <a:buChar char="•"/>
            </a:pPr>
            <a:endParaRPr lang="zh-CN" altLang="en-US" sz="2000" i="0">
              <a:ea typeface="宋体" pitchFamily="2" charset="-122"/>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298" name="Object 2"/>
          <p:cNvGraphicFramePr>
            <a:graphicFrameLocks noChangeAspect="1"/>
          </p:cNvGraphicFramePr>
          <p:nvPr>
            <p:ph sz="half" idx="1"/>
          </p:nvPr>
        </p:nvGraphicFramePr>
        <p:xfrm>
          <a:off x="0" y="1165225"/>
          <a:ext cx="9144000" cy="4984750"/>
        </p:xfrm>
        <a:graphic>
          <a:graphicData uri="http://schemas.openxmlformats.org/presentationml/2006/ole">
            <p:oleObj spid="_x0000_s55298" name="Visio" r:id="rId3" imgW="12585192" imgH="6974434" progId="Visio.Drawing.11">
              <p:embed/>
            </p:oleObj>
          </a:graphicData>
        </a:graphic>
      </p:graphicFrame>
      <p:sp>
        <p:nvSpPr>
          <p:cNvPr id="55299" name="AutoShape 3"/>
          <p:cNvSpPr>
            <a:spLocks noChangeArrowheads="1"/>
          </p:cNvSpPr>
          <p:nvPr/>
        </p:nvSpPr>
        <p:spPr bwMode="auto">
          <a:xfrm>
            <a:off x="6084888" y="1060450"/>
            <a:ext cx="2908300" cy="915988"/>
          </a:xfrm>
          <a:prstGeom prst="wedgeRoundRectCallout">
            <a:avLst>
              <a:gd name="adj1" fmla="val -187884"/>
              <a:gd name="adj2" fmla="val 67852"/>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specify IDL 3 types, e.g., </a:t>
            </a:r>
            <a:r>
              <a:rPr lang="en-US" altLang="zh-CN">
                <a:ea typeface="宋体" pitchFamily="2" charset="-122"/>
              </a:rPr>
              <a:t>provided &amp; required</a:t>
            </a:r>
            <a:r>
              <a:rPr lang="en-US" altLang="zh-CN" i="0">
                <a:ea typeface="宋体" pitchFamily="2" charset="-122"/>
              </a:rPr>
              <a:t> interfaces</a:t>
            </a:r>
          </a:p>
        </p:txBody>
      </p:sp>
      <p:sp>
        <p:nvSpPr>
          <p:cNvPr id="55300"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2"/>
          <p:cNvGraphicFramePr>
            <a:graphicFrameLocks noChangeAspect="1"/>
          </p:cNvGraphicFramePr>
          <p:nvPr>
            <p:ph sz="half" idx="1"/>
          </p:nvPr>
        </p:nvGraphicFramePr>
        <p:xfrm>
          <a:off x="0" y="1165225"/>
          <a:ext cx="9144000" cy="4987925"/>
        </p:xfrm>
        <a:graphic>
          <a:graphicData uri="http://schemas.openxmlformats.org/presentationml/2006/ole">
            <p:oleObj spid="_x0000_s56322" name="Visio" r:id="rId3" imgW="12585192" imgH="6974434" progId="Visio.Drawing.11">
              <p:embed/>
            </p:oleObj>
          </a:graphicData>
        </a:graphic>
      </p:graphicFrame>
      <p:sp>
        <p:nvSpPr>
          <p:cNvPr id="56323" name="AutoShape 3"/>
          <p:cNvSpPr>
            <a:spLocks noChangeArrowheads="1"/>
          </p:cNvSpPr>
          <p:nvPr/>
        </p:nvSpPr>
        <p:spPr bwMode="auto">
          <a:xfrm>
            <a:off x="0" y="3541713"/>
            <a:ext cx="3376613" cy="2163762"/>
          </a:xfrm>
          <a:prstGeom prst="wedgeRoundRectCallout">
            <a:avLst>
              <a:gd name="adj1" fmla="val 52255"/>
              <a:gd name="adj2" fmla="val -110750"/>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implement component </a:t>
            </a:r>
            <a:r>
              <a:rPr lang="en-US" altLang="zh-CN">
                <a:ea typeface="宋体" pitchFamily="2" charset="-122"/>
              </a:rPr>
              <a:t>executors</a:t>
            </a:r>
            <a:r>
              <a:rPr lang="en-US" altLang="zh-CN" i="0">
                <a:ea typeface="宋体" pitchFamily="2" charset="-122"/>
              </a:rPr>
              <a:t>; associate components with component executors &amp; their homes via the </a:t>
            </a:r>
            <a:r>
              <a:rPr lang="en-US" altLang="zh-CN">
                <a:ea typeface="宋体" pitchFamily="2" charset="-122"/>
              </a:rPr>
              <a:t>Component Implementation Definition Language</a:t>
            </a:r>
            <a:r>
              <a:rPr lang="en-US" altLang="zh-CN" i="0">
                <a:ea typeface="宋体" pitchFamily="2" charset="-122"/>
              </a:rPr>
              <a:t> (CIDL)</a:t>
            </a:r>
          </a:p>
        </p:txBody>
      </p:sp>
      <p:sp>
        <p:nvSpPr>
          <p:cNvPr id="56324"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Object 2"/>
          <p:cNvGraphicFramePr>
            <a:graphicFrameLocks noChangeAspect="1"/>
          </p:cNvGraphicFramePr>
          <p:nvPr>
            <p:ph sz="half" idx="2"/>
          </p:nvPr>
        </p:nvGraphicFramePr>
        <p:xfrm>
          <a:off x="0" y="1165225"/>
          <a:ext cx="9144000" cy="4987925"/>
        </p:xfrm>
        <a:graphic>
          <a:graphicData uri="http://schemas.openxmlformats.org/presentationml/2006/ole">
            <p:oleObj spid="_x0000_s57346" name="Visio" r:id="rId3" imgW="12585192" imgH="6974434" progId="Visio.Drawing.11">
              <p:embed/>
            </p:oleObj>
          </a:graphicData>
        </a:graphic>
      </p:graphicFrame>
      <p:sp>
        <p:nvSpPr>
          <p:cNvPr id="57347" name="AutoShape 3"/>
          <p:cNvSpPr>
            <a:spLocks noChangeArrowheads="1"/>
          </p:cNvSpPr>
          <p:nvPr/>
        </p:nvSpPr>
        <p:spPr bwMode="auto">
          <a:xfrm>
            <a:off x="168275" y="4392613"/>
            <a:ext cx="3025775" cy="1579562"/>
          </a:xfrm>
          <a:prstGeom prst="wedgeRoundRectCallout">
            <a:avLst>
              <a:gd name="adj1" fmla="val 163380"/>
              <a:gd name="adj2" fmla="val -16648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write XML to group component implementation artifacts &amp; metadata descriptors into component </a:t>
            </a:r>
            <a:r>
              <a:rPr lang="en-US" altLang="zh-CN">
                <a:ea typeface="宋体" pitchFamily="2" charset="-122"/>
              </a:rPr>
              <a:t>packages</a:t>
            </a:r>
          </a:p>
        </p:txBody>
      </p:sp>
      <p:sp>
        <p:nvSpPr>
          <p:cNvPr id="57348"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70" name="Object 2"/>
          <p:cNvGraphicFramePr>
            <a:graphicFrameLocks noChangeAspect="1"/>
          </p:cNvGraphicFramePr>
          <p:nvPr>
            <p:ph sz="half" idx="1"/>
          </p:nvPr>
        </p:nvGraphicFramePr>
        <p:xfrm>
          <a:off x="0" y="1165225"/>
          <a:ext cx="9144000" cy="4976813"/>
        </p:xfrm>
        <a:graphic>
          <a:graphicData uri="http://schemas.openxmlformats.org/presentationml/2006/ole">
            <p:oleObj spid="_x0000_s58370" name="Visio" r:id="rId3" imgW="12585192" imgH="6974434" progId="Visio.Drawing.11">
              <p:embed/>
            </p:oleObj>
          </a:graphicData>
        </a:graphic>
      </p:graphicFrame>
      <p:sp>
        <p:nvSpPr>
          <p:cNvPr id="58371" name="AutoShape 3"/>
          <p:cNvSpPr>
            <a:spLocks noChangeArrowheads="1"/>
          </p:cNvSpPr>
          <p:nvPr/>
        </p:nvSpPr>
        <p:spPr bwMode="auto">
          <a:xfrm>
            <a:off x="120650" y="2719388"/>
            <a:ext cx="3108325" cy="1552575"/>
          </a:xfrm>
          <a:prstGeom prst="wedgeRoundRectCallout">
            <a:avLst>
              <a:gd name="adj1" fmla="val 156690"/>
              <a:gd name="adj2" fmla="val 69222"/>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write XML to specify component interconnections &amp; composition of component </a:t>
            </a:r>
            <a:r>
              <a:rPr lang="en-US" altLang="zh-CN">
                <a:ea typeface="宋体" pitchFamily="2" charset="-122"/>
              </a:rPr>
              <a:t>assembly </a:t>
            </a:r>
            <a:r>
              <a:rPr lang="en-US" altLang="zh-CN" i="0">
                <a:ea typeface="宋体" pitchFamily="2" charset="-122"/>
              </a:rPr>
              <a:t>packages</a:t>
            </a:r>
          </a:p>
        </p:txBody>
      </p:sp>
      <p:sp>
        <p:nvSpPr>
          <p:cNvPr id="58372"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4" name="Object 2"/>
          <p:cNvGraphicFramePr>
            <a:graphicFrameLocks noChangeAspect="1"/>
          </p:cNvGraphicFramePr>
          <p:nvPr>
            <p:ph sz="half" idx="1"/>
          </p:nvPr>
        </p:nvGraphicFramePr>
        <p:xfrm>
          <a:off x="0" y="1165225"/>
          <a:ext cx="9144000" cy="4981575"/>
        </p:xfrm>
        <a:graphic>
          <a:graphicData uri="http://schemas.openxmlformats.org/presentationml/2006/ole">
            <p:oleObj spid="_x0000_s59394" name="Visio" r:id="rId3" imgW="12585192" imgH="6974434" progId="Visio.Drawing.11">
              <p:embed/>
            </p:oleObj>
          </a:graphicData>
        </a:graphic>
      </p:graphicFrame>
      <p:sp>
        <p:nvSpPr>
          <p:cNvPr id="59395" name="AutoShape 3"/>
          <p:cNvSpPr>
            <a:spLocks noChangeArrowheads="1"/>
          </p:cNvSpPr>
          <p:nvPr/>
        </p:nvSpPr>
        <p:spPr bwMode="auto">
          <a:xfrm>
            <a:off x="2419350" y="1423988"/>
            <a:ext cx="3665538" cy="985837"/>
          </a:xfrm>
          <a:prstGeom prst="wedgeRoundRectCallout">
            <a:avLst>
              <a:gd name="adj1" fmla="val 713"/>
              <a:gd name="adj2" fmla="val 26723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decide how to configure &amp; deploy component </a:t>
            </a:r>
            <a:r>
              <a:rPr lang="en-US" altLang="zh-CN">
                <a:ea typeface="宋体" pitchFamily="2" charset="-122"/>
              </a:rPr>
              <a:t>assembly</a:t>
            </a:r>
            <a:r>
              <a:rPr lang="en-US" altLang="zh-CN" i="0">
                <a:ea typeface="宋体" pitchFamily="2" charset="-122"/>
              </a:rPr>
              <a:t> onto target domain</a:t>
            </a:r>
          </a:p>
        </p:txBody>
      </p:sp>
      <p:sp>
        <p:nvSpPr>
          <p:cNvPr id="59396"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2"/>
          <p:cNvGraphicFramePr>
            <a:graphicFrameLocks noChangeAspect="1"/>
          </p:cNvGraphicFramePr>
          <p:nvPr>
            <p:ph idx="1"/>
          </p:nvPr>
        </p:nvGraphicFramePr>
        <p:xfrm>
          <a:off x="0" y="1165225"/>
          <a:ext cx="9144000" cy="4978400"/>
        </p:xfrm>
        <a:graphic>
          <a:graphicData uri="http://schemas.openxmlformats.org/presentationml/2006/ole">
            <p:oleObj spid="_x0000_s60418" name="Visio" r:id="rId3" imgW="12585192" imgH="6974637" progId="Visio.Drawing.11">
              <p:embed/>
            </p:oleObj>
          </a:graphicData>
        </a:graphic>
      </p:graphicFrame>
      <p:sp>
        <p:nvSpPr>
          <p:cNvPr id="60419" name="AutoShape 3"/>
          <p:cNvSpPr>
            <a:spLocks noChangeArrowheads="1"/>
          </p:cNvSpPr>
          <p:nvPr/>
        </p:nvSpPr>
        <p:spPr bwMode="auto">
          <a:xfrm>
            <a:off x="5921375" y="3854450"/>
            <a:ext cx="2549525" cy="2420938"/>
          </a:xfrm>
          <a:prstGeom prst="wedgeRoundRectCallout">
            <a:avLst>
              <a:gd name="adj1" fmla="val -232315"/>
              <a:gd name="adj2" fmla="val -24426"/>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Manually deploy component assembly packages onto target nodes according to deployment plan; Manually develop &amp; run benchmarks to evaluate system QoS</a:t>
            </a:r>
          </a:p>
        </p:txBody>
      </p:sp>
      <p:sp>
        <p:nvSpPr>
          <p:cNvPr id="60420"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ea typeface="宋体" pitchFamily="2" charset="-122"/>
              </a:rPr>
              <a:t>Component Application Development Lifecycle</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EA255F64-E186-4070-986B-4DD9FEBD6DBF}" type="datetime1">
              <a:rPr lang="zh-CN" altLang="en-US">
                <a:ea typeface="宋体" pitchFamily="2" charset="-122"/>
              </a:rPr>
              <a:pPr/>
              <a:t>2010-4-28</a:t>
            </a:fld>
            <a:endParaRPr lang="en-US" altLang="zh-CN">
              <a:ea typeface="宋体" pitchFamily="2" charset="-122"/>
            </a:endParaRPr>
          </a:p>
        </p:txBody>
      </p:sp>
      <p:sp>
        <p:nvSpPr>
          <p:cNvPr id="214019" name="Slide Number Placeholder 4"/>
          <p:cNvSpPr>
            <a:spLocks noGrp="1"/>
          </p:cNvSpPr>
          <p:nvPr>
            <p:ph type="sldNum" sz="quarter" idx="10"/>
          </p:nvPr>
        </p:nvSpPr>
        <p:spPr>
          <a:noFill/>
        </p:spPr>
        <p:txBody>
          <a:bodyPr/>
          <a:lstStyle/>
          <a:p>
            <a:fld id="{A2AF954C-5F39-4080-B74A-6A912AECECD8}" type="slidenum">
              <a:rPr lang="zh-CN" altLang="en-US" smtClean="0">
                <a:latin typeface="Arial" charset="0"/>
              </a:rPr>
              <a:pPr/>
              <a:t>196</a:t>
            </a:fld>
            <a:endParaRPr lang="en-US" altLang="zh-CN" smtClean="0">
              <a:latin typeface="Arial" charset="0"/>
            </a:endParaRPr>
          </a:p>
        </p:txBody>
      </p:sp>
      <p:sp>
        <p:nvSpPr>
          <p:cNvPr id="214020" name="Rectangle 6"/>
          <p:cNvSpPr>
            <a:spLocks noChangeArrowheads="1"/>
          </p:cNvSpPr>
          <p:nvPr/>
        </p:nvSpPr>
        <p:spPr bwMode="auto">
          <a:xfrm>
            <a:off x="1089025" y="2649538"/>
            <a:ext cx="7762875" cy="2287587"/>
          </a:xfrm>
          <a:prstGeom prst="rect">
            <a:avLst/>
          </a:prstGeom>
          <a:noFill/>
          <a:ln w="9525">
            <a:noFill/>
            <a:miter lim="800000"/>
            <a:headEnd/>
            <a:tailEnd/>
          </a:ln>
        </p:spPr>
        <p:txBody>
          <a:bodyPr>
            <a:spAutoFit/>
          </a:bodyPr>
          <a:lstStyle/>
          <a:p>
            <a:pPr algn="ctr"/>
            <a:r>
              <a:rPr lang="en-US" altLang="zh-CN" sz="4800" i="0">
                <a:solidFill>
                  <a:srgbClr val="FF3300"/>
                </a:solidFill>
                <a:ea typeface="宋体" pitchFamily="2" charset="-122"/>
              </a:rPr>
              <a:t>Overview of an MDD-based Component Application Development Lifecycle</a:t>
            </a:r>
            <a:endParaRPr lang="en-US" sz="4800" i="0">
              <a:solidFill>
                <a:srgbClr val="FF3300"/>
              </a:solidFill>
              <a:ea typeface="宋体" pitchFamily="2" charset="-122"/>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Object 2"/>
          <p:cNvGraphicFramePr>
            <a:graphicFrameLocks noChangeAspect="1"/>
          </p:cNvGraphicFramePr>
          <p:nvPr>
            <p:ph sz="half" idx="1"/>
          </p:nvPr>
        </p:nvGraphicFramePr>
        <p:xfrm>
          <a:off x="0" y="1160463"/>
          <a:ext cx="9144000" cy="4987925"/>
        </p:xfrm>
        <a:graphic>
          <a:graphicData uri="http://schemas.openxmlformats.org/presentationml/2006/ole">
            <p:oleObj spid="_x0000_s61442" name="Visio" r:id="rId3" imgW="12585192" imgH="6974434" progId="Visio.Drawing.11">
              <p:embed/>
            </p:oleObj>
          </a:graphicData>
        </a:graphic>
      </p:graphicFrame>
      <p:sp>
        <p:nvSpPr>
          <p:cNvPr id="61443" name="Rectangle 3"/>
          <p:cNvSpPr>
            <a:spLocks noGrp="1" noChangeArrowheads="1"/>
          </p:cNvSpPr>
          <p:nvPr>
            <p:ph type="title"/>
          </p:nvPr>
        </p:nvSpPr>
        <p:spPr>
          <a:xfrm>
            <a:off x="0" y="457200"/>
            <a:ext cx="9144000" cy="381000"/>
          </a:xfrm>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
        <p:nvSpPr>
          <p:cNvPr id="61444" name="AutoShape 4"/>
          <p:cNvSpPr>
            <a:spLocks noChangeArrowheads="1"/>
          </p:cNvSpPr>
          <p:nvPr/>
        </p:nvSpPr>
        <p:spPr bwMode="auto">
          <a:xfrm>
            <a:off x="155575" y="4926013"/>
            <a:ext cx="2608263" cy="914400"/>
          </a:xfrm>
          <a:prstGeom prst="wedgeRoundRectCallout">
            <a:avLst>
              <a:gd name="adj1" fmla="val -39106"/>
              <a:gd name="adj2" fmla="val -29861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to define IDL 2 types, e.g., </a:t>
            </a:r>
            <a:r>
              <a:rPr lang="en-US" altLang="zh-CN">
                <a:ea typeface="宋体" pitchFamily="2" charset="-122"/>
              </a:rPr>
              <a:t>supported</a:t>
            </a:r>
            <a:r>
              <a:rPr lang="en-US" altLang="zh-CN" i="0">
                <a:ea typeface="宋体" pitchFamily="2" charset="-122"/>
              </a:rPr>
              <a:t> interfaces</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2"/>
          <p:cNvGraphicFramePr>
            <a:graphicFrameLocks noChangeAspect="1"/>
          </p:cNvGraphicFramePr>
          <p:nvPr>
            <p:ph sz="half" idx="1"/>
          </p:nvPr>
        </p:nvGraphicFramePr>
        <p:xfrm>
          <a:off x="0" y="1165225"/>
          <a:ext cx="9144000" cy="4984750"/>
        </p:xfrm>
        <a:graphic>
          <a:graphicData uri="http://schemas.openxmlformats.org/presentationml/2006/ole">
            <p:oleObj spid="_x0000_s62466" name="Visio" r:id="rId3" imgW="12585192" imgH="6974434" progId="Visio.Drawing.11">
              <p:embed/>
            </p:oleObj>
          </a:graphicData>
        </a:graphic>
      </p:graphicFrame>
      <p:sp>
        <p:nvSpPr>
          <p:cNvPr id="62467" name="AutoShape 3"/>
          <p:cNvSpPr>
            <a:spLocks noChangeArrowheads="1"/>
          </p:cNvSpPr>
          <p:nvPr/>
        </p:nvSpPr>
        <p:spPr bwMode="auto">
          <a:xfrm>
            <a:off x="6084888" y="1060450"/>
            <a:ext cx="2908300" cy="1216025"/>
          </a:xfrm>
          <a:prstGeom prst="wedgeRoundRectCallout">
            <a:avLst>
              <a:gd name="adj1" fmla="val -187884"/>
              <a:gd name="adj2" fmla="val 38773"/>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to specify IDL 3 types, e.g., </a:t>
            </a:r>
            <a:r>
              <a:rPr lang="en-US" altLang="zh-CN">
                <a:ea typeface="宋体" pitchFamily="2" charset="-122"/>
              </a:rPr>
              <a:t>provided &amp; required</a:t>
            </a:r>
            <a:r>
              <a:rPr lang="en-US" altLang="zh-CN" i="0">
                <a:ea typeface="宋体" pitchFamily="2" charset="-122"/>
              </a:rPr>
              <a:t> interfaces</a:t>
            </a:r>
          </a:p>
        </p:txBody>
      </p:sp>
      <p:sp>
        <p:nvSpPr>
          <p:cNvPr id="62468"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490" name="Object 2"/>
          <p:cNvGraphicFramePr>
            <a:graphicFrameLocks noChangeAspect="1"/>
          </p:cNvGraphicFramePr>
          <p:nvPr>
            <p:ph sz="half" idx="1"/>
          </p:nvPr>
        </p:nvGraphicFramePr>
        <p:xfrm>
          <a:off x="0" y="1165225"/>
          <a:ext cx="9144000" cy="4987925"/>
        </p:xfrm>
        <a:graphic>
          <a:graphicData uri="http://schemas.openxmlformats.org/presentationml/2006/ole">
            <p:oleObj spid="_x0000_s63490" name="Visio" r:id="rId3" imgW="12585192" imgH="6974434" progId="Visio.Drawing.11">
              <p:embed/>
            </p:oleObj>
          </a:graphicData>
        </a:graphic>
      </p:graphicFrame>
      <p:sp>
        <p:nvSpPr>
          <p:cNvPr id="63491" name="AutoShape 3"/>
          <p:cNvSpPr>
            <a:spLocks noChangeArrowheads="1"/>
          </p:cNvSpPr>
          <p:nvPr/>
        </p:nvSpPr>
        <p:spPr bwMode="auto">
          <a:xfrm>
            <a:off x="0" y="3541713"/>
            <a:ext cx="3306763" cy="2205037"/>
          </a:xfrm>
          <a:prstGeom prst="wedgeRoundRectCallout">
            <a:avLst>
              <a:gd name="adj1" fmla="val 54417"/>
              <a:gd name="adj2" fmla="val -10961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Rhapsody to implement component </a:t>
            </a:r>
            <a:r>
              <a:rPr lang="en-US" altLang="zh-CN">
                <a:ea typeface="宋体" pitchFamily="2" charset="-122"/>
              </a:rPr>
              <a:t>executors</a:t>
            </a:r>
            <a:r>
              <a:rPr lang="en-US" altLang="zh-CN" i="0">
                <a:ea typeface="宋体" pitchFamily="2" charset="-122"/>
              </a:rPr>
              <a:t>; associate components with component executors &amp; their homes via the </a:t>
            </a:r>
            <a:r>
              <a:rPr lang="en-US" altLang="zh-CN">
                <a:ea typeface="宋体" pitchFamily="2" charset="-122"/>
              </a:rPr>
              <a:t>Component Implementation Definition Language</a:t>
            </a:r>
            <a:r>
              <a:rPr lang="en-US" altLang="zh-CN" i="0">
                <a:ea typeface="宋体" pitchFamily="2" charset="-122"/>
              </a:rPr>
              <a:t> (CIDL)</a:t>
            </a:r>
          </a:p>
        </p:txBody>
      </p:sp>
      <p:sp>
        <p:nvSpPr>
          <p:cNvPr id="63492"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
        <p:nvSpPr>
          <p:cNvPr id="63493" name="Rectangle 5"/>
          <p:cNvSpPr>
            <a:spLocks noChangeArrowheads="1"/>
          </p:cNvSpPr>
          <p:nvPr/>
        </p:nvSpPr>
        <p:spPr bwMode="auto">
          <a:xfrm>
            <a:off x="-3175" y="6515100"/>
            <a:ext cx="9196388" cy="314325"/>
          </a:xfrm>
          <a:prstGeom prst="rect">
            <a:avLst/>
          </a:prstGeom>
          <a:solidFill>
            <a:srgbClr val="FFFF99"/>
          </a:solidFill>
          <a:ln w="9525">
            <a:solidFill>
              <a:schemeClr val="tx1"/>
            </a:solidFill>
            <a:miter lim="800000"/>
            <a:headEnd/>
            <a:tailEnd/>
          </a:ln>
        </p:spPr>
        <p:txBody>
          <a:bodyPr wrap="none">
            <a:spAutoFit/>
          </a:bodyPr>
          <a:lstStyle/>
          <a:p>
            <a:pPr algn="ctr" eaLnBrk="0" hangingPunct="0">
              <a:spcBef>
                <a:spcPct val="0"/>
              </a:spcBef>
            </a:pPr>
            <a:r>
              <a:rPr lang="en-US" sz="1400" b="1" i="0"/>
              <a:t>www.ilogix.com/webinar-detail.aspx?id=56&amp;webtype=od&amp;sem_title=WEB-VOD-CORBA-NOV05-DESC1.TXT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78338" name="Rectangle 2"/>
          <p:cNvSpPr>
            <a:spLocks noGrp="1" noChangeArrowheads="1"/>
          </p:cNvSpPr>
          <p:nvPr>
            <p:ph type="ctrTitle"/>
          </p:nvPr>
        </p:nvSpPr>
        <p:spPr>
          <a:xfrm>
            <a:off x="215900" y="423863"/>
            <a:ext cx="8763000" cy="1752600"/>
          </a:xfrm>
        </p:spPr>
        <p:txBody>
          <a:bodyPr/>
          <a:lstStyle/>
          <a:p>
            <a:pPr eaLnBrk="1" hangingPunct="1">
              <a:spcAft>
                <a:spcPct val="35000"/>
              </a:spcAft>
              <a:defRPr/>
            </a:pPr>
            <a:r>
              <a:rPr lang="en-US" altLang="zh-CN" b="1" smtClean="0">
                <a:effectLst>
                  <a:outerShdw blurRad="38100" dist="38100" dir="2700000" algn="tl">
                    <a:srgbClr val="C0C0C0"/>
                  </a:outerShdw>
                </a:effectLst>
                <a:ea typeface="宋体" pitchFamily="2" charset="-122"/>
              </a:rPr>
              <a:t>Tutorial on the Lightweight</a:t>
            </a:r>
            <a:br>
              <a:rPr lang="en-US" altLang="zh-CN" b="1" smtClean="0">
                <a:effectLst>
                  <a:outerShdw blurRad="38100" dist="38100" dir="2700000" algn="tl">
                    <a:srgbClr val="C0C0C0"/>
                  </a:outerShdw>
                </a:effectLst>
                <a:ea typeface="宋体" pitchFamily="2" charset="-122"/>
              </a:rPr>
            </a:br>
            <a:r>
              <a:rPr lang="en-US" altLang="zh-CN" b="1" smtClean="0">
                <a:effectLst>
                  <a:outerShdw blurRad="38100" dist="38100" dir="2700000" algn="tl">
                    <a:srgbClr val="C0C0C0"/>
                  </a:outerShdw>
                </a:effectLst>
                <a:ea typeface="宋体" pitchFamily="2" charset="-122"/>
              </a:rPr>
              <a:t>CORBA Component Model (CCM)</a:t>
            </a:r>
            <a:r>
              <a:rPr lang="en-US" altLang="zh-CN" sz="1600" b="1" smtClean="0">
                <a:effectLst>
                  <a:outerShdw blurRad="38100" dist="38100" dir="2700000" algn="tl">
                    <a:srgbClr val="C0C0C0"/>
                  </a:outerShdw>
                </a:effectLst>
                <a:ea typeface="宋体" pitchFamily="2" charset="-122"/>
              </a:rPr>
              <a:t/>
            </a:r>
            <a:br>
              <a:rPr lang="en-US" altLang="zh-CN" sz="1600" b="1" smtClean="0">
                <a:effectLst>
                  <a:outerShdw blurRad="38100" dist="38100" dir="2700000" algn="tl">
                    <a:srgbClr val="C0C0C0"/>
                  </a:outerShdw>
                </a:effectLst>
                <a:ea typeface="宋体" pitchFamily="2" charset="-122"/>
              </a:rPr>
            </a:br>
            <a:r>
              <a:rPr lang="en-US" altLang="zh-CN" sz="1600" b="1" smtClean="0">
                <a:effectLst>
                  <a:outerShdw blurRad="38100" dist="38100" dir="2700000" algn="tl">
                    <a:srgbClr val="C0C0C0"/>
                  </a:outerShdw>
                </a:effectLst>
                <a:ea typeface="宋体" pitchFamily="2" charset="-122"/>
              </a:rPr>
              <a:t/>
            </a:r>
            <a:br>
              <a:rPr lang="en-US" altLang="zh-CN" sz="1600" b="1" smtClean="0">
                <a:effectLst>
                  <a:outerShdw blurRad="38100" dist="38100" dir="2700000" algn="tl">
                    <a:srgbClr val="C0C0C0"/>
                  </a:outerShdw>
                </a:effectLst>
                <a:ea typeface="宋体" pitchFamily="2" charset="-122"/>
              </a:rPr>
            </a:br>
            <a:r>
              <a:rPr lang="en-US" altLang="zh-CN" sz="2800" b="1" smtClean="0">
                <a:effectLst>
                  <a:outerShdw blurRad="38100" dist="38100" dir="2700000" algn="tl">
                    <a:srgbClr val="C0C0C0"/>
                  </a:outerShdw>
                </a:effectLst>
                <a:ea typeface="宋体" pitchFamily="2" charset="-122"/>
              </a:rPr>
              <a:t>Industrializing the Development of </a:t>
            </a:r>
            <a:br>
              <a:rPr lang="en-US" altLang="zh-CN" sz="2800" b="1" smtClean="0">
                <a:effectLst>
                  <a:outerShdw blurRad="38100" dist="38100" dir="2700000" algn="tl">
                    <a:srgbClr val="C0C0C0"/>
                  </a:outerShdw>
                </a:effectLst>
                <a:ea typeface="宋体" pitchFamily="2" charset="-122"/>
              </a:rPr>
            </a:br>
            <a:r>
              <a:rPr lang="en-US" altLang="zh-CN" sz="2800" b="1" smtClean="0">
                <a:effectLst>
                  <a:outerShdw blurRad="38100" dist="38100" dir="2700000" algn="tl">
                    <a:srgbClr val="C0C0C0"/>
                  </a:outerShdw>
                </a:effectLst>
                <a:ea typeface="宋体" pitchFamily="2" charset="-122"/>
              </a:rPr>
              <a:t>Distributed Real-time &amp; Embedded Systems</a:t>
            </a:r>
          </a:p>
        </p:txBody>
      </p:sp>
      <p:sp>
        <p:nvSpPr>
          <p:cNvPr id="1678339" name="Rectangle 3"/>
          <p:cNvSpPr>
            <a:spLocks noChangeArrowheads="1"/>
          </p:cNvSpPr>
          <p:nvPr/>
        </p:nvSpPr>
        <p:spPr bwMode="auto">
          <a:xfrm>
            <a:off x="1387475" y="4970463"/>
            <a:ext cx="6421438" cy="1938337"/>
          </a:xfrm>
          <a:prstGeom prst="rect">
            <a:avLst/>
          </a:prstGeom>
          <a:noFill/>
          <a:ln w="9525">
            <a:noFill/>
            <a:miter lim="800000"/>
            <a:headEnd/>
            <a:tailEnd/>
          </a:ln>
          <a:effectLst/>
        </p:spPr>
        <p:txBody>
          <a:bodyPr>
            <a:spAutoFit/>
          </a:bodyPr>
          <a:lstStyle/>
          <a:p>
            <a:pPr algn="ctr">
              <a:spcBef>
                <a:spcPct val="0"/>
              </a:spcBef>
              <a:defRPr/>
            </a:pPr>
            <a:r>
              <a:rPr lang="en-US" altLang="zh-CN" sz="2400" b="1">
                <a:solidFill>
                  <a:srgbClr val="336699"/>
                </a:solidFill>
                <a:effectLst>
                  <a:outerShdw blurRad="38100" dist="38100" dir="2700000" algn="tl">
                    <a:srgbClr val="C0C0C0"/>
                  </a:outerShdw>
                </a:effectLst>
                <a:latin typeface="Arial" pitchFamily="34" charset="0"/>
                <a:ea typeface="宋体" pitchFamily="2" charset="-122"/>
              </a:rPr>
              <a:t>Other contributors include Jai Balasubramanian, Kitty Balasubramanian, Gan Deng, Tao Lu, Bala Natarajan, Jeff Parsons, Craig Rodrigues,</a:t>
            </a:r>
            <a:r>
              <a:rPr lang="en-US" altLang="zh-CN" sz="2400">
                <a:solidFill>
                  <a:srgbClr val="336699"/>
                </a:solidFill>
                <a:latin typeface="Arial" pitchFamily="34" charset="0"/>
                <a:ea typeface="宋体" pitchFamily="2" charset="-122"/>
              </a:rPr>
              <a:t> </a:t>
            </a:r>
            <a:r>
              <a:rPr lang="en-US" altLang="zh-CN" sz="2400" b="1">
                <a:solidFill>
                  <a:srgbClr val="336699"/>
                </a:solidFill>
                <a:effectLst>
                  <a:outerShdw blurRad="38100" dist="38100" dir="2700000" algn="tl">
                    <a:srgbClr val="C0C0C0"/>
                  </a:outerShdw>
                </a:effectLst>
                <a:latin typeface="Arial" pitchFamily="34" charset="0"/>
                <a:ea typeface="宋体" pitchFamily="2" charset="-122"/>
              </a:rPr>
              <a:t>Nanbor Wang, &amp; Johnny Willemsen</a:t>
            </a:r>
            <a:endParaRPr lang="en-US" altLang="zh-CN" sz="2400">
              <a:solidFill>
                <a:srgbClr val="336699"/>
              </a:solidFill>
              <a:latin typeface="Arial" pitchFamily="34" charset="0"/>
              <a:ea typeface="宋体" pitchFamily="2" charset="-122"/>
            </a:endParaRPr>
          </a:p>
        </p:txBody>
      </p:sp>
      <p:sp>
        <p:nvSpPr>
          <p:cNvPr id="75780" name="Text Box 5"/>
          <p:cNvSpPr txBox="1">
            <a:spLocks noChangeArrowheads="1"/>
          </p:cNvSpPr>
          <p:nvPr/>
        </p:nvSpPr>
        <p:spPr bwMode="auto">
          <a:xfrm>
            <a:off x="609600" y="2805113"/>
            <a:ext cx="7372350" cy="762000"/>
          </a:xfrm>
          <a:prstGeom prst="rect">
            <a:avLst/>
          </a:prstGeom>
          <a:noFill/>
          <a:ln w="12700">
            <a:noFill/>
            <a:miter lim="800000"/>
            <a:headEnd type="none" w="sm" len="sm"/>
            <a:tailEnd type="none" w="sm" len="sm"/>
          </a:ln>
        </p:spPr>
        <p:txBody>
          <a:bodyPr>
            <a:spAutoFit/>
          </a:bodyPr>
          <a:lstStyle/>
          <a:p>
            <a:pPr algn="ctr" eaLnBrk="0" hangingPunct="0">
              <a:spcBef>
                <a:spcPct val="0"/>
              </a:spcBef>
            </a:pPr>
            <a:endParaRPr lang="en-US" altLang="zh-CN" sz="2400" i="0">
              <a:solidFill>
                <a:srgbClr val="336699"/>
              </a:solidFill>
              <a:latin typeface="Impact" pitchFamily="34" charset="0"/>
              <a:ea typeface="宋体" pitchFamily="2" charset="-122"/>
            </a:endParaRPr>
          </a:p>
          <a:p>
            <a:pPr algn="ctr" eaLnBrk="0" hangingPunct="0">
              <a:spcBef>
                <a:spcPct val="0"/>
              </a:spcBef>
            </a:pPr>
            <a:r>
              <a:rPr lang="en-US" altLang="zh-CN" sz="2000" i="0">
                <a:solidFill>
                  <a:srgbClr val="336699"/>
                </a:solidFill>
                <a:latin typeface="Impact" pitchFamily="34" charset="0"/>
                <a:ea typeface="宋体" pitchFamily="2" charset="-122"/>
              </a:rPr>
              <a:t>    </a:t>
            </a:r>
            <a:r>
              <a:rPr lang="en-US" altLang="zh-CN" sz="1600" i="0">
                <a:solidFill>
                  <a:srgbClr val="336699"/>
                </a:solidFill>
                <a:latin typeface="Impact" pitchFamily="34" charset="0"/>
                <a:ea typeface="宋体" pitchFamily="2" charset="-122"/>
              </a:rPr>
              <a:t>	</a:t>
            </a:r>
          </a:p>
        </p:txBody>
      </p:sp>
      <p:sp>
        <p:nvSpPr>
          <p:cNvPr id="75781" name="Rectangle 6"/>
          <p:cNvSpPr>
            <a:spLocks noChangeArrowheads="1"/>
          </p:cNvSpPr>
          <p:nvPr/>
        </p:nvSpPr>
        <p:spPr bwMode="auto">
          <a:xfrm>
            <a:off x="636588" y="2836863"/>
            <a:ext cx="3781425" cy="1552575"/>
          </a:xfrm>
          <a:prstGeom prst="rect">
            <a:avLst/>
          </a:prstGeom>
          <a:noFill/>
          <a:ln w="12700">
            <a:noFill/>
            <a:miter lim="800000"/>
            <a:headEnd/>
            <a:tailEnd/>
          </a:ln>
        </p:spPr>
        <p:txBody>
          <a:bodyPr>
            <a:spAutoFit/>
          </a:bodyPr>
          <a:lstStyle/>
          <a:p>
            <a:pPr algn="ctr" eaLnBrk="0" hangingPunct="0">
              <a:spcBef>
                <a:spcPct val="0"/>
              </a:spcBef>
            </a:pPr>
            <a:r>
              <a:rPr lang="en-US" altLang="zh-CN" sz="2400" i="0">
                <a:solidFill>
                  <a:srgbClr val="336699"/>
                </a:solidFill>
                <a:latin typeface="Impact" pitchFamily="34" charset="0"/>
                <a:ea typeface="宋体" pitchFamily="2" charset="-122"/>
              </a:rPr>
              <a:t>Douglas C. Schmidt</a:t>
            </a:r>
          </a:p>
          <a:p>
            <a:pPr algn="ctr" eaLnBrk="0" hangingPunct="0">
              <a:spcBef>
                <a:spcPct val="0"/>
              </a:spcBef>
            </a:pPr>
            <a:r>
              <a:rPr lang="en-US" altLang="zh-CN" sz="2400">
                <a:latin typeface="Impact" pitchFamily="34" charset="0"/>
                <a:ea typeface="宋体" pitchFamily="2" charset="-122"/>
              </a:rPr>
              <a:t>  </a:t>
            </a:r>
          </a:p>
          <a:p>
            <a:pPr algn="ctr" eaLnBrk="0" hangingPunct="0">
              <a:spcBef>
                <a:spcPct val="0"/>
              </a:spcBef>
            </a:pPr>
            <a:r>
              <a:rPr lang="en-US" altLang="zh-CN" sz="2400" i="0">
                <a:solidFill>
                  <a:srgbClr val="336699"/>
                </a:solidFill>
                <a:latin typeface="Impact" pitchFamily="34" charset="0"/>
                <a:ea typeface="宋体" pitchFamily="2" charset="-122"/>
              </a:rPr>
              <a:t>Vanderbilt University </a:t>
            </a:r>
          </a:p>
          <a:p>
            <a:pPr algn="ctr" eaLnBrk="0" hangingPunct="0">
              <a:spcBef>
                <a:spcPct val="0"/>
              </a:spcBef>
            </a:pPr>
            <a:r>
              <a:rPr lang="en-US" altLang="zh-CN" sz="2400" i="0">
                <a:solidFill>
                  <a:srgbClr val="336699"/>
                </a:solidFill>
                <a:latin typeface="Impact" pitchFamily="34" charset="0"/>
                <a:ea typeface="宋体" pitchFamily="2" charset="-122"/>
              </a:rPr>
              <a:t>Nashville, Tennessee</a:t>
            </a:r>
          </a:p>
        </p:txBody>
      </p:sp>
      <p:sp>
        <p:nvSpPr>
          <p:cNvPr id="75782" name="Rectangle 10"/>
          <p:cNvSpPr>
            <a:spLocks noChangeArrowheads="1"/>
          </p:cNvSpPr>
          <p:nvPr/>
        </p:nvSpPr>
        <p:spPr bwMode="auto">
          <a:xfrm>
            <a:off x="4448175" y="2836863"/>
            <a:ext cx="3781425" cy="1552575"/>
          </a:xfrm>
          <a:prstGeom prst="rect">
            <a:avLst/>
          </a:prstGeom>
          <a:noFill/>
          <a:ln w="12700">
            <a:noFill/>
            <a:miter lim="800000"/>
            <a:headEnd/>
            <a:tailEnd/>
          </a:ln>
        </p:spPr>
        <p:txBody>
          <a:bodyPr>
            <a:spAutoFit/>
          </a:bodyPr>
          <a:lstStyle/>
          <a:p>
            <a:pPr algn="ctr" eaLnBrk="0" hangingPunct="0">
              <a:spcBef>
                <a:spcPct val="0"/>
              </a:spcBef>
            </a:pPr>
            <a:r>
              <a:rPr lang="en-US" altLang="zh-CN" sz="2400" i="0">
                <a:solidFill>
                  <a:srgbClr val="336699"/>
                </a:solidFill>
                <a:latin typeface="Impact" pitchFamily="34" charset="0"/>
                <a:ea typeface="宋体" pitchFamily="2" charset="-122"/>
              </a:rPr>
              <a:t>Frank Pilhofer</a:t>
            </a:r>
          </a:p>
          <a:p>
            <a:pPr algn="ctr" eaLnBrk="0" hangingPunct="0">
              <a:spcBef>
                <a:spcPct val="0"/>
              </a:spcBef>
            </a:pPr>
            <a:endParaRPr lang="en-US" altLang="zh-CN" sz="2400" i="0">
              <a:solidFill>
                <a:srgbClr val="336699"/>
              </a:solidFill>
              <a:latin typeface="Impact" pitchFamily="34" charset="0"/>
              <a:ea typeface="宋体" pitchFamily="2" charset="-122"/>
            </a:endParaRPr>
          </a:p>
          <a:p>
            <a:pPr algn="ctr" eaLnBrk="0" hangingPunct="0">
              <a:spcBef>
                <a:spcPct val="0"/>
              </a:spcBef>
            </a:pPr>
            <a:r>
              <a:rPr lang="en-US" altLang="zh-CN" sz="2400" i="0">
                <a:solidFill>
                  <a:srgbClr val="336699"/>
                </a:solidFill>
                <a:latin typeface="Impact" pitchFamily="34" charset="0"/>
                <a:ea typeface="宋体" pitchFamily="2" charset="-122"/>
              </a:rPr>
              <a:t>Mercury Computer Systems</a:t>
            </a:r>
          </a:p>
          <a:p>
            <a:pPr algn="ctr" eaLnBrk="0" hangingPunct="0">
              <a:spcBef>
                <a:spcPct val="0"/>
              </a:spcBef>
            </a:pPr>
            <a:r>
              <a:rPr lang="en-US" altLang="zh-CN" sz="2400" i="0">
                <a:solidFill>
                  <a:srgbClr val="336699"/>
                </a:solidFill>
                <a:latin typeface="Impact" pitchFamily="34" charset="0"/>
                <a:ea typeface="宋体" pitchFamily="2" charset="-122"/>
              </a:rPr>
              <a:t>Boston, Massachusetts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4"/>
          <p:cNvSpPr>
            <a:spLocks noGrp="1"/>
          </p:cNvSpPr>
          <p:nvPr>
            <p:ph type="sldNum" sz="quarter" idx="10"/>
          </p:nvPr>
        </p:nvSpPr>
        <p:spPr>
          <a:noFill/>
        </p:spPr>
        <p:txBody>
          <a:bodyPr/>
          <a:lstStyle/>
          <a:p>
            <a:fld id="{97E54ED7-FD96-498E-8C53-89BECD7CAD68}" type="slidenum">
              <a:rPr lang="zh-CN" altLang="en-US" smtClean="0">
                <a:latin typeface="Arial" charset="0"/>
              </a:rPr>
              <a:pPr/>
              <a:t>20</a:t>
            </a:fld>
            <a:endParaRPr lang="en-US" altLang="zh-CN" smtClean="0">
              <a:latin typeface="Arial" charset="0"/>
            </a:endParaRPr>
          </a:p>
        </p:txBody>
      </p:sp>
      <p:sp>
        <p:nvSpPr>
          <p:cNvPr id="91139" name="Rectangle 2"/>
          <p:cNvSpPr>
            <a:spLocks noGrp="1" noChangeArrowheads="1"/>
          </p:cNvSpPr>
          <p:nvPr>
            <p:ph type="body" idx="1"/>
          </p:nvPr>
        </p:nvSpPr>
        <p:spPr>
          <a:xfrm>
            <a:off x="657225" y="962025"/>
            <a:ext cx="8505825" cy="5019675"/>
          </a:xfrm>
          <a:noFill/>
        </p:spPr>
        <p:txBody>
          <a:bodyPr anchor="ctr"/>
          <a:lstStyle/>
          <a:p>
            <a:pPr algn="ctr" eaLnBrk="1" hangingPunct="1">
              <a:buFont typeface="Wingdings" pitchFamily="2" charset="2"/>
              <a:buNone/>
            </a:pPr>
            <a:r>
              <a:rPr lang="en-US" altLang="zh-CN" sz="5400" smtClean="0">
                <a:solidFill>
                  <a:srgbClr val="FF3300"/>
                </a:solidFill>
                <a:ea typeface="ＭＳ Ｐゴシック" pitchFamily="34" charset="-128"/>
              </a:rPr>
              <a:t>Comparing Application Development with CORBA 2.x vs. CCM</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ph sz="half" idx="2"/>
          </p:nvPr>
        </p:nvGraphicFramePr>
        <p:xfrm>
          <a:off x="0" y="1165225"/>
          <a:ext cx="9144000" cy="4987925"/>
        </p:xfrm>
        <a:graphic>
          <a:graphicData uri="http://schemas.openxmlformats.org/presentationml/2006/ole">
            <p:oleObj spid="_x0000_s64514" name="Visio" r:id="rId3" imgW="12585192" imgH="6974434" progId="Visio.Drawing.11">
              <p:embed/>
            </p:oleObj>
          </a:graphicData>
        </a:graphic>
      </p:graphicFrame>
      <p:sp>
        <p:nvSpPr>
          <p:cNvPr id="64515" name="AutoShape 3"/>
          <p:cNvSpPr>
            <a:spLocks noChangeArrowheads="1"/>
          </p:cNvSpPr>
          <p:nvPr/>
        </p:nvSpPr>
        <p:spPr bwMode="auto">
          <a:xfrm>
            <a:off x="168275" y="4392613"/>
            <a:ext cx="3810000" cy="1308100"/>
          </a:xfrm>
          <a:prstGeom prst="wedgeRoundRectCallout">
            <a:avLst>
              <a:gd name="adj1" fmla="val 119458"/>
              <a:gd name="adj2" fmla="val -190657"/>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to group component implementation artifacts &amp; metadata descriptors into component </a:t>
            </a:r>
            <a:r>
              <a:rPr lang="en-US" altLang="zh-CN">
                <a:ea typeface="宋体" pitchFamily="2" charset="-122"/>
              </a:rPr>
              <a:t>packages</a:t>
            </a:r>
          </a:p>
        </p:txBody>
      </p:sp>
      <p:sp>
        <p:nvSpPr>
          <p:cNvPr id="64516"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Object 2"/>
          <p:cNvGraphicFramePr>
            <a:graphicFrameLocks noChangeAspect="1"/>
          </p:cNvGraphicFramePr>
          <p:nvPr>
            <p:ph sz="half" idx="1"/>
          </p:nvPr>
        </p:nvGraphicFramePr>
        <p:xfrm>
          <a:off x="0" y="1165225"/>
          <a:ext cx="9144000" cy="4976813"/>
        </p:xfrm>
        <a:graphic>
          <a:graphicData uri="http://schemas.openxmlformats.org/presentationml/2006/ole">
            <p:oleObj spid="_x0000_s65538" name="Visio" r:id="rId3" imgW="12585192" imgH="6974434" progId="Visio.Drawing.11">
              <p:embed/>
            </p:oleObj>
          </a:graphicData>
        </a:graphic>
      </p:graphicFrame>
      <p:sp>
        <p:nvSpPr>
          <p:cNvPr id="65539" name="AutoShape 3"/>
          <p:cNvSpPr>
            <a:spLocks noChangeArrowheads="1"/>
          </p:cNvSpPr>
          <p:nvPr/>
        </p:nvSpPr>
        <p:spPr bwMode="auto">
          <a:xfrm>
            <a:off x="0" y="2719388"/>
            <a:ext cx="3400425" cy="1252537"/>
          </a:xfrm>
          <a:prstGeom prst="wedgeRoundRectCallout">
            <a:avLst>
              <a:gd name="adj1" fmla="val 142481"/>
              <a:gd name="adj2" fmla="val 97782"/>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to specify component interconnections &amp; composition of component </a:t>
            </a:r>
            <a:r>
              <a:rPr lang="en-US" altLang="zh-CN">
                <a:ea typeface="宋体" pitchFamily="2" charset="-122"/>
              </a:rPr>
              <a:t>assembly </a:t>
            </a:r>
            <a:r>
              <a:rPr lang="en-US" altLang="zh-CN" i="0">
                <a:ea typeface="宋体" pitchFamily="2" charset="-122"/>
              </a:rPr>
              <a:t>packages</a:t>
            </a:r>
          </a:p>
        </p:txBody>
      </p:sp>
      <p:sp>
        <p:nvSpPr>
          <p:cNvPr id="65540"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2" name="Object 2"/>
          <p:cNvGraphicFramePr>
            <a:graphicFrameLocks noChangeAspect="1"/>
          </p:cNvGraphicFramePr>
          <p:nvPr>
            <p:ph sz="half" idx="1"/>
          </p:nvPr>
        </p:nvGraphicFramePr>
        <p:xfrm>
          <a:off x="0" y="1165225"/>
          <a:ext cx="9144000" cy="4981575"/>
        </p:xfrm>
        <a:graphic>
          <a:graphicData uri="http://schemas.openxmlformats.org/presentationml/2006/ole">
            <p:oleObj spid="_x0000_s66562" name="Visio" r:id="rId3" imgW="12585192" imgH="6974434" progId="Visio.Drawing.11">
              <p:embed/>
            </p:oleObj>
          </a:graphicData>
        </a:graphic>
      </p:graphicFrame>
      <p:sp>
        <p:nvSpPr>
          <p:cNvPr id="66563" name="AutoShape 3"/>
          <p:cNvSpPr>
            <a:spLocks noChangeArrowheads="1"/>
          </p:cNvSpPr>
          <p:nvPr/>
        </p:nvSpPr>
        <p:spPr bwMode="auto">
          <a:xfrm>
            <a:off x="2419350" y="1423988"/>
            <a:ext cx="3435350" cy="1266825"/>
          </a:xfrm>
          <a:prstGeom prst="wedgeRoundRectCallout">
            <a:avLst>
              <a:gd name="adj1" fmla="val 4111"/>
              <a:gd name="adj2" fmla="val 196866"/>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&amp; OCML to decide how to configure &amp; deploy the component </a:t>
            </a:r>
            <a:r>
              <a:rPr lang="en-US" altLang="zh-CN">
                <a:ea typeface="宋体" pitchFamily="2" charset="-122"/>
              </a:rPr>
              <a:t>assembly </a:t>
            </a:r>
            <a:r>
              <a:rPr lang="en-US" altLang="zh-CN" i="0">
                <a:ea typeface="宋体" pitchFamily="2" charset="-122"/>
              </a:rPr>
              <a:t>onto target domain</a:t>
            </a:r>
          </a:p>
        </p:txBody>
      </p:sp>
      <p:sp>
        <p:nvSpPr>
          <p:cNvPr id="66564"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6" name="Object 2"/>
          <p:cNvGraphicFramePr>
            <a:graphicFrameLocks noChangeAspect="1"/>
          </p:cNvGraphicFramePr>
          <p:nvPr>
            <p:ph idx="1"/>
          </p:nvPr>
        </p:nvGraphicFramePr>
        <p:xfrm>
          <a:off x="0" y="1165225"/>
          <a:ext cx="9144000" cy="4978400"/>
        </p:xfrm>
        <a:graphic>
          <a:graphicData uri="http://schemas.openxmlformats.org/presentationml/2006/ole">
            <p:oleObj spid="_x0000_s67586" name="Visio" r:id="rId3" imgW="12585192" imgH="6974434" progId="Visio.Drawing.11">
              <p:embed/>
            </p:oleObj>
          </a:graphicData>
        </a:graphic>
      </p:graphicFrame>
      <p:sp>
        <p:nvSpPr>
          <p:cNvPr id="67587" name="AutoShape 3"/>
          <p:cNvSpPr>
            <a:spLocks noChangeArrowheads="1"/>
          </p:cNvSpPr>
          <p:nvPr/>
        </p:nvSpPr>
        <p:spPr bwMode="auto">
          <a:xfrm>
            <a:off x="5216525" y="3011488"/>
            <a:ext cx="2579688" cy="2690812"/>
          </a:xfrm>
          <a:prstGeom prst="wedgeRoundRectCallout">
            <a:avLst>
              <a:gd name="adj1" fmla="val -202861"/>
              <a:gd name="adj2" fmla="val 4338"/>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Use PICML &amp; RACE to deploy component assembly packages onto target nodes according to a deployment plan; use CUTS to develop &amp; run benchmarks that evaluate system QoS</a:t>
            </a:r>
          </a:p>
        </p:txBody>
      </p:sp>
      <p:sp>
        <p:nvSpPr>
          <p:cNvPr id="67588" name="Rectangle 4"/>
          <p:cNvSpPr>
            <a:spLocks noGrp="1" noChangeArrowheads="1"/>
          </p:cNvSpPr>
          <p:nvPr>
            <p:ph type="title"/>
          </p:nvPr>
        </p:nvSpPr>
        <p:spPr>
          <a:xfrm>
            <a:off x="0" y="457200"/>
            <a:ext cx="9144000" cy="381000"/>
          </a:xfrm>
          <a:noFill/>
        </p:spPr>
        <p:txBody>
          <a:bodyPr/>
          <a:lstStyle/>
          <a:p>
            <a:pPr eaLnBrk="1" hangingPunct="1"/>
            <a:r>
              <a:rPr lang="en-US" altLang="zh-CN" sz="3200" smtClean="0">
                <a:latin typeface="Arial Narrow" pitchFamily="34" charset="0"/>
                <a:ea typeface="宋体" pitchFamily="2" charset="-122"/>
              </a:rPr>
              <a:t>MDD-based Component Application Development Lifecycle</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9" name="Rectangle 2"/>
          <p:cNvSpPr>
            <a:spLocks noGrp="1" noChangeArrowheads="1"/>
          </p:cNvSpPr>
          <p:nvPr>
            <p:ph type="title"/>
          </p:nvPr>
        </p:nvSpPr>
        <p:spPr>
          <a:xfrm>
            <a:off x="0" y="457200"/>
            <a:ext cx="9144000" cy="381000"/>
          </a:xfrm>
        </p:spPr>
        <p:txBody>
          <a:bodyPr/>
          <a:lstStyle/>
          <a:p>
            <a:pPr eaLnBrk="1" hangingPunct="1"/>
            <a:r>
              <a:rPr lang="en-US" sz="3200" smtClean="0">
                <a:latin typeface="Arial Narrow" pitchFamily="34" charset="0"/>
              </a:rPr>
              <a:t>Summary of MDD-based Component Development Lifecycle</a:t>
            </a:r>
          </a:p>
        </p:txBody>
      </p:sp>
      <p:graphicFrame>
        <p:nvGraphicFramePr>
          <p:cNvPr id="1701891" name="Object 2"/>
          <p:cNvGraphicFramePr>
            <a:graphicFrameLocks noChangeAspect="1"/>
          </p:cNvGraphicFramePr>
          <p:nvPr/>
        </p:nvGraphicFramePr>
        <p:xfrm>
          <a:off x="325438" y="850900"/>
          <a:ext cx="3654425" cy="3101975"/>
        </p:xfrm>
        <a:graphic>
          <a:graphicData uri="http://schemas.openxmlformats.org/presentationml/2006/ole">
            <p:oleObj spid="_x0000_s68610" name="Visio" r:id="rId3" imgW="3813345" imgH="3236887" progId="Visio.Drawing.11">
              <p:embed/>
            </p:oleObj>
          </a:graphicData>
        </a:graphic>
      </p:graphicFrame>
      <p:graphicFrame>
        <p:nvGraphicFramePr>
          <p:cNvPr id="1701892" name="Object 3"/>
          <p:cNvGraphicFramePr>
            <a:graphicFrameLocks noChangeAspect="1"/>
          </p:cNvGraphicFramePr>
          <p:nvPr/>
        </p:nvGraphicFramePr>
        <p:xfrm>
          <a:off x="2692400" y="2024063"/>
          <a:ext cx="2025650" cy="998537"/>
        </p:xfrm>
        <a:graphic>
          <a:graphicData uri="http://schemas.openxmlformats.org/presentationml/2006/ole">
            <p:oleObj spid="_x0000_s68611" name="Visio" r:id="rId4" imgW="2107209" imgH="1037636" progId="Visio.Drawing.11">
              <p:embed/>
            </p:oleObj>
          </a:graphicData>
        </a:graphic>
      </p:graphicFrame>
      <p:graphicFrame>
        <p:nvGraphicFramePr>
          <p:cNvPr id="1701893" name="Object 4"/>
          <p:cNvGraphicFramePr>
            <a:graphicFrameLocks noChangeAspect="1"/>
          </p:cNvGraphicFramePr>
          <p:nvPr/>
        </p:nvGraphicFramePr>
        <p:xfrm>
          <a:off x="5164138" y="1131888"/>
          <a:ext cx="3425825" cy="1260475"/>
        </p:xfrm>
        <a:graphic>
          <a:graphicData uri="http://schemas.openxmlformats.org/presentationml/2006/ole">
            <p:oleObj spid="_x0000_s68612" name="Visio" r:id="rId5" imgW="3980985" imgH="1465050" progId="Visio.Drawing.11">
              <p:embed/>
            </p:oleObj>
          </a:graphicData>
        </a:graphic>
      </p:graphicFrame>
      <p:graphicFrame>
        <p:nvGraphicFramePr>
          <p:cNvPr id="1701894" name="Object 5"/>
          <p:cNvGraphicFramePr>
            <a:graphicFrameLocks noChangeAspect="1"/>
          </p:cNvGraphicFramePr>
          <p:nvPr/>
        </p:nvGraphicFramePr>
        <p:xfrm>
          <a:off x="4276725" y="2387600"/>
          <a:ext cx="2744788" cy="1079500"/>
        </p:xfrm>
        <a:graphic>
          <a:graphicData uri="http://schemas.openxmlformats.org/presentationml/2006/ole">
            <p:oleObj spid="_x0000_s68613" name="Visio" r:id="rId6" imgW="2745430" imgH="1079335" progId="Visio.Drawing.11">
              <p:embed/>
            </p:oleObj>
          </a:graphicData>
        </a:graphic>
      </p:graphicFrame>
      <p:graphicFrame>
        <p:nvGraphicFramePr>
          <p:cNvPr id="1701895" name="Object 6"/>
          <p:cNvGraphicFramePr>
            <a:graphicFrameLocks noChangeAspect="1"/>
          </p:cNvGraphicFramePr>
          <p:nvPr/>
        </p:nvGraphicFramePr>
        <p:xfrm>
          <a:off x="852488" y="3692525"/>
          <a:ext cx="3117850" cy="2071688"/>
        </p:xfrm>
        <a:graphic>
          <a:graphicData uri="http://schemas.openxmlformats.org/presentationml/2006/ole">
            <p:oleObj spid="_x0000_s68614" name="Visio" r:id="rId7" imgW="3388484" imgH="2250630" progId="Visio.Drawing.11">
              <p:embed/>
            </p:oleObj>
          </a:graphicData>
        </a:graphic>
      </p:graphicFrame>
      <p:graphicFrame>
        <p:nvGraphicFramePr>
          <p:cNvPr id="1701896" name="Object 7"/>
          <p:cNvGraphicFramePr>
            <a:graphicFrameLocks noChangeAspect="1"/>
          </p:cNvGraphicFramePr>
          <p:nvPr/>
        </p:nvGraphicFramePr>
        <p:xfrm>
          <a:off x="4105275" y="3611563"/>
          <a:ext cx="2439988" cy="1824037"/>
        </p:xfrm>
        <a:graphic>
          <a:graphicData uri="http://schemas.openxmlformats.org/presentationml/2006/ole">
            <p:oleObj spid="_x0000_s68615" name="Visio" r:id="rId8" imgW="2440630" imgH="1823960" progId="Visio.Drawing.11">
              <p:embed/>
            </p:oleObj>
          </a:graphicData>
        </a:graphic>
      </p:graphicFrame>
      <p:graphicFrame>
        <p:nvGraphicFramePr>
          <p:cNvPr id="1701897" name="Object 8"/>
          <p:cNvGraphicFramePr>
            <a:graphicFrameLocks noChangeAspect="1"/>
          </p:cNvGraphicFramePr>
          <p:nvPr/>
        </p:nvGraphicFramePr>
        <p:xfrm>
          <a:off x="6564313" y="3444875"/>
          <a:ext cx="2435225" cy="1138238"/>
        </p:xfrm>
        <a:graphic>
          <a:graphicData uri="http://schemas.openxmlformats.org/presentationml/2006/ole">
            <p:oleObj spid="_x0000_s68616" name="Visio" r:id="rId9" imgW="2435426" imgH="1138905" progId="Visio.Drawing.11">
              <p:embed/>
            </p:oleObj>
          </a:graphicData>
        </a:graphic>
      </p:graphicFrame>
      <p:graphicFrame>
        <p:nvGraphicFramePr>
          <p:cNvPr id="1701898" name="Object 9"/>
          <p:cNvGraphicFramePr>
            <a:graphicFrameLocks noChangeAspect="1"/>
          </p:cNvGraphicFramePr>
          <p:nvPr/>
        </p:nvGraphicFramePr>
        <p:xfrm>
          <a:off x="5319713" y="4594225"/>
          <a:ext cx="1857375" cy="860425"/>
        </p:xfrm>
        <a:graphic>
          <a:graphicData uri="http://schemas.openxmlformats.org/presentationml/2006/ole">
            <p:oleObj spid="_x0000_s68617" name="Visio" r:id="rId10" imgW="1858165" imgH="860787" progId="Visio.Drawing.11">
              <p:embed/>
            </p:oleObj>
          </a:graphicData>
        </a:graphic>
      </p:graphicFrame>
      <p:graphicFrame>
        <p:nvGraphicFramePr>
          <p:cNvPr id="1701899" name="Object 10"/>
          <p:cNvGraphicFramePr>
            <a:graphicFrameLocks noChangeAspect="1"/>
          </p:cNvGraphicFramePr>
          <p:nvPr/>
        </p:nvGraphicFramePr>
        <p:xfrm>
          <a:off x="1539875" y="5554663"/>
          <a:ext cx="4791075" cy="965200"/>
        </p:xfrm>
        <a:graphic>
          <a:graphicData uri="http://schemas.openxmlformats.org/presentationml/2006/ole">
            <p:oleObj spid="_x0000_s68618" name="Visio" r:id="rId11" imgW="5259287" imgH="1060347" progId="Visio.Drawing.11">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018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018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018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018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0189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0189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0189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0189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01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altLang="zh-CN" sz="3200" smtClean="0">
                <a:ea typeface="宋体" pitchFamily="2" charset="-122"/>
              </a:rPr>
              <a:t>CORBA 2.x User Roles</a:t>
            </a:r>
          </a:p>
        </p:txBody>
      </p:sp>
      <p:sp>
        <p:nvSpPr>
          <p:cNvPr id="4100" name="Rectangle 3"/>
          <p:cNvSpPr>
            <a:spLocks noGrp="1" noChangeArrowheads="1"/>
          </p:cNvSpPr>
          <p:nvPr>
            <p:ph type="body" idx="1"/>
          </p:nvPr>
        </p:nvSpPr>
        <p:spPr>
          <a:xfrm>
            <a:off x="152400" y="1743075"/>
            <a:ext cx="8839200" cy="4429125"/>
          </a:xfrm>
        </p:spPr>
        <p:txBody>
          <a:bodyPr/>
          <a:lstStyle/>
          <a:p>
            <a:pPr eaLnBrk="1" hangingPunct="1">
              <a:spcBef>
                <a:spcPct val="50000"/>
              </a:spcBef>
            </a:pPr>
            <a:r>
              <a:rPr lang="en-US" altLang="zh-CN" smtClean="0">
                <a:ea typeface="宋体" pitchFamily="2" charset="-122"/>
              </a:rPr>
              <a:t>Object interface designers</a:t>
            </a:r>
          </a:p>
          <a:p>
            <a:pPr eaLnBrk="1" hangingPunct="1">
              <a:spcBef>
                <a:spcPct val="50000"/>
              </a:spcBef>
            </a:pPr>
            <a:r>
              <a:rPr lang="en-US" altLang="zh-CN" smtClean="0">
                <a:ea typeface="宋体" pitchFamily="2" charset="-122"/>
              </a:rPr>
              <a:t>Server developers</a:t>
            </a:r>
            <a:endParaRPr lang="en-US" altLang="zh-CN" sz="700" smtClean="0">
              <a:ea typeface="宋体" pitchFamily="2" charset="-122"/>
            </a:endParaRPr>
          </a:p>
          <a:p>
            <a:pPr eaLnBrk="1" hangingPunct="1">
              <a:spcBef>
                <a:spcPct val="50000"/>
              </a:spcBef>
            </a:pPr>
            <a:r>
              <a:rPr lang="en-US" altLang="zh-CN" smtClean="0">
                <a:ea typeface="宋体" pitchFamily="2" charset="-122"/>
              </a:rPr>
              <a:t>Client application developers</a:t>
            </a:r>
          </a:p>
        </p:txBody>
      </p:sp>
      <p:graphicFrame>
        <p:nvGraphicFramePr>
          <p:cNvPr id="4098" name="Object 2"/>
          <p:cNvGraphicFramePr>
            <a:graphicFrameLocks noChangeAspect="1"/>
          </p:cNvGraphicFramePr>
          <p:nvPr/>
        </p:nvGraphicFramePr>
        <p:xfrm>
          <a:off x="4306888" y="1069975"/>
          <a:ext cx="4041775" cy="4972050"/>
        </p:xfrm>
        <a:graphic>
          <a:graphicData uri="http://schemas.openxmlformats.org/presentationml/2006/ole">
            <p:oleObj spid="_x0000_s4098" r:id="rId4" imgW="5494680" imgH="8891640" progId="Visio.Drawing.11">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95250" y="342900"/>
            <a:ext cx="8991600" cy="762000"/>
          </a:xfrm>
        </p:spPr>
        <p:txBody>
          <a:bodyPr/>
          <a:lstStyle/>
          <a:p>
            <a:pPr eaLnBrk="1" hangingPunct="1"/>
            <a:r>
              <a:rPr lang="en-US" altLang="zh-CN" sz="3200" smtClean="0">
                <a:ea typeface="宋体" pitchFamily="2" charset="-122"/>
              </a:rPr>
              <a:t>CORBA 2.x Application Development Lifecycle</a:t>
            </a:r>
          </a:p>
        </p:txBody>
      </p:sp>
      <p:graphicFrame>
        <p:nvGraphicFramePr>
          <p:cNvPr id="5122" name="Object 2"/>
          <p:cNvGraphicFramePr>
            <a:graphicFrameLocks noChangeAspect="1"/>
          </p:cNvGraphicFramePr>
          <p:nvPr>
            <p:ph sz="half" idx="2"/>
          </p:nvPr>
        </p:nvGraphicFramePr>
        <p:xfrm>
          <a:off x="1593850" y="2212975"/>
          <a:ext cx="6659563" cy="3275013"/>
        </p:xfrm>
        <a:graphic>
          <a:graphicData uri="http://schemas.openxmlformats.org/presentationml/2006/ole">
            <p:oleObj spid="_x0000_s5122" name="Visio" r:id="rId3" imgW="5965577" imgH="3141988" progId="Visio.Drawing.11">
              <p:embed/>
            </p:oleObj>
          </a:graphicData>
        </a:graphic>
      </p:graphicFrame>
      <p:sp>
        <p:nvSpPr>
          <p:cNvPr id="802821" name="AutoShape 5"/>
          <p:cNvSpPr>
            <a:spLocks noChangeArrowheads="1"/>
          </p:cNvSpPr>
          <p:nvPr/>
        </p:nvSpPr>
        <p:spPr bwMode="auto">
          <a:xfrm>
            <a:off x="3919538" y="1201738"/>
            <a:ext cx="4541837" cy="685800"/>
          </a:xfrm>
          <a:prstGeom prst="wedgeRoundRectCallout">
            <a:avLst>
              <a:gd name="adj1" fmla="val 21444"/>
              <a:gd name="adj2" fmla="val 254630"/>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Implement servants &amp; write </a:t>
            </a:r>
            <a:r>
              <a:rPr lang="en-US" altLang="zh-CN" b="1">
                <a:ea typeface="宋体" pitchFamily="2" charset="-122"/>
              </a:rPr>
              <a:t>all</a:t>
            </a:r>
            <a:r>
              <a:rPr lang="en-US" altLang="zh-CN" i="0">
                <a:ea typeface="宋体" pitchFamily="2" charset="-122"/>
              </a:rPr>
              <a:t> the code required to bootstrap &amp; run the server</a:t>
            </a:r>
          </a:p>
        </p:txBody>
      </p:sp>
      <p:sp>
        <p:nvSpPr>
          <p:cNvPr id="802823" name="Rectangle 7"/>
          <p:cNvSpPr>
            <a:spLocks noChangeArrowheads="1"/>
          </p:cNvSpPr>
          <p:nvPr/>
        </p:nvSpPr>
        <p:spPr bwMode="auto">
          <a:xfrm>
            <a:off x="690563" y="5487988"/>
            <a:ext cx="7835900" cy="7112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CORBA 2.x supports programming by development (engineering) rather than programming by assembly (manufacturing)</a:t>
            </a:r>
          </a:p>
        </p:txBody>
      </p:sp>
      <p:sp>
        <p:nvSpPr>
          <p:cNvPr id="5126" name="AutoShape 8"/>
          <p:cNvSpPr>
            <a:spLocks noChangeArrowheads="1"/>
          </p:cNvSpPr>
          <p:nvPr/>
        </p:nvSpPr>
        <p:spPr bwMode="auto">
          <a:xfrm>
            <a:off x="342900" y="1116013"/>
            <a:ext cx="2409825" cy="685800"/>
          </a:xfrm>
          <a:prstGeom prst="wedgeRoundRectCallout">
            <a:avLst>
              <a:gd name="adj1" fmla="val -3690"/>
              <a:gd name="adj2" fmla="val 235185"/>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Specification of IDL interfaces of objects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28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28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2821" grpId="0" animBg="1"/>
      <p:bldP spid="8028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altLang="zh-CN" sz="3200" smtClean="0">
                <a:ea typeface="宋体" pitchFamily="2" charset="-122"/>
              </a:rPr>
              <a:t>CCM User Roles</a:t>
            </a:r>
          </a:p>
        </p:txBody>
      </p:sp>
      <p:sp>
        <p:nvSpPr>
          <p:cNvPr id="6148" name="Rectangle 3"/>
          <p:cNvSpPr>
            <a:spLocks noGrp="1" noChangeArrowheads="1"/>
          </p:cNvSpPr>
          <p:nvPr>
            <p:ph type="body" idx="1"/>
          </p:nvPr>
        </p:nvSpPr>
        <p:spPr>
          <a:xfrm>
            <a:off x="152400" y="1152525"/>
            <a:ext cx="5094288" cy="4908550"/>
          </a:xfrm>
        </p:spPr>
        <p:txBody>
          <a:bodyPr/>
          <a:lstStyle/>
          <a:p>
            <a:pPr marL="174625" indent="-174625" eaLnBrk="1" hangingPunct="1">
              <a:spcBef>
                <a:spcPct val="50000"/>
              </a:spcBef>
            </a:pPr>
            <a:r>
              <a:rPr lang="en-US" altLang="zh-CN" smtClean="0">
                <a:ea typeface="宋体" pitchFamily="2" charset="-122"/>
              </a:rPr>
              <a:t>Component designers</a:t>
            </a:r>
            <a:endParaRPr lang="en-US" altLang="zh-CN" sz="700" smtClean="0">
              <a:ea typeface="宋体" pitchFamily="2" charset="-122"/>
            </a:endParaRPr>
          </a:p>
          <a:p>
            <a:pPr marL="174625" indent="-174625" eaLnBrk="1" hangingPunct="1">
              <a:spcBef>
                <a:spcPct val="50000"/>
              </a:spcBef>
            </a:pPr>
            <a:r>
              <a:rPr lang="en-US" altLang="zh-CN" smtClean="0">
                <a:ea typeface="宋体" pitchFamily="2" charset="-122"/>
              </a:rPr>
              <a:t>Component clients</a:t>
            </a:r>
            <a:endParaRPr lang="en-US" altLang="zh-CN" sz="700" smtClean="0">
              <a:ea typeface="宋体" pitchFamily="2" charset="-122"/>
            </a:endParaRPr>
          </a:p>
          <a:p>
            <a:pPr marL="174625" indent="-174625" eaLnBrk="1" hangingPunct="1">
              <a:spcBef>
                <a:spcPct val="50000"/>
              </a:spcBef>
            </a:pPr>
            <a:r>
              <a:rPr lang="en-US" altLang="zh-CN" smtClean="0">
                <a:ea typeface="宋体" pitchFamily="2" charset="-122"/>
              </a:rPr>
              <a:t>Composition designers</a:t>
            </a:r>
            <a:endParaRPr lang="en-US" altLang="zh-CN" sz="700" smtClean="0">
              <a:ea typeface="宋体" pitchFamily="2" charset="-122"/>
            </a:endParaRPr>
          </a:p>
          <a:p>
            <a:pPr marL="174625" indent="-174625" eaLnBrk="1" hangingPunct="1">
              <a:spcBef>
                <a:spcPct val="50000"/>
              </a:spcBef>
            </a:pPr>
            <a:r>
              <a:rPr lang="en-US" altLang="zh-CN" smtClean="0">
                <a:ea typeface="宋体" pitchFamily="2" charset="-122"/>
              </a:rPr>
              <a:t>Component implementers</a:t>
            </a:r>
            <a:endParaRPr lang="en-US" altLang="zh-CN" sz="700" smtClean="0">
              <a:ea typeface="宋体" pitchFamily="2" charset="-122"/>
            </a:endParaRPr>
          </a:p>
          <a:p>
            <a:pPr marL="174625" indent="-174625" eaLnBrk="1" hangingPunct="1">
              <a:spcBef>
                <a:spcPct val="50000"/>
              </a:spcBef>
            </a:pPr>
            <a:r>
              <a:rPr lang="en-US" altLang="zh-CN" smtClean="0">
                <a:ea typeface="宋体" pitchFamily="2" charset="-122"/>
              </a:rPr>
              <a:t>Component packagers</a:t>
            </a:r>
            <a:endParaRPr lang="en-US" altLang="zh-CN" sz="700" smtClean="0">
              <a:ea typeface="宋体" pitchFamily="2" charset="-122"/>
            </a:endParaRPr>
          </a:p>
          <a:p>
            <a:pPr marL="174625" indent="-174625" eaLnBrk="1" hangingPunct="1">
              <a:spcBef>
                <a:spcPct val="50000"/>
              </a:spcBef>
            </a:pPr>
            <a:r>
              <a:rPr lang="en-US" altLang="zh-CN" smtClean="0">
                <a:ea typeface="宋体" pitchFamily="2" charset="-122"/>
              </a:rPr>
              <a:t>Component deployers</a:t>
            </a:r>
          </a:p>
          <a:p>
            <a:pPr marL="174625" indent="-174625" eaLnBrk="1" hangingPunct="1">
              <a:spcBef>
                <a:spcPct val="50000"/>
              </a:spcBef>
            </a:pPr>
            <a:r>
              <a:rPr lang="en-US" altLang="zh-CN" smtClean="0">
                <a:ea typeface="宋体" pitchFamily="2" charset="-122"/>
              </a:rPr>
              <a:t>Component end-users</a:t>
            </a:r>
          </a:p>
        </p:txBody>
      </p:sp>
      <p:graphicFrame>
        <p:nvGraphicFramePr>
          <p:cNvPr id="6146" name="Object 2"/>
          <p:cNvGraphicFramePr>
            <a:graphicFrameLocks noChangeAspect="1"/>
          </p:cNvGraphicFramePr>
          <p:nvPr/>
        </p:nvGraphicFramePr>
        <p:xfrm>
          <a:off x="4295775" y="977900"/>
          <a:ext cx="4362450" cy="5222875"/>
        </p:xfrm>
        <a:graphic>
          <a:graphicData uri="http://schemas.openxmlformats.org/presentationml/2006/ole">
            <p:oleObj spid="_x0000_s6146" name="Visio" r:id="rId4" imgW="4683025" imgH="7593519" progId="Visio.Drawing.11">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ph sz="half" idx="1"/>
          </p:nvPr>
        </p:nvGraphicFramePr>
        <p:xfrm>
          <a:off x="0" y="1160463"/>
          <a:ext cx="9144000" cy="4987925"/>
        </p:xfrm>
        <a:graphic>
          <a:graphicData uri="http://schemas.openxmlformats.org/presentationml/2006/ole">
            <p:oleObj spid="_x0000_s7170" name="Visio" r:id="rId3" imgW="12585192" imgH="6974434" progId="Visio.Drawing.11">
              <p:embed/>
            </p:oleObj>
          </a:graphicData>
        </a:graphic>
      </p:graphicFrame>
      <p:sp>
        <p:nvSpPr>
          <p:cNvPr id="7171"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7172" name="AutoShape 11"/>
          <p:cNvSpPr>
            <a:spLocks noChangeArrowheads="1"/>
          </p:cNvSpPr>
          <p:nvPr/>
        </p:nvSpPr>
        <p:spPr bwMode="auto">
          <a:xfrm>
            <a:off x="155575" y="4926013"/>
            <a:ext cx="2447925" cy="914400"/>
          </a:xfrm>
          <a:prstGeom prst="wedgeRoundRectCallout">
            <a:avLst>
              <a:gd name="adj1" fmla="val -38394"/>
              <a:gd name="adj2" fmla="val -29861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Specification of IDL 2 types, e.g., </a:t>
            </a:r>
            <a:r>
              <a:rPr lang="en-US" altLang="zh-CN">
                <a:ea typeface="宋体" pitchFamily="2" charset="-122"/>
              </a:rPr>
              <a:t>supported</a:t>
            </a:r>
            <a:r>
              <a:rPr lang="en-US" altLang="zh-CN" i="0">
                <a:ea typeface="宋体" pitchFamily="2" charset="-122"/>
              </a:rPr>
              <a:t> interfaces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ph sz="half" idx="1"/>
          </p:nvPr>
        </p:nvGraphicFramePr>
        <p:xfrm>
          <a:off x="0" y="1165225"/>
          <a:ext cx="9144000" cy="4984750"/>
        </p:xfrm>
        <a:graphic>
          <a:graphicData uri="http://schemas.openxmlformats.org/presentationml/2006/ole">
            <p:oleObj spid="_x0000_s8194" name="Visio" r:id="rId3" imgW="12585192" imgH="6974434" progId="Visio.Drawing.11">
              <p:embed/>
            </p:oleObj>
          </a:graphicData>
        </a:graphic>
      </p:graphicFrame>
      <p:sp>
        <p:nvSpPr>
          <p:cNvPr id="8195"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8196" name="AutoShape 5"/>
          <p:cNvSpPr>
            <a:spLocks noChangeArrowheads="1"/>
          </p:cNvSpPr>
          <p:nvPr/>
        </p:nvSpPr>
        <p:spPr bwMode="auto">
          <a:xfrm>
            <a:off x="6084888" y="1060450"/>
            <a:ext cx="2908300" cy="915988"/>
          </a:xfrm>
          <a:prstGeom prst="wedgeRoundRectCallout">
            <a:avLst>
              <a:gd name="adj1" fmla="val -187884"/>
              <a:gd name="adj2" fmla="val 67852"/>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Specification of IDL 3 types, e.g., </a:t>
            </a:r>
            <a:r>
              <a:rPr lang="en-US" altLang="zh-CN">
                <a:ea typeface="宋体" pitchFamily="2" charset="-122"/>
              </a:rPr>
              <a:t>provided &amp; required</a:t>
            </a:r>
            <a:r>
              <a:rPr lang="en-US" altLang="zh-CN" i="0">
                <a:ea typeface="宋体" pitchFamily="2" charset="-122"/>
              </a:rPr>
              <a:t> interfaces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ph sz="half" idx="1"/>
          </p:nvPr>
        </p:nvGraphicFramePr>
        <p:xfrm>
          <a:off x="0" y="1165225"/>
          <a:ext cx="9144000" cy="4987925"/>
        </p:xfrm>
        <a:graphic>
          <a:graphicData uri="http://schemas.openxmlformats.org/presentationml/2006/ole">
            <p:oleObj spid="_x0000_s9218" name="Visio" r:id="rId3" imgW="12585192" imgH="6974434" progId="Visio.Drawing.11">
              <p:embed/>
            </p:oleObj>
          </a:graphicData>
        </a:graphic>
      </p:graphicFrame>
      <p:sp>
        <p:nvSpPr>
          <p:cNvPr id="9219"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9220" name="AutoShape 5"/>
          <p:cNvSpPr>
            <a:spLocks noChangeArrowheads="1"/>
          </p:cNvSpPr>
          <p:nvPr/>
        </p:nvSpPr>
        <p:spPr bwMode="auto">
          <a:xfrm>
            <a:off x="0" y="3541713"/>
            <a:ext cx="3295650" cy="2163762"/>
          </a:xfrm>
          <a:prstGeom prst="wedgeRoundRectCallout">
            <a:avLst>
              <a:gd name="adj1" fmla="val 54769"/>
              <a:gd name="adj2" fmla="val -110750"/>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Implementation of component </a:t>
            </a:r>
            <a:r>
              <a:rPr lang="en-US" altLang="zh-CN">
                <a:ea typeface="宋体" pitchFamily="2" charset="-122"/>
              </a:rPr>
              <a:t>executors</a:t>
            </a:r>
            <a:r>
              <a:rPr lang="en-US" altLang="zh-CN" i="0">
                <a:ea typeface="宋体" pitchFamily="2" charset="-122"/>
              </a:rPr>
              <a:t>, plus association of components with component executors &amp; their homes via the </a:t>
            </a:r>
            <a:r>
              <a:rPr lang="en-US" altLang="zh-CN">
                <a:ea typeface="宋体" pitchFamily="2" charset="-122"/>
              </a:rPr>
              <a:t>Component Implementation Definition Language</a:t>
            </a:r>
            <a:r>
              <a:rPr lang="en-US" altLang="zh-CN" i="0">
                <a:ea typeface="宋体" pitchFamily="2" charset="-122"/>
              </a:rPr>
              <a:t> (CIDL)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ph sz="half" idx="2"/>
          </p:nvPr>
        </p:nvGraphicFramePr>
        <p:xfrm>
          <a:off x="0" y="1165225"/>
          <a:ext cx="9144000" cy="4987925"/>
        </p:xfrm>
        <a:graphic>
          <a:graphicData uri="http://schemas.openxmlformats.org/presentationml/2006/ole">
            <p:oleObj spid="_x0000_s10242" name="Visio" r:id="rId3" imgW="12585192" imgH="6974434" progId="Visio.Drawing.11">
              <p:embed/>
            </p:oleObj>
          </a:graphicData>
        </a:graphic>
      </p:graphicFrame>
      <p:sp>
        <p:nvSpPr>
          <p:cNvPr id="10243"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10244" name="AutoShape 5"/>
          <p:cNvSpPr>
            <a:spLocks noChangeArrowheads="1"/>
          </p:cNvSpPr>
          <p:nvPr/>
        </p:nvSpPr>
        <p:spPr bwMode="auto">
          <a:xfrm>
            <a:off x="168275" y="4392613"/>
            <a:ext cx="3025775" cy="1308100"/>
          </a:xfrm>
          <a:prstGeom prst="wedgeRoundRectCallout">
            <a:avLst>
              <a:gd name="adj1" fmla="val 163380"/>
              <a:gd name="adj2" fmla="val -190657"/>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Grouping of component implementation artifacts &amp; metadata descriptors into component </a:t>
            </a:r>
            <a:r>
              <a:rPr lang="en-US" altLang="zh-CN">
                <a:ea typeface="宋体" pitchFamily="2" charset="-122"/>
              </a:rPr>
              <a:t>packages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ph sz="half" idx="1"/>
          </p:nvPr>
        </p:nvGraphicFramePr>
        <p:xfrm>
          <a:off x="0" y="1165225"/>
          <a:ext cx="9144000" cy="4976813"/>
        </p:xfrm>
        <a:graphic>
          <a:graphicData uri="http://schemas.openxmlformats.org/presentationml/2006/ole">
            <p:oleObj spid="_x0000_s11266" name="Visio" r:id="rId3" imgW="12585192" imgH="6974434" progId="Visio.Drawing.11">
              <p:embed/>
            </p:oleObj>
          </a:graphicData>
        </a:graphic>
      </p:graphicFrame>
      <p:sp>
        <p:nvSpPr>
          <p:cNvPr id="11267"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11268" name="AutoShape 5"/>
          <p:cNvSpPr>
            <a:spLocks noChangeArrowheads="1"/>
          </p:cNvSpPr>
          <p:nvPr/>
        </p:nvSpPr>
        <p:spPr bwMode="auto">
          <a:xfrm>
            <a:off x="0" y="2719388"/>
            <a:ext cx="3159125" cy="1252537"/>
          </a:xfrm>
          <a:prstGeom prst="wedgeRoundRectCallout">
            <a:avLst>
              <a:gd name="adj1" fmla="val 157185"/>
              <a:gd name="adj2" fmla="val 97782"/>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Specification of component interconnections &amp; composition of component </a:t>
            </a:r>
            <a:r>
              <a:rPr lang="en-US" altLang="zh-CN">
                <a:ea typeface="宋体" pitchFamily="2" charset="-122"/>
              </a:rPr>
              <a:t>assembly </a:t>
            </a:r>
            <a:r>
              <a:rPr lang="en-US" altLang="zh-CN" i="0">
                <a:ea typeface="宋体" pitchFamily="2" charset="-122"/>
              </a:rPr>
              <a:t>packages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2"/>
          <p:cNvGraphicFramePr>
            <a:graphicFrameLocks noChangeAspect="1"/>
          </p:cNvGraphicFramePr>
          <p:nvPr>
            <p:ph sz="half" idx="1"/>
          </p:nvPr>
        </p:nvGraphicFramePr>
        <p:xfrm>
          <a:off x="0" y="1165225"/>
          <a:ext cx="9144000" cy="4981575"/>
        </p:xfrm>
        <a:graphic>
          <a:graphicData uri="http://schemas.openxmlformats.org/presentationml/2006/ole">
            <p:oleObj spid="_x0000_s12290" name="Visio" r:id="rId3" imgW="12585192" imgH="6974434" progId="Visio.Drawing.11">
              <p:embed/>
            </p:oleObj>
          </a:graphicData>
        </a:graphic>
      </p:graphicFrame>
      <p:sp>
        <p:nvSpPr>
          <p:cNvPr id="12291" name="Rectangle 3"/>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12292" name="AutoShape 4"/>
          <p:cNvSpPr>
            <a:spLocks noChangeArrowheads="1"/>
          </p:cNvSpPr>
          <p:nvPr/>
        </p:nvSpPr>
        <p:spPr bwMode="auto">
          <a:xfrm>
            <a:off x="2419350" y="1423988"/>
            <a:ext cx="3435350" cy="985837"/>
          </a:xfrm>
          <a:prstGeom prst="wedgeRoundRectCallout">
            <a:avLst>
              <a:gd name="adj1" fmla="val 4111"/>
              <a:gd name="adj2" fmla="val 267231"/>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Specification of deployment target domain &amp; configuration of component </a:t>
            </a:r>
            <a:r>
              <a:rPr lang="en-US" altLang="zh-CN">
                <a:ea typeface="宋体" pitchFamily="2" charset="-122"/>
              </a:rPr>
              <a:t>assembly</a:t>
            </a:r>
            <a:endParaRPr lang="en-US" altLang="zh-CN" i="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altLang="zh-CN" sz="3200" smtClean="0">
                <a:ea typeface="宋体" pitchFamily="2" charset="-122"/>
              </a:rPr>
              <a:t>Tutorial Overview</a:t>
            </a:r>
          </a:p>
        </p:txBody>
      </p:sp>
      <p:sp>
        <p:nvSpPr>
          <p:cNvPr id="76803" name="Rectangle 3"/>
          <p:cNvSpPr>
            <a:spLocks noGrp="1" noChangeArrowheads="1"/>
          </p:cNvSpPr>
          <p:nvPr>
            <p:ph type="body" idx="1"/>
          </p:nvPr>
        </p:nvSpPr>
        <p:spPr/>
        <p:txBody>
          <a:bodyPr/>
          <a:lstStyle/>
          <a:p>
            <a:pPr marL="174625" indent="-174625" eaLnBrk="1" hangingPunct="1">
              <a:spcBef>
                <a:spcPct val="40000"/>
              </a:spcBef>
            </a:pPr>
            <a:r>
              <a:rPr lang="en-US" altLang="zh-CN" sz="2000" smtClean="0">
                <a:ea typeface="宋体" pitchFamily="2" charset="-122"/>
              </a:rPr>
              <a:t>The purpose of this tutorial is to</a:t>
            </a:r>
          </a:p>
          <a:p>
            <a:pPr marL="511175" lvl="1" indent="-163513" eaLnBrk="1" hangingPunct="1">
              <a:spcBef>
                <a:spcPct val="40000"/>
              </a:spcBef>
            </a:pPr>
            <a:r>
              <a:rPr lang="en-US" altLang="zh-CN" sz="2000" smtClean="0">
                <a:ea typeface="宋体" pitchFamily="2" charset="-122"/>
              </a:rPr>
              <a:t>Motivate the need for the CORBA Component Model (CCM) &amp; contrast it with the CORBA 2.x distributed object computing (DOC) model</a:t>
            </a:r>
          </a:p>
          <a:p>
            <a:pPr marL="511175" lvl="1" indent="-163513" eaLnBrk="1" hangingPunct="1">
              <a:spcBef>
                <a:spcPct val="40000"/>
              </a:spcBef>
            </a:pPr>
            <a:r>
              <a:rPr lang="en-US" altLang="zh-CN" sz="2000" smtClean="0">
                <a:ea typeface="宋体" pitchFamily="2" charset="-122"/>
              </a:rPr>
              <a:t>Introduce CCM features most relevant to distributed real-time &amp; embedded (DRE) applications</a:t>
            </a:r>
          </a:p>
          <a:p>
            <a:pPr marL="914400" lvl="2" eaLnBrk="1" hangingPunct="1">
              <a:spcBef>
                <a:spcPct val="40000"/>
              </a:spcBef>
            </a:pPr>
            <a:r>
              <a:rPr lang="en-US" altLang="zh-CN" smtClean="0">
                <a:ea typeface="宋体" pitchFamily="2" charset="-122"/>
              </a:rPr>
              <a:t>e.g., Lightweight CCM &amp; the new OMG Deployment &amp; Configuration spec</a:t>
            </a:r>
          </a:p>
          <a:p>
            <a:pPr marL="511175" lvl="1" indent="-163513" eaLnBrk="1" hangingPunct="1">
              <a:spcBef>
                <a:spcPct val="40000"/>
              </a:spcBef>
            </a:pPr>
            <a:r>
              <a:rPr lang="en-US" altLang="zh-CN" sz="2000" smtClean="0">
                <a:ea typeface="宋体" pitchFamily="2" charset="-122"/>
              </a:rPr>
              <a:t>Show how to implement DRE applications using CCM &amp; C++</a:t>
            </a:r>
          </a:p>
          <a:p>
            <a:pPr marL="511175" lvl="1" indent="-163513" eaLnBrk="1" hangingPunct="1">
              <a:spcBef>
                <a:spcPct val="40000"/>
              </a:spcBef>
            </a:pPr>
            <a:r>
              <a:rPr lang="en-US" altLang="zh-CN" sz="2000" smtClean="0">
                <a:ea typeface="宋体" pitchFamily="2" charset="-122"/>
              </a:rPr>
              <a:t>Illustrate status of CCM &amp; Lightweight CCM support in existing platforms</a:t>
            </a:r>
          </a:p>
          <a:p>
            <a:pPr marL="174625" indent="-174625" eaLnBrk="1" hangingPunct="1">
              <a:spcBef>
                <a:spcPct val="40000"/>
              </a:spcBef>
            </a:pPr>
            <a:r>
              <a:rPr lang="en-US" altLang="zh-CN" sz="2000" smtClean="0">
                <a:ea typeface="宋体" pitchFamily="2" charset="-122"/>
              </a:rPr>
              <a:t>but not to</a:t>
            </a:r>
          </a:p>
          <a:p>
            <a:pPr marL="511175" lvl="1" indent="-163513" eaLnBrk="1" hangingPunct="1">
              <a:spcBef>
                <a:spcPct val="40000"/>
              </a:spcBef>
            </a:pPr>
            <a:r>
              <a:rPr lang="en-US" altLang="zh-CN" sz="2000" smtClean="0">
                <a:ea typeface="宋体" pitchFamily="2" charset="-122"/>
              </a:rPr>
              <a:t>Enumerate all the CCM C++ or Java mapping rules &amp; features</a:t>
            </a:r>
          </a:p>
          <a:p>
            <a:pPr marL="511175" lvl="1" indent="-163513" eaLnBrk="1" hangingPunct="1">
              <a:spcBef>
                <a:spcPct val="40000"/>
              </a:spcBef>
            </a:pPr>
            <a:r>
              <a:rPr lang="en-US" altLang="zh-CN" sz="2000" smtClean="0">
                <a:ea typeface="宋体" pitchFamily="2" charset="-122"/>
              </a:rPr>
              <a:t>Provide detailed references of all CORBA &amp; CCM interfaces</a:t>
            </a:r>
          </a:p>
          <a:p>
            <a:pPr marL="511175" lvl="1" indent="-163513" eaLnBrk="1" hangingPunct="1">
              <a:spcBef>
                <a:spcPct val="40000"/>
              </a:spcBef>
            </a:pPr>
            <a:r>
              <a:rPr lang="en-US" altLang="zh-CN" sz="2000" smtClean="0">
                <a:ea typeface="宋体" pitchFamily="2" charset="-122"/>
              </a:rPr>
              <a:t>Make you capable of implementing CORBA &amp; CCM middleware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ph idx="1"/>
          </p:nvPr>
        </p:nvGraphicFramePr>
        <p:xfrm>
          <a:off x="0" y="1165225"/>
          <a:ext cx="9144000" cy="4978400"/>
        </p:xfrm>
        <a:graphic>
          <a:graphicData uri="http://schemas.openxmlformats.org/presentationml/2006/ole">
            <p:oleObj spid="_x0000_s13314" name="Visio" r:id="rId3" imgW="12585192" imgH="6974434" progId="Visio.Drawing.11">
              <p:embed/>
            </p:oleObj>
          </a:graphicData>
        </a:graphic>
      </p:graphicFrame>
      <p:sp>
        <p:nvSpPr>
          <p:cNvPr id="13315" name="Rectangle 2"/>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13316" name="AutoShape 6"/>
          <p:cNvSpPr>
            <a:spLocks noChangeArrowheads="1"/>
          </p:cNvSpPr>
          <p:nvPr/>
        </p:nvSpPr>
        <p:spPr bwMode="auto">
          <a:xfrm>
            <a:off x="6443663" y="4629150"/>
            <a:ext cx="2359025" cy="1525588"/>
          </a:xfrm>
          <a:prstGeom prst="wedgeRoundRectCallout">
            <a:avLst>
              <a:gd name="adj1" fmla="val -269181"/>
              <a:gd name="adj2" fmla="val -60199"/>
              <a:gd name="adj3" fmla="val 16667"/>
            </a:avLst>
          </a:prstGeom>
          <a:solidFill>
            <a:srgbClr val="FFFF66"/>
          </a:solidFill>
          <a:ln w="9525">
            <a:solidFill>
              <a:schemeClr val="tx1"/>
            </a:solidFill>
            <a:miter lim="800000"/>
            <a:headEnd/>
            <a:tailEnd/>
          </a:ln>
        </p:spPr>
        <p:txBody>
          <a:bodyPr/>
          <a:lstStyle/>
          <a:p>
            <a:pPr algn="ctr">
              <a:spcBef>
                <a:spcPct val="20000"/>
              </a:spcBef>
            </a:pPr>
            <a:r>
              <a:rPr lang="en-US" altLang="zh-CN" i="0">
                <a:ea typeface="宋体" pitchFamily="2" charset="-122"/>
              </a:rPr>
              <a:t>Deploy component assembly packages onto target nodes according to a deployment plan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title"/>
          </p:nvPr>
        </p:nvSpPr>
        <p:spPr/>
        <p:txBody>
          <a:bodyPr/>
          <a:lstStyle/>
          <a:p>
            <a:pPr eaLnBrk="1" hangingPunct="1"/>
            <a:r>
              <a:rPr lang="en-US" altLang="zh-CN" sz="3200" smtClean="0">
                <a:ea typeface="宋体" pitchFamily="2" charset="-122"/>
              </a:rPr>
              <a:t>CCM Application Development Lifecycle</a:t>
            </a:r>
          </a:p>
        </p:txBody>
      </p:sp>
      <p:sp>
        <p:nvSpPr>
          <p:cNvPr id="14340" name="Rectangle 5"/>
          <p:cNvSpPr>
            <a:spLocks noChangeArrowheads="1"/>
          </p:cNvSpPr>
          <p:nvPr/>
        </p:nvSpPr>
        <p:spPr bwMode="auto">
          <a:xfrm>
            <a:off x="765175" y="6370638"/>
            <a:ext cx="7370763" cy="4064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CCM makes </a:t>
            </a:r>
            <a:r>
              <a:rPr lang="en-US" altLang="zh-CN" sz="2000">
                <a:ea typeface="宋体" pitchFamily="2" charset="-122"/>
              </a:rPr>
              <a:t>explicit</a:t>
            </a:r>
            <a:r>
              <a:rPr lang="en-US" altLang="zh-CN" sz="2000" i="0">
                <a:ea typeface="宋体" pitchFamily="2" charset="-122"/>
              </a:rPr>
              <a:t> steps performed </a:t>
            </a:r>
            <a:r>
              <a:rPr lang="en-US" altLang="zh-CN" sz="2000">
                <a:ea typeface="宋体" pitchFamily="2" charset="-122"/>
              </a:rPr>
              <a:t>implicitly</a:t>
            </a:r>
            <a:r>
              <a:rPr lang="en-US" altLang="zh-CN" sz="2000" i="0">
                <a:ea typeface="宋体" pitchFamily="2" charset="-122"/>
              </a:rPr>
              <a:t> in CORBA 2.x</a:t>
            </a:r>
          </a:p>
        </p:txBody>
      </p:sp>
      <p:graphicFrame>
        <p:nvGraphicFramePr>
          <p:cNvPr id="14338" name="Object 2"/>
          <p:cNvGraphicFramePr>
            <a:graphicFrameLocks noChangeAspect="1"/>
          </p:cNvGraphicFramePr>
          <p:nvPr>
            <p:ph idx="1"/>
          </p:nvPr>
        </p:nvGraphicFramePr>
        <p:xfrm>
          <a:off x="0" y="1174750"/>
          <a:ext cx="9144000" cy="4959350"/>
        </p:xfrm>
        <a:graphic>
          <a:graphicData uri="http://schemas.openxmlformats.org/presentationml/2006/ole">
            <p:oleObj spid="_x0000_s14338" name="Visio" r:id="rId3" imgW="12585192" imgH="6974434" progId="Visio.Drawing.11">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52E97DD3-0B49-4E52-8A5E-1052665CEA83}" type="datetime1">
              <a:rPr lang="zh-CN" altLang="en-US">
                <a:ea typeface="宋体" pitchFamily="2" charset="-122"/>
              </a:rPr>
              <a:pPr/>
              <a:t>2010-4-28</a:t>
            </a:fld>
            <a:endParaRPr lang="en-US" altLang="zh-CN">
              <a:ea typeface="宋体" pitchFamily="2" charset="-122"/>
            </a:endParaRPr>
          </a:p>
        </p:txBody>
      </p:sp>
      <p:sp>
        <p:nvSpPr>
          <p:cNvPr id="92163" name="Slide Number Placeholder 4"/>
          <p:cNvSpPr>
            <a:spLocks noGrp="1"/>
          </p:cNvSpPr>
          <p:nvPr>
            <p:ph type="sldNum" sz="quarter" idx="10"/>
          </p:nvPr>
        </p:nvSpPr>
        <p:spPr>
          <a:noFill/>
        </p:spPr>
        <p:txBody>
          <a:bodyPr/>
          <a:lstStyle/>
          <a:p>
            <a:fld id="{1CAF7D43-D34F-4E82-95D4-BF9CBC6825D1}" type="slidenum">
              <a:rPr lang="zh-CN" altLang="en-US" smtClean="0">
                <a:latin typeface="Arial" charset="0"/>
              </a:rPr>
              <a:pPr/>
              <a:t>32</a:t>
            </a:fld>
            <a:endParaRPr lang="en-US" altLang="zh-CN" smtClean="0">
              <a:latin typeface="Arial" charset="0"/>
            </a:endParaRPr>
          </a:p>
        </p:txBody>
      </p:sp>
      <p:sp>
        <p:nvSpPr>
          <p:cNvPr id="92164" name="Rectangle 3"/>
          <p:cNvSpPr>
            <a:spLocks noGrp="1" noChangeArrowheads="1"/>
          </p:cNvSpPr>
          <p:nvPr>
            <p:ph type="body" idx="1"/>
          </p:nvPr>
        </p:nvSpPr>
        <p:spPr>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CORBA Component Model (CCM) Features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12" descr="sats"/>
          <p:cNvPicPr>
            <a:picLocks noChangeAspect="1" noChangeArrowheads="1"/>
          </p:cNvPicPr>
          <p:nvPr/>
        </p:nvPicPr>
        <p:blipFill>
          <a:blip r:embed="rId4"/>
          <a:srcRect/>
          <a:stretch>
            <a:fillRect/>
          </a:stretch>
        </p:blipFill>
        <p:spPr bwMode="auto">
          <a:xfrm>
            <a:off x="4349750" y="1252538"/>
            <a:ext cx="1985963" cy="819150"/>
          </a:xfrm>
          <a:prstGeom prst="rect">
            <a:avLst/>
          </a:prstGeom>
          <a:noFill/>
          <a:ln w="9525">
            <a:noFill/>
            <a:miter lim="800000"/>
            <a:headEnd/>
            <a:tailEnd/>
          </a:ln>
        </p:spPr>
      </p:pic>
      <p:sp>
        <p:nvSpPr>
          <p:cNvPr id="15364" name="Rectangle 2"/>
          <p:cNvSpPr>
            <a:spLocks noGrp="1" noChangeArrowheads="1"/>
          </p:cNvSpPr>
          <p:nvPr>
            <p:ph type="title"/>
          </p:nvPr>
        </p:nvSpPr>
        <p:spPr/>
        <p:txBody>
          <a:bodyPr/>
          <a:lstStyle/>
          <a:p>
            <a:pPr eaLnBrk="1" hangingPunct="1"/>
            <a:r>
              <a:rPr lang="en-US" altLang="zh-CN" sz="3200" smtClean="0">
                <a:ea typeface="宋体" pitchFamily="2" charset="-122"/>
              </a:rPr>
              <a:t>Example CCM DRE Application</a:t>
            </a:r>
          </a:p>
        </p:txBody>
      </p:sp>
      <p:sp>
        <p:nvSpPr>
          <p:cNvPr id="15365" name="Rectangle 3"/>
          <p:cNvSpPr>
            <a:spLocks noGrp="1" noChangeArrowheads="1"/>
          </p:cNvSpPr>
          <p:nvPr>
            <p:ph type="body" sz="half" idx="1"/>
          </p:nvPr>
        </p:nvSpPr>
        <p:spPr>
          <a:xfrm>
            <a:off x="5670550" y="1016000"/>
            <a:ext cx="3473450" cy="5167313"/>
          </a:xfrm>
        </p:spPr>
        <p:txBody>
          <a:bodyPr/>
          <a:lstStyle/>
          <a:p>
            <a:pPr marL="173038" indent="-173038" eaLnBrk="1" hangingPunct="1">
              <a:spcBef>
                <a:spcPct val="40000"/>
              </a:spcBef>
            </a:pPr>
            <a:r>
              <a:rPr lang="en-US" altLang="zh-CN" sz="1600" b="1" i="1" smtClean="0">
                <a:ea typeface="宋体" pitchFamily="2" charset="-122"/>
              </a:rPr>
              <a:t>Rate Generator</a:t>
            </a:r>
            <a:r>
              <a:rPr lang="en-US" altLang="zh-CN" sz="1600" smtClean="0">
                <a:ea typeface="宋体" pitchFamily="2" charset="-122"/>
              </a:rPr>
              <a:t> </a:t>
            </a:r>
          </a:p>
          <a:p>
            <a:pPr marL="517525" lvl="1" indent="-173038" eaLnBrk="1" hangingPunct="1">
              <a:spcBef>
                <a:spcPct val="40000"/>
              </a:spcBef>
            </a:pPr>
            <a:r>
              <a:rPr lang="en-US" altLang="zh-CN" sz="1600" smtClean="0">
                <a:ea typeface="宋体" pitchFamily="2" charset="-122"/>
              </a:rPr>
              <a:t>Sends periodic </a:t>
            </a:r>
            <a:r>
              <a:rPr lang="en-US" altLang="zh-CN" sz="1600" b="1" smtClean="0">
                <a:latin typeface="Courier New" pitchFamily="49" charset="0"/>
                <a:ea typeface="宋体" pitchFamily="2" charset="-122"/>
              </a:rPr>
              <a:t>Pulse</a:t>
            </a:r>
            <a:r>
              <a:rPr lang="en-US" altLang="zh-CN" sz="1600" smtClean="0">
                <a:ea typeface="宋体" pitchFamily="2" charset="-122"/>
              </a:rPr>
              <a:t> events to consumers</a:t>
            </a:r>
          </a:p>
          <a:p>
            <a:pPr marL="173038" indent="-173038" eaLnBrk="1" hangingPunct="1">
              <a:spcBef>
                <a:spcPct val="40000"/>
              </a:spcBef>
            </a:pPr>
            <a:r>
              <a:rPr lang="en-US" altLang="zh-CN" sz="1600" b="1" i="1" smtClean="0">
                <a:ea typeface="宋体" pitchFamily="2" charset="-122"/>
              </a:rPr>
              <a:t>Positioning Sensor</a:t>
            </a:r>
          </a:p>
          <a:p>
            <a:pPr marL="517525" lvl="1" indent="-173038" eaLnBrk="1" hangingPunct="1">
              <a:spcBef>
                <a:spcPct val="40000"/>
              </a:spcBef>
            </a:pPr>
            <a:r>
              <a:rPr lang="en-US" altLang="zh-CN" sz="1600" smtClean="0">
                <a:ea typeface="宋体" pitchFamily="2" charset="-122"/>
              </a:rPr>
              <a:t>Receives </a:t>
            </a:r>
            <a:r>
              <a:rPr lang="en-US" altLang="zh-CN" sz="1600" b="1" smtClean="0">
                <a:latin typeface="Courier New" pitchFamily="49" charset="0"/>
                <a:ea typeface="宋体" pitchFamily="2" charset="-122"/>
              </a:rPr>
              <a:t>Refresh</a:t>
            </a:r>
            <a:r>
              <a:rPr lang="en-US" altLang="zh-CN" sz="1600" smtClean="0">
                <a:ea typeface="宋体" pitchFamily="2" charset="-122"/>
              </a:rPr>
              <a:t> events from suppliers</a:t>
            </a:r>
          </a:p>
          <a:p>
            <a:pPr marL="517525" lvl="1" indent="-173038" eaLnBrk="1" hangingPunct="1">
              <a:spcBef>
                <a:spcPct val="40000"/>
              </a:spcBef>
            </a:pPr>
            <a:r>
              <a:rPr lang="en-US" altLang="zh-CN" sz="1600" smtClean="0">
                <a:ea typeface="宋体" pitchFamily="2" charset="-122"/>
              </a:rPr>
              <a:t>Refreshes cached coordinates  available thru </a:t>
            </a:r>
            <a:r>
              <a:rPr lang="en-US" altLang="zh-CN" sz="1600" b="1" smtClean="0">
                <a:latin typeface="Courier New" pitchFamily="49" charset="0"/>
                <a:ea typeface="宋体" pitchFamily="2" charset="-122"/>
              </a:rPr>
              <a:t>MyLocation</a:t>
            </a:r>
            <a:r>
              <a:rPr lang="en-US" altLang="zh-CN" sz="1600" smtClean="0">
                <a:ea typeface="宋体" pitchFamily="2" charset="-122"/>
              </a:rPr>
              <a:t> facet</a:t>
            </a:r>
          </a:p>
          <a:p>
            <a:pPr marL="517525" lvl="1" indent="-173038" eaLnBrk="1" hangingPunct="1">
              <a:spcBef>
                <a:spcPct val="40000"/>
              </a:spcBef>
            </a:pPr>
            <a:r>
              <a:rPr lang="en-US" altLang="zh-CN" sz="1600" smtClean="0">
                <a:ea typeface="宋体" pitchFamily="2" charset="-122"/>
              </a:rPr>
              <a:t>Notifies subscribers via  </a:t>
            </a:r>
            <a:r>
              <a:rPr lang="en-US" altLang="zh-CN" sz="1600" b="1" smtClean="0">
                <a:latin typeface="Courier New" pitchFamily="49" charset="0"/>
                <a:ea typeface="宋体" pitchFamily="2" charset="-122"/>
              </a:rPr>
              <a:t>Ready</a:t>
            </a:r>
            <a:r>
              <a:rPr lang="en-US" altLang="zh-CN" sz="1600" smtClean="0">
                <a:ea typeface="宋体" pitchFamily="2" charset="-122"/>
              </a:rPr>
              <a:t> events</a:t>
            </a:r>
          </a:p>
          <a:p>
            <a:pPr marL="173038" indent="-173038" eaLnBrk="1" hangingPunct="1">
              <a:spcBef>
                <a:spcPct val="40000"/>
              </a:spcBef>
            </a:pPr>
            <a:r>
              <a:rPr lang="en-US" altLang="zh-CN" sz="1600" b="1" i="1" smtClean="0">
                <a:ea typeface="宋体" pitchFamily="2" charset="-122"/>
              </a:rPr>
              <a:t>Display Device</a:t>
            </a:r>
          </a:p>
          <a:p>
            <a:pPr marL="517525" lvl="1" indent="-173038" eaLnBrk="1" hangingPunct="1">
              <a:spcBef>
                <a:spcPct val="40000"/>
              </a:spcBef>
            </a:pPr>
            <a:r>
              <a:rPr lang="en-US" altLang="zh-CN" sz="1600" smtClean="0">
                <a:ea typeface="宋体" pitchFamily="2" charset="-122"/>
              </a:rPr>
              <a:t>Receives </a:t>
            </a:r>
            <a:r>
              <a:rPr lang="en-US" altLang="zh-CN" sz="1600" b="1" smtClean="0">
                <a:latin typeface="Courier New" pitchFamily="49" charset="0"/>
                <a:ea typeface="宋体" pitchFamily="2" charset="-122"/>
              </a:rPr>
              <a:t>Refresh</a:t>
            </a:r>
            <a:r>
              <a:rPr lang="en-US" altLang="zh-CN" sz="1600" smtClean="0">
                <a:ea typeface="宋体" pitchFamily="2" charset="-122"/>
              </a:rPr>
              <a:t> events from suppliers</a:t>
            </a:r>
          </a:p>
          <a:p>
            <a:pPr marL="517525" lvl="1" indent="-173038" eaLnBrk="1" hangingPunct="1">
              <a:spcBef>
                <a:spcPct val="40000"/>
              </a:spcBef>
            </a:pPr>
            <a:r>
              <a:rPr lang="en-US" altLang="zh-CN" sz="1600" smtClean="0">
                <a:ea typeface="宋体" pitchFamily="2" charset="-122"/>
              </a:rPr>
              <a:t>Reads current coordinates via its </a:t>
            </a:r>
            <a:r>
              <a:rPr lang="en-US" altLang="zh-CN" sz="1600" b="1" smtClean="0">
                <a:latin typeface="Courier New" pitchFamily="49" charset="0"/>
                <a:ea typeface="宋体" pitchFamily="2" charset="-122"/>
              </a:rPr>
              <a:t>GPSLocation</a:t>
            </a:r>
            <a:r>
              <a:rPr lang="en-US" altLang="zh-CN" sz="1600" smtClean="0">
                <a:ea typeface="宋体" pitchFamily="2" charset="-122"/>
              </a:rPr>
              <a:t> receptacle</a:t>
            </a:r>
          </a:p>
          <a:p>
            <a:pPr marL="517525" lvl="1" indent="-173038" eaLnBrk="1" hangingPunct="1">
              <a:spcBef>
                <a:spcPct val="40000"/>
              </a:spcBef>
            </a:pPr>
            <a:r>
              <a:rPr lang="en-US" altLang="zh-CN" sz="1600" smtClean="0">
                <a:ea typeface="宋体" pitchFamily="2" charset="-122"/>
              </a:rPr>
              <a:t>Updates display</a:t>
            </a:r>
          </a:p>
        </p:txBody>
      </p:sp>
      <p:graphicFrame>
        <p:nvGraphicFramePr>
          <p:cNvPr id="15362" name="Object 2"/>
          <p:cNvGraphicFramePr>
            <a:graphicFrameLocks noChangeAspect="1"/>
          </p:cNvGraphicFramePr>
          <p:nvPr/>
        </p:nvGraphicFramePr>
        <p:xfrm>
          <a:off x="369888" y="3167063"/>
          <a:ext cx="4691062" cy="1933575"/>
        </p:xfrm>
        <a:graphic>
          <a:graphicData uri="http://schemas.openxmlformats.org/presentationml/2006/ole">
            <p:oleObj spid="_x0000_s15362" name="Visio" r:id="rId5" imgW="4695217" imgH="1935889" progId="Visio.Drawing.11">
              <p:embed/>
            </p:oleObj>
          </a:graphicData>
        </a:graphic>
      </p:graphicFrame>
      <p:sp>
        <p:nvSpPr>
          <p:cNvPr id="15366" name="Rectangle 5"/>
          <p:cNvSpPr>
            <a:spLocks noChangeArrowheads="1"/>
          </p:cNvSpPr>
          <p:nvPr/>
        </p:nvSpPr>
        <p:spPr bwMode="auto">
          <a:xfrm>
            <a:off x="163513" y="3090863"/>
            <a:ext cx="5105400" cy="2590800"/>
          </a:xfrm>
          <a:prstGeom prst="rect">
            <a:avLst/>
          </a:prstGeom>
          <a:noFill/>
          <a:ln w="9525">
            <a:solidFill>
              <a:schemeClr val="tx1"/>
            </a:solidFill>
            <a:miter lim="800000"/>
            <a:headEnd/>
            <a:tailEnd/>
          </a:ln>
        </p:spPr>
        <p:txBody>
          <a:bodyPr wrap="none" anchor="ctr">
            <a:spAutoFit/>
          </a:bodyPr>
          <a:lstStyle/>
          <a:p>
            <a:endParaRPr lang="nl-NL"/>
          </a:p>
        </p:txBody>
      </p:sp>
      <p:sp>
        <p:nvSpPr>
          <p:cNvPr id="15367" name="Text Box 6"/>
          <p:cNvSpPr txBox="1">
            <a:spLocks noChangeArrowheads="1"/>
          </p:cNvSpPr>
          <p:nvPr/>
        </p:nvSpPr>
        <p:spPr bwMode="auto">
          <a:xfrm>
            <a:off x="1077913" y="5148263"/>
            <a:ext cx="3276600" cy="396875"/>
          </a:xfrm>
          <a:prstGeom prst="rect">
            <a:avLst/>
          </a:prstGeom>
          <a:noFill/>
          <a:ln w="9525">
            <a:noFill/>
            <a:miter lim="800000"/>
            <a:headEnd/>
            <a:tailEnd/>
          </a:ln>
        </p:spPr>
        <p:txBody>
          <a:bodyPr>
            <a:spAutoFit/>
          </a:bodyPr>
          <a:lstStyle/>
          <a:p>
            <a:pPr algn="ctr"/>
            <a:r>
              <a:rPr lang="en-US" altLang="zh-CN" sz="2000" i="0">
                <a:latin typeface="Arial Unicode MS" pitchFamily="34" charset="-128"/>
                <a:ea typeface="宋体" pitchFamily="2" charset="-122"/>
              </a:rPr>
              <a:t>Component Server</a:t>
            </a:r>
          </a:p>
        </p:txBody>
      </p:sp>
      <p:sp>
        <p:nvSpPr>
          <p:cNvPr id="15368" name="Text Box 7"/>
          <p:cNvSpPr txBox="1">
            <a:spLocks noChangeArrowheads="1"/>
          </p:cNvSpPr>
          <p:nvPr/>
        </p:nvSpPr>
        <p:spPr bwMode="auto">
          <a:xfrm>
            <a:off x="239713" y="2290763"/>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Rate Generator</a:t>
            </a:r>
          </a:p>
        </p:txBody>
      </p:sp>
      <p:sp>
        <p:nvSpPr>
          <p:cNvPr id="15369" name="Text Box 8"/>
          <p:cNvSpPr txBox="1">
            <a:spLocks noChangeArrowheads="1"/>
          </p:cNvSpPr>
          <p:nvPr/>
        </p:nvSpPr>
        <p:spPr bwMode="auto">
          <a:xfrm>
            <a:off x="1417638" y="1166813"/>
            <a:ext cx="2905125" cy="1016000"/>
          </a:xfrm>
          <a:prstGeom prst="rect">
            <a:avLst/>
          </a:prstGeom>
          <a:solidFill>
            <a:srgbClr val="FFFF66"/>
          </a:solidFill>
          <a:ln w="9525">
            <a:solidFill>
              <a:schemeClr val="tx1"/>
            </a:solidFill>
            <a:miter lim="800000"/>
            <a:headEnd/>
            <a:tailEnd/>
          </a:ln>
        </p:spPr>
        <p:txBody>
          <a:bodyPr>
            <a:spAutoFit/>
          </a:bodyPr>
          <a:lstStyle/>
          <a:p>
            <a:pPr algn="ctr"/>
            <a:r>
              <a:rPr lang="en-US" altLang="zh-CN" sz="2000" i="0">
                <a:ea typeface="宋体" pitchFamily="2" charset="-122"/>
              </a:rPr>
              <a:t>Avionics example used throughout tutorial as typical DRE application</a:t>
            </a:r>
          </a:p>
        </p:txBody>
      </p:sp>
      <p:sp>
        <p:nvSpPr>
          <p:cNvPr id="15370" name="Text Box 9"/>
          <p:cNvSpPr txBox="1">
            <a:spLocks noChangeArrowheads="1"/>
          </p:cNvSpPr>
          <p:nvPr/>
        </p:nvSpPr>
        <p:spPr bwMode="auto">
          <a:xfrm>
            <a:off x="1763713" y="2290763"/>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Positioning</a:t>
            </a:r>
            <a:br>
              <a:rPr lang="en-US" altLang="zh-CN" sz="1600" i="0">
                <a:solidFill>
                  <a:srgbClr val="336699"/>
                </a:solidFill>
                <a:latin typeface="Arial Unicode MS" pitchFamily="34" charset="-128"/>
                <a:ea typeface="宋体" pitchFamily="2" charset="-122"/>
              </a:rPr>
            </a:br>
            <a:r>
              <a:rPr lang="en-US" altLang="zh-CN" sz="1600" i="0">
                <a:solidFill>
                  <a:srgbClr val="336699"/>
                </a:solidFill>
                <a:latin typeface="Arial Unicode MS" pitchFamily="34" charset="-128"/>
                <a:ea typeface="宋体" pitchFamily="2" charset="-122"/>
              </a:rPr>
              <a:t>Sensor</a:t>
            </a:r>
          </a:p>
        </p:txBody>
      </p:sp>
      <p:sp>
        <p:nvSpPr>
          <p:cNvPr id="15371" name="Text Box 10"/>
          <p:cNvSpPr txBox="1">
            <a:spLocks noChangeArrowheads="1"/>
          </p:cNvSpPr>
          <p:nvPr/>
        </p:nvSpPr>
        <p:spPr bwMode="auto">
          <a:xfrm>
            <a:off x="3287713" y="2290763"/>
            <a:ext cx="1295400" cy="581025"/>
          </a:xfrm>
          <a:prstGeom prst="rect">
            <a:avLst/>
          </a:prstGeom>
          <a:noFill/>
          <a:ln w="9525">
            <a:noFill/>
            <a:miter lim="800000"/>
            <a:headEnd/>
            <a:tailEnd/>
          </a:ln>
        </p:spPr>
        <p:txBody>
          <a:bodyPr>
            <a:spAutoFit/>
          </a:bodyPr>
          <a:lstStyle/>
          <a:p>
            <a:pPr algn="ctr"/>
            <a:r>
              <a:rPr lang="en-US" altLang="zh-CN" sz="1600" i="0">
                <a:solidFill>
                  <a:srgbClr val="336699"/>
                </a:solidFill>
                <a:latin typeface="Arial Unicode MS" pitchFamily="34" charset="-128"/>
                <a:ea typeface="宋体" pitchFamily="2" charset="-122"/>
              </a:rPr>
              <a:t>Display</a:t>
            </a:r>
            <a:br>
              <a:rPr lang="en-US" altLang="zh-CN" sz="1600" i="0">
                <a:solidFill>
                  <a:srgbClr val="336699"/>
                </a:solidFill>
                <a:latin typeface="Arial Unicode MS" pitchFamily="34" charset="-128"/>
                <a:ea typeface="宋体" pitchFamily="2" charset="-122"/>
              </a:rPr>
            </a:br>
            <a:r>
              <a:rPr lang="en-US" altLang="zh-CN" sz="1600" i="0">
                <a:solidFill>
                  <a:srgbClr val="336699"/>
                </a:solidFill>
                <a:latin typeface="Arial Unicode MS" pitchFamily="34" charset="-128"/>
                <a:ea typeface="宋体" pitchFamily="2" charset="-122"/>
              </a:rPr>
              <a:t>Device</a:t>
            </a:r>
          </a:p>
        </p:txBody>
      </p:sp>
      <p:sp>
        <p:nvSpPr>
          <p:cNvPr id="15372" name="Rectangle 11"/>
          <p:cNvSpPr>
            <a:spLocks noChangeArrowheads="1"/>
          </p:cNvSpPr>
          <p:nvPr/>
        </p:nvSpPr>
        <p:spPr bwMode="auto">
          <a:xfrm>
            <a:off x="187325" y="5753100"/>
            <a:ext cx="5060950" cy="396875"/>
          </a:xfrm>
          <a:prstGeom prst="rect">
            <a:avLst/>
          </a:prstGeom>
          <a:noFill/>
          <a:ln w="9525">
            <a:noFill/>
            <a:miter lim="800000"/>
            <a:headEnd/>
            <a:tailEnd/>
          </a:ln>
        </p:spPr>
        <p:txBody>
          <a:bodyPr wrap="none">
            <a:spAutoFit/>
          </a:bodyPr>
          <a:lstStyle/>
          <a:p>
            <a:pPr algn="ctr"/>
            <a:r>
              <a:rPr lang="en-US" altLang="zh-CN" sz="2000" b="1" i="0">
                <a:latin typeface="Courier New" pitchFamily="49" charset="0"/>
                <a:ea typeface="宋体" pitchFamily="2" charset="-122"/>
              </a:rPr>
              <a:t>$CIAO_ROOT/examples/OEP/Display/</a:t>
            </a:r>
          </a:p>
        </p:txBody>
      </p:sp>
      <p:pic>
        <p:nvPicPr>
          <p:cNvPr id="15373" name="Picture 13" descr="Volvo s60"/>
          <p:cNvPicPr>
            <a:picLocks noChangeAspect="1" noChangeArrowheads="1"/>
          </p:cNvPicPr>
          <p:nvPr/>
        </p:nvPicPr>
        <p:blipFill>
          <a:blip r:embed="rId6"/>
          <a:srcRect/>
          <a:stretch>
            <a:fillRect/>
          </a:stretch>
        </p:blipFill>
        <p:spPr bwMode="auto">
          <a:xfrm>
            <a:off x="107950" y="1430338"/>
            <a:ext cx="1222375" cy="577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Object 2"/>
          <p:cNvGraphicFramePr>
            <a:graphicFrameLocks noChangeAspect="1"/>
          </p:cNvGraphicFramePr>
          <p:nvPr>
            <p:ph idx="1"/>
          </p:nvPr>
        </p:nvGraphicFramePr>
        <p:xfrm>
          <a:off x="152400" y="1389063"/>
          <a:ext cx="8839200" cy="4897437"/>
        </p:xfrm>
        <a:graphic>
          <a:graphicData uri="http://schemas.openxmlformats.org/presentationml/2006/ole">
            <p:oleObj spid="_x0000_s16386" name="Visio" r:id="rId3" imgW="12585192" imgH="6974434" progId="Visio.Drawing.11">
              <p:embed/>
            </p:oleObj>
          </a:graphicData>
        </a:graphic>
      </p:graphicFrame>
      <p:sp>
        <p:nvSpPr>
          <p:cNvPr id="16387" name="Rectangle 2"/>
          <p:cNvSpPr>
            <a:spLocks noGrp="1" noChangeArrowheads="1"/>
          </p:cNvSpPr>
          <p:nvPr>
            <p:ph type="title"/>
          </p:nvPr>
        </p:nvSpPr>
        <p:spPr/>
        <p:txBody>
          <a:bodyPr/>
          <a:lstStyle/>
          <a:p>
            <a:pPr eaLnBrk="1" hangingPunct="1"/>
            <a:r>
              <a:rPr lang="en-US" altLang="zh-CN" sz="3200" smtClean="0">
                <a:ea typeface="宋体" pitchFamily="2" charset="-122"/>
              </a:rPr>
              <a:t>Interface &amp; Component Design Stage</a:t>
            </a:r>
          </a:p>
        </p:txBody>
      </p:sp>
      <p:sp>
        <p:nvSpPr>
          <p:cNvPr id="16388" name="Text Box 8"/>
          <p:cNvSpPr txBox="1">
            <a:spLocks noChangeArrowheads="1"/>
          </p:cNvSpPr>
          <p:nvPr/>
        </p:nvSpPr>
        <p:spPr bwMode="auto">
          <a:xfrm>
            <a:off x="0" y="976313"/>
            <a:ext cx="9144000"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ea typeface="宋体" pitchFamily="2" charset="-122"/>
              </a:rPr>
              <a:t>Goal: Specify </a:t>
            </a:r>
            <a:r>
              <a:rPr lang="en-US" altLang="zh-CN" sz="2000">
                <a:ea typeface="宋体" pitchFamily="2" charset="-122"/>
              </a:rPr>
              <a:t>supported</a:t>
            </a:r>
            <a:r>
              <a:rPr lang="en-US" altLang="zh-CN" sz="2000" i="0">
                <a:ea typeface="宋体" pitchFamily="2" charset="-122"/>
              </a:rPr>
              <a:t>, </a:t>
            </a:r>
            <a:r>
              <a:rPr lang="en-US" altLang="zh-CN" sz="2000">
                <a:ea typeface="宋体" pitchFamily="2" charset="-122"/>
              </a:rPr>
              <a:t>provided</a:t>
            </a:r>
            <a:r>
              <a:rPr lang="en-US" altLang="zh-CN" sz="2000" i="0">
                <a:ea typeface="宋体" pitchFamily="2" charset="-122"/>
              </a:rPr>
              <a:t>, &amp; </a:t>
            </a:r>
            <a:r>
              <a:rPr lang="en-US" altLang="zh-CN" sz="2000">
                <a:ea typeface="宋体" pitchFamily="2" charset="-122"/>
              </a:rPr>
              <a:t>required</a:t>
            </a:r>
            <a:r>
              <a:rPr lang="en-US" altLang="zh-CN" sz="2000" i="0">
                <a:ea typeface="宋体" pitchFamily="2" charset="-122"/>
              </a:rPr>
              <a:t> interfaces &amp; event </a:t>
            </a:r>
            <a:r>
              <a:rPr lang="en-US" altLang="zh-CN" sz="2000">
                <a:ea typeface="宋体" pitchFamily="2" charset="-122"/>
              </a:rPr>
              <a:t>sinks</a:t>
            </a:r>
            <a:r>
              <a:rPr lang="en-US" altLang="zh-CN" sz="2000" i="0">
                <a:ea typeface="宋体" pitchFamily="2" charset="-122"/>
              </a:rPr>
              <a:t>/</a:t>
            </a:r>
            <a:r>
              <a:rPr lang="en-US" altLang="zh-CN" sz="2000">
                <a:ea typeface="宋体" pitchFamily="2" charset="-122"/>
              </a:rPr>
              <a:t>sources</a:t>
            </a:r>
          </a:p>
        </p:txBody>
      </p:sp>
      <p:sp>
        <p:nvSpPr>
          <p:cNvPr id="16389" name="Rectangle 26"/>
          <p:cNvSpPr>
            <a:spLocks noChangeArrowheads="1"/>
          </p:cNvSpPr>
          <p:nvPr/>
        </p:nvSpPr>
        <p:spPr bwMode="auto">
          <a:xfrm>
            <a:off x="85725" y="1416050"/>
            <a:ext cx="2884488" cy="2579688"/>
          </a:xfrm>
          <a:prstGeom prst="rect">
            <a:avLst/>
          </a:prstGeom>
          <a:noFill/>
          <a:ln w="38100">
            <a:solidFill>
              <a:srgbClr val="FF3300"/>
            </a:solidFill>
            <a:miter lim="800000"/>
            <a:headEnd/>
            <a:tailEnd/>
          </a:ln>
        </p:spPr>
        <p:txBody>
          <a:bodyPr wrap="none" anchor="ctr"/>
          <a:lstStyle/>
          <a:p>
            <a:pPr algn="ctr">
              <a:lnSpc>
                <a:spcPct val="35000"/>
              </a:lnSpc>
            </a:pPr>
            <a:endParaRPr lang="zh-CN" altLang="en-US" sz="2000" i="0">
              <a:solidFill>
                <a:srgbClr val="FF3300"/>
              </a:solidFill>
              <a:ea typeface="宋体"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altLang="zh-CN" sz="3200" smtClean="0">
                <a:ea typeface="宋体" pitchFamily="2" charset="-122"/>
              </a:rPr>
              <a:t>Unit of Business Logic &amp; Composition in CCM</a:t>
            </a:r>
          </a:p>
        </p:txBody>
      </p:sp>
      <p:sp>
        <p:nvSpPr>
          <p:cNvPr id="93187" name="Rectangle 3"/>
          <p:cNvSpPr>
            <a:spLocks noGrp="1" noChangeArrowheads="1"/>
          </p:cNvSpPr>
          <p:nvPr>
            <p:ph type="body" idx="1"/>
          </p:nvPr>
        </p:nvSpPr>
        <p:spPr>
          <a:xfrm>
            <a:off x="247650" y="1028700"/>
            <a:ext cx="8723313" cy="5265738"/>
          </a:xfrm>
        </p:spPr>
        <p:txBody>
          <a:bodyPr/>
          <a:lstStyle/>
          <a:p>
            <a:pPr marL="169863" indent="-169863" eaLnBrk="1" hangingPunct="1">
              <a:spcBef>
                <a:spcPct val="40000"/>
              </a:spcBef>
            </a:pPr>
            <a:r>
              <a:rPr lang="en-US" altLang="zh-CN" sz="2000" smtClean="0">
                <a:ea typeface="宋体" pitchFamily="2" charset="-122"/>
              </a:rPr>
              <a:t>Context</a:t>
            </a:r>
          </a:p>
          <a:p>
            <a:pPr marL="511175" lvl="1" indent="-169863" eaLnBrk="1" hangingPunct="1">
              <a:spcBef>
                <a:spcPct val="40000"/>
              </a:spcBef>
            </a:pPr>
            <a:r>
              <a:rPr lang="en-US" altLang="zh-CN" sz="2000" smtClean="0">
                <a:ea typeface="宋体" pitchFamily="2" charset="-122"/>
              </a:rPr>
              <a:t>Development via </a:t>
            </a:r>
            <a:r>
              <a:rPr lang="en-US" altLang="zh-CN" sz="2000" i="1" smtClean="0">
                <a:ea typeface="宋体" pitchFamily="2" charset="-122"/>
              </a:rPr>
              <a:t>composition</a:t>
            </a:r>
          </a:p>
          <a:p>
            <a:pPr marL="169863" indent="-169863" eaLnBrk="1" hangingPunct="1">
              <a:spcBef>
                <a:spcPct val="40000"/>
              </a:spcBef>
            </a:pPr>
            <a:r>
              <a:rPr lang="en-US" altLang="zh-CN" sz="2000" smtClean="0">
                <a:ea typeface="宋体" pitchFamily="2" charset="-122"/>
              </a:rPr>
              <a:t>Problems </a:t>
            </a:r>
          </a:p>
          <a:p>
            <a:pPr marL="511175" lvl="1" indent="-169863" eaLnBrk="1" hangingPunct="1">
              <a:spcBef>
                <a:spcPct val="40000"/>
              </a:spcBef>
            </a:pPr>
            <a:r>
              <a:rPr lang="en-US" altLang="zh-CN" sz="2000" smtClean="0">
                <a:ea typeface="宋体" pitchFamily="2" charset="-122"/>
              </a:rPr>
              <a:t>CORBA 2.x object limitations</a:t>
            </a:r>
          </a:p>
          <a:p>
            <a:pPr marL="860425" lvl="2" indent="-169863" eaLnBrk="1" hangingPunct="1">
              <a:spcBef>
                <a:spcPct val="40000"/>
              </a:spcBef>
            </a:pPr>
            <a:r>
              <a:rPr lang="en-US" altLang="zh-CN" smtClean="0">
                <a:ea typeface="宋体" pitchFamily="2" charset="-122"/>
              </a:rPr>
              <a:t>Objects just identify interfaces</a:t>
            </a:r>
          </a:p>
          <a:p>
            <a:pPr marL="860425" lvl="2" indent="-169863" eaLnBrk="1" hangingPunct="1">
              <a:spcBef>
                <a:spcPct val="40000"/>
              </a:spcBef>
            </a:pPr>
            <a:r>
              <a:rPr lang="en-US" altLang="zh-CN" smtClean="0">
                <a:ea typeface="宋体" pitchFamily="2" charset="-122"/>
              </a:rPr>
              <a:t>No direct relation w/implementations </a:t>
            </a:r>
          </a:p>
          <a:p>
            <a:pPr marL="169863" indent="-169863" eaLnBrk="1" hangingPunct="1">
              <a:spcBef>
                <a:spcPct val="40000"/>
              </a:spcBef>
            </a:pPr>
            <a:r>
              <a:rPr lang="en-US" altLang="zh-CN" sz="2000" smtClean="0">
                <a:ea typeface="宋体" pitchFamily="2" charset="-122"/>
              </a:rPr>
              <a:t>CCM Solution </a:t>
            </a:r>
          </a:p>
          <a:p>
            <a:pPr marL="511175" lvl="1" indent="-169863" eaLnBrk="1" hangingPunct="1">
              <a:spcBef>
                <a:spcPct val="40000"/>
              </a:spcBef>
            </a:pPr>
            <a:r>
              <a:rPr lang="en-US" altLang="zh-CN" sz="2000" smtClean="0">
                <a:ea typeface="宋体" pitchFamily="2" charset="-122"/>
              </a:rPr>
              <a:t>Define CORBA 3.0 </a:t>
            </a:r>
            <a:r>
              <a:rPr lang="en-US" altLang="zh-CN" sz="2000" b="1" smtClean="0">
                <a:latin typeface="Courier New" pitchFamily="49" charset="0"/>
                <a:ea typeface="宋体" pitchFamily="2" charset="-122"/>
              </a:rPr>
              <a:t>component</a:t>
            </a:r>
            <a:r>
              <a:rPr lang="en-US" altLang="zh-CN" sz="2000" smtClean="0">
                <a:ea typeface="宋体" pitchFamily="2" charset="-122"/>
              </a:rPr>
              <a:t> meta-type</a:t>
            </a:r>
          </a:p>
          <a:p>
            <a:pPr marL="860425" lvl="2" indent="-169863" eaLnBrk="1" hangingPunct="1">
              <a:spcBef>
                <a:spcPct val="40000"/>
              </a:spcBef>
            </a:pPr>
            <a:r>
              <a:rPr lang="en-US" altLang="zh-CN" smtClean="0">
                <a:ea typeface="宋体" pitchFamily="2" charset="-122"/>
              </a:rPr>
              <a:t>Extension of CORBA 2.x </a:t>
            </a:r>
            <a:r>
              <a:rPr lang="en-US" altLang="zh-CN" b="1" smtClean="0">
                <a:latin typeface="Courier New" pitchFamily="49" charset="0"/>
                <a:ea typeface="宋体" pitchFamily="2" charset="-122"/>
              </a:rPr>
              <a:t>Object</a:t>
            </a:r>
            <a:r>
              <a:rPr lang="en-US" altLang="zh-CN" b="1" smtClean="0">
                <a:ea typeface="宋体" pitchFamily="2" charset="-122"/>
              </a:rPr>
              <a:t> </a:t>
            </a:r>
            <a:r>
              <a:rPr lang="en-US" altLang="zh-CN" smtClean="0">
                <a:ea typeface="宋体" pitchFamily="2" charset="-122"/>
              </a:rPr>
              <a:t>interface </a:t>
            </a:r>
            <a:endParaRPr lang="en-US" altLang="zh-CN" b="1" smtClean="0">
              <a:latin typeface="Courier New" pitchFamily="49" charset="0"/>
              <a:ea typeface="宋体" pitchFamily="2" charset="-122"/>
            </a:endParaRPr>
          </a:p>
          <a:p>
            <a:pPr marL="860425" lvl="2" indent="-169863" eaLnBrk="1" hangingPunct="1">
              <a:spcBef>
                <a:spcPct val="40000"/>
              </a:spcBef>
            </a:pPr>
            <a:r>
              <a:rPr lang="en-US" altLang="zh-CN" smtClean="0">
                <a:ea typeface="宋体" pitchFamily="2" charset="-122"/>
              </a:rPr>
              <a:t>Has interface &amp; object reference</a:t>
            </a:r>
          </a:p>
          <a:p>
            <a:pPr marL="860425" lvl="2" indent="-169863" eaLnBrk="1" hangingPunct="1">
              <a:spcBef>
                <a:spcPct val="40000"/>
              </a:spcBef>
            </a:pPr>
            <a:r>
              <a:rPr lang="en-US" altLang="zh-CN" smtClean="0">
                <a:ea typeface="宋体" pitchFamily="2" charset="-122"/>
              </a:rPr>
              <a:t>Essentially a stylized use of CORBA interfaces/objects</a:t>
            </a:r>
          </a:p>
          <a:p>
            <a:pPr marL="1258888" lvl="3" indent="-176213" eaLnBrk="1" hangingPunct="1">
              <a:spcBef>
                <a:spcPct val="40000"/>
              </a:spcBef>
            </a:pPr>
            <a:r>
              <a:rPr lang="en-US" altLang="zh-CN" smtClean="0">
                <a:ea typeface="宋体" pitchFamily="2" charset="-122"/>
              </a:rPr>
              <a:t>i.e., CORBA 3.x IDL maps onto equivalent CORBA 2.x IDL</a:t>
            </a:r>
          </a:p>
        </p:txBody>
      </p:sp>
      <p:sp>
        <p:nvSpPr>
          <p:cNvPr id="93188" name="AutoShape 15"/>
          <p:cNvSpPr>
            <a:spLocks noChangeAspect="1" noChangeArrowheads="1"/>
          </p:cNvSpPr>
          <p:nvPr/>
        </p:nvSpPr>
        <p:spPr bwMode="auto">
          <a:xfrm>
            <a:off x="4937125" y="1449388"/>
            <a:ext cx="723900" cy="606425"/>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93189" name="Group 16"/>
          <p:cNvGrpSpPr>
            <a:grpSpLocks noChangeAspect="1"/>
          </p:cNvGrpSpPr>
          <p:nvPr/>
        </p:nvGrpSpPr>
        <p:grpSpPr bwMode="auto">
          <a:xfrm rot="5400000">
            <a:off x="5163344" y="1177132"/>
            <a:ext cx="287337" cy="228600"/>
            <a:chOff x="204" y="3349"/>
            <a:chExt cx="259" cy="204"/>
          </a:xfrm>
        </p:grpSpPr>
        <p:sp>
          <p:nvSpPr>
            <p:cNvPr id="93237" name="Line 17"/>
            <p:cNvSpPr>
              <a:spLocks noChangeAspect="1"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93238" name="Oval 18"/>
            <p:cNvSpPr>
              <a:spLocks noChangeAspect="1"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93190" name="Group 19"/>
          <p:cNvGrpSpPr>
            <a:grpSpLocks noChangeAspect="1"/>
          </p:cNvGrpSpPr>
          <p:nvPr/>
        </p:nvGrpSpPr>
        <p:grpSpPr bwMode="auto">
          <a:xfrm>
            <a:off x="5570538" y="1349375"/>
            <a:ext cx="547687" cy="427038"/>
            <a:chOff x="1431" y="3508"/>
            <a:chExt cx="489" cy="384"/>
          </a:xfrm>
        </p:grpSpPr>
        <p:grpSp>
          <p:nvGrpSpPr>
            <p:cNvPr id="93233" name="Group 20"/>
            <p:cNvGrpSpPr>
              <a:grpSpLocks noChangeAspect="1"/>
            </p:cNvGrpSpPr>
            <p:nvPr/>
          </p:nvGrpSpPr>
          <p:grpSpPr bwMode="auto">
            <a:xfrm>
              <a:off x="1431" y="3679"/>
              <a:ext cx="151" cy="54"/>
              <a:chOff x="1431" y="3679"/>
              <a:chExt cx="151" cy="54"/>
            </a:xfrm>
          </p:grpSpPr>
          <p:sp>
            <p:nvSpPr>
              <p:cNvPr id="93235" name="Line 21"/>
              <p:cNvSpPr>
                <a:spLocks noChangeAspect="1"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93236" name="Rectangle 22"/>
              <p:cNvSpPr>
                <a:spLocks noChangeAspect="1"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93234" name="AutoShape 23"/>
            <p:cNvSpPr>
              <a:spLocks noChangeAspect="1"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93191" name="Group 24"/>
          <p:cNvGrpSpPr>
            <a:grpSpLocks noChangeAspect="1"/>
          </p:cNvGrpSpPr>
          <p:nvPr/>
        </p:nvGrpSpPr>
        <p:grpSpPr bwMode="auto">
          <a:xfrm>
            <a:off x="4529138" y="1801813"/>
            <a:ext cx="422275" cy="214312"/>
            <a:chOff x="2765" y="3760"/>
            <a:chExt cx="378" cy="192"/>
          </a:xfrm>
        </p:grpSpPr>
        <p:sp>
          <p:nvSpPr>
            <p:cNvPr id="93231" name="Line 25"/>
            <p:cNvSpPr>
              <a:spLocks noChangeAspect="1"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93232" name="AutoShape 26"/>
            <p:cNvSpPr>
              <a:spLocks noChangeAspect="1"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sp>
        <p:nvSpPr>
          <p:cNvPr id="93192" name="Line 28"/>
          <p:cNvSpPr>
            <a:spLocks noChangeAspect="1" noChangeShapeType="1"/>
          </p:cNvSpPr>
          <p:nvPr/>
        </p:nvSpPr>
        <p:spPr bwMode="auto">
          <a:xfrm flipV="1">
            <a:off x="5559425" y="1952625"/>
            <a:ext cx="31750" cy="987425"/>
          </a:xfrm>
          <a:prstGeom prst="line">
            <a:avLst/>
          </a:prstGeom>
          <a:noFill/>
          <a:ln w="9525">
            <a:solidFill>
              <a:schemeClr val="tx1"/>
            </a:solidFill>
            <a:round/>
            <a:headEnd/>
            <a:tailEnd/>
          </a:ln>
        </p:spPr>
        <p:txBody>
          <a:bodyPr wrap="none" anchor="ctr"/>
          <a:lstStyle/>
          <a:p>
            <a:endParaRPr lang="nl-NL"/>
          </a:p>
        </p:txBody>
      </p:sp>
      <p:sp>
        <p:nvSpPr>
          <p:cNvPr id="93193" name="Rectangle 29"/>
          <p:cNvSpPr>
            <a:spLocks noChangeAspect="1" noChangeArrowheads="1"/>
          </p:cNvSpPr>
          <p:nvPr/>
        </p:nvSpPr>
        <p:spPr bwMode="auto">
          <a:xfrm>
            <a:off x="5530850" y="1865313"/>
            <a:ext cx="92075" cy="104775"/>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93194" name="AutoShape 30"/>
          <p:cNvSpPr>
            <a:spLocks noChangeAspect="1" noChangeArrowheads="1"/>
          </p:cNvSpPr>
          <p:nvPr/>
        </p:nvSpPr>
        <p:spPr bwMode="auto">
          <a:xfrm>
            <a:off x="5530850" y="2832100"/>
            <a:ext cx="206375" cy="214313"/>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nvGrpSpPr>
          <p:cNvPr id="93195" name="Group 31"/>
          <p:cNvGrpSpPr>
            <a:grpSpLocks noChangeAspect="1"/>
          </p:cNvGrpSpPr>
          <p:nvPr/>
        </p:nvGrpSpPr>
        <p:grpSpPr bwMode="auto">
          <a:xfrm>
            <a:off x="4527550" y="1460500"/>
            <a:ext cx="423863" cy="227013"/>
            <a:chOff x="1884" y="3349"/>
            <a:chExt cx="379" cy="204"/>
          </a:xfrm>
        </p:grpSpPr>
        <p:sp>
          <p:nvSpPr>
            <p:cNvPr id="93229" name="Line 32"/>
            <p:cNvSpPr>
              <a:spLocks noChangeAspect="1"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93230" name="Oval 33"/>
            <p:cNvSpPr>
              <a:spLocks noChangeAspect="1" noChangeArrowheads="1"/>
            </p:cNvSpPr>
            <p:nvPr/>
          </p:nvSpPr>
          <p:spPr bwMode="auto">
            <a:xfrm>
              <a:off x="188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sp>
        <p:nvSpPr>
          <p:cNvPr id="93196" name="Rectangle 34"/>
          <p:cNvSpPr>
            <a:spLocks noChangeAspect="1" noChangeArrowheads="1"/>
          </p:cNvSpPr>
          <p:nvPr/>
        </p:nvSpPr>
        <p:spPr bwMode="auto">
          <a:xfrm>
            <a:off x="5205413" y="2003425"/>
            <a:ext cx="201612" cy="100013"/>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93197" name="AutoShape 35"/>
          <p:cNvSpPr>
            <a:spLocks noChangeAspect="1" noChangeArrowheads="1"/>
          </p:cNvSpPr>
          <p:nvPr/>
        </p:nvSpPr>
        <p:spPr bwMode="auto">
          <a:xfrm>
            <a:off x="6075363" y="2476500"/>
            <a:ext cx="722312" cy="606425"/>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sp>
        <p:nvSpPr>
          <p:cNvPr id="93198" name="Line 36"/>
          <p:cNvSpPr>
            <a:spLocks noChangeAspect="1" noChangeShapeType="1"/>
          </p:cNvSpPr>
          <p:nvPr/>
        </p:nvSpPr>
        <p:spPr bwMode="auto">
          <a:xfrm rot="5400000" flipH="1" flipV="1">
            <a:off x="6330157" y="2347119"/>
            <a:ext cx="233362" cy="0"/>
          </a:xfrm>
          <a:prstGeom prst="line">
            <a:avLst/>
          </a:prstGeom>
          <a:noFill/>
          <a:ln w="9525">
            <a:solidFill>
              <a:schemeClr val="tx1"/>
            </a:solidFill>
            <a:round/>
            <a:headEnd/>
            <a:tailEnd/>
          </a:ln>
        </p:spPr>
        <p:txBody>
          <a:bodyPr wrap="none" anchor="ctr"/>
          <a:lstStyle/>
          <a:p>
            <a:endParaRPr lang="nl-NL"/>
          </a:p>
        </p:txBody>
      </p:sp>
      <p:sp>
        <p:nvSpPr>
          <p:cNvPr id="93199" name="Oval 37"/>
          <p:cNvSpPr>
            <a:spLocks noChangeAspect="1" noChangeArrowheads="1"/>
          </p:cNvSpPr>
          <p:nvPr/>
        </p:nvSpPr>
        <p:spPr bwMode="auto">
          <a:xfrm rot="5400000">
            <a:off x="6331744" y="2174081"/>
            <a:ext cx="225425" cy="227013"/>
          </a:xfrm>
          <a:prstGeom prst="ellipse">
            <a:avLst/>
          </a:prstGeom>
          <a:solidFill>
            <a:srgbClr val="336699"/>
          </a:solidFill>
          <a:ln w="9525">
            <a:solidFill>
              <a:schemeClr val="tx1"/>
            </a:solidFill>
            <a:round/>
            <a:headEnd/>
            <a:tailEnd/>
          </a:ln>
        </p:spPr>
        <p:txBody>
          <a:bodyPr wrap="none" anchor="ctr"/>
          <a:lstStyle/>
          <a:p>
            <a:endParaRPr lang="nl-NL"/>
          </a:p>
        </p:txBody>
      </p:sp>
      <p:sp>
        <p:nvSpPr>
          <p:cNvPr id="93200" name="Line 38"/>
          <p:cNvSpPr>
            <a:spLocks noChangeAspect="1" noChangeShapeType="1"/>
          </p:cNvSpPr>
          <p:nvPr/>
        </p:nvSpPr>
        <p:spPr bwMode="auto">
          <a:xfrm flipH="1" flipV="1">
            <a:off x="6764338" y="2613025"/>
            <a:ext cx="454025" cy="796925"/>
          </a:xfrm>
          <a:prstGeom prst="line">
            <a:avLst/>
          </a:prstGeom>
          <a:noFill/>
          <a:ln w="9525">
            <a:solidFill>
              <a:schemeClr val="tx1"/>
            </a:solidFill>
            <a:round/>
            <a:headEnd/>
            <a:tailEnd/>
          </a:ln>
        </p:spPr>
        <p:txBody>
          <a:bodyPr wrap="none" anchor="ctr"/>
          <a:lstStyle/>
          <a:p>
            <a:endParaRPr lang="nl-NL"/>
          </a:p>
        </p:txBody>
      </p:sp>
      <p:sp>
        <p:nvSpPr>
          <p:cNvPr id="93201" name="Rectangle 39"/>
          <p:cNvSpPr>
            <a:spLocks noChangeAspect="1" noChangeArrowheads="1"/>
          </p:cNvSpPr>
          <p:nvPr/>
        </p:nvSpPr>
        <p:spPr bwMode="auto">
          <a:xfrm>
            <a:off x="6710363" y="2565400"/>
            <a:ext cx="61912" cy="60325"/>
          </a:xfrm>
          <a:prstGeom prst="rect">
            <a:avLst/>
          </a:prstGeom>
          <a:solidFill>
            <a:srgbClr val="FFFF00"/>
          </a:solidFill>
          <a:ln w="9525">
            <a:solidFill>
              <a:schemeClr val="tx1"/>
            </a:solidFill>
            <a:miter lim="800000"/>
            <a:headEnd/>
            <a:tailEnd/>
          </a:ln>
        </p:spPr>
        <p:txBody>
          <a:bodyPr wrap="none" anchor="ctr"/>
          <a:lstStyle/>
          <a:p>
            <a:endParaRPr lang="nl-NL"/>
          </a:p>
        </p:txBody>
      </p:sp>
      <p:sp>
        <p:nvSpPr>
          <p:cNvPr id="93202" name="AutoShape 40"/>
          <p:cNvSpPr>
            <a:spLocks noChangeAspect="1" noChangeArrowheads="1"/>
          </p:cNvSpPr>
          <p:nvPr/>
        </p:nvSpPr>
        <p:spPr bwMode="auto">
          <a:xfrm rot="-5400000">
            <a:off x="7058819" y="3442494"/>
            <a:ext cx="427038" cy="3746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sp>
        <p:nvSpPr>
          <p:cNvPr id="93203" name="Line 41"/>
          <p:cNvSpPr>
            <a:spLocks noChangeAspect="1" noChangeShapeType="1"/>
          </p:cNvSpPr>
          <p:nvPr/>
        </p:nvSpPr>
        <p:spPr bwMode="auto">
          <a:xfrm flipH="1" flipV="1">
            <a:off x="5872163" y="2935288"/>
            <a:ext cx="215900" cy="0"/>
          </a:xfrm>
          <a:prstGeom prst="line">
            <a:avLst/>
          </a:prstGeom>
          <a:noFill/>
          <a:ln w="9525">
            <a:solidFill>
              <a:schemeClr val="tx1"/>
            </a:solidFill>
            <a:round/>
            <a:headEnd/>
            <a:tailEnd/>
          </a:ln>
        </p:spPr>
        <p:txBody>
          <a:bodyPr wrap="none" anchor="ctr"/>
          <a:lstStyle/>
          <a:p>
            <a:endParaRPr lang="nl-NL"/>
          </a:p>
        </p:txBody>
      </p:sp>
      <p:sp>
        <p:nvSpPr>
          <p:cNvPr id="93204" name="AutoShape 42"/>
          <p:cNvSpPr>
            <a:spLocks noChangeAspect="1" noChangeArrowheads="1"/>
          </p:cNvSpPr>
          <p:nvPr/>
        </p:nvSpPr>
        <p:spPr bwMode="auto">
          <a:xfrm>
            <a:off x="5665788" y="2830513"/>
            <a:ext cx="217487" cy="212725"/>
          </a:xfrm>
          <a:prstGeom prst="chevron">
            <a:avLst>
              <a:gd name="adj" fmla="val 25560"/>
            </a:avLst>
          </a:prstGeom>
          <a:solidFill>
            <a:srgbClr val="FF0000"/>
          </a:solidFill>
          <a:ln w="9525">
            <a:solidFill>
              <a:schemeClr val="tx1"/>
            </a:solidFill>
            <a:miter lim="800000"/>
            <a:headEnd/>
            <a:tailEnd/>
          </a:ln>
        </p:spPr>
        <p:txBody>
          <a:bodyPr wrap="none" anchor="ctr"/>
          <a:lstStyle/>
          <a:p>
            <a:endParaRPr lang="nl-NL"/>
          </a:p>
        </p:txBody>
      </p:sp>
      <p:sp>
        <p:nvSpPr>
          <p:cNvPr id="93205" name="Line 43"/>
          <p:cNvSpPr>
            <a:spLocks noChangeAspect="1" noChangeShapeType="1"/>
          </p:cNvSpPr>
          <p:nvPr/>
        </p:nvSpPr>
        <p:spPr bwMode="auto">
          <a:xfrm flipH="1" flipV="1">
            <a:off x="6705600" y="2959100"/>
            <a:ext cx="327025" cy="1292225"/>
          </a:xfrm>
          <a:prstGeom prst="line">
            <a:avLst/>
          </a:prstGeom>
          <a:noFill/>
          <a:ln w="9525">
            <a:solidFill>
              <a:schemeClr val="tx1"/>
            </a:solidFill>
            <a:round/>
            <a:headEnd/>
            <a:tailEnd/>
          </a:ln>
        </p:spPr>
        <p:txBody>
          <a:bodyPr wrap="none" anchor="ctr"/>
          <a:lstStyle/>
          <a:p>
            <a:endParaRPr lang="nl-NL"/>
          </a:p>
        </p:txBody>
      </p:sp>
      <p:sp>
        <p:nvSpPr>
          <p:cNvPr id="93206" name="Rectangle 44"/>
          <p:cNvSpPr>
            <a:spLocks noChangeAspect="1" noChangeArrowheads="1"/>
          </p:cNvSpPr>
          <p:nvPr/>
        </p:nvSpPr>
        <p:spPr bwMode="auto">
          <a:xfrm>
            <a:off x="6646863" y="2886075"/>
            <a:ext cx="90487" cy="101600"/>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93207" name="AutoShape 45"/>
          <p:cNvSpPr>
            <a:spLocks noChangeAspect="1" noChangeArrowheads="1"/>
          </p:cNvSpPr>
          <p:nvPr/>
        </p:nvSpPr>
        <p:spPr bwMode="auto">
          <a:xfrm>
            <a:off x="7045325" y="4098925"/>
            <a:ext cx="204788" cy="212725"/>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sp>
        <p:nvSpPr>
          <p:cNvPr id="93208" name="Line 46"/>
          <p:cNvSpPr>
            <a:spLocks noChangeAspect="1" noChangeShapeType="1"/>
          </p:cNvSpPr>
          <p:nvPr/>
        </p:nvSpPr>
        <p:spPr bwMode="auto">
          <a:xfrm flipH="1" flipV="1">
            <a:off x="5995988" y="1614488"/>
            <a:ext cx="220662" cy="836612"/>
          </a:xfrm>
          <a:prstGeom prst="line">
            <a:avLst/>
          </a:prstGeom>
          <a:noFill/>
          <a:ln w="9525">
            <a:solidFill>
              <a:schemeClr val="tx1"/>
            </a:solidFill>
            <a:round/>
            <a:headEnd/>
            <a:tailEnd/>
          </a:ln>
        </p:spPr>
        <p:txBody>
          <a:bodyPr wrap="none" anchor="ctr"/>
          <a:lstStyle/>
          <a:p>
            <a:endParaRPr lang="nl-NL"/>
          </a:p>
        </p:txBody>
      </p:sp>
      <p:sp>
        <p:nvSpPr>
          <p:cNvPr id="93209" name="Oval 47"/>
          <p:cNvSpPr>
            <a:spLocks noChangeAspect="1" noChangeArrowheads="1"/>
          </p:cNvSpPr>
          <p:nvPr/>
        </p:nvSpPr>
        <p:spPr bwMode="auto">
          <a:xfrm>
            <a:off x="5837238" y="1457325"/>
            <a:ext cx="227012" cy="225425"/>
          </a:xfrm>
          <a:prstGeom prst="ellipse">
            <a:avLst/>
          </a:prstGeom>
          <a:solidFill>
            <a:srgbClr val="336699"/>
          </a:solidFill>
          <a:ln w="9525">
            <a:solidFill>
              <a:schemeClr val="tx1"/>
            </a:solidFill>
            <a:round/>
            <a:headEnd/>
            <a:tailEnd/>
          </a:ln>
        </p:spPr>
        <p:txBody>
          <a:bodyPr wrap="none" anchor="ctr"/>
          <a:lstStyle/>
          <a:p>
            <a:endParaRPr lang="nl-NL"/>
          </a:p>
        </p:txBody>
      </p:sp>
      <p:sp>
        <p:nvSpPr>
          <p:cNvPr id="93210" name="Rectangle 48"/>
          <p:cNvSpPr>
            <a:spLocks noChangeAspect="1" noChangeArrowheads="1"/>
          </p:cNvSpPr>
          <p:nvPr/>
        </p:nvSpPr>
        <p:spPr bwMode="auto">
          <a:xfrm>
            <a:off x="6343650" y="3030538"/>
            <a:ext cx="201613" cy="100012"/>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93211" name="AutoShape 57"/>
          <p:cNvSpPr>
            <a:spLocks noChangeAspect="1" noChangeArrowheads="1"/>
          </p:cNvSpPr>
          <p:nvPr/>
        </p:nvSpPr>
        <p:spPr bwMode="auto">
          <a:xfrm>
            <a:off x="7962900" y="3768725"/>
            <a:ext cx="723900" cy="606425"/>
          </a:xfrm>
          <a:prstGeom prst="roundRect">
            <a:avLst>
              <a:gd name="adj" fmla="val 16667"/>
            </a:avLst>
          </a:prstGeom>
          <a:solidFill>
            <a:srgbClr val="CCCCCC"/>
          </a:solidFill>
          <a:ln w="9525">
            <a:solidFill>
              <a:schemeClr val="tx1"/>
            </a:solidFill>
            <a:round/>
            <a:headEnd/>
            <a:tailEnd/>
          </a:ln>
        </p:spPr>
        <p:txBody>
          <a:bodyPr wrap="none" anchor="ctr" anchorCtr="1"/>
          <a:lstStyle/>
          <a:p>
            <a:pPr algn="ctr" eaLnBrk="0" hangingPunct="0">
              <a:spcBef>
                <a:spcPct val="0"/>
              </a:spcBef>
            </a:pPr>
            <a:r>
              <a:rPr lang="en-GB" sz="2400" b="1" i="0">
                <a:latin typeface="Times New Roman" pitchFamily="18" charset="0"/>
              </a:rPr>
              <a:t>…</a:t>
            </a:r>
          </a:p>
        </p:txBody>
      </p:sp>
      <p:grpSp>
        <p:nvGrpSpPr>
          <p:cNvPr id="93212" name="Group 58"/>
          <p:cNvGrpSpPr>
            <a:grpSpLocks noChangeAspect="1"/>
          </p:cNvGrpSpPr>
          <p:nvPr/>
        </p:nvGrpSpPr>
        <p:grpSpPr bwMode="auto">
          <a:xfrm rot="5400000">
            <a:off x="8189119" y="3496469"/>
            <a:ext cx="287338" cy="228600"/>
            <a:chOff x="204" y="3349"/>
            <a:chExt cx="259" cy="204"/>
          </a:xfrm>
        </p:grpSpPr>
        <p:sp>
          <p:nvSpPr>
            <p:cNvPr id="93227" name="Line 59"/>
            <p:cNvSpPr>
              <a:spLocks noChangeAspect="1"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93228" name="Oval 60"/>
            <p:cNvSpPr>
              <a:spLocks noChangeAspect="1" noChangeArrowheads="1"/>
            </p:cNvSpPr>
            <p:nvPr/>
          </p:nvSpPr>
          <p:spPr bwMode="auto">
            <a:xfrm>
              <a:off x="204" y="3349"/>
              <a:ext cx="203" cy="204"/>
            </a:xfrm>
            <a:prstGeom prst="ellipse">
              <a:avLst/>
            </a:prstGeom>
            <a:solidFill>
              <a:srgbClr val="336699"/>
            </a:solidFill>
            <a:ln w="9525">
              <a:solidFill>
                <a:schemeClr val="tx1"/>
              </a:solidFill>
              <a:round/>
              <a:headEnd/>
              <a:tailEnd/>
            </a:ln>
          </p:spPr>
          <p:txBody>
            <a:bodyPr wrap="none" anchor="ctr"/>
            <a:lstStyle/>
            <a:p>
              <a:endParaRPr lang="nl-NL"/>
            </a:p>
          </p:txBody>
        </p:sp>
      </p:grpSp>
      <p:grpSp>
        <p:nvGrpSpPr>
          <p:cNvPr id="93213" name="Group 61"/>
          <p:cNvGrpSpPr>
            <a:grpSpLocks noChangeAspect="1"/>
          </p:cNvGrpSpPr>
          <p:nvPr/>
        </p:nvGrpSpPr>
        <p:grpSpPr bwMode="auto">
          <a:xfrm>
            <a:off x="8597900" y="3668713"/>
            <a:ext cx="546100" cy="427037"/>
            <a:chOff x="1431" y="3508"/>
            <a:chExt cx="489" cy="384"/>
          </a:xfrm>
        </p:grpSpPr>
        <p:grpSp>
          <p:nvGrpSpPr>
            <p:cNvPr id="93223" name="Group 62"/>
            <p:cNvGrpSpPr>
              <a:grpSpLocks noChangeAspect="1"/>
            </p:cNvGrpSpPr>
            <p:nvPr/>
          </p:nvGrpSpPr>
          <p:grpSpPr bwMode="auto">
            <a:xfrm>
              <a:off x="1431" y="3679"/>
              <a:ext cx="151" cy="54"/>
              <a:chOff x="1431" y="3679"/>
              <a:chExt cx="151" cy="54"/>
            </a:xfrm>
          </p:grpSpPr>
          <p:sp>
            <p:nvSpPr>
              <p:cNvPr id="93225" name="Line 63"/>
              <p:cNvSpPr>
                <a:spLocks noChangeAspect="1"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93226" name="Rectangle 64"/>
              <p:cNvSpPr>
                <a:spLocks noChangeAspect="1"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93224" name="AutoShape 65"/>
            <p:cNvSpPr>
              <a:spLocks noChangeAspect="1"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93214" name="Line 66"/>
          <p:cNvSpPr>
            <a:spLocks noChangeAspect="1" noChangeShapeType="1"/>
          </p:cNvSpPr>
          <p:nvPr/>
        </p:nvSpPr>
        <p:spPr bwMode="auto">
          <a:xfrm flipH="1" flipV="1">
            <a:off x="7407275" y="4206875"/>
            <a:ext cx="568325" cy="0"/>
          </a:xfrm>
          <a:prstGeom prst="line">
            <a:avLst/>
          </a:prstGeom>
          <a:noFill/>
          <a:ln w="9525">
            <a:solidFill>
              <a:schemeClr val="tx1"/>
            </a:solidFill>
            <a:round/>
            <a:headEnd/>
            <a:tailEnd/>
          </a:ln>
        </p:spPr>
        <p:txBody>
          <a:bodyPr wrap="none" anchor="ctr"/>
          <a:lstStyle/>
          <a:p>
            <a:endParaRPr lang="nl-NL"/>
          </a:p>
        </p:txBody>
      </p:sp>
      <p:sp>
        <p:nvSpPr>
          <p:cNvPr id="93215" name="AutoShape 67"/>
          <p:cNvSpPr>
            <a:spLocks noChangeAspect="1" noChangeArrowheads="1"/>
          </p:cNvSpPr>
          <p:nvPr/>
        </p:nvSpPr>
        <p:spPr bwMode="auto">
          <a:xfrm>
            <a:off x="7202488" y="4100513"/>
            <a:ext cx="217487" cy="214312"/>
          </a:xfrm>
          <a:prstGeom prst="chevron">
            <a:avLst>
              <a:gd name="adj" fmla="val 25370"/>
            </a:avLst>
          </a:prstGeom>
          <a:solidFill>
            <a:srgbClr val="FF0000"/>
          </a:solidFill>
          <a:ln w="9525">
            <a:solidFill>
              <a:schemeClr val="tx1"/>
            </a:solidFill>
            <a:miter lim="800000"/>
            <a:headEnd/>
            <a:tailEnd/>
          </a:ln>
        </p:spPr>
        <p:txBody>
          <a:bodyPr wrap="none" anchor="ctr"/>
          <a:lstStyle/>
          <a:p>
            <a:endParaRPr lang="nl-NL"/>
          </a:p>
        </p:txBody>
      </p:sp>
      <p:grpSp>
        <p:nvGrpSpPr>
          <p:cNvPr id="93216" name="Group 68"/>
          <p:cNvGrpSpPr>
            <a:grpSpLocks noChangeAspect="1"/>
          </p:cNvGrpSpPr>
          <p:nvPr/>
        </p:nvGrpSpPr>
        <p:grpSpPr bwMode="auto">
          <a:xfrm>
            <a:off x="8535988" y="4121150"/>
            <a:ext cx="452437" cy="214313"/>
            <a:chOff x="2039" y="3708"/>
            <a:chExt cx="405" cy="192"/>
          </a:xfrm>
        </p:grpSpPr>
        <p:sp>
          <p:nvSpPr>
            <p:cNvPr id="93220" name="Line 69"/>
            <p:cNvSpPr>
              <a:spLocks noChangeAspect="1"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93221" name="Rectangle 70"/>
            <p:cNvSpPr>
              <a:spLocks noChangeAspect="1"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93222" name="AutoShape 71"/>
            <p:cNvSpPr>
              <a:spLocks noChangeAspect="1"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sp>
        <p:nvSpPr>
          <p:cNvPr id="93217" name="Line 72"/>
          <p:cNvSpPr>
            <a:spLocks noChangeAspect="1" noChangeShapeType="1"/>
          </p:cNvSpPr>
          <p:nvPr/>
        </p:nvSpPr>
        <p:spPr bwMode="auto">
          <a:xfrm flipH="1" flipV="1">
            <a:off x="7429500" y="3663950"/>
            <a:ext cx="515938" cy="265113"/>
          </a:xfrm>
          <a:prstGeom prst="line">
            <a:avLst/>
          </a:prstGeom>
          <a:noFill/>
          <a:ln w="9525">
            <a:solidFill>
              <a:schemeClr val="tx1"/>
            </a:solidFill>
            <a:round/>
            <a:headEnd/>
            <a:tailEnd/>
          </a:ln>
        </p:spPr>
        <p:txBody>
          <a:bodyPr wrap="none" anchor="ctr"/>
          <a:lstStyle/>
          <a:p>
            <a:endParaRPr lang="nl-NL"/>
          </a:p>
        </p:txBody>
      </p:sp>
      <p:sp>
        <p:nvSpPr>
          <p:cNvPr id="93218" name="Oval 73"/>
          <p:cNvSpPr>
            <a:spLocks noChangeAspect="1" noChangeArrowheads="1"/>
          </p:cNvSpPr>
          <p:nvPr/>
        </p:nvSpPr>
        <p:spPr bwMode="auto">
          <a:xfrm>
            <a:off x="7185025" y="3514725"/>
            <a:ext cx="227013" cy="227013"/>
          </a:xfrm>
          <a:prstGeom prst="ellipse">
            <a:avLst/>
          </a:prstGeom>
          <a:solidFill>
            <a:srgbClr val="336699"/>
          </a:solidFill>
          <a:ln w="9525">
            <a:solidFill>
              <a:schemeClr val="tx1"/>
            </a:solidFill>
            <a:round/>
            <a:headEnd/>
            <a:tailEnd/>
          </a:ln>
        </p:spPr>
        <p:txBody>
          <a:bodyPr wrap="none" anchor="ctr"/>
          <a:lstStyle/>
          <a:p>
            <a:endParaRPr lang="nl-NL"/>
          </a:p>
        </p:txBody>
      </p:sp>
      <p:sp>
        <p:nvSpPr>
          <p:cNvPr id="93219" name="Rectangle 74"/>
          <p:cNvSpPr>
            <a:spLocks noChangeAspect="1" noChangeArrowheads="1"/>
          </p:cNvSpPr>
          <p:nvPr/>
        </p:nvSpPr>
        <p:spPr bwMode="auto">
          <a:xfrm>
            <a:off x="8232775" y="4322763"/>
            <a:ext cx="200025" cy="100012"/>
          </a:xfrm>
          <a:prstGeom prst="rect">
            <a:avLst/>
          </a:prstGeom>
          <a:solidFill>
            <a:schemeClr val="tx2"/>
          </a:solidFill>
          <a:ln w="9525">
            <a:solidFill>
              <a:schemeClr val="tx1"/>
            </a:solidFill>
            <a:miter lim="800000"/>
            <a:headEnd/>
            <a:tailEnd/>
          </a:ln>
        </p:spPr>
        <p:txBody>
          <a:bodyPr wrap="none" anchor="ctr"/>
          <a:lstStyle/>
          <a:p>
            <a:endParaRPr lang="nl-NL"/>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altLang="zh-CN" sz="3200" smtClean="0">
                <a:ea typeface="宋体" pitchFamily="2" charset="-122"/>
              </a:rPr>
              <a:t>Simple CCM Component Example</a:t>
            </a:r>
          </a:p>
        </p:txBody>
      </p:sp>
      <p:sp>
        <p:nvSpPr>
          <p:cNvPr id="17412" name="Rectangle 3"/>
          <p:cNvSpPr>
            <a:spLocks noGrp="1" noChangeArrowheads="1"/>
          </p:cNvSpPr>
          <p:nvPr>
            <p:ph type="body" idx="1"/>
          </p:nvPr>
        </p:nvSpPr>
        <p:spPr>
          <a:xfrm>
            <a:off x="3871913" y="1022350"/>
            <a:ext cx="5272087" cy="4214813"/>
          </a:xfrm>
        </p:spPr>
        <p:txBody>
          <a:bodyPr/>
          <a:lstStyle/>
          <a:p>
            <a:pPr marL="169863" indent="-169863" eaLnBrk="1" hangingPunct="1">
              <a:lnSpc>
                <a:spcPct val="90000"/>
              </a:lnSpc>
              <a:spcBef>
                <a:spcPct val="50000"/>
              </a:spcBef>
            </a:pPr>
            <a:r>
              <a:rPr lang="en-US" altLang="zh-CN" sz="2000" smtClean="0">
                <a:ea typeface="宋体" pitchFamily="2" charset="-122"/>
              </a:rPr>
              <a:t>Roles played by CCM </a:t>
            </a:r>
            <a:r>
              <a:rPr lang="en-US" altLang="zh-CN" sz="2000" b="1" smtClean="0">
                <a:latin typeface="Courier New" pitchFamily="49" charset="0"/>
                <a:ea typeface="宋体" pitchFamily="2" charset="-122"/>
              </a:rPr>
              <a:t>component</a:t>
            </a:r>
            <a:r>
              <a:rPr lang="en-US" altLang="zh-CN" sz="2000" smtClean="0">
                <a:ea typeface="宋体" pitchFamily="2" charset="-122"/>
              </a:rPr>
              <a:t> </a:t>
            </a:r>
          </a:p>
          <a:p>
            <a:pPr marL="511175" lvl="1" indent="-169863" eaLnBrk="1" hangingPunct="1">
              <a:lnSpc>
                <a:spcPct val="90000"/>
              </a:lnSpc>
              <a:spcBef>
                <a:spcPct val="50000"/>
              </a:spcBef>
            </a:pPr>
            <a:r>
              <a:rPr lang="en-US" altLang="zh-CN" sz="2000" smtClean="0">
                <a:ea typeface="宋体" pitchFamily="2" charset="-122"/>
              </a:rPr>
              <a:t>Define a unit of composition, reuse, &amp; implementation</a:t>
            </a:r>
          </a:p>
          <a:p>
            <a:pPr marL="511175" lvl="1" indent="-169863" eaLnBrk="1" hangingPunct="1">
              <a:lnSpc>
                <a:spcPct val="90000"/>
              </a:lnSpc>
              <a:spcBef>
                <a:spcPct val="50000"/>
              </a:spcBef>
            </a:pPr>
            <a:r>
              <a:rPr lang="en-US" altLang="zh-CN" sz="2000" smtClean="0">
                <a:ea typeface="宋体" pitchFamily="2" charset="-122"/>
              </a:rPr>
              <a:t>Encapsulate an interaction &amp; configuration model </a:t>
            </a:r>
          </a:p>
          <a:p>
            <a:pPr marL="169863" indent="-169863" eaLnBrk="1" hangingPunct="1">
              <a:lnSpc>
                <a:spcPct val="90000"/>
              </a:lnSpc>
              <a:spcBef>
                <a:spcPct val="50000"/>
              </a:spcBef>
            </a:pPr>
            <a:r>
              <a:rPr lang="en-US" altLang="zh-CN" sz="2000" smtClean="0">
                <a:ea typeface="宋体" pitchFamily="2" charset="-122"/>
              </a:rPr>
              <a:t>A CORBA </a:t>
            </a:r>
            <a:r>
              <a:rPr lang="en-US" altLang="zh-CN" sz="2000" b="1" smtClean="0">
                <a:latin typeface="Courier New" pitchFamily="49" charset="0"/>
                <a:ea typeface="宋体" pitchFamily="2" charset="-122"/>
              </a:rPr>
              <a:t>component</a:t>
            </a:r>
            <a:r>
              <a:rPr lang="en-US" altLang="zh-CN" sz="2000" smtClean="0">
                <a:ea typeface="宋体" pitchFamily="2" charset="-122"/>
              </a:rPr>
              <a:t> has several derivation options, i.e., </a:t>
            </a:r>
            <a:endParaRPr lang="en-US" altLang="zh-CN" sz="2000" b="1" smtClean="0">
              <a:latin typeface="Courier New" pitchFamily="49" charset="0"/>
              <a:ea typeface="宋体" pitchFamily="2" charset="-122"/>
            </a:endParaRPr>
          </a:p>
          <a:p>
            <a:pPr marL="511175" lvl="1" indent="-169863" eaLnBrk="1" hangingPunct="1">
              <a:lnSpc>
                <a:spcPct val="90000"/>
              </a:lnSpc>
              <a:spcBef>
                <a:spcPct val="50000"/>
              </a:spcBef>
            </a:pPr>
            <a:r>
              <a:rPr lang="en-US" altLang="zh-CN" sz="2000" smtClean="0">
                <a:ea typeface="宋体" pitchFamily="2" charset="-122"/>
              </a:rPr>
              <a:t>It can </a:t>
            </a:r>
            <a:r>
              <a:rPr lang="en-US" altLang="zh-CN" sz="2000" i="1" smtClean="0">
                <a:ea typeface="宋体" pitchFamily="2" charset="-122"/>
              </a:rPr>
              <a:t>inherit</a:t>
            </a:r>
            <a:r>
              <a:rPr lang="en-US" altLang="zh-CN" sz="2000" smtClean="0">
                <a:ea typeface="宋体" pitchFamily="2" charset="-122"/>
              </a:rPr>
              <a:t> from a single component type</a:t>
            </a:r>
          </a:p>
          <a:p>
            <a:pPr lvl="2" indent="-457200" eaLnBrk="1" hangingPunct="1">
              <a:lnSpc>
                <a:spcPct val="90000"/>
              </a:lnSpc>
              <a:spcBef>
                <a:spcPct val="50000"/>
              </a:spcBef>
              <a:buFontTx/>
              <a:buNone/>
            </a:pPr>
            <a:r>
              <a:rPr lang="en-US" altLang="zh-CN" b="1" smtClean="0">
                <a:latin typeface="Courier New" pitchFamily="49" charset="0"/>
                <a:ea typeface="宋体" pitchFamily="2" charset="-122"/>
              </a:rPr>
              <a:t>component E : D {};</a:t>
            </a:r>
          </a:p>
          <a:p>
            <a:pPr marL="511175" lvl="1" indent="-169863" eaLnBrk="1" hangingPunct="1">
              <a:lnSpc>
                <a:spcPct val="90000"/>
              </a:lnSpc>
              <a:spcBef>
                <a:spcPct val="50000"/>
              </a:spcBef>
            </a:pPr>
            <a:r>
              <a:rPr lang="en-US" altLang="zh-CN" sz="2000" smtClean="0">
                <a:ea typeface="宋体" pitchFamily="2" charset="-122"/>
              </a:rPr>
              <a:t>It can</a:t>
            </a:r>
            <a:r>
              <a:rPr lang="en-US" altLang="zh-CN" sz="2000" b="1" i="1" smtClean="0">
                <a:ea typeface="宋体" pitchFamily="2" charset="-122"/>
              </a:rPr>
              <a:t> </a:t>
            </a:r>
            <a:r>
              <a:rPr lang="en-US" altLang="zh-CN" sz="2000" i="1" smtClean="0">
                <a:ea typeface="宋体" pitchFamily="2" charset="-122"/>
              </a:rPr>
              <a:t>support</a:t>
            </a:r>
            <a:r>
              <a:rPr lang="en-US" altLang="zh-CN" sz="2000" smtClean="0">
                <a:ea typeface="宋体" pitchFamily="2" charset="-122"/>
              </a:rPr>
              <a:t> multiple IDL interfaces</a:t>
            </a:r>
          </a:p>
        </p:txBody>
      </p:sp>
      <p:sp>
        <p:nvSpPr>
          <p:cNvPr id="17413" name="Text Box 4"/>
          <p:cNvSpPr txBox="1">
            <a:spLocks noChangeArrowheads="1"/>
          </p:cNvSpPr>
          <p:nvPr/>
        </p:nvSpPr>
        <p:spPr bwMode="auto">
          <a:xfrm>
            <a:off x="152400" y="914400"/>
            <a:ext cx="3581400" cy="5181600"/>
          </a:xfrm>
          <a:prstGeom prst="rect">
            <a:avLst/>
          </a:prstGeom>
          <a:noFill/>
          <a:ln w="9525">
            <a:noFill/>
            <a:miter lim="800000"/>
            <a:headEnd/>
            <a:tailEnd/>
          </a:ln>
        </p:spPr>
        <p:txBody>
          <a:bodyPr/>
          <a:lstStyle/>
          <a:p>
            <a:pPr algn="ctr"/>
            <a:endParaRPr lang="zh-CN" altLang="en-US" sz="2400" i="0">
              <a:latin typeface="Arial Unicode MS" pitchFamily="34" charset="-128"/>
              <a:ea typeface="宋体" pitchFamily="2" charset="-122"/>
            </a:endParaRPr>
          </a:p>
        </p:txBody>
      </p:sp>
      <p:sp>
        <p:nvSpPr>
          <p:cNvPr id="17414" name="Text Box 5"/>
          <p:cNvSpPr txBox="1">
            <a:spLocks noChangeArrowheads="1"/>
          </p:cNvSpPr>
          <p:nvPr/>
        </p:nvSpPr>
        <p:spPr bwMode="auto">
          <a:xfrm>
            <a:off x="152400" y="965200"/>
            <a:ext cx="3586163" cy="5029200"/>
          </a:xfrm>
          <a:prstGeom prst="rect">
            <a:avLst/>
          </a:prstGeom>
          <a:noFill/>
          <a:ln w="9525">
            <a:noFill/>
            <a:miter lim="800000"/>
            <a:headEnd/>
            <a:tailEnd/>
          </a:ln>
        </p:spPr>
        <p:txBody>
          <a:bodyPr/>
          <a:lstStyle/>
          <a:p>
            <a:pPr>
              <a:spcBef>
                <a:spcPct val="20000"/>
              </a:spcBef>
            </a:pPr>
            <a:r>
              <a:rPr lang="en-US" altLang="zh-CN" sz="1600" b="1" i="0">
                <a:latin typeface="Courier New" pitchFamily="49" charset="0"/>
                <a:ea typeface="宋体" pitchFamily="2" charset="-122"/>
              </a:rPr>
              <a:t>// IDL 3</a:t>
            </a:r>
          </a:p>
          <a:p>
            <a:pPr>
              <a:spcBef>
                <a:spcPct val="20000"/>
              </a:spcBef>
            </a:pPr>
            <a:r>
              <a:rPr lang="en-US" altLang="zh-CN" sz="1600" b="1" i="0">
                <a:latin typeface="Courier New" pitchFamily="49" charset="0"/>
                <a:ea typeface="宋体" pitchFamily="2" charset="-122"/>
              </a:rPr>
              <a:t>interface rate_control</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void start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void stop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20000"/>
              </a:spcBef>
            </a:pPr>
            <a:r>
              <a:rPr lang="en-US" altLang="zh-CN" sz="1600" b="1" i="0">
                <a:solidFill>
                  <a:srgbClr val="D60093"/>
                </a:solidFill>
                <a:latin typeface="Courier New" pitchFamily="49" charset="0"/>
                <a:ea typeface="宋体" pitchFamily="2" charset="-122"/>
              </a:rPr>
              <a:t>component</a:t>
            </a:r>
            <a:r>
              <a:rPr lang="en-US" altLang="zh-CN" sz="1600" b="1" i="0">
                <a:latin typeface="Courier New" pitchFamily="49" charset="0"/>
                <a:ea typeface="宋体" pitchFamily="2" charset="-122"/>
              </a:rPr>
              <a:t> RateGen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supports rate_control {};</a:t>
            </a: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endParaRPr lang="en-US" altLang="zh-CN" sz="1600" b="1" i="0">
              <a:latin typeface="Courier New" pitchFamily="49" charset="0"/>
              <a:ea typeface="宋体" pitchFamily="2" charset="-122"/>
            </a:endParaRPr>
          </a:p>
          <a:p>
            <a:pPr>
              <a:spcBef>
                <a:spcPct val="20000"/>
              </a:spcBef>
            </a:pPr>
            <a:r>
              <a:rPr lang="en-US" altLang="zh-CN" sz="1600" b="1" i="0">
                <a:latin typeface="Courier New" pitchFamily="49" charset="0"/>
                <a:ea typeface="宋体" pitchFamily="2" charset="-122"/>
              </a:rPr>
              <a:t>// Equivalent IDL 2</a:t>
            </a:r>
          </a:p>
          <a:p>
            <a:pPr>
              <a:spcBef>
                <a:spcPct val="20000"/>
              </a:spcBef>
            </a:pPr>
            <a:r>
              <a:rPr lang="en-US" altLang="zh-CN" sz="1600" b="1" i="0">
                <a:latin typeface="Courier New" pitchFamily="49" charset="0"/>
                <a:ea typeface="宋体" pitchFamily="2" charset="-122"/>
              </a:rPr>
              <a:t>interface RateGen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::Components::CCMObject</a:t>
            </a: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rate_control {};</a:t>
            </a:r>
          </a:p>
        </p:txBody>
      </p:sp>
      <p:sp>
        <p:nvSpPr>
          <p:cNvPr id="17415" name="AutoShape 6"/>
          <p:cNvSpPr>
            <a:spLocks noChangeArrowheads="1"/>
          </p:cNvSpPr>
          <p:nvPr/>
        </p:nvSpPr>
        <p:spPr bwMode="auto">
          <a:xfrm>
            <a:off x="457200" y="3513138"/>
            <a:ext cx="685800" cy="1447800"/>
          </a:xfrm>
          <a:prstGeom prst="downArrow">
            <a:avLst>
              <a:gd name="adj1" fmla="val 50000"/>
              <a:gd name="adj2" fmla="val 52778"/>
            </a:avLst>
          </a:prstGeom>
          <a:noFill/>
          <a:ln w="9525">
            <a:solidFill>
              <a:schemeClr val="tx1"/>
            </a:solidFill>
            <a:miter lim="800000"/>
            <a:headEnd/>
            <a:tailEnd/>
          </a:ln>
        </p:spPr>
        <p:txBody>
          <a:bodyPr anchor="ctr">
            <a:spAutoFit/>
          </a:bodyPr>
          <a:lstStyle/>
          <a:p>
            <a:endParaRPr lang="nl-NL"/>
          </a:p>
        </p:txBody>
      </p:sp>
      <p:graphicFrame>
        <p:nvGraphicFramePr>
          <p:cNvPr id="17410" name="Object 2"/>
          <p:cNvGraphicFramePr>
            <a:graphicFrameLocks noChangeAspect="1"/>
          </p:cNvGraphicFramePr>
          <p:nvPr/>
        </p:nvGraphicFramePr>
        <p:xfrm>
          <a:off x="2282825" y="3221038"/>
          <a:ext cx="1579563" cy="1776412"/>
        </p:xfrm>
        <a:graphic>
          <a:graphicData uri="http://schemas.openxmlformats.org/presentationml/2006/ole">
            <p:oleObj spid="_x0000_s17410" name="Visio" r:id="rId4" imgW="1277926" imgH="1436863" progId="Visio.Drawing.11">
              <p:embed/>
            </p:oleObj>
          </a:graphicData>
        </a:graphic>
      </p:graphicFrame>
      <p:sp>
        <p:nvSpPr>
          <p:cNvPr id="17416" name="Rectangle 9"/>
          <p:cNvSpPr>
            <a:spLocks noChangeArrowheads="1"/>
          </p:cNvSpPr>
          <p:nvPr/>
        </p:nvSpPr>
        <p:spPr bwMode="auto">
          <a:xfrm>
            <a:off x="4111625" y="5065713"/>
            <a:ext cx="4610100" cy="1081087"/>
          </a:xfrm>
          <a:prstGeom prst="rect">
            <a:avLst/>
          </a:prstGeom>
          <a:noFill/>
          <a:ln w="9525">
            <a:noFill/>
            <a:miter lim="800000"/>
            <a:headEnd/>
            <a:tailEnd/>
          </a:ln>
        </p:spPr>
        <p:txBody>
          <a:bodyPr>
            <a:spAutoFit/>
          </a:bodyPr>
          <a:lstStyle/>
          <a:p>
            <a:pPr lvl="1">
              <a:spcBef>
                <a:spcPct val="30000"/>
              </a:spcBef>
            </a:pPr>
            <a:r>
              <a:rPr lang="en-US" altLang="zh-CN" b="1" i="0">
                <a:latin typeface="Courier New" pitchFamily="49" charset="0"/>
                <a:ea typeface="宋体" pitchFamily="2" charset="-122"/>
              </a:rPr>
              <a:t>interface A {}; </a:t>
            </a:r>
          </a:p>
          <a:p>
            <a:pPr lvl="1">
              <a:spcBef>
                <a:spcPct val="30000"/>
              </a:spcBef>
            </a:pPr>
            <a:r>
              <a:rPr lang="en-US" altLang="zh-CN" b="1" i="0">
                <a:latin typeface="Courier New" pitchFamily="49" charset="0"/>
                <a:ea typeface="宋体" pitchFamily="2" charset="-122"/>
              </a:rPr>
              <a:t>interface B {}; </a:t>
            </a:r>
          </a:p>
          <a:p>
            <a:pPr lvl="1">
              <a:spcBef>
                <a:spcPct val="30000"/>
              </a:spcBef>
            </a:pPr>
            <a:r>
              <a:rPr lang="en-US" altLang="zh-CN" b="1" i="0">
                <a:latin typeface="Courier New" pitchFamily="49" charset="0"/>
                <a:ea typeface="宋体" pitchFamily="2" charset="-122"/>
              </a:rPr>
              <a:t>component D supports A, B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3973513" y="1008063"/>
            <a:ext cx="5435600" cy="5359400"/>
          </a:xfrm>
        </p:spPr>
        <p:txBody>
          <a:bodyPr/>
          <a:lstStyle/>
          <a:p>
            <a:pPr marL="168275" indent="-168275" eaLnBrk="1" hangingPunct="1">
              <a:spcBef>
                <a:spcPct val="35000"/>
              </a:spcBef>
              <a:buClr>
                <a:schemeClr val="tx1"/>
              </a:buClr>
            </a:pPr>
            <a:r>
              <a:rPr lang="en-US" altLang="zh-CN" sz="2000" smtClean="0">
                <a:ea typeface="宋体" pitchFamily="2" charset="-122"/>
              </a:rPr>
              <a:t>A CORBA component can contain </a:t>
            </a:r>
            <a:r>
              <a:rPr lang="en-US" altLang="zh-CN" sz="2000" i="1" smtClean="0">
                <a:ea typeface="宋体" pitchFamily="2" charset="-122"/>
              </a:rPr>
              <a:t>ports</a:t>
            </a:r>
            <a:r>
              <a:rPr lang="en-US" altLang="zh-CN" sz="2000" smtClean="0">
                <a:ea typeface="宋体" pitchFamily="2" charset="-122"/>
              </a:rPr>
              <a:t>:</a:t>
            </a:r>
          </a:p>
          <a:p>
            <a:pPr marL="457200" lvl="1" indent="-174625" eaLnBrk="1" hangingPunct="1">
              <a:spcBef>
                <a:spcPct val="35000"/>
              </a:spcBef>
              <a:buClr>
                <a:schemeClr val="tx1"/>
              </a:buClr>
              <a:buFontTx/>
              <a:buChar char="•"/>
            </a:pPr>
            <a:r>
              <a:rPr lang="en-US" altLang="zh-CN" sz="2000" i="1" smtClean="0">
                <a:ea typeface="宋体" pitchFamily="2" charset="-122"/>
              </a:rPr>
              <a:t>Facets </a:t>
            </a:r>
            <a:r>
              <a:rPr lang="en-US" altLang="zh-CN" sz="2000" smtClean="0">
                <a:ea typeface="宋体" pitchFamily="2" charset="-122"/>
              </a:rPr>
              <a:t>(</a:t>
            </a:r>
            <a:r>
              <a:rPr lang="en-US" altLang="zh-CN" sz="2000" b="1" smtClean="0">
                <a:latin typeface="Courier New" pitchFamily="49" charset="0"/>
                <a:ea typeface="宋体" pitchFamily="2" charset="-122"/>
              </a:rPr>
              <a:t>provides</a:t>
            </a:r>
            <a:r>
              <a:rPr lang="en-US" altLang="zh-CN" sz="2000" smtClean="0">
                <a:ea typeface="宋体" pitchFamily="2" charset="-122"/>
              </a:rPr>
              <a:t>)</a:t>
            </a:r>
          </a:p>
          <a:p>
            <a:pPr marL="749300" lvl="2" indent="-177800" eaLnBrk="1" hangingPunct="1">
              <a:spcBef>
                <a:spcPct val="35000"/>
              </a:spcBef>
              <a:buClr>
                <a:schemeClr val="tx1"/>
              </a:buClr>
            </a:pPr>
            <a:r>
              <a:rPr lang="en-US" altLang="zh-CN" smtClean="0">
                <a:ea typeface="宋体" pitchFamily="2" charset="-122"/>
              </a:rPr>
              <a:t>Offers operation interfaces</a:t>
            </a:r>
          </a:p>
          <a:p>
            <a:pPr marL="457200" lvl="1" indent="-174625" eaLnBrk="1" hangingPunct="1">
              <a:spcBef>
                <a:spcPct val="35000"/>
              </a:spcBef>
              <a:buClr>
                <a:schemeClr val="tx1"/>
              </a:buClr>
              <a:buFontTx/>
              <a:buChar char="•"/>
            </a:pPr>
            <a:r>
              <a:rPr lang="en-US" altLang="zh-CN" sz="2000" i="1" smtClean="0">
                <a:ea typeface="宋体" pitchFamily="2" charset="-122"/>
              </a:rPr>
              <a:t>Receptacles </a:t>
            </a:r>
            <a:r>
              <a:rPr lang="en-US" altLang="zh-CN" sz="2000" smtClean="0">
                <a:ea typeface="宋体" pitchFamily="2" charset="-122"/>
              </a:rPr>
              <a:t>(</a:t>
            </a:r>
            <a:r>
              <a:rPr lang="en-US" altLang="zh-CN" sz="2000" b="1" smtClean="0">
                <a:latin typeface="Courier New" pitchFamily="49" charset="0"/>
                <a:ea typeface="宋体" pitchFamily="2" charset="-122"/>
              </a:rPr>
              <a:t>uses</a:t>
            </a:r>
            <a:r>
              <a:rPr lang="en-US" altLang="zh-CN" sz="2000" smtClean="0">
                <a:ea typeface="宋体" pitchFamily="2" charset="-122"/>
              </a:rPr>
              <a:t>)</a:t>
            </a:r>
          </a:p>
          <a:p>
            <a:pPr marL="749300" lvl="2" indent="-177800" eaLnBrk="1" hangingPunct="1">
              <a:spcBef>
                <a:spcPct val="35000"/>
              </a:spcBef>
              <a:buClr>
                <a:schemeClr val="tx1"/>
              </a:buClr>
            </a:pPr>
            <a:r>
              <a:rPr lang="en-US" altLang="zh-CN" smtClean="0">
                <a:ea typeface="宋体" pitchFamily="2" charset="-122"/>
              </a:rPr>
              <a:t>Required operation interfaces</a:t>
            </a:r>
          </a:p>
          <a:p>
            <a:pPr marL="457200" lvl="1" indent="-174625" eaLnBrk="1" hangingPunct="1">
              <a:spcBef>
                <a:spcPct val="35000"/>
              </a:spcBef>
              <a:buClr>
                <a:schemeClr val="tx1"/>
              </a:buClr>
              <a:buFontTx/>
              <a:buChar char="•"/>
            </a:pPr>
            <a:r>
              <a:rPr lang="en-US" altLang="zh-CN" sz="2000" i="1" smtClean="0">
                <a:ea typeface="宋体" pitchFamily="2" charset="-122"/>
              </a:rPr>
              <a:t>Event sources </a:t>
            </a:r>
            <a:r>
              <a:rPr lang="en-US" altLang="zh-CN" sz="2000" smtClean="0">
                <a:ea typeface="宋体" pitchFamily="2" charset="-122"/>
              </a:rPr>
              <a:t>(</a:t>
            </a:r>
            <a:r>
              <a:rPr lang="en-US" altLang="zh-CN" sz="2000" b="1" smtClean="0">
                <a:latin typeface="Courier New" pitchFamily="49" charset="0"/>
                <a:ea typeface="宋体" pitchFamily="2" charset="-122"/>
              </a:rPr>
              <a:t>publishes</a:t>
            </a:r>
            <a:r>
              <a:rPr lang="en-US" altLang="zh-CN" sz="2000" i="1" smtClean="0">
                <a:ea typeface="宋体" pitchFamily="2" charset="-122"/>
              </a:rPr>
              <a:t> &amp; </a:t>
            </a:r>
            <a:r>
              <a:rPr lang="en-US" altLang="zh-CN" sz="2000" b="1" smtClean="0">
                <a:latin typeface="Courier New" pitchFamily="49" charset="0"/>
                <a:ea typeface="宋体" pitchFamily="2" charset="-122"/>
              </a:rPr>
              <a:t>emits</a:t>
            </a:r>
            <a:r>
              <a:rPr lang="en-US" altLang="zh-CN" sz="2000" smtClean="0">
                <a:ea typeface="宋体" pitchFamily="2" charset="-122"/>
              </a:rPr>
              <a:t>)</a:t>
            </a:r>
            <a:r>
              <a:rPr lang="en-US" altLang="zh-CN" sz="2000" i="1" smtClean="0">
                <a:ea typeface="宋体" pitchFamily="2" charset="-122"/>
              </a:rPr>
              <a:t> </a:t>
            </a:r>
          </a:p>
          <a:p>
            <a:pPr marL="749300" lvl="2" indent="-177800" eaLnBrk="1" hangingPunct="1">
              <a:spcBef>
                <a:spcPct val="35000"/>
              </a:spcBef>
              <a:buClr>
                <a:schemeClr val="tx1"/>
              </a:buClr>
            </a:pPr>
            <a:r>
              <a:rPr lang="en-US" altLang="zh-CN" smtClean="0">
                <a:ea typeface="宋体" pitchFamily="2" charset="-122"/>
              </a:rPr>
              <a:t>Produced events</a:t>
            </a:r>
          </a:p>
          <a:p>
            <a:pPr marL="457200" lvl="1" indent="-174625" eaLnBrk="1" hangingPunct="1">
              <a:spcBef>
                <a:spcPct val="35000"/>
              </a:spcBef>
              <a:buClr>
                <a:schemeClr val="tx1"/>
              </a:buClr>
              <a:buFontTx/>
              <a:buChar char="•"/>
            </a:pPr>
            <a:r>
              <a:rPr lang="en-US" altLang="zh-CN" sz="2000" i="1" smtClean="0">
                <a:ea typeface="宋体" pitchFamily="2" charset="-122"/>
              </a:rPr>
              <a:t>Event sinks </a:t>
            </a:r>
            <a:r>
              <a:rPr lang="en-US" altLang="zh-CN" sz="2000" smtClean="0">
                <a:ea typeface="宋体" pitchFamily="2" charset="-122"/>
              </a:rPr>
              <a:t>(</a:t>
            </a:r>
            <a:r>
              <a:rPr lang="en-US" altLang="zh-CN" sz="2000" b="1" smtClean="0">
                <a:latin typeface="Courier New" pitchFamily="49" charset="0"/>
                <a:ea typeface="宋体" pitchFamily="2" charset="-122"/>
              </a:rPr>
              <a:t>consumes</a:t>
            </a:r>
            <a:r>
              <a:rPr lang="en-US" altLang="zh-CN" sz="2000" smtClean="0">
                <a:ea typeface="宋体" pitchFamily="2" charset="-122"/>
              </a:rPr>
              <a:t>)	 </a:t>
            </a:r>
          </a:p>
          <a:p>
            <a:pPr marL="749300" lvl="2" indent="-177800" eaLnBrk="1" hangingPunct="1">
              <a:spcBef>
                <a:spcPct val="35000"/>
              </a:spcBef>
              <a:buClr>
                <a:schemeClr val="tx1"/>
              </a:buClr>
            </a:pPr>
            <a:r>
              <a:rPr lang="en-US" altLang="zh-CN" smtClean="0">
                <a:ea typeface="宋体" pitchFamily="2" charset="-122"/>
              </a:rPr>
              <a:t>Consumed events</a:t>
            </a:r>
          </a:p>
          <a:p>
            <a:pPr marL="457200" lvl="1" indent="-174625" eaLnBrk="1" hangingPunct="1">
              <a:spcBef>
                <a:spcPct val="35000"/>
              </a:spcBef>
              <a:buClr>
                <a:schemeClr val="tx1"/>
              </a:buClr>
              <a:buFontTx/>
              <a:buChar char="•"/>
            </a:pPr>
            <a:r>
              <a:rPr lang="en-US" altLang="zh-CN" sz="2000" i="1" smtClean="0">
                <a:ea typeface="宋体" pitchFamily="2" charset="-122"/>
              </a:rPr>
              <a:t>Attributes</a:t>
            </a:r>
            <a:r>
              <a:rPr lang="en-US" altLang="zh-CN" sz="2000" smtClean="0">
                <a:ea typeface="宋体" pitchFamily="2" charset="-122"/>
              </a:rPr>
              <a:t> (</a:t>
            </a:r>
            <a:r>
              <a:rPr lang="en-US" altLang="zh-CN" sz="2000" b="1" smtClean="0">
                <a:latin typeface="Courier New" pitchFamily="49" charset="0"/>
                <a:ea typeface="宋体" pitchFamily="2" charset="-122"/>
              </a:rPr>
              <a:t>attribute</a:t>
            </a:r>
            <a:r>
              <a:rPr lang="en-US" altLang="zh-CN" sz="2000" smtClean="0">
                <a:ea typeface="宋体" pitchFamily="2" charset="-122"/>
              </a:rPr>
              <a:t>) </a:t>
            </a:r>
          </a:p>
          <a:p>
            <a:pPr marL="749300" lvl="2" indent="-177800" eaLnBrk="1" hangingPunct="1">
              <a:spcBef>
                <a:spcPct val="35000"/>
              </a:spcBef>
              <a:buClr>
                <a:schemeClr val="tx1"/>
              </a:buClr>
            </a:pPr>
            <a:r>
              <a:rPr lang="en-US" altLang="zh-CN" smtClean="0">
                <a:ea typeface="宋体" pitchFamily="2" charset="-122"/>
              </a:rPr>
              <a:t>Configurable properties</a:t>
            </a:r>
          </a:p>
          <a:p>
            <a:pPr marL="168275" indent="-168275" eaLnBrk="1" hangingPunct="1">
              <a:spcBef>
                <a:spcPct val="35000"/>
              </a:spcBef>
              <a:buClr>
                <a:schemeClr val="tx1"/>
              </a:buClr>
            </a:pPr>
            <a:r>
              <a:rPr lang="en-US" altLang="zh-CN" sz="2000" smtClean="0">
                <a:ea typeface="宋体" pitchFamily="2" charset="-122"/>
              </a:rPr>
              <a:t>Each component instance is created &amp; managed by a unique component </a:t>
            </a:r>
            <a:r>
              <a:rPr lang="en-US" altLang="zh-CN" sz="2000" b="1" smtClean="0">
                <a:latin typeface="Courier New" pitchFamily="49" charset="0"/>
                <a:ea typeface="宋体" pitchFamily="2" charset="-122"/>
              </a:rPr>
              <a:t>home</a:t>
            </a:r>
          </a:p>
        </p:txBody>
      </p:sp>
      <p:sp>
        <p:nvSpPr>
          <p:cNvPr id="18436" name="Rectangle 5"/>
          <p:cNvSpPr>
            <a:spLocks noGrp="1" noChangeArrowheads="1"/>
          </p:cNvSpPr>
          <p:nvPr>
            <p:ph type="title"/>
          </p:nvPr>
        </p:nvSpPr>
        <p:spPr/>
        <p:txBody>
          <a:bodyPr/>
          <a:lstStyle/>
          <a:p>
            <a:pPr eaLnBrk="1" hangingPunct="1"/>
            <a:r>
              <a:rPr lang="en-US" altLang="zh-CN" sz="3200" smtClean="0">
                <a:ea typeface="宋体" pitchFamily="2" charset="-122"/>
              </a:rPr>
              <a:t>CORBA Component Ports</a:t>
            </a:r>
          </a:p>
        </p:txBody>
      </p:sp>
      <p:sp>
        <p:nvSpPr>
          <p:cNvPr id="18437" name="Text Box 7"/>
          <p:cNvSpPr txBox="1">
            <a:spLocks noChangeArrowheads="1"/>
          </p:cNvSpPr>
          <p:nvPr/>
        </p:nvSpPr>
        <p:spPr bwMode="auto">
          <a:xfrm>
            <a:off x="152400" y="914400"/>
            <a:ext cx="3581400" cy="5181600"/>
          </a:xfrm>
          <a:prstGeom prst="rect">
            <a:avLst/>
          </a:prstGeom>
          <a:noFill/>
          <a:ln w="9525">
            <a:noFill/>
            <a:miter lim="800000"/>
            <a:headEnd/>
            <a:tailEnd/>
          </a:ln>
        </p:spPr>
        <p:txBody>
          <a:bodyPr/>
          <a:lstStyle/>
          <a:p>
            <a:pPr algn="ctr"/>
            <a:endParaRPr lang="zh-CN" altLang="en-US" sz="2400" i="0">
              <a:latin typeface="Arial Unicode MS" pitchFamily="34" charset="-128"/>
              <a:ea typeface="宋体" pitchFamily="2" charset="-122"/>
            </a:endParaRPr>
          </a:p>
        </p:txBody>
      </p:sp>
      <p:graphicFrame>
        <p:nvGraphicFramePr>
          <p:cNvPr id="18434" name="Object 2"/>
          <p:cNvGraphicFramePr>
            <a:graphicFrameLocks noChangeAspect="1"/>
          </p:cNvGraphicFramePr>
          <p:nvPr/>
        </p:nvGraphicFramePr>
        <p:xfrm>
          <a:off x="0" y="1166813"/>
          <a:ext cx="4262438" cy="4857750"/>
        </p:xfrm>
        <a:graphic>
          <a:graphicData uri="http://schemas.openxmlformats.org/presentationml/2006/ole">
            <p:oleObj spid="_x0000_s18434" name="Visio" r:id="rId4" imgW="2327793" imgH="2654861" progId="Visio.Drawing.11">
              <p:embed/>
            </p:oleObj>
          </a:graphicData>
        </a:graphic>
      </p:graphicFrame>
      <p:sp>
        <p:nvSpPr>
          <p:cNvPr id="18438" name="Rectangle 9"/>
          <p:cNvSpPr>
            <a:spLocks noChangeArrowheads="1"/>
          </p:cNvSpPr>
          <p:nvPr/>
        </p:nvSpPr>
        <p:spPr bwMode="auto">
          <a:xfrm rot="5400000">
            <a:off x="-302419" y="3880644"/>
            <a:ext cx="1338263" cy="701675"/>
          </a:xfrm>
          <a:prstGeom prst="rect">
            <a:avLst/>
          </a:prstGeom>
          <a:solidFill>
            <a:schemeClr val="bg1"/>
          </a:solidFill>
          <a:ln w="9525">
            <a:noFill/>
            <a:miter lim="800000"/>
            <a:headEnd/>
            <a:tailEnd/>
          </a:ln>
        </p:spPr>
        <p:txBody>
          <a:bodyPr>
            <a:spAutoFit/>
          </a:bodyPr>
          <a:lstStyle/>
          <a:p>
            <a:pPr algn="ctr">
              <a:spcBef>
                <a:spcPct val="0"/>
              </a:spcBef>
            </a:pPr>
            <a:r>
              <a:rPr lang="zh-CN" altLang="en-US" sz="2000" i="0">
                <a:solidFill>
                  <a:srgbClr val="FF0000"/>
                </a:solidFill>
                <a:ea typeface="宋体" pitchFamily="2" charset="-122"/>
              </a:rPr>
              <a:t>“</a:t>
            </a:r>
            <a:r>
              <a:rPr lang="en-US" altLang="zh-CN" sz="2000" i="0">
                <a:solidFill>
                  <a:srgbClr val="FF0000"/>
                </a:solidFill>
                <a:ea typeface="宋体" pitchFamily="2" charset="-122"/>
              </a:rPr>
              <a:t>Receives From” </a:t>
            </a:r>
          </a:p>
        </p:txBody>
      </p:sp>
      <p:sp>
        <p:nvSpPr>
          <p:cNvPr id="18439" name="Rectangle 10"/>
          <p:cNvSpPr>
            <a:spLocks noChangeArrowheads="1"/>
          </p:cNvSpPr>
          <p:nvPr/>
        </p:nvSpPr>
        <p:spPr bwMode="auto">
          <a:xfrm rot="16200000" flipH="1">
            <a:off x="3210720" y="3920331"/>
            <a:ext cx="1338262" cy="701675"/>
          </a:xfrm>
          <a:prstGeom prst="rect">
            <a:avLst/>
          </a:prstGeom>
          <a:solidFill>
            <a:schemeClr val="bg1"/>
          </a:solidFill>
          <a:ln w="9525">
            <a:noFill/>
            <a:miter lim="800000"/>
            <a:headEnd/>
            <a:tailEnd/>
          </a:ln>
        </p:spPr>
        <p:txBody>
          <a:bodyPr>
            <a:spAutoFit/>
          </a:bodyPr>
          <a:lstStyle/>
          <a:p>
            <a:pPr algn="ctr">
              <a:spcBef>
                <a:spcPct val="0"/>
              </a:spcBef>
            </a:pPr>
            <a:r>
              <a:rPr lang="zh-CN" altLang="en-US" sz="2000" i="0">
                <a:solidFill>
                  <a:srgbClr val="FF0000"/>
                </a:solidFill>
                <a:ea typeface="宋体" pitchFamily="2" charset="-122"/>
              </a:rPr>
              <a:t>“</a:t>
            </a:r>
            <a:r>
              <a:rPr lang="en-US" altLang="zh-CN" sz="2000" i="0">
                <a:solidFill>
                  <a:srgbClr val="FF0000"/>
                </a:solidFill>
                <a:ea typeface="宋体" pitchFamily="2" charset="-122"/>
              </a:rPr>
              <a:t>Sends To”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altLang="zh-CN" sz="3200" smtClean="0">
                <a:ea typeface="宋体" pitchFamily="2" charset="-122"/>
              </a:rPr>
              <a:t>Managing Component Lifecycle</a:t>
            </a:r>
          </a:p>
        </p:txBody>
      </p:sp>
      <p:sp>
        <p:nvSpPr>
          <p:cNvPr id="94211" name="Rectangle 3"/>
          <p:cNvSpPr>
            <a:spLocks noGrp="1" noChangeArrowheads="1"/>
          </p:cNvSpPr>
          <p:nvPr>
            <p:ph type="body" idx="1"/>
          </p:nvPr>
        </p:nvSpPr>
        <p:spPr>
          <a:xfrm>
            <a:off x="180975" y="1123950"/>
            <a:ext cx="4391025" cy="4962525"/>
          </a:xfrm>
        </p:spPr>
        <p:txBody>
          <a:bodyPr/>
          <a:lstStyle/>
          <a:p>
            <a:pPr marL="169863" indent="-169863" eaLnBrk="1" hangingPunct="1">
              <a:spcBef>
                <a:spcPct val="40000"/>
              </a:spcBef>
            </a:pPr>
            <a:r>
              <a:rPr lang="en-US" altLang="zh-CN" sz="2000" smtClean="0">
                <a:ea typeface="宋体" pitchFamily="2" charset="-122"/>
              </a:rPr>
              <a:t>Context </a:t>
            </a:r>
          </a:p>
          <a:p>
            <a:pPr marL="511175" lvl="1" indent="-169863" eaLnBrk="1" hangingPunct="1">
              <a:spcBef>
                <a:spcPct val="40000"/>
              </a:spcBef>
            </a:pPr>
            <a:r>
              <a:rPr lang="en-US" altLang="zh-CN" sz="2000" smtClean="0">
                <a:ea typeface="宋体" pitchFamily="2" charset="-122"/>
              </a:rPr>
              <a:t>Components need to be created by the CCM run-time</a:t>
            </a:r>
          </a:p>
          <a:p>
            <a:pPr marL="169863" indent="-169863" eaLnBrk="1" hangingPunct="1">
              <a:spcBef>
                <a:spcPct val="40000"/>
              </a:spcBef>
            </a:pPr>
            <a:r>
              <a:rPr lang="en-US" altLang="zh-CN" sz="2000" smtClean="0">
                <a:ea typeface="宋体" pitchFamily="2" charset="-122"/>
              </a:rPr>
              <a:t>Problems with CORBA 2.x</a:t>
            </a:r>
          </a:p>
          <a:p>
            <a:pPr marL="511175" lvl="1" indent="-169863" eaLnBrk="1" hangingPunct="1">
              <a:spcBef>
                <a:spcPct val="40000"/>
              </a:spcBef>
            </a:pPr>
            <a:r>
              <a:rPr lang="en-US" altLang="zh-CN" sz="2000" smtClean="0">
                <a:ea typeface="宋体" pitchFamily="2" charset="-122"/>
              </a:rPr>
              <a:t>No standard way to manage component’s lifecycle</a:t>
            </a:r>
          </a:p>
          <a:p>
            <a:pPr marL="511175" lvl="1" indent="-169863" eaLnBrk="1" hangingPunct="1">
              <a:spcBef>
                <a:spcPct val="40000"/>
              </a:spcBef>
            </a:pPr>
            <a:r>
              <a:rPr lang="en-US" altLang="zh-CN" sz="2000" smtClean="0">
                <a:ea typeface="宋体" pitchFamily="2" charset="-122"/>
              </a:rPr>
              <a:t>Need standard mechanisms to strategize lifecycle management</a:t>
            </a:r>
          </a:p>
        </p:txBody>
      </p:sp>
      <p:pic>
        <p:nvPicPr>
          <p:cNvPr id="94212" name="Picture 4" descr="fab_facility"/>
          <p:cNvPicPr>
            <a:picLocks noChangeAspect="1" noChangeArrowheads="1"/>
          </p:cNvPicPr>
          <p:nvPr/>
        </p:nvPicPr>
        <p:blipFill>
          <a:blip r:embed="rId2"/>
          <a:srcRect/>
          <a:stretch>
            <a:fillRect/>
          </a:stretch>
        </p:blipFill>
        <p:spPr bwMode="auto">
          <a:xfrm>
            <a:off x="4572000" y="1477963"/>
            <a:ext cx="4341813" cy="2640012"/>
          </a:xfrm>
          <a:prstGeom prst="rect">
            <a:avLst/>
          </a:prstGeom>
          <a:noFill/>
          <a:ln w="9525">
            <a:noFill/>
            <a:miter lim="800000"/>
            <a:headEnd/>
            <a:tailEnd/>
          </a:ln>
        </p:spPr>
      </p:pic>
      <p:sp>
        <p:nvSpPr>
          <p:cNvPr id="94213" name="Rectangle 5"/>
          <p:cNvSpPr>
            <a:spLocks noChangeArrowheads="1"/>
          </p:cNvSpPr>
          <p:nvPr/>
        </p:nvSpPr>
        <p:spPr bwMode="auto">
          <a:xfrm>
            <a:off x="180975" y="4268788"/>
            <a:ext cx="8451850" cy="2046287"/>
          </a:xfrm>
          <a:prstGeom prst="rect">
            <a:avLst/>
          </a:prstGeom>
          <a:noFill/>
          <a:ln w="9525">
            <a:noFill/>
            <a:miter lim="800000"/>
            <a:headEnd/>
            <a:tailEnd/>
          </a:ln>
        </p:spPr>
        <p:txBody>
          <a:bodyPr/>
          <a:lstStyle/>
          <a:p>
            <a:pPr marL="169863" indent="-169863">
              <a:lnSpc>
                <a:spcPct val="90000"/>
              </a:lnSpc>
              <a:spcBef>
                <a:spcPct val="40000"/>
              </a:spcBef>
              <a:buFontTx/>
              <a:buChar char="•"/>
            </a:pPr>
            <a:r>
              <a:rPr lang="en-US" altLang="zh-CN" sz="2000" i="0">
                <a:ea typeface="宋体" pitchFamily="2" charset="-122"/>
              </a:rPr>
              <a:t>CCM Solution </a:t>
            </a:r>
          </a:p>
          <a:p>
            <a:pPr marL="511175" lvl="1" indent="-169863">
              <a:lnSpc>
                <a:spcPct val="90000"/>
              </a:lnSpc>
              <a:spcBef>
                <a:spcPct val="40000"/>
              </a:spcBef>
              <a:buFontTx/>
              <a:buChar char="–"/>
            </a:pPr>
            <a:r>
              <a:rPr lang="en-US" altLang="zh-CN" sz="2000" i="0">
                <a:ea typeface="宋体" pitchFamily="2" charset="-122"/>
              </a:rPr>
              <a:t>Integrate lifecycle service into component definitions</a:t>
            </a:r>
          </a:p>
          <a:p>
            <a:pPr marL="511175" lvl="1" indent="-169863">
              <a:lnSpc>
                <a:spcPct val="90000"/>
              </a:lnSpc>
              <a:spcBef>
                <a:spcPct val="40000"/>
              </a:spcBef>
              <a:buFontTx/>
              <a:buChar char="–"/>
            </a:pPr>
            <a:r>
              <a:rPr lang="en-US" altLang="zh-CN" sz="2000" i="0">
                <a:ea typeface="宋体" pitchFamily="2" charset="-122"/>
              </a:rPr>
              <a:t>Use different component </a:t>
            </a:r>
            <a:r>
              <a:rPr lang="en-US" altLang="zh-CN" sz="2000">
                <a:ea typeface="宋体" pitchFamily="2" charset="-122"/>
              </a:rPr>
              <a:t>home’s </a:t>
            </a:r>
            <a:r>
              <a:rPr lang="en-US" altLang="zh-CN" sz="2000" i="0">
                <a:ea typeface="宋体" pitchFamily="2" charset="-122"/>
              </a:rPr>
              <a:t>to provide different lifecycle managing strategies</a:t>
            </a:r>
          </a:p>
          <a:p>
            <a:pPr marL="860425" lvl="2" indent="-169863">
              <a:lnSpc>
                <a:spcPct val="90000"/>
              </a:lnSpc>
              <a:spcBef>
                <a:spcPct val="40000"/>
              </a:spcBef>
              <a:buFontTx/>
              <a:buChar char="•"/>
            </a:pPr>
            <a:r>
              <a:rPr lang="en-US" altLang="zh-CN" sz="2000" i="0">
                <a:ea typeface="宋体" pitchFamily="2" charset="-122"/>
              </a:rPr>
              <a:t>Based on Factory &amp; Finder patterns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altLang="zh-CN" sz="3000" smtClean="0">
                <a:ea typeface="宋体" pitchFamily="2" charset="-122"/>
              </a:rPr>
              <a:t>A CORBA Component Home</a:t>
            </a:r>
          </a:p>
        </p:txBody>
      </p:sp>
      <p:sp>
        <p:nvSpPr>
          <p:cNvPr id="19460" name="Rectangle 3"/>
          <p:cNvSpPr>
            <a:spLocks noGrp="1" noChangeArrowheads="1"/>
          </p:cNvSpPr>
          <p:nvPr>
            <p:ph type="body" idx="1"/>
          </p:nvPr>
        </p:nvSpPr>
        <p:spPr>
          <a:xfrm>
            <a:off x="4826000" y="942975"/>
            <a:ext cx="4098925" cy="4243388"/>
          </a:xfrm>
        </p:spPr>
        <p:txBody>
          <a:bodyPr/>
          <a:lstStyle/>
          <a:p>
            <a:pPr marL="169863" indent="-169863" eaLnBrk="1" hangingPunct="1">
              <a:spcBef>
                <a:spcPct val="30000"/>
              </a:spcBef>
            </a:pPr>
            <a:r>
              <a:rPr lang="en-US" altLang="zh-CN" sz="2000" b="1" smtClean="0">
                <a:latin typeface="Courier New" pitchFamily="49" charset="0"/>
                <a:ea typeface="宋体" pitchFamily="2" charset="-122"/>
              </a:rPr>
              <a:t>home</a:t>
            </a:r>
            <a:r>
              <a:rPr lang="en-US" altLang="zh-CN" sz="2000" smtClean="0">
                <a:ea typeface="宋体" pitchFamily="2" charset="-122"/>
              </a:rPr>
              <a:t> is new CORBA meta-type</a:t>
            </a:r>
          </a:p>
          <a:p>
            <a:pPr marL="511175" lvl="1" indent="-169863" eaLnBrk="1" hangingPunct="1">
              <a:spcBef>
                <a:spcPct val="30000"/>
              </a:spcBef>
            </a:pPr>
            <a:r>
              <a:rPr lang="en-US" altLang="zh-CN" sz="2000" smtClean="0">
                <a:ea typeface="宋体" pitchFamily="2" charset="-122"/>
              </a:rPr>
              <a:t>A </a:t>
            </a:r>
            <a:r>
              <a:rPr lang="en-US" altLang="zh-CN" sz="2000" b="1" smtClean="0">
                <a:latin typeface="Courier New" pitchFamily="49" charset="0"/>
                <a:ea typeface="宋体" pitchFamily="2" charset="-122"/>
              </a:rPr>
              <a:t>home</a:t>
            </a:r>
            <a:r>
              <a:rPr lang="en-US" altLang="zh-CN" sz="2000" smtClean="0">
                <a:ea typeface="宋体" pitchFamily="2" charset="-122"/>
              </a:rPr>
              <a:t> has an interface &amp; object reference</a:t>
            </a:r>
          </a:p>
          <a:p>
            <a:pPr marL="169863" indent="-169863" eaLnBrk="1" hangingPunct="1">
              <a:spcBef>
                <a:spcPct val="30000"/>
              </a:spcBef>
            </a:pPr>
            <a:r>
              <a:rPr lang="en-US" altLang="zh-CN" sz="2000" smtClean="0">
                <a:ea typeface="宋体" pitchFamily="2" charset="-122"/>
              </a:rPr>
              <a:t>Manages one type of component </a:t>
            </a:r>
          </a:p>
          <a:p>
            <a:pPr marL="511175" lvl="1" indent="-169863" eaLnBrk="1" hangingPunct="1">
              <a:spcBef>
                <a:spcPct val="30000"/>
              </a:spcBef>
            </a:pPr>
            <a:r>
              <a:rPr lang="en-US" altLang="zh-CN" sz="2000" smtClean="0">
                <a:ea typeface="宋体" pitchFamily="2" charset="-122"/>
              </a:rPr>
              <a:t>More than one home type can manage same component type</a:t>
            </a:r>
          </a:p>
          <a:p>
            <a:pPr marL="511175" lvl="1" indent="-169863" eaLnBrk="1" hangingPunct="1">
              <a:spcBef>
                <a:spcPct val="30000"/>
              </a:spcBef>
            </a:pPr>
            <a:r>
              <a:rPr lang="en-US" altLang="zh-CN" sz="2000" smtClean="0">
                <a:ea typeface="宋体" pitchFamily="2" charset="-122"/>
              </a:rPr>
              <a:t>However, a component instance is managed by one home instance</a:t>
            </a:r>
          </a:p>
          <a:p>
            <a:pPr marL="169863" indent="-169863" eaLnBrk="1" hangingPunct="1">
              <a:spcBef>
                <a:spcPct val="30000"/>
              </a:spcBef>
            </a:pPr>
            <a:r>
              <a:rPr lang="en-US" altLang="zh-CN" sz="2000" smtClean="0">
                <a:ea typeface="宋体" pitchFamily="2" charset="-122"/>
              </a:rPr>
              <a:t>Standard </a:t>
            </a:r>
            <a:r>
              <a:rPr lang="en-US" altLang="zh-CN" sz="2000" i="1" smtClean="0">
                <a:ea typeface="宋体" pitchFamily="2" charset="-122"/>
                <a:cs typeface="Courier New" pitchFamily="49" charset="0"/>
              </a:rPr>
              <a:t>factory</a:t>
            </a:r>
            <a:r>
              <a:rPr lang="en-US" altLang="zh-CN" sz="2000" smtClean="0">
                <a:ea typeface="宋体" pitchFamily="2" charset="-122"/>
              </a:rPr>
              <a:t> &amp; </a:t>
            </a:r>
            <a:r>
              <a:rPr lang="en-US" altLang="zh-CN" sz="2000" i="1" smtClean="0">
                <a:ea typeface="宋体" pitchFamily="2" charset="-122"/>
              </a:rPr>
              <a:t>finder</a:t>
            </a:r>
            <a:r>
              <a:rPr lang="en-US" altLang="zh-CN" sz="2000" smtClean="0">
                <a:ea typeface="宋体" pitchFamily="2" charset="-122"/>
              </a:rPr>
              <a:t> operations</a:t>
            </a:r>
          </a:p>
          <a:p>
            <a:pPr marL="511175" lvl="1" indent="-169863" eaLnBrk="1" hangingPunct="1">
              <a:spcBef>
                <a:spcPct val="30000"/>
              </a:spcBef>
            </a:pPr>
            <a:r>
              <a:rPr lang="en-US" altLang="zh-CN" sz="2000" smtClean="0">
                <a:ea typeface="宋体" pitchFamily="2" charset="-122"/>
              </a:rPr>
              <a:t>e.g., </a:t>
            </a:r>
            <a:r>
              <a:rPr lang="en-US" altLang="zh-CN" sz="2000" b="1" smtClean="0">
                <a:latin typeface="Courier New" pitchFamily="49" charset="0"/>
                <a:ea typeface="宋体" pitchFamily="2" charset="-122"/>
              </a:rPr>
              <a:t>create()</a:t>
            </a:r>
          </a:p>
          <a:p>
            <a:pPr marL="169863" indent="-169863" eaLnBrk="1" hangingPunct="1">
              <a:spcBef>
                <a:spcPct val="30000"/>
              </a:spcBef>
            </a:pPr>
            <a:r>
              <a:rPr lang="en-US" altLang="zh-CN" sz="2000" b="1" smtClean="0">
                <a:latin typeface="Courier New" pitchFamily="49" charset="0"/>
                <a:ea typeface="宋体" pitchFamily="2" charset="-122"/>
              </a:rPr>
              <a:t>home</a:t>
            </a:r>
            <a:r>
              <a:rPr lang="en-US" altLang="zh-CN" sz="2000" smtClean="0">
                <a:ea typeface="宋体" pitchFamily="2" charset="-122"/>
              </a:rPr>
              <a:t> can have user-defined operations</a:t>
            </a:r>
          </a:p>
        </p:txBody>
      </p:sp>
      <p:sp>
        <p:nvSpPr>
          <p:cNvPr id="19461" name="Text Box 5"/>
          <p:cNvSpPr txBox="1">
            <a:spLocks noChangeArrowheads="1"/>
          </p:cNvSpPr>
          <p:nvPr/>
        </p:nvSpPr>
        <p:spPr bwMode="auto">
          <a:xfrm>
            <a:off x="152400" y="762000"/>
            <a:ext cx="4419600" cy="5181600"/>
          </a:xfrm>
          <a:prstGeom prst="rect">
            <a:avLst/>
          </a:prstGeom>
          <a:noFill/>
          <a:ln w="9525">
            <a:noFill/>
            <a:miter lim="800000"/>
            <a:headEnd/>
            <a:tailEnd/>
          </a:ln>
        </p:spPr>
        <p:txBody>
          <a:bodyPr/>
          <a:lstStyle/>
          <a:p>
            <a:pPr>
              <a:spcBef>
                <a:spcPct val="30000"/>
              </a:spcBef>
            </a:pPr>
            <a:r>
              <a:rPr lang="en-US" altLang="zh-CN" sz="1500" b="1" i="0">
                <a:latin typeface="Courier New" pitchFamily="49" charset="0"/>
                <a:ea typeface="宋体" pitchFamily="2" charset="-122"/>
              </a:rPr>
              <a:t>// IDL 3</a:t>
            </a:r>
          </a:p>
          <a:p>
            <a:pPr>
              <a:spcBef>
                <a:spcPct val="30000"/>
              </a:spcBef>
            </a:pPr>
            <a:r>
              <a:rPr lang="en-US" altLang="zh-CN" sz="1500" b="1" i="0">
                <a:solidFill>
                  <a:srgbClr val="D60093"/>
                </a:solidFill>
                <a:latin typeface="Courier New" pitchFamily="49" charset="0"/>
                <a:ea typeface="宋体" pitchFamily="2" charset="-122"/>
              </a:rPr>
              <a:t>home</a:t>
            </a:r>
            <a:r>
              <a:rPr lang="en-US" altLang="zh-CN" sz="1500" b="1" i="0">
                <a:latin typeface="Courier New" pitchFamily="49" charset="0"/>
                <a:ea typeface="宋体" pitchFamily="2" charset="-122"/>
              </a:rPr>
              <a:t> </a:t>
            </a:r>
            <a:r>
              <a:rPr lang="en-US" altLang="zh-CN" sz="1500" b="1" i="0">
                <a:solidFill>
                  <a:schemeClr val="accent2"/>
                </a:solidFill>
                <a:latin typeface="Courier New" pitchFamily="49" charset="0"/>
                <a:ea typeface="宋体" pitchFamily="2" charset="-122"/>
              </a:rPr>
              <a:t>RateGenHome</a:t>
            </a:r>
            <a:r>
              <a:rPr lang="en-US" altLang="zh-CN" sz="1500" b="1" i="0">
                <a:latin typeface="Courier New" pitchFamily="49" charset="0"/>
                <a:ea typeface="宋体" pitchFamily="2" charset="-122"/>
              </a:rPr>
              <a:t> manages RateGen</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factory create_pulser</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(in rateHz r);</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a:t>
            </a:r>
          </a:p>
          <a:p>
            <a:pPr>
              <a:spcBef>
                <a:spcPct val="30000"/>
              </a:spcBef>
            </a:pPr>
            <a:endParaRPr lang="en-US" altLang="zh-CN" sz="1500" b="1" i="0">
              <a:latin typeface="Courier New" pitchFamily="49" charset="0"/>
              <a:ea typeface="宋体" pitchFamily="2" charset="-122"/>
            </a:endParaRPr>
          </a:p>
          <a:p>
            <a:pPr>
              <a:spcBef>
                <a:spcPct val="30000"/>
              </a:spcBef>
            </a:pPr>
            <a:endParaRPr lang="en-US" altLang="zh-CN" sz="1500" b="1" i="0">
              <a:latin typeface="Courier New" pitchFamily="49" charset="0"/>
              <a:ea typeface="宋体" pitchFamily="2" charset="-122"/>
            </a:endParaRPr>
          </a:p>
          <a:p>
            <a:pPr>
              <a:spcBef>
                <a:spcPct val="30000"/>
              </a:spcBef>
            </a:pPr>
            <a:r>
              <a:rPr lang="en-US" altLang="zh-CN" sz="1500" b="1" i="0">
                <a:latin typeface="Courier New" pitchFamily="49" charset="0"/>
                <a:ea typeface="宋体" pitchFamily="2" charset="-122"/>
              </a:rPr>
              <a:t>// Equivalent IDL 2</a:t>
            </a:r>
          </a:p>
          <a:p>
            <a:pPr>
              <a:spcBef>
                <a:spcPct val="30000"/>
              </a:spcBef>
            </a:pPr>
            <a:r>
              <a:rPr lang="en-US" altLang="zh-CN" sz="1500" b="1" i="0">
                <a:latin typeface="Courier New" pitchFamily="49" charset="0"/>
                <a:ea typeface="宋体" pitchFamily="2" charset="-122"/>
              </a:rPr>
              <a:t>interface RateGenHome</a:t>
            </a:r>
            <a:r>
              <a:rPr lang="en-US" altLang="zh-CN" sz="1500" b="1" i="0">
                <a:solidFill>
                  <a:srgbClr val="D60093"/>
                </a:solidFill>
                <a:latin typeface="Courier New" pitchFamily="49" charset="0"/>
                <a:ea typeface="宋体" pitchFamily="2" charset="-122"/>
              </a:rPr>
              <a:t>Explicit</a:t>
            </a:r>
            <a:r>
              <a:rPr lang="en-US" altLang="zh-CN" sz="1500" b="1" i="0">
                <a:latin typeface="Courier New" pitchFamily="49" charset="0"/>
                <a:ea typeface="宋体" pitchFamily="2" charset="-122"/>
              </a:rPr>
              <a:t> </a:t>
            </a:r>
          </a:p>
          <a:p>
            <a:pPr>
              <a:spcBef>
                <a:spcPct val="30000"/>
              </a:spcBef>
            </a:pPr>
            <a:r>
              <a:rPr lang="en-US" altLang="zh-CN" sz="1500" b="1" i="0">
                <a:latin typeface="Courier New" pitchFamily="49" charset="0"/>
                <a:ea typeface="宋体" pitchFamily="2" charset="-122"/>
              </a:rPr>
              <a:t>: Components::CCMHome { </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RateGen create_pulser</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(in rateHz r);</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a:t>
            </a:r>
          </a:p>
          <a:p>
            <a:pPr>
              <a:spcBef>
                <a:spcPct val="30000"/>
              </a:spcBef>
            </a:pPr>
            <a:r>
              <a:rPr lang="en-US" altLang="zh-CN" sz="1500" b="1" i="0">
                <a:latin typeface="Courier New" pitchFamily="49" charset="0"/>
                <a:ea typeface="宋体" pitchFamily="2" charset="-122"/>
              </a:rPr>
              <a:t>interface RateGenHome</a:t>
            </a:r>
            <a:r>
              <a:rPr lang="en-US" altLang="zh-CN" sz="1500" b="1" i="0">
                <a:solidFill>
                  <a:srgbClr val="D60093"/>
                </a:solidFill>
                <a:latin typeface="Courier New" pitchFamily="49" charset="0"/>
                <a:ea typeface="宋体" pitchFamily="2" charset="-122"/>
              </a:rPr>
              <a:t>Implicit</a:t>
            </a:r>
            <a:r>
              <a:rPr lang="en-US" altLang="zh-CN" sz="1500" b="1" i="0">
                <a:latin typeface="Courier New" pitchFamily="49" charset="0"/>
                <a:ea typeface="宋体" pitchFamily="2" charset="-122"/>
              </a:rPr>
              <a:t> </a:t>
            </a:r>
          </a:p>
          <a:p>
            <a:pPr>
              <a:spcBef>
                <a:spcPct val="30000"/>
              </a:spcBef>
            </a:pPr>
            <a:r>
              <a:rPr lang="en-US" altLang="zh-CN" sz="1500" b="1" i="0">
                <a:latin typeface="Courier New" pitchFamily="49" charset="0"/>
                <a:ea typeface="宋体" pitchFamily="2" charset="-122"/>
              </a:rPr>
              <a:t>: </a:t>
            </a:r>
            <a:r>
              <a:rPr lang="en-US" altLang="zh-CN" sz="1500" b="1" i="0">
                <a:solidFill>
                  <a:srgbClr val="D60093"/>
                </a:solidFill>
                <a:latin typeface="Courier New" pitchFamily="49" charset="0"/>
                <a:ea typeface="宋体" pitchFamily="2" charset="-122"/>
              </a:rPr>
              <a:t>Components::KeylessCCMHome</a:t>
            </a:r>
            <a:r>
              <a:rPr lang="en-US" altLang="zh-CN" sz="1500" b="1" i="0">
                <a:latin typeface="Courier New" pitchFamily="49" charset="0"/>
                <a:ea typeface="宋体" pitchFamily="2" charset="-122"/>
              </a:rPr>
              <a:t> { </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RateGen </a:t>
            </a:r>
            <a:r>
              <a:rPr lang="en-US" altLang="zh-CN" sz="1500" b="1" i="0">
                <a:solidFill>
                  <a:srgbClr val="D60093"/>
                </a:solidFill>
                <a:latin typeface="Courier New" pitchFamily="49" charset="0"/>
                <a:ea typeface="宋体" pitchFamily="2" charset="-122"/>
              </a:rPr>
              <a:t>create</a:t>
            </a:r>
            <a:r>
              <a:rPr lang="en-US" altLang="zh-CN" sz="1500" b="1" i="0">
                <a:latin typeface="Courier New" pitchFamily="49" charset="0"/>
                <a:ea typeface="宋体" pitchFamily="2" charset="-122"/>
              </a:rPr>
              <a:t> ();</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a:t>
            </a:r>
          </a:p>
          <a:p>
            <a:pPr>
              <a:spcBef>
                <a:spcPct val="30000"/>
              </a:spcBef>
            </a:pPr>
            <a:r>
              <a:rPr lang="en-US" altLang="zh-CN" sz="1500" b="1" i="0">
                <a:latin typeface="Courier New" pitchFamily="49" charset="0"/>
                <a:ea typeface="宋体" pitchFamily="2" charset="-122"/>
              </a:rPr>
              <a:t>interface </a:t>
            </a:r>
            <a:r>
              <a:rPr lang="en-US" altLang="zh-CN" sz="1500" b="1" i="0">
                <a:solidFill>
                  <a:schemeClr val="accent2"/>
                </a:solidFill>
                <a:latin typeface="Courier New" pitchFamily="49" charset="0"/>
                <a:ea typeface="宋体" pitchFamily="2" charset="-122"/>
              </a:rPr>
              <a:t>RateGenHome</a:t>
            </a:r>
            <a:r>
              <a:rPr lang="en-US" altLang="zh-CN" sz="1500" b="1" i="0">
                <a:latin typeface="Courier New" pitchFamily="49" charset="0"/>
                <a:ea typeface="宋体" pitchFamily="2" charset="-122"/>
              </a:rPr>
              <a:t> :</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RateGenHomeExplicit,</a:t>
            </a:r>
            <a:br>
              <a:rPr lang="en-US" altLang="zh-CN" sz="1500" b="1" i="0">
                <a:latin typeface="Courier New" pitchFamily="49" charset="0"/>
                <a:ea typeface="宋体" pitchFamily="2" charset="-122"/>
              </a:rPr>
            </a:br>
            <a:r>
              <a:rPr lang="en-US" altLang="zh-CN" sz="1500" b="1" i="0">
                <a:latin typeface="Courier New" pitchFamily="49" charset="0"/>
                <a:ea typeface="宋体" pitchFamily="2" charset="-122"/>
              </a:rPr>
              <a:t> RateGenHomeImplicit {}; </a:t>
            </a:r>
          </a:p>
        </p:txBody>
      </p:sp>
      <p:sp>
        <p:nvSpPr>
          <p:cNvPr id="19462" name="AutoShape 6"/>
          <p:cNvSpPr>
            <a:spLocks noChangeArrowheads="1"/>
          </p:cNvSpPr>
          <p:nvPr/>
        </p:nvSpPr>
        <p:spPr bwMode="auto">
          <a:xfrm>
            <a:off x="914400" y="2101850"/>
            <a:ext cx="533400" cy="685800"/>
          </a:xfrm>
          <a:prstGeom prst="downArrow">
            <a:avLst>
              <a:gd name="adj1" fmla="val 50000"/>
              <a:gd name="adj2" fmla="val 32143"/>
            </a:avLst>
          </a:prstGeom>
          <a:noFill/>
          <a:ln w="9525">
            <a:solidFill>
              <a:schemeClr val="tx1"/>
            </a:solidFill>
            <a:miter lim="800000"/>
            <a:headEnd/>
            <a:tailEnd/>
          </a:ln>
        </p:spPr>
        <p:txBody>
          <a:bodyPr anchor="ctr">
            <a:spAutoFit/>
          </a:bodyPr>
          <a:lstStyle/>
          <a:p>
            <a:endParaRPr lang="nl-NL"/>
          </a:p>
        </p:txBody>
      </p:sp>
      <p:graphicFrame>
        <p:nvGraphicFramePr>
          <p:cNvPr id="19458" name="Object 2"/>
          <p:cNvGraphicFramePr>
            <a:graphicFrameLocks noChangeAspect="1"/>
          </p:cNvGraphicFramePr>
          <p:nvPr/>
        </p:nvGraphicFramePr>
        <p:xfrm>
          <a:off x="2901950" y="1825625"/>
          <a:ext cx="1770063" cy="1579563"/>
        </p:xfrm>
        <a:graphic>
          <a:graphicData uri="http://schemas.openxmlformats.org/presentationml/2006/ole">
            <p:oleObj spid="_x0000_s19458" name="Visio" r:id="rId4" imgW="1725399" imgH="1540346" progId="Visio.Drawing.11">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4"/>
          <p:cNvSpPr>
            <a:spLocks noGrp="1"/>
          </p:cNvSpPr>
          <p:nvPr>
            <p:ph type="sldNum" sz="quarter" idx="10"/>
          </p:nvPr>
        </p:nvSpPr>
        <p:spPr>
          <a:noFill/>
        </p:spPr>
        <p:txBody>
          <a:bodyPr/>
          <a:lstStyle/>
          <a:p>
            <a:fld id="{7EAAD9B7-937C-4930-82FE-EAAFAC8C648A}" type="slidenum">
              <a:rPr lang="zh-CN" altLang="en-US" smtClean="0">
                <a:latin typeface="Arial" charset="0"/>
              </a:rPr>
              <a:pPr/>
              <a:t>4</a:t>
            </a:fld>
            <a:endParaRPr lang="en-US" altLang="zh-CN" smtClean="0">
              <a:latin typeface="Arial" charset="0"/>
            </a:endParaRPr>
          </a:p>
        </p:txBody>
      </p:sp>
      <p:sp>
        <p:nvSpPr>
          <p:cNvPr id="77827" name="Rectangle 3"/>
          <p:cNvSpPr>
            <a:spLocks noGrp="1" noChangeArrowheads="1"/>
          </p:cNvSpPr>
          <p:nvPr>
            <p:ph type="body" idx="1"/>
          </p:nvPr>
        </p:nvSpPr>
        <p:spPr>
          <a:noFill/>
        </p:spPr>
        <p:txBody>
          <a:bodyPr anchor="ctr"/>
          <a:lstStyle/>
          <a:p>
            <a:pPr algn="ctr" eaLnBrk="1" hangingPunct="1">
              <a:buFont typeface="Wingdings" pitchFamily="2" charset="2"/>
              <a:buNone/>
            </a:pPr>
            <a:r>
              <a:rPr lang="en-US" altLang="zh-CN" sz="5400" smtClean="0">
                <a:solidFill>
                  <a:srgbClr val="FF3300"/>
                </a:solidFill>
                <a:ea typeface="ＭＳ Ｐゴシック" pitchFamily="34" charset="-128"/>
              </a:rPr>
              <a:t>Motivation &amp; Overview of Component Middleware</a:t>
            </a:r>
          </a:p>
        </p:txBody>
      </p:sp>
      <p:sp>
        <p:nvSpPr>
          <p:cNvPr id="77828" name="Text Box 4"/>
          <p:cNvSpPr txBox="1">
            <a:spLocks noChangeArrowheads="1"/>
          </p:cNvSpPr>
          <p:nvPr/>
        </p:nvSpPr>
        <p:spPr bwMode="auto">
          <a:xfrm>
            <a:off x="1978025" y="5472113"/>
            <a:ext cx="5413375" cy="457200"/>
          </a:xfrm>
          <a:prstGeom prst="rect">
            <a:avLst/>
          </a:prstGeom>
          <a:noFill/>
          <a:ln w="9525">
            <a:noFill/>
            <a:miter lim="800000"/>
            <a:headEnd/>
            <a:tailEnd/>
          </a:ln>
        </p:spPr>
        <p:txBody>
          <a:bodyPr wrap="none">
            <a:spAutoFit/>
          </a:bodyPr>
          <a:lstStyle/>
          <a:p>
            <a:pPr algn="ctr"/>
            <a:r>
              <a:rPr lang="en-US" altLang="zh-CN" sz="2400" i="0">
                <a:ea typeface="宋体" pitchFamily="2" charset="-122"/>
              </a:rPr>
              <a:t>www.cs.wustl.edu/~schmidt/cuj-16.doc</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F12B80BC-BFD0-46D5-98F0-4FA35A04AC4B}" type="datetime1">
              <a:rPr lang="zh-CN" altLang="en-US">
                <a:ea typeface="宋体" pitchFamily="2" charset="-122"/>
              </a:rPr>
              <a:pPr/>
              <a:t>2010-4-28</a:t>
            </a:fld>
            <a:endParaRPr lang="en-US" altLang="zh-CN">
              <a:ea typeface="宋体" pitchFamily="2" charset="-122"/>
            </a:endParaRPr>
          </a:p>
        </p:txBody>
      </p:sp>
      <p:sp>
        <p:nvSpPr>
          <p:cNvPr id="95235" name="Slide Number Placeholder 4"/>
          <p:cNvSpPr>
            <a:spLocks noGrp="1"/>
          </p:cNvSpPr>
          <p:nvPr>
            <p:ph type="sldNum" sz="quarter" idx="10"/>
          </p:nvPr>
        </p:nvSpPr>
        <p:spPr>
          <a:noFill/>
        </p:spPr>
        <p:txBody>
          <a:bodyPr/>
          <a:lstStyle/>
          <a:p>
            <a:fld id="{9B52AE4D-7A52-49F4-8752-F47B0E992C1C}" type="slidenum">
              <a:rPr lang="zh-CN" altLang="en-US" smtClean="0">
                <a:latin typeface="Arial" charset="0"/>
              </a:rPr>
              <a:pPr/>
              <a:t>40</a:t>
            </a:fld>
            <a:endParaRPr lang="en-US" altLang="zh-CN" smtClean="0">
              <a:latin typeface="Arial" charset="0"/>
            </a:endParaRPr>
          </a:p>
        </p:txBody>
      </p:sp>
      <p:sp>
        <p:nvSpPr>
          <p:cNvPr id="95236" name="Rectangle 3"/>
          <p:cNvSpPr>
            <a:spLocks noGrp="1" noChangeArrowheads="1"/>
          </p:cNvSpPr>
          <p:nvPr>
            <p:ph type="body" idx="1"/>
          </p:nvPr>
        </p:nvSpPr>
        <p:spPr>
          <a:xfrm>
            <a:off x="1773238" y="1066800"/>
            <a:ext cx="6226175" cy="5019675"/>
          </a:xfrm>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A Quick CCM Client Example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altLang="zh-CN" sz="3200" smtClean="0">
                <a:ea typeface="宋体" pitchFamily="2" charset="-122"/>
              </a:rPr>
              <a:t>Component &amp; Home for Simple </a:t>
            </a:r>
            <a:r>
              <a:rPr lang="en-US" altLang="zh-CN" sz="3200" b="1" smtClean="0">
                <a:latin typeface="Courier New" pitchFamily="49" charset="0"/>
                <a:ea typeface="宋体" pitchFamily="2" charset="-122"/>
              </a:rPr>
              <a:t>HelloWorld</a:t>
            </a:r>
          </a:p>
        </p:txBody>
      </p:sp>
      <p:sp>
        <p:nvSpPr>
          <p:cNvPr id="96259" name="Text Box 3"/>
          <p:cNvSpPr txBox="1">
            <a:spLocks noChangeArrowheads="1"/>
          </p:cNvSpPr>
          <p:nvPr/>
        </p:nvSpPr>
        <p:spPr bwMode="auto">
          <a:xfrm>
            <a:off x="1474788" y="1038225"/>
            <a:ext cx="6194425" cy="3571875"/>
          </a:xfrm>
          <a:prstGeom prst="rect">
            <a:avLst/>
          </a:prstGeom>
          <a:noFill/>
          <a:ln w="9525">
            <a:solidFill>
              <a:schemeClr val="tx1"/>
            </a:solidFill>
            <a:miter lim="800000"/>
            <a:headEnd/>
            <a:tailEnd/>
          </a:ln>
        </p:spPr>
        <p:txBody>
          <a:bodyPr>
            <a:spAutoFit/>
          </a:bodyPr>
          <a:lstStyle/>
          <a:p>
            <a:pPr>
              <a:spcBef>
                <a:spcPct val="20000"/>
              </a:spcBef>
            </a:pPr>
            <a:r>
              <a:rPr lang="en-US" altLang="zh-CN" sz="2000" b="1" i="0">
                <a:latin typeface="Courier New" pitchFamily="49" charset="0"/>
                <a:ea typeface="宋体" pitchFamily="2" charset="-122"/>
              </a:rPr>
              <a:t>interface Hello {</a:t>
            </a:r>
            <a:br>
              <a:rPr lang="en-US" altLang="zh-CN" sz="2000" b="1" i="0">
                <a:latin typeface="Courier New" pitchFamily="49" charset="0"/>
                <a:ea typeface="宋体" pitchFamily="2" charset="-122"/>
              </a:rPr>
            </a:br>
            <a:r>
              <a:rPr lang="en-US" altLang="zh-CN" sz="2000" b="1" i="0">
                <a:latin typeface="Courier New" pitchFamily="49" charset="0"/>
                <a:ea typeface="宋体" pitchFamily="2" charset="-122"/>
              </a:rPr>
              <a:t>  void sayHello (in string username);</a:t>
            </a:r>
            <a:br>
              <a:rPr lang="en-US" altLang="zh-CN" sz="2000" b="1" i="0">
                <a:latin typeface="Courier New" pitchFamily="49" charset="0"/>
                <a:ea typeface="宋体" pitchFamily="2" charset="-122"/>
              </a:rPr>
            </a:br>
            <a:r>
              <a:rPr lang="en-US" altLang="zh-CN" sz="2000" b="1" i="0">
                <a:latin typeface="Courier New" pitchFamily="49" charset="0"/>
                <a:ea typeface="宋体" pitchFamily="2" charset="-122"/>
              </a:rPr>
              <a:t>};</a:t>
            </a:r>
          </a:p>
          <a:p>
            <a:pPr>
              <a:spcBef>
                <a:spcPct val="20000"/>
              </a:spcBef>
            </a:pPr>
            <a:r>
              <a:rPr lang="en-US" altLang="zh-CN" sz="2000" b="1" i="0">
                <a:latin typeface="Courier New" pitchFamily="49" charset="0"/>
                <a:ea typeface="宋体" pitchFamily="2" charset="-122"/>
              </a:rPr>
              <a:t>interface Goodbye {</a:t>
            </a:r>
          </a:p>
          <a:p>
            <a:pPr>
              <a:spcBef>
                <a:spcPct val="20000"/>
              </a:spcBef>
            </a:pPr>
            <a:r>
              <a:rPr lang="en-US" altLang="zh-CN" sz="2000" b="1" i="0">
                <a:latin typeface="Courier New" pitchFamily="49" charset="0"/>
                <a:ea typeface="宋体" pitchFamily="2" charset="-122"/>
              </a:rPr>
              <a:t>  void sayGoodbye (in string username);</a:t>
            </a:r>
          </a:p>
          <a:p>
            <a:pPr>
              <a:spcBef>
                <a:spcPct val="20000"/>
              </a:spcBef>
            </a:pPr>
            <a:r>
              <a:rPr lang="en-US" altLang="zh-CN" sz="2000" b="1" i="0">
                <a:latin typeface="Courier New" pitchFamily="49" charset="0"/>
                <a:ea typeface="宋体" pitchFamily="2" charset="-122"/>
              </a:rPr>
              <a:t>};</a:t>
            </a:r>
          </a:p>
          <a:p>
            <a:pPr>
              <a:spcBef>
                <a:spcPct val="20000"/>
              </a:spcBef>
            </a:pPr>
            <a:r>
              <a:rPr lang="en-US" altLang="zh-CN" sz="2000" b="1" i="0">
                <a:latin typeface="Courier New" pitchFamily="49" charset="0"/>
                <a:ea typeface="宋体" pitchFamily="2" charset="-122"/>
              </a:rPr>
              <a:t>component </a:t>
            </a:r>
            <a:r>
              <a:rPr lang="en-US" altLang="zh-CN" sz="2000" b="1" i="0">
                <a:solidFill>
                  <a:srgbClr val="FF3300"/>
                </a:solidFill>
                <a:latin typeface="Courier New" pitchFamily="49" charset="0"/>
                <a:ea typeface="宋体" pitchFamily="2" charset="-122"/>
              </a:rPr>
              <a:t>HelloWorld</a:t>
            </a:r>
            <a:r>
              <a:rPr lang="en-US" altLang="zh-CN" sz="2000" b="1" i="0">
                <a:latin typeface="Courier New" pitchFamily="49" charset="0"/>
                <a:ea typeface="宋体" pitchFamily="2" charset="-122"/>
              </a:rPr>
              <a:t> supports Hello {</a:t>
            </a:r>
          </a:p>
          <a:p>
            <a:pPr>
              <a:spcBef>
                <a:spcPct val="20000"/>
              </a:spcBef>
            </a:pPr>
            <a:r>
              <a:rPr lang="en-US" altLang="zh-CN" sz="2000" b="1" i="0">
                <a:latin typeface="Courier New" pitchFamily="49" charset="0"/>
                <a:ea typeface="宋体" pitchFamily="2" charset="-122"/>
              </a:rPr>
              <a:t>	provides Goodbye Farewell;</a:t>
            </a:r>
          </a:p>
          <a:p>
            <a:pPr>
              <a:spcBef>
                <a:spcPct val="20000"/>
              </a:spcBef>
            </a:pPr>
            <a:r>
              <a:rPr lang="en-US" altLang="zh-CN" sz="2000" b="1" i="0">
                <a:latin typeface="Courier New" pitchFamily="49" charset="0"/>
                <a:ea typeface="宋体" pitchFamily="2" charset="-122"/>
              </a:rPr>
              <a:t>};</a:t>
            </a:r>
          </a:p>
          <a:p>
            <a:pPr>
              <a:spcBef>
                <a:spcPct val="20000"/>
              </a:spcBef>
            </a:pPr>
            <a:r>
              <a:rPr lang="en-US" altLang="zh-CN" sz="2000" b="1" i="0">
                <a:latin typeface="Courier New" pitchFamily="49" charset="0"/>
                <a:ea typeface="宋体" pitchFamily="2" charset="-122"/>
              </a:rPr>
              <a:t>home </a:t>
            </a:r>
            <a:r>
              <a:rPr lang="en-US" altLang="zh-CN" sz="2000" b="1" i="0">
                <a:solidFill>
                  <a:srgbClr val="FF3300"/>
                </a:solidFill>
                <a:latin typeface="Courier New" pitchFamily="49" charset="0"/>
                <a:ea typeface="宋体" pitchFamily="2" charset="-122"/>
              </a:rPr>
              <a:t>HelloHome</a:t>
            </a:r>
            <a:r>
              <a:rPr lang="en-US" altLang="zh-CN" sz="2000" b="1" i="0">
                <a:latin typeface="Courier New" pitchFamily="49" charset="0"/>
                <a:ea typeface="宋体" pitchFamily="2" charset="-122"/>
              </a:rPr>
              <a:t> manages </a:t>
            </a:r>
            <a:r>
              <a:rPr lang="en-US" altLang="zh-CN" sz="2000" b="1" i="0">
                <a:solidFill>
                  <a:srgbClr val="FF3300"/>
                </a:solidFill>
                <a:latin typeface="Courier New" pitchFamily="49" charset="0"/>
                <a:ea typeface="宋体" pitchFamily="2" charset="-122"/>
              </a:rPr>
              <a:t>HelloWorld</a:t>
            </a:r>
            <a:r>
              <a:rPr lang="en-US" altLang="zh-CN" sz="2000" b="1" i="0">
                <a:latin typeface="Courier New" pitchFamily="49" charset="0"/>
                <a:ea typeface="宋体" pitchFamily="2" charset="-122"/>
              </a:rPr>
              <a:t> {};</a:t>
            </a:r>
          </a:p>
        </p:txBody>
      </p:sp>
      <p:sp>
        <p:nvSpPr>
          <p:cNvPr id="96260" name="Text Box 4"/>
          <p:cNvSpPr txBox="1">
            <a:spLocks noChangeArrowheads="1"/>
          </p:cNvSpPr>
          <p:nvPr/>
        </p:nvSpPr>
        <p:spPr bwMode="auto">
          <a:xfrm>
            <a:off x="1358900" y="4691063"/>
            <a:ext cx="6654800" cy="1587500"/>
          </a:xfrm>
          <a:prstGeom prst="rect">
            <a:avLst/>
          </a:prstGeom>
          <a:noFill/>
          <a:ln w="9525">
            <a:noFill/>
            <a:miter lim="800000"/>
            <a:headEnd/>
            <a:tailEnd/>
          </a:ln>
        </p:spPr>
        <p:txBody>
          <a:bodyPr>
            <a:spAutoFit/>
          </a:bodyPr>
          <a:lstStyle/>
          <a:p>
            <a:pPr marL="169863" indent="-169863">
              <a:spcBef>
                <a:spcPct val="30000"/>
              </a:spcBef>
              <a:buFontTx/>
              <a:buChar char="•"/>
            </a:pPr>
            <a:r>
              <a:rPr lang="en-US" altLang="zh-CN" sz="2000" i="0">
                <a:latin typeface="Arial Unicode MS" pitchFamily="34" charset="-128"/>
                <a:ea typeface="宋体" pitchFamily="2" charset="-122"/>
              </a:rPr>
              <a:t>IDL 3 definitions for</a:t>
            </a:r>
          </a:p>
          <a:p>
            <a:pPr marL="511175" lvl="1" indent="-169863">
              <a:spcBef>
                <a:spcPct val="30000"/>
              </a:spcBef>
              <a:buFontTx/>
              <a:buChar char="•"/>
            </a:pPr>
            <a:r>
              <a:rPr lang="en-US" altLang="zh-CN" sz="2000" i="0">
                <a:latin typeface="Arial Unicode MS" pitchFamily="34" charset="-128"/>
                <a:ea typeface="宋体" pitchFamily="2" charset="-122"/>
              </a:rPr>
              <a:t>Component: </a:t>
            </a:r>
            <a:r>
              <a:rPr lang="en-US" altLang="zh-CN" sz="2000" b="1" i="0">
                <a:solidFill>
                  <a:srgbClr val="FF3300"/>
                </a:solidFill>
                <a:latin typeface="Courier New" pitchFamily="49" charset="0"/>
                <a:ea typeface="宋体" pitchFamily="2" charset="-122"/>
              </a:rPr>
              <a:t>HelloWorld</a:t>
            </a:r>
          </a:p>
          <a:p>
            <a:pPr marL="511175" lvl="1" indent="-169863">
              <a:spcBef>
                <a:spcPct val="30000"/>
              </a:spcBef>
              <a:buFontTx/>
              <a:buChar char="•"/>
            </a:pPr>
            <a:r>
              <a:rPr lang="en-US" altLang="zh-CN" sz="2000" i="0">
                <a:latin typeface="Arial Unicode MS" pitchFamily="34" charset="-128"/>
                <a:ea typeface="宋体" pitchFamily="2" charset="-122"/>
              </a:rPr>
              <a:t>Managing home: </a:t>
            </a:r>
            <a:r>
              <a:rPr lang="en-US" altLang="zh-CN" sz="2000" b="1" i="0">
                <a:solidFill>
                  <a:srgbClr val="FF3300"/>
                </a:solidFill>
                <a:latin typeface="Courier New" pitchFamily="49" charset="0"/>
                <a:ea typeface="宋体" pitchFamily="2" charset="-122"/>
              </a:rPr>
              <a:t>HelloHome</a:t>
            </a:r>
          </a:p>
          <a:p>
            <a:pPr marL="169863" indent="-169863">
              <a:spcBef>
                <a:spcPct val="30000"/>
              </a:spcBef>
              <a:buFontTx/>
              <a:buChar char="•"/>
            </a:pPr>
            <a:r>
              <a:rPr lang="en-US" altLang="zh-CN" sz="2000" i="0">
                <a:ea typeface="宋体" pitchFamily="2" charset="-122"/>
              </a:rPr>
              <a:t>Example in</a:t>
            </a:r>
            <a:r>
              <a:rPr lang="en-US" altLang="zh-CN" sz="2000" b="1" i="0">
                <a:latin typeface="Courier New" pitchFamily="49" charset="0"/>
                <a:ea typeface="宋体" pitchFamily="2" charset="-122"/>
              </a:rPr>
              <a:t> $CIAO_ROOT/docs/tutorial/Hello/</a:t>
            </a:r>
            <a:r>
              <a:rPr lang="en-US" altLang="zh-CN" sz="2000" i="0">
                <a:latin typeface="Courier New" pitchFamily="49" charset="0"/>
                <a:ea typeface="宋体" pitchFamily="2" charset="-122"/>
              </a:rPr>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altLang="zh-CN" sz="3200" smtClean="0">
                <a:ea typeface="宋体" pitchFamily="2" charset="-122"/>
              </a:rPr>
              <a:t>The Client OMG IDL Mapping</a:t>
            </a:r>
          </a:p>
        </p:txBody>
      </p:sp>
      <p:sp>
        <p:nvSpPr>
          <p:cNvPr id="97283" name="Rectangle 3"/>
          <p:cNvSpPr>
            <a:spLocks noGrp="1" noChangeArrowheads="1"/>
          </p:cNvSpPr>
          <p:nvPr>
            <p:ph type="body" idx="1"/>
          </p:nvPr>
        </p:nvSpPr>
        <p:spPr>
          <a:xfrm>
            <a:off x="152400" y="990600"/>
            <a:ext cx="5622925" cy="5181600"/>
          </a:xfrm>
        </p:spPr>
        <p:txBody>
          <a:bodyPr/>
          <a:lstStyle/>
          <a:p>
            <a:pPr marL="168275" indent="-168275" eaLnBrk="1" hangingPunct="1">
              <a:spcBef>
                <a:spcPct val="50000"/>
              </a:spcBef>
            </a:pPr>
            <a:r>
              <a:rPr lang="en-US" altLang="zh-CN" sz="2000" smtClean="0">
                <a:ea typeface="宋体" pitchFamily="2" charset="-122"/>
              </a:rPr>
              <a:t>As we’ve seen, each OMG IDL 3.0 construction has an equivalent in terms of OMG IDL 2.x</a:t>
            </a:r>
          </a:p>
          <a:p>
            <a:pPr marL="168275" indent="-168275" eaLnBrk="1" hangingPunct="1">
              <a:spcBef>
                <a:spcPct val="50000"/>
              </a:spcBef>
            </a:pPr>
            <a:r>
              <a:rPr lang="en-US" altLang="zh-CN" sz="2000" smtClean="0">
                <a:ea typeface="宋体" pitchFamily="2" charset="-122"/>
              </a:rPr>
              <a:t>Component &amp; home types are viewed by clients through the CCM client-side OMG IDL mapping</a:t>
            </a:r>
          </a:p>
          <a:p>
            <a:pPr marL="168275" indent="-168275" eaLnBrk="1" hangingPunct="1">
              <a:spcBef>
                <a:spcPct val="50000"/>
              </a:spcBef>
            </a:pPr>
            <a:r>
              <a:rPr lang="en-US" altLang="zh-CN" sz="2000" smtClean="0">
                <a:ea typeface="宋体" pitchFamily="2" charset="-122"/>
              </a:rPr>
              <a:t>This mapping requires no change in CORBA’s client programming language mapping</a:t>
            </a:r>
          </a:p>
          <a:p>
            <a:pPr marL="512763" lvl="1" indent="-168275" eaLnBrk="1" hangingPunct="1">
              <a:spcBef>
                <a:spcPct val="50000"/>
              </a:spcBef>
            </a:pPr>
            <a:r>
              <a:rPr lang="en-US" altLang="zh-CN" sz="2000" smtClean="0">
                <a:ea typeface="宋体" pitchFamily="2" charset="-122"/>
              </a:rPr>
              <a:t>i.e., clients still use their favorite IDL-oriented tools, such as CORBA stub generators, etc.</a:t>
            </a:r>
          </a:p>
          <a:p>
            <a:pPr marL="168275" indent="-168275" eaLnBrk="1" hangingPunct="1">
              <a:spcBef>
                <a:spcPct val="50000"/>
              </a:spcBef>
            </a:pPr>
            <a:r>
              <a:rPr lang="en-US" altLang="zh-CN" sz="2000" smtClean="0">
                <a:ea typeface="宋体" pitchFamily="2" charset="-122"/>
              </a:rPr>
              <a:t>Clients need not be “component-aware”</a:t>
            </a:r>
          </a:p>
          <a:p>
            <a:pPr marL="512763" lvl="1" indent="-168275" eaLnBrk="1" hangingPunct="1">
              <a:spcBef>
                <a:spcPct val="50000"/>
              </a:spcBef>
            </a:pPr>
            <a:r>
              <a:rPr lang="en-US" altLang="zh-CN" sz="2000" smtClean="0">
                <a:ea typeface="宋体" pitchFamily="2" charset="-122"/>
              </a:rPr>
              <a:t>i.e., they can just invoke interface operations</a:t>
            </a:r>
          </a:p>
        </p:txBody>
      </p:sp>
      <p:sp>
        <p:nvSpPr>
          <p:cNvPr id="97284" name="Rectangle 15"/>
          <p:cNvSpPr>
            <a:spLocks noChangeArrowheads="1"/>
          </p:cNvSpPr>
          <p:nvPr/>
        </p:nvSpPr>
        <p:spPr bwMode="auto">
          <a:xfrm>
            <a:off x="5854700" y="1181100"/>
            <a:ext cx="1441450" cy="863600"/>
          </a:xfrm>
          <a:prstGeom prst="rect">
            <a:avLst/>
          </a:prstGeom>
          <a:noFill/>
          <a:ln w="9525">
            <a:solidFill>
              <a:srgbClr val="000000"/>
            </a:solidFill>
            <a:miter lim="800000"/>
            <a:headEnd/>
            <a:tailEnd/>
          </a:ln>
        </p:spPr>
        <p:txBody>
          <a:bodyPr anchor="ctr"/>
          <a:lstStyle/>
          <a:p>
            <a:pPr algn="ctr">
              <a:spcBef>
                <a:spcPct val="0"/>
              </a:spcBef>
            </a:pPr>
            <a:r>
              <a:rPr lang="fr-FR" sz="2000" b="1" i="0">
                <a:latin typeface="Tahoma" pitchFamily="34" charset="0"/>
              </a:rPr>
              <a:t>OMG IDL 2.x</a:t>
            </a:r>
          </a:p>
        </p:txBody>
      </p:sp>
      <p:sp>
        <p:nvSpPr>
          <p:cNvPr id="97285" name="Rectangle 16"/>
          <p:cNvSpPr>
            <a:spLocks noChangeArrowheads="1"/>
          </p:cNvSpPr>
          <p:nvPr/>
        </p:nvSpPr>
        <p:spPr bwMode="auto">
          <a:xfrm>
            <a:off x="7518400" y="3163888"/>
            <a:ext cx="1441450" cy="863600"/>
          </a:xfrm>
          <a:prstGeom prst="rect">
            <a:avLst/>
          </a:prstGeom>
          <a:noFill/>
          <a:ln w="9525">
            <a:solidFill>
              <a:srgbClr val="000000"/>
            </a:solidFill>
            <a:miter lim="800000"/>
            <a:headEnd/>
            <a:tailEnd/>
          </a:ln>
        </p:spPr>
        <p:txBody>
          <a:bodyPr anchor="ctr"/>
          <a:lstStyle/>
          <a:p>
            <a:pPr algn="ctr">
              <a:spcBef>
                <a:spcPct val="0"/>
              </a:spcBef>
            </a:pPr>
            <a:r>
              <a:rPr lang="fr-FR" sz="2000" b="1" i="0">
                <a:latin typeface="Tahoma" pitchFamily="34" charset="0"/>
              </a:rPr>
              <a:t>OMG IDL</a:t>
            </a:r>
          </a:p>
          <a:p>
            <a:pPr algn="ctr">
              <a:spcBef>
                <a:spcPct val="0"/>
              </a:spcBef>
            </a:pPr>
            <a:r>
              <a:rPr lang="fr-FR" sz="2000" b="1" i="0">
                <a:latin typeface="Tahoma" pitchFamily="34" charset="0"/>
              </a:rPr>
              <a:t>3.0</a:t>
            </a:r>
          </a:p>
        </p:txBody>
      </p:sp>
      <p:sp>
        <p:nvSpPr>
          <p:cNvPr id="97286" name="Rectangle 17"/>
          <p:cNvSpPr>
            <a:spLocks noChangeArrowheads="1"/>
          </p:cNvSpPr>
          <p:nvPr/>
        </p:nvSpPr>
        <p:spPr bwMode="auto">
          <a:xfrm>
            <a:off x="5905500" y="5140325"/>
            <a:ext cx="1658938" cy="1001713"/>
          </a:xfrm>
          <a:prstGeom prst="rect">
            <a:avLst/>
          </a:prstGeom>
          <a:noFill/>
          <a:ln w="9525">
            <a:solidFill>
              <a:srgbClr val="000000"/>
            </a:solidFill>
            <a:miter lim="800000"/>
            <a:headEnd/>
            <a:tailEnd/>
          </a:ln>
        </p:spPr>
        <p:txBody>
          <a:bodyPr anchor="ctr"/>
          <a:lstStyle/>
          <a:p>
            <a:pPr algn="ctr">
              <a:spcBef>
                <a:spcPct val="0"/>
              </a:spcBef>
            </a:pPr>
            <a:r>
              <a:rPr lang="fr-FR" sz="2000" b="1" i="0">
                <a:latin typeface="Tahoma" pitchFamily="34" charset="0"/>
              </a:rPr>
              <a:t>Standard C++/Java</a:t>
            </a:r>
          </a:p>
          <a:p>
            <a:pPr algn="ctr">
              <a:spcBef>
                <a:spcPct val="0"/>
              </a:spcBef>
            </a:pPr>
            <a:r>
              <a:rPr lang="fr-FR" sz="2000" b="1" i="0">
                <a:latin typeface="Tahoma" pitchFamily="34" charset="0"/>
              </a:rPr>
              <a:t>Mappings</a:t>
            </a:r>
          </a:p>
        </p:txBody>
      </p:sp>
      <p:cxnSp>
        <p:nvCxnSpPr>
          <p:cNvPr id="97287" name="AutoShape 18"/>
          <p:cNvCxnSpPr>
            <a:cxnSpLocks noChangeShapeType="1"/>
            <a:stCxn id="97286" idx="0"/>
            <a:endCxn id="97285" idx="2"/>
          </p:cNvCxnSpPr>
          <p:nvPr/>
        </p:nvCxnSpPr>
        <p:spPr bwMode="auto">
          <a:xfrm flipV="1">
            <a:off x="6735763" y="4027488"/>
            <a:ext cx="1503362" cy="1112837"/>
          </a:xfrm>
          <a:prstGeom prst="straightConnector1">
            <a:avLst/>
          </a:prstGeom>
          <a:noFill/>
          <a:ln w="9525">
            <a:solidFill>
              <a:schemeClr val="tx1"/>
            </a:solidFill>
            <a:round/>
            <a:headEnd type="triangle" w="med" len="med"/>
            <a:tailEnd/>
          </a:ln>
        </p:spPr>
      </p:cxnSp>
      <p:cxnSp>
        <p:nvCxnSpPr>
          <p:cNvPr id="97288" name="AutoShape 19"/>
          <p:cNvCxnSpPr>
            <a:cxnSpLocks noChangeShapeType="1"/>
            <a:stCxn id="97285" idx="0"/>
            <a:endCxn id="97284" idx="2"/>
          </p:cNvCxnSpPr>
          <p:nvPr/>
        </p:nvCxnSpPr>
        <p:spPr bwMode="auto">
          <a:xfrm flipH="1" flipV="1">
            <a:off x="6575425" y="2044700"/>
            <a:ext cx="1663700" cy="1119188"/>
          </a:xfrm>
          <a:prstGeom prst="straightConnector1">
            <a:avLst/>
          </a:prstGeom>
          <a:noFill/>
          <a:ln w="9525">
            <a:solidFill>
              <a:schemeClr val="tx1"/>
            </a:solidFill>
            <a:round/>
            <a:headEnd/>
            <a:tailEnd type="triangle" w="med" len="med"/>
          </a:ln>
        </p:spPr>
      </p:cxnSp>
      <p:sp>
        <p:nvSpPr>
          <p:cNvPr id="97289" name="Text Box 20"/>
          <p:cNvSpPr txBox="1">
            <a:spLocks noChangeArrowheads="1"/>
          </p:cNvSpPr>
          <p:nvPr/>
        </p:nvSpPr>
        <p:spPr bwMode="auto">
          <a:xfrm>
            <a:off x="7780338" y="2470150"/>
            <a:ext cx="969962" cy="366713"/>
          </a:xfrm>
          <a:prstGeom prst="rect">
            <a:avLst/>
          </a:prstGeom>
          <a:noFill/>
          <a:ln w="9525">
            <a:noFill/>
            <a:miter lim="800000"/>
            <a:headEnd/>
            <a:tailEnd/>
          </a:ln>
        </p:spPr>
        <p:txBody>
          <a:bodyPr wrap="none">
            <a:spAutoFit/>
          </a:bodyPr>
          <a:lstStyle/>
          <a:p>
            <a:pPr>
              <a:spcBef>
                <a:spcPct val="0"/>
              </a:spcBef>
            </a:pPr>
            <a:r>
              <a:rPr lang="fr-FR">
                <a:latin typeface="Tahoma" pitchFamily="34" charset="0"/>
              </a:rPr>
              <a:t>extends</a:t>
            </a:r>
          </a:p>
        </p:txBody>
      </p:sp>
      <p:sp>
        <p:nvSpPr>
          <p:cNvPr id="97290" name="Text Box 21"/>
          <p:cNvSpPr txBox="1">
            <a:spLocks noChangeArrowheads="1"/>
          </p:cNvSpPr>
          <p:nvPr/>
        </p:nvSpPr>
        <p:spPr bwMode="auto">
          <a:xfrm>
            <a:off x="5810250" y="4532313"/>
            <a:ext cx="1181100" cy="366712"/>
          </a:xfrm>
          <a:prstGeom prst="rect">
            <a:avLst/>
          </a:prstGeom>
          <a:noFill/>
          <a:ln w="9525">
            <a:noFill/>
            <a:miter lim="800000"/>
            <a:headEnd/>
            <a:tailEnd/>
          </a:ln>
        </p:spPr>
        <p:txBody>
          <a:bodyPr wrap="none">
            <a:spAutoFit/>
          </a:bodyPr>
          <a:lstStyle/>
          <a:p>
            <a:pPr>
              <a:spcBef>
                <a:spcPct val="0"/>
              </a:spcBef>
            </a:pPr>
            <a:r>
              <a:rPr lang="fr-FR">
                <a:latin typeface="Tahoma" pitchFamily="34" charset="0"/>
              </a:rPr>
              <a:t>generates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altLang="zh-CN" sz="3200" smtClean="0">
                <a:ea typeface="宋体" pitchFamily="2" charset="-122"/>
              </a:rPr>
              <a:t>Simple Client for </a:t>
            </a:r>
            <a:r>
              <a:rPr lang="en-US" altLang="zh-CN" sz="3200" b="1" smtClean="0">
                <a:latin typeface="Courier New" pitchFamily="49" charset="0"/>
                <a:ea typeface="宋体" pitchFamily="2" charset="-122"/>
              </a:rPr>
              <a:t>HelloWorld</a:t>
            </a:r>
            <a:r>
              <a:rPr lang="en-US" altLang="zh-CN" sz="3200" smtClean="0">
                <a:ea typeface="宋体" pitchFamily="2" charset="-122"/>
              </a:rPr>
              <a:t> Component</a:t>
            </a:r>
          </a:p>
        </p:txBody>
      </p:sp>
      <p:sp>
        <p:nvSpPr>
          <p:cNvPr id="98307" name="Rectangle 3"/>
          <p:cNvSpPr>
            <a:spLocks noChangeArrowheads="1"/>
          </p:cNvSpPr>
          <p:nvPr/>
        </p:nvSpPr>
        <p:spPr bwMode="auto">
          <a:xfrm>
            <a:off x="76200" y="923925"/>
            <a:ext cx="6067425" cy="4448175"/>
          </a:xfrm>
          <a:prstGeom prst="rect">
            <a:avLst/>
          </a:prstGeom>
          <a:noFill/>
          <a:ln w="9525">
            <a:solidFill>
              <a:schemeClr val="tx1"/>
            </a:solidFill>
            <a:miter lim="800000"/>
            <a:headEnd/>
            <a:tailEnd/>
          </a:ln>
        </p:spPr>
        <p:txBody>
          <a:bodyPr>
            <a:spAutoFit/>
          </a:bodyPr>
          <a:lstStyle/>
          <a:p>
            <a:pPr>
              <a:spcBef>
                <a:spcPct val="5000"/>
              </a:spcBef>
            </a:pPr>
            <a:r>
              <a:rPr lang="zh-CN" altLang="en-US" sz="1600" b="1" i="0">
                <a:latin typeface="Courier New" pitchFamily="49" charset="0"/>
                <a:ea typeface="宋体" pitchFamily="2" charset="-122"/>
              </a:rPr>
              <a:t> </a:t>
            </a:r>
            <a:r>
              <a:rPr lang="en-US" altLang="zh-CN" sz="1600" b="1" i="0">
                <a:latin typeface="Courier New" pitchFamily="49" charset="0"/>
                <a:ea typeface="宋体" pitchFamily="2" charset="-122"/>
              </a:rPr>
              <a:t>1 int</a:t>
            </a:r>
          </a:p>
          <a:p>
            <a:pPr>
              <a:spcBef>
                <a:spcPct val="5000"/>
              </a:spcBef>
            </a:pPr>
            <a:r>
              <a:rPr lang="en-US" altLang="zh-CN" sz="1600" b="1" i="0">
                <a:latin typeface="Courier New" pitchFamily="49" charset="0"/>
                <a:ea typeface="宋体" pitchFamily="2" charset="-122"/>
              </a:rPr>
              <a:t> 2 main (int argc, char *argv[])</a:t>
            </a:r>
          </a:p>
          <a:p>
            <a:pPr>
              <a:spcBef>
                <a:spcPct val="5000"/>
              </a:spcBef>
            </a:pPr>
            <a:r>
              <a:rPr lang="en-US" altLang="zh-CN" sz="1600" b="1" i="0">
                <a:latin typeface="Courier New" pitchFamily="49" charset="0"/>
                <a:ea typeface="宋体" pitchFamily="2" charset="-122"/>
              </a:rPr>
              <a:t> 3 {</a:t>
            </a:r>
          </a:p>
          <a:p>
            <a:pPr>
              <a:spcBef>
                <a:spcPct val="5000"/>
              </a:spcBef>
            </a:pPr>
            <a:r>
              <a:rPr lang="en-US" altLang="zh-CN" sz="1600" b="1" i="0">
                <a:latin typeface="Courier New" pitchFamily="49" charset="0"/>
                <a:ea typeface="宋体" pitchFamily="2" charset="-122"/>
              </a:rPr>
              <a:t> 4   CORBA::ORB_var orb = </a:t>
            </a:r>
          </a:p>
          <a:p>
            <a:pPr>
              <a:spcBef>
                <a:spcPct val="5000"/>
              </a:spcBef>
            </a:pPr>
            <a:r>
              <a:rPr lang="en-US" altLang="zh-CN" sz="1600" b="1" i="0">
                <a:latin typeface="Courier New" pitchFamily="49" charset="0"/>
                <a:ea typeface="宋体" pitchFamily="2" charset="-122"/>
              </a:rPr>
              <a:t> 5     CORBA::ORB_init (argc, argv);</a:t>
            </a:r>
          </a:p>
          <a:p>
            <a:pPr>
              <a:spcBef>
                <a:spcPct val="5000"/>
              </a:spcBef>
            </a:pPr>
            <a:r>
              <a:rPr lang="en-US" altLang="zh-CN" sz="1600" b="1" i="0">
                <a:latin typeface="Courier New" pitchFamily="49" charset="0"/>
                <a:ea typeface="宋体" pitchFamily="2" charset="-122"/>
              </a:rPr>
              <a:t> 6   CORBA::Object_var o =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7     orb-&gt;resolve_initial_references </a:t>
            </a:r>
          </a:p>
          <a:p>
            <a:pPr>
              <a:spcBef>
                <a:spcPct val="5000"/>
              </a:spcBef>
            </a:pPr>
            <a:r>
              <a:rPr lang="en-US" altLang="zh-CN" sz="1600" b="1" i="0">
                <a:latin typeface="Courier New" pitchFamily="49" charset="0"/>
                <a:ea typeface="宋体" pitchFamily="2" charset="-122"/>
              </a:rPr>
              <a:t> 8		("NameService");</a:t>
            </a:r>
          </a:p>
          <a:p>
            <a:pPr>
              <a:spcBef>
                <a:spcPct val="5000"/>
              </a:spcBef>
            </a:pPr>
            <a:r>
              <a:rPr lang="en-US" altLang="zh-CN" sz="1600" b="1" i="0">
                <a:latin typeface="Courier New" pitchFamily="49" charset="0"/>
                <a:ea typeface="宋体" pitchFamily="2" charset="-122"/>
              </a:rPr>
              <a:t> 9   CosNaming::NamingContextExt_var nc =</a:t>
            </a:r>
          </a:p>
          <a:p>
            <a:pPr>
              <a:spcBef>
                <a:spcPct val="5000"/>
              </a:spcBef>
            </a:pPr>
            <a:r>
              <a:rPr lang="en-US" altLang="zh-CN" sz="1600" b="1" i="0">
                <a:latin typeface="Courier New" pitchFamily="49" charset="0"/>
                <a:ea typeface="宋体" pitchFamily="2" charset="-122"/>
              </a:rPr>
              <a:t>10     CosNaming::NamingContextExt::_narrow (o);</a:t>
            </a:r>
          </a:p>
          <a:p>
            <a:pPr>
              <a:spcBef>
                <a:spcPct val="5000"/>
              </a:spcBef>
            </a:pPr>
            <a:r>
              <a:rPr lang="en-US" altLang="zh-CN" sz="1600" b="1" i="0">
                <a:latin typeface="Courier New" pitchFamily="49" charset="0"/>
                <a:ea typeface="宋体" pitchFamily="2" charset="-122"/>
              </a:rPr>
              <a:t>11   o = nc-&gt;resolve_str (“myHelloHome");</a:t>
            </a:r>
          </a:p>
          <a:p>
            <a:pPr>
              <a:spcBef>
                <a:spcPct val="5000"/>
              </a:spcBef>
            </a:pPr>
            <a:r>
              <a:rPr lang="en-US" altLang="zh-CN" sz="1600" b="1" i="0">
                <a:latin typeface="Courier New" pitchFamily="49" charset="0"/>
                <a:ea typeface="宋体" pitchFamily="2" charset="-122"/>
              </a:rPr>
              <a:t>12   HelloHome_var hh = HelloHome::_narrow (o);</a:t>
            </a:r>
          </a:p>
          <a:p>
            <a:pPr>
              <a:spcBef>
                <a:spcPct val="5000"/>
              </a:spcBef>
            </a:pPr>
            <a:r>
              <a:rPr lang="en-US" altLang="zh-CN" sz="1600" b="1" i="0">
                <a:solidFill>
                  <a:srgbClr val="D60093"/>
                </a:solidFill>
                <a:latin typeface="Courier New" pitchFamily="49" charset="0"/>
                <a:ea typeface="宋体" pitchFamily="2" charset="-122"/>
              </a:rPr>
              <a:t>13   HelloWorld_var hw = hh-&gt;create ();</a:t>
            </a:r>
          </a:p>
          <a:p>
            <a:pPr>
              <a:spcBef>
                <a:spcPct val="5000"/>
              </a:spcBef>
            </a:pPr>
            <a:r>
              <a:rPr lang="en-US" altLang="zh-CN" sz="1600" b="1" i="0">
                <a:solidFill>
                  <a:srgbClr val="D60093"/>
                </a:solidFill>
                <a:latin typeface="Courier New" pitchFamily="49" charset="0"/>
                <a:ea typeface="宋体" pitchFamily="2" charset="-122"/>
              </a:rPr>
              <a:t>14   hw-&gt;sayHello (“Dennis &amp; Brian”);</a:t>
            </a:r>
          </a:p>
          <a:p>
            <a:pPr>
              <a:spcBef>
                <a:spcPct val="5000"/>
              </a:spcBef>
            </a:pPr>
            <a:r>
              <a:rPr lang="en-US" altLang="zh-CN" sz="1600" b="1" i="0">
                <a:solidFill>
                  <a:srgbClr val="D60093"/>
                </a:solidFill>
                <a:latin typeface="Courier New" pitchFamily="49" charset="0"/>
                <a:ea typeface="宋体" pitchFamily="2" charset="-122"/>
              </a:rPr>
              <a:t>15   hw-&gt;remove ();</a:t>
            </a:r>
          </a:p>
          <a:p>
            <a:pPr>
              <a:spcBef>
                <a:spcPct val="5000"/>
              </a:spcBef>
            </a:pPr>
            <a:r>
              <a:rPr lang="en-US" altLang="zh-CN" sz="1600" b="1" i="0">
                <a:latin typeface="Courier New" pitchFamily="49" charset="0"/>
                <a:ea typeface="宋体" pitchFamily="2" charset="-122"/>
              </a:rPr>
              <a:t>16   return 0;</a:t>
            </a:r>
          </a:p>
          <a:p>
            <a:pPr>
              <a:spcBef>
                <a:spcPct val="5000"/>
              </a:spcBef>
            </a:pPr>
            <a:r>
              <a:rPr lang="en-US" altLang="zh-CN" sz="1600" b="1" i="0">
                <a:latin typeface="Courier New" pitchFamily="49" charset="0"/>
                <a:ea typeface="宋体" pitchFamily="2" charset="-122"/>
              </a:rPr>
              <a:t>17 }</a:t>
            </a:r>
          </a:p>
        </p:txBody>
      </p:sp>
      <p:sp>
        <p:nvSpPr>
          <p:cNvPr id="98308" name="Text Box 4"/>
          <p:cNvSpPr txBox="1">
            <a:spLocks noChangeArrowheads="1"/>
          </p:cNvSpPr>
          <p:nvPr/>
        </p:nvSpPr>
        <p:spPr bwMode="auto">
          <a:xfrm>
            <a:off x="6689725" y="1792288"/>
            <a:ext cx="2301875" cy="457200"/>
          </a:xfrm>
          <a:prstGeom prst="rect">
            <a:avLst/>
          </a:prstGeom>
          <a:noFill/>
          <a:ln w="9525">
            <a:noFill/>
            <a:miter lim="800000"/>
            <a:headEnd/>
            <a:tailEnd/>
          </a:ln>
        </p:spPr>
        <p:txBody>
          <a:bodyPr>
            <a:spAutoFit/>
          </a:bodyPr>
          <a:lstStyle/>
          <a:p>
            <a:pPr algn="ctr"/>
            <a:endParaRPr lang="zh-CN" altLang="en-US" sz="2400" i="0">
              <a:latin typeface="Arial Unicode MS" pitchFamily="34" charset="-128"/>
              <a:ea typeface="宋体" pitchFamily="2" charset="-122"/>
            </a:endParaRPr>
          </a:p>
        </p:txBody>
      </p:sp>
      <p:sp>
        <p:nvSpPr>
          <p:cNvPr id="98309" name="Text Box 5"/>
          <p:cNvSpPr txBox="1">
            <a:spLocks noChangeArrowheads="1"/>
          </p:cNvSpPr>
          <p:nvPr/>
        </p:nvSpPr>
        <p:spPr bwMode="auto">
          <a:xfrm>
            <a:off x="6084888" y="868363"/>
            <a:ext cx="3135312" cy="5172075"/>
          </a:xfrm>
          <a:prstGeom prst="rect">
            <a:avLst/>
          </a:prstGeom>
          <a:noFill/>
          <a:ln w="9525">
            <a:noFill/>
            <a:miter lim="800000"/>
            <a:headEnd/>
            <a:tailEnd/>
          </a:ln>
        </p:spPr>
        <p:txBody>
          <a:bodyPr>
            <a:spAutoFit/>
          </a:bodyPr>
          <a:lstStyle/>
          <a:p>
            <a:pPr marL="115888" indent="-115888">
              <a:spcBef>
                <a:spcPct val="40000"/>
              </a:spcBef>
              <a:buFontTx/>
              <a:buChar char="•"/>
            </a:pPr>
            <a:r>
              <a:rPr lang="en-US" altLang="zh-CN" sz="2000" i="0">
                <a:ea typeface="宋体" pitchFamily="2" charset="-122"/>
              </a:rPr>
              <a:t>Lines 4-10: Perform standard ORB bootstrapping</a:t>
            </a:r>
          </a:p>
          <a:p>
            <a:pPr marL="115888" indent="-115888">
              <a:spcBef>
                <a:spcPct val="40000"/>
              </a:spcBef>
              <a:buFontTx/>
              <a:buChar char="•"/>
            </a:pPr>
            <a:r>
              <a:rPr lang="en-US" altLang="zh-CN" sz="2000" i="0">
                <a:ea typeface="宋体" pitchFamily="2" charset="-122"/>
              </a:rPr>
              <a:t>Lines 11-12: Obtain object reference to home via Naming Service</a:t>
            </a:r>
          </a:p>
          <a:p>
            <a:pPr marL="115888" indent="-115888">
              <a:spcBef>
                <a:spcPct val="40000"/>
              </a:spcBef>
              <a:buFontTx/>
              <a:buChar char="•"/>
            </a:pPr>
            <a:r>
              <a:rPr lang="en-US" altLang="zh-CN" sz="2000" i="0">
                <a:ea typeface="宋体" pitchFamily="2" charset="-122"/>
              </a:rPr>
              <a:t>Line 13: Use home to create component</a:t>
            </a:r>
          </a:p>
          <a:p>
            <a:pPr marL="115888" indent="-115888">
              <a:spcBef>
                <a:spcPct val="40000"/>
              </a:spcBef>
              <a:buFontTx/>
              <a:buChar char="•"/>
            </a:pPr>
            <a:r>
              <a:rPr lang="en-US" altLang="zh-CN" sz="2000" i="0">
                <a:ea typeface="宋体" pitchFamily="2" charset="-122"/>
              </a:rPr>
              <a:t>Line 14: Invoke remote operation</a:t>
            </a:r>
          </a:p>
          <a:p>
            <a:pPr marL="115888" indent="-115888">
              <a:spcBef>
                <a:spcPct val="40000"/>
              </a:spcBef>
              <a:buFontTx/>
              <a:buChar char="•"/>
            </a:pPr>
            <a:r>
              <a:rPr lang="en-US" altLang="zh-CN" sz="2000" i="0">
                <a:ea typeface="宋体" pitchFamily="2" charset="-122"/>
              </a:rPr>
              <a:t>Line 15: Remove component instance</a:t>
            </a:r>
          </a:p>
          <a:p>
            <a:pPr marL="341313" lvl="1" indent="-107950">
              <a:spcBef>
                <a:spcPct val="40000"/>
              </a:spcBef>
              <a:buFontTx/>
              <a:buChar char="•"/>
            </a:pPr>
            <a:r>
              <a:rPr lang="en-US" altLang="zh-CN" i="0">
                <a:ea typeface="宋体" pitchFamily="2" charset="-122"/>
              </a:rPr>
              <a:t>Clients don’t always need to manage component lifecycle directly</a:t>
            </a:r>
          </a:p>
        </p:txBody>
      </p:sp>
      <p:sp>
        <p:nvSpPr>
          <p:cNvPr id="98310" name="Rectangle 6"/>
          <p:cNvSpPr>
            <a:spLocks noChangeArrowheads="1"/>
          </p:cNvSpPr>
          <p:nvPr/>
        </p:nvSpPr>
        <p:spPr bwMode="auto">
          <a:xfrm>
            <a:off x="76200" y="5480050"/>
            <a:ext cx="6096000" cy="712788"/>
          </a:xfrm>
          <a:prstGeom prst="rect">
            <a:avLst/>
          </a:prstGeom>
          <a:noFill/>
          <a:ln w="9525">
            <a:solidFill>
              <a:schemeClr val="tx1"/>
            </a:solidFill>
            <a:miter lim="800000"/>
            <a:headEnd/>
            <a:tailEnd/>
          </a:ln>
        </p:spPr>
        <p:txBody>
          <a:bodyPr>
            <a:spAutoFit/>
          </a:bodyPr>
          <a:lstStyle/>
          <a:p>
            <a:r>
              <a:rPr lang="en-US" altLang="zh-CN" sz="1600" b="1" i="0">
                <a:latin typeface="Courier New" pitchFamily="49" charset="0"/>
                <a:ea typeface="宋体" pitchFamily="2" charset="-122"/>
              </a:rPr>
              <a:t>$ ./hello-client # Triggers this on the server:</a:t>
            </a:r>
          </a:p>
          <a:p>
            <a:r>
              <a:rPr lang="en-US" altLang="zh-CN" sz="1600" b="1" i="0">
                <a:latin typeface="Courier New" pitchFamily="49" charset="0"/>
                <a:ea typeface="宋体" pitchFamily="2" charset="-122"/>
              </a:rPr>
              <a:t>Hello World!  -- from Dennis &amp; Brian.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569C7C05-0D93-4BE4-9BD4-609CDABF2495}" type="datetime1">
              <a:rPr lang="zh-CN" altLang="en-US">
                <a:ea typeface="宋体" pitchFamily="2" charset="-122"/>
              </a:rPr>
              <a:pPr/>
              <a:t>2010-4-28</a:t>
            </a:fld>
            <a:endParaRPr lang="en-US" altLang="zh-CN">
              <a:ea typeface="宋体" pitchFamily="2" charset="-122"/>
            </a:endParaRPr>
          </a:p>
        </p:txBody>
      </p:sp>
      <p:sp>
        <p:nvSpPr>
          <p:cNvPr id="99331" name="Slide Number Placeholder 4"/>
          <p:cNvSpPr>
            <a:spLocks noGrp="1"/>
          </p:cNvSpPr>
          <p:nvPr>
            <p:ph type="sldNum" sz="quarter" idx="10"/>
          </p:nvPr>
        </p:nvSpPr>
        <p:spPr>
          <a:noFill/>
        </p:spPr>
        <p:txBody>
          <a:bodyPr/>
          <a:lstStyle/>
          <a:p>
            <a:fld id="{B8D3FD29-48EB-4469-A9B1-EEDF719F1470}" type="slidenum">
              <a:rPr lang="zh-CN" altLang="en-US" smtClean="0">
                <a:latin typeface="Arial" charset="0"/>
              </a:rPr>
              <a:pPr/>
              <a:t>44</a:t>
            </a:fld>
            <a:endParaRPr lang="en-US" altLang="zh-CN" smtClean="0">
              <a:latin typeface="Arial" charset="0"/>
            </a:endParaRPr>
          </a:p>
        </p:txBody>
      </p:sp>
      <p:sp>
        <p:nvSpPr>
          <p:cNvPr id="99332" name="Rectangle 3"/>
          <p:cNvSpPr>
            <a:spLocks noGrp="1" noChangeArrowheads="1"/>
          </p:cNvSpPr>
          <p:nvPr>
            <p:ph type="body" idx="1"/>
          </p:nvPr>
        </p:nvSpPr>
        <p:spPr>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CCM Component Features in Depth</a:t>
            </a:r>
          </a:p>
        </p:txBody>
      </p:sp>
      <p:sp>
        <p:nvSpPr>
          <p:cNvPr id="99333" name="Text Box 4"/>
          <p:cNvSpPr txBox="1">
            <a:spLocks noChangeArrowheads="1"/>
          </p:cNvSpPr>
          <p:nvPr/>
        </p:nvSpPr>
        <p:spPr bwMode="auto">
          <a:xfrm>
            <a:off x="1978025" y="5472113"/>
            <a:ext cx="5413375" cy="457200"/>
          </a:xfrm>
          <a:prstGeom prst="rect">
            <a:avLst/>
          </a:prstGeom>
          <a:noFill/>
          <a:ln w="9525">
            <a:noFill/>
            <a:miter lim="800000"/>
            <a:headEnd/>
            <a:tailEnd/>
          </a:ln>
        </p:spPr>
        <p:txBody>
          <a:bodyPr wrap="none">
            <a:spAutoFit/>
          </a:bodyPr>
          <a:lstStyle/>
          <a:p>
            <a:pPr algn="ctr"/>
            <a:r>
              <a:rPr lang="en-US" altLang="zh-CN" sz="2400" i="0">
                <a:ea typeface="宋体" pitchFamily="2" charset="-122"/>
              </a:rPr>
              <a:t>www.cs.wustl.edu/~schmidt/cuj-17.doc</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4" descr="15209_sq250"/>
          <p:cNvPicPr>
            <a:picLocks noGrp="1" noChangeAspect="1" noChangeArrowheads="1"/>
          </p:cNvPicPr>
          <p:nvPr>
            <p:ph sz="quarter" idx="2"/>
          </p:nvPr>
        </p:nvPicPr>
        <p:blipFill>
          <a:blip r:embed="rId3"/>
          <a:srcRect/>
          <a:stretch>
            <a:fillRect/>
          </a:stretch>
        </p:blipFill>
        <p:spPr>
          <a:xfrm>
            <a:off x="6170613" y="2516188"/>
            <a:ext cx="2703512" cy="2706687"/>
          </a:xfrm>
          <a:noFill/>
        </p:spPr>
      </p:pic>
      <p:sp>
        <p:nvSpPr>
          <p:cNvPr id="100355" name="Rectangle 2"/>
          <p:cNvSpPr>
            <a:spLocks noGrp="1" noChangeArrowheads="1"/>
          </p:cNvSpPr>
          <p:nvPr>
            <p:ph type="title"/>
          </p:nvPr>
        </p:nvSpPr>
        <p:spPr/>
        <p:txBody>
          <a:bodyPr/>
          <a:lstStyle/>
          <a:p>
            <a:pPr eaLnBrk="1" hangingPunct="1"/>
            <a:r>
              <a:rPr lang="en-US" altLang="zh-CN" sz="3200" smtClean="0">
                <a:ea typeface="宋体" pitchFamily="2" charset="-122"/>
              </a:rPr>
              <a:t>Components Can Offer Different Views</a:t>
            </a:r>
          </a:p>
        </p:txBody>
      </p:sp>
      <p:sp>
        <p:nvSpPr>
          <p:cNvPr id="100356" name="Rectangle 3"/>
          <p:cNvSpPr>
            <a:spLocks noGrp="1" noChangeArrowheads="1"/>
          </p:cNvSpPr>
          <p:nvPr>
            <p:ph type="body" sz="half" idx="1"/>
          </p:nvPr>
        </p:nvSpPr>
        <p:spPr>
          <a:xfrm>
            <a:off x="0" y="877888"/>
            <a:ext cx="8820150" cy="5332412"/>
          </a:xfrm>
        </p:spPr>
        <p:txBody>
          <a:bodyPr/>
          <a:lstStyle/>
          <a:p>
            <a:pPr marL="169863" indent="-169863" eaLnBrk="1" hangingPunct="1">
              <a:spcBef>
                <a:spcPct val="60000"/>
              </a:spcBef>
            </a:pPr>
            <a:r>
              <a:rPr lang="en-US" altLang="zh-CN" sz="2000" smtClean="0">
                <a:ea typeface="宋体" pitchFamily="2" charset="-122"/>
              </a:rPr>
              <a:t>Context </a:t>
            </a:r>
          </a:p>
          <a:p>
            <a:pPr marL="511175" lvl="1" indent="-169863" eaLnBrk="1" hangingPunct="1">
              <a:spcBef>
                <a:spcPct val="60000"/>
              </a:spcBef>
            </a:pPr>
            <a:r>
              <a:rPr lang="en-US" altLang="zh-CN" sz="2000" smtClean="0">
                <a:ea typeface="宋体" pitchFamily="2" charset="-122"/>
              </a:rPr>
              <a:t>Components need to collaborate with other types of components</a:t>
            </a:r>
          </a:p>
          <a:p>
            <a:pPr marL="511175" lvl="1" indent="-169863" eaLnBrk="1" hangingPunct="1">
              <a:spcBef>
                <a:spcPct val="60000"/>
              </a:spcBef>
            </a:pPr>
            <a:r>
              <a:rPr lang="en-US" altLang="zh-CN" sz="2000" smtClean="0">
                <a:ea typeface="宋体" pitchFamily="2" charset="-122"/>
              </a:rPr>
              <a:t>These collaborating components may understand different interfaces</a:t>
            </a:r>
          </a:p>
          <a:p>
            <a:pPr marL="169863" indent="-169863" eaLnBrk="1" hangingPunct="1">
              <a:spcBef>
                <a:spcPct val="60000"/>
              </a:spcBef>
            </a:pPr>
            <a:r>
              <a:rPr lang="en-US" altLang="zh-CN" sz="2000" smtClean="0">
                <a:ea typeface="宋体" pitchFamily="2" charset="-122"/>
              </a:rPr>
              <a:t>Problems with CORBA 2.x</a:t>
            </a:r>
          </a:p>
          <a:p>
            <a:pPr marL="511175" lvl="1" indent="-169863" eaLnBrk="1" hangingPunct="1">
              <a:spcBef>
                <a:spcPct val="60000"/>
              </a:spcBef>
            </a:pPr>
            <a:r>
              <a:rPr lang="en-US" altLang="zh-CN" sz="2000" smtClean="0">
                <a:ea typeface="宋体" pitchFamily="2" charset="-122"/>
              </a:rPr>
              <a:t>Hard to extend interface without breaking/bloating it</a:t>
            </a:r>
          </a:p>
          <a:p>
            <a:pPr marL="511175" lvl="1" indent="-169863" eaLnBrk="1" hangingPunct="1">
              <a:spcBef>
                <a:spcPct val="60000"/>
              </a:spcBef>
            </a:pPr>
            <a:r>
              <a:rPr lang="en-US" altLang="zh-CN" sz="2000" smtClean="0">
                <a:ea typeface="宋体" pitchFamily="2" charset="-122"/>
              </a:rPr>
              <a:t>No standard way to acquire new interfaces</a:t>
            </a:r>
          </a:p>
        </p:txBody>
      </p:sp>
      <p:sp>
        <p:nvSpPr>
          <p:cNvPr id="100357" name="Rectangle 17"/>
          <p:cNvSpPr>
            <a:spLocks noChangeArrowheads="1"/>
          </p:cNvSpPr>
          <p:nvPr/>
        </p:nvSpPr>
        <p:spPr bwMode="auto">
          <a:xfrm>
            <a:off x="0" y="3873500"/>
            <a:ext cx="5721350" cy="1814513"/>
          </a:xfrm>
          <a:prstGeom prst="rect">
            <a:avLst/>
          </a:prstGeom>
          <a:noFill/>
          <a:ln w="9525">
            <a:noFill/>
            <a:miter lim="800000"/>
            <a:headEnd/>
            <a:tailEnd/>
          </a:ln>
        </p:spPr>
        <p:txBody>
          <a:bodyPr/>
          <a:lstStyle/>
          <a:p>
            <a:pPr marL="169863" indent="-169863">
              <a:spcBef>
                <a:spcPct val="60000"/>
              </a:spcBef>
              <a:buFontTx/>
              <a:buChar char="•"/>
            </a:pPr>
            <a:r>
              <a:rPr lang="en-US" altLang="zh-CN" sz="2000" i="0">
                <a:ea typeface="宋体" pitchFamily="2" charset="-122"/>
              </a:rPr>
              <a:t>CCM Solution  </a:t>
            </a:r>
          </a:p>
          <a:p>
            <a:pPr marL="454025" lvl="1" indent="-169863">
              <a:spcBef>
                <a:spcPct val="60000"/>
              </a:spcBef>
              <a:buFontTx/>
              <a:buChar char="–"/>
            </a:pPr>
            <a:r>
              <a:rPr lang="en-US" altLang="zh-CN" sz="2000" i="0">
                <a:ea typeface="宋体" pitchFamily="2" charset="-122"/>
              </a:rPr>
              <a:t>Define facets, a.k.a. </a:t>
            </a:r>
            <a:r>
              <a:rPr lang="en-US" altLang="zh-CN" sz="2000">
                <a:ea typeface="宋体" pitchFamily="2" charset="-122"/>
              </a:rPr>
              <a:t>provided </a:t>
            </a:r>
            <a:r>
              <a:rPr lang="en-US" altLang="zh-CN" sz="2000" i="0">
                <a:ea typeface="宋体" pitchFamily="2" charset="-122"/>
              </a:rPr>
              <a:t>interfaces, that embody a view of the component &amp; correspond to roles in which a client may act relatively to the component</a:t>
            </a:r>
          </a:p>
          <a:p>
            <a:pPr marL="736600" lvl="2" indent="-168275">
              <a:spcBef>
                <a:spcPct val="60000"/>
              </a:spcBef>
              <a:buFontTx/>
              <a:buChar char="•"/>
            </a:pPr>
            <a:r>
              <a:rPr lang="en-US" altLang="zh-CN" sz="2000" i="0">
                <a:ea typeface="宋体" pitchFamily="2" charset="-122"/>
              </a:rPr>
              <a:t>Represents the “top of the Lego”</a:t>
            </a:r>
          </a:p>
        </p:txBody>
      </p:sp>
      <p:pic>
        <p:nvPicPr>
          <p:cNvPr id="100358" name="Picture 25" descr="Brick2x4Blue-256">
            <a:hlinkClick r:id="rId4"/>
          </p:cNvPr>
          <p:cNvPicPr>
            <a:picLocks noChangeAspect="1" noChangeArrowheads="1"/>
          </p:cNvPicPr>
          <p:nvPr/>
        </p:nvPicPr>
        <p:blipFill>
          <a:blip r:embed="rId5"/>
          <a:srcRect/>
          <a:stretch>
            <a:fillRect/>
          </a:stretch>
        </p:blipFill>
        <p:spPr bwMode="auto">
          <a:xfrm>
            <a:off x="6259513" y="5108575"/>
            <a:ext cx="1419225" cy="107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altLang="zh-CN" sz="3200" smtClean="0">
                <a:ea typeface="宋体" pitchFamily="2" charset="-122"/>
              </a:rPr>
              <a:t>Component Facets</a:t>
            </a:r>
          </a:p>
        </p:txBody>
      </p:sp>
      <p:sp>
        <p:nvSpPr>
          <p:cNvPr id="20484" name="Rectangle 3"/>
          <p:cNvSpPr>
            <a:spLocks noGrp="1" noChangeArrowheads="1"/>
          </p:cNvSpPr>
          <p:nvPr>
            <p:ph type="body" idx="1"/>
          </p:nvPr>
        </p:nvSpPr>
        <p:spPr>
          <a:xfrm>
            <a:off x="3654425" y="933450"/>
            <a:ext cx="5324475" cy="5345113"/>
          </a:xfrm>
        </p:spPr>
        <p:txBody>
          <a:bodyPr/>
          <a:lstStyle/>
          <a:p>
            <a:pPr marL="169863" indent="-169863" eaLnBrk="1" hangingPunct="1">
              <a:spcBef>
                <a:spcPct val="40000"/>
              </a:spcBef>
            </a:pPr>
            <a:r>
              <a:rPr lang="en-US" altLang="zh-CN" sz="2000" smtClean="0">
                <a:ea typeface="宋体" pitchFamily="2" charset="-122"/>
              </a:rPr>
              <a:t>Facet characteristics:</a:t>
            </a:r>
          </a:p>
          <a:p>
            <a:pPr marL="457200" lvl="1" indent="-169863" eaLnBrk="1" hangingPunct="1">
              <a:spcBef>
                <a:spcPct val="40000"/>
              </a:spcBef>
            </a:pPr>
            <a:r>
              <a:rPr lang="en-US" altLang="zh-CN" sz="2000" smtClean="0">
                <a:ea typeface="宋体" pitchFamily="2" charset="-122"/>
              </a:rPr>
              <a:t>Define </a:t>
            </a:r>
            <a:r>
              <a:rPr lang="en-US" altLang="zh-CN" sz="2000" i="1" smtClean="0">
                <a:ea typeface="宋体" pitchFamily="2" charset="-122"/>
              </a:rPr>
              <a:t>provided</a:t>
            </a:r>
            <a:r>
              <a:rPr lang="en-US" altLang="zh-CN" sz="2000" smtClean="0">
                <a:ea typeface="宋体" pitchFamily="2" charset="-122"/>
              </a:rPr>
              <a:t> operation interfaces</a:t>
            </a:r>
          </a:p>
          <a:p>
            <a:pPr marL="685800" lvl="2" indent="-109538" eaLnBrk="1" hangingPunct="1">
              <a:spcBef>
                <a:spcPct val="40000"/>
              </a:spcBef>
            </a:pPr>
            <a:r>
              <a:rPr lang="en-US" altLang="zh-CN" smtClean="0">
                <a:ea typeface="宋体" pitchFamily="2" charset="-122"/>
              </a:rPr>
              <a:t>Specified with </a:t>
            </a:r>
            <a:r>
              <a:rPr lang="en-US" altLang="zh-CN" b="1" smtClean="0">
                <a:latin typeface="Courier New" pitchFamily="49" charset="0"/>
                <a:ea typeface="宋体" pitchFamily="2" charset="-122"/>
              </a:rPr>
              <a:t>provides</a:t>
            </a:r>
            <a:r>
              <a:rPr lang="en-US" altLang="zh-CN" smtClean="0">
                <a:ea typeface="宋体" pitchFamily="2" charset="-122"/>
              </a:rPr>
              <a:t> keyword</a:t>
            </a:r>
          </a:p>
          <a:p>
            <a:pPr lvl="3" eaLnBrk="1" hangingPunct="1">
              <a:spcBef>
                <a:spcPct val="40000"/>
              </a:spcBef>
            </a:pPr>
            <a:r>
              <a:rPr lang="en-US" altLang="zh-CN" i="1" smtClean="0">
                <a:ea typeface="宋体" pitchFamily="2" charset="-122"/>
              </a:rPr>
              <a:t>Logically</a:t>
            </a:r>
            <a:r>
              <a:rPr lang="en-US" altLang="zh-CN" smtClean="0">
                <a:ea typeface="宋体" pitchFamily="2" charset="-122"/>
              </a:rPr>
              <a:t> represents the component itself, not a separate entity contained by the component</a:t>
            </a:r>
          </a:p>
          <a:p>
            <a:pPr lvl="4" eaLnBrk="1" hangingPunct="1">
              <a:spcBef>
                <a:spcPct val="40000"/>
              </a:spcBef>
              <a:buFontTx/>
              <a:buChar char="•"/>
            </a:pPr>
            <a:r>
              <a:rPr lang="en-US" altLang="zh-CN" smtClean="0">
                <a:ea typeface="宋体" pitchFamily="2" charset="-122"/>
              </a:rPr>
              <a:t>However, facets have independent object references obtained from </a:t>
            </a:r>
            <a:r>
              <a:rPr lang="en-US" altLang="zh-CN" b="1" smtClean="0">
                <a:latin typeface="Courier New" pitchFamily="49" charset="0"/>
                <a:ea typeface="宋体" pitchFamily="2" charset="-122"/>
              </a:rPr>
              <a:t>provide_*()</a:t>
            </a:r>
            <a:r>
              <a:rPr lang="en-US" altLang="zh-CN" smtClean="0">
                <a:ea typeface="宋体" pitchFamily="2" charset="-122"/>
              </a:rPr>
              <a:t> factory operation</a:t>
            </a:r>
          </a:p>
          <a:p>
            <a:pPr lvl="3" eaLnBrk="1" hangingPunct="1">
              <a:spcBef>
                <a:spcPct val="40000"/>
              </a:spcBef>
            </a:pPr>
            <a:r>
              <a:rPr lang="en-US" altLang="zh-CN" smtClean="0">
                <a:ea typeface="宋体" pitchFamily="2" charset="-122"/>
              </a:rPr>
              <a:t>Can be used to implement </a:t>
            </a:r>
            <a:r>
              <a:rPr lang="en-US" altLang="zh-CN" i="1" smtClean="0">
                <a:ea typeface="宋体" pitchFamily="2" charset="-122"/>
              </a:rPr>
              <a:t>Extension Interface</a:t>
            </a:r>
            <a:r>
              <a:rPr lang="en-US" altLang="zh-CN" smtClean="0">
                <a:ea typeface="宋体" pitchFamily="2" charset="-122"/>
              </a:rPr>
              <a:t> pattern</a:t>
            </a:r>
          </a:p>
          <a:p>
            <a:pPr marL="457200" lvl="1" indent="-169863" eaLnBrk="1" hangingPunct="1">
              <a:spcBef>
                <a:spcPct val="40000"/>
              </a:spcBef>
            </a:pPr>
            <a:endParaRPr lang="en-US" altLang="zh-CN" sz="2000" smtClean="0">
              <a:ea typeface="宋体" pitchFamily="2" charset="-122"/>
            </a:endParaRPr>
          </a:p>
        </p:txBody>
      </p:sp>
      <p:sp>
        <p:nvSpPr>
          <p:cNvPr id="20485" name="Text Box 5"/>
          <p:cNvSpPr txBox="1">
            <a:spLocks noChangeArrowheads="1"/>
          </p:cNvSpPr>
          <p:nvPr/>
        </p:nvSpPr>
        <p:spPr bwMode="auto">
          <a:xfrm>
            <a:off x="68263" y="704850"/>
            <a:ext cx="5065712"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latin typeface="Courier New" pitchFamily="49" charset="0"/>
                <a:ea typeface="宋体" pitchFamily="2" charset="-122"/>
              </a:rPr>
              <a:t>interface position</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long get_pos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r>
              <a:rPr lang="en-US" altLang="zh-CN" sz="1600" b="1" i="0">
                <a:latin typeface="Courier New" pitchFamily="49" charset="0"/>
                <a:ea typeface="宋体" pitchFamily="2" charset="-122"/>
              </a:rPr>
              <a:t>component GPS</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provides</a:t>
            </a:r>
            <a:r>
              <a:rPr lang="en-US" altLang="zh-CN" sz="1600" b="1" i="0">
                <a:latin typeface="Courier New" pitchFamily="49" charset="0"/>
                <a:ea typeface="宋体" pitchFamily="2" charset="-122"/>
              </a:rPr>
              <a:t> position MyLocation;</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interface GPS </a:t>
            </a:r>
          </a:p>
          <a:p>
            <a:pPr>
              <a:spcBef>
                <a:spcPct val="30000"/>
              </a:spcBef>
            </a:pPr>
            <a:r>
              <a:rPr lang="en-US" altLang="zh-CN" sz="1600" b="1" i="0">
                <a:latin typeface="Courier New" pitchFamily="49" charset="0"/>
                <a:ea typeface="宋体" pitchFamily="2" charset="-122"/>
              </a:rPr>
              <a:t>  : Components::CCMObject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position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provide_MyLocation ();</a:t>
            </a:r>
          </a:p>
          <a:p>
            <a:pPr>
              <a:spcBef>
                <a:spcPct val="30000"/>
              </a:spcBef>
            </a:pP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sp>
        <p:nvSpPr>
          <p:cNvPr id="20486" name="AutoShape 7"/>
          <p:cNvSpPr>
            <a:spLocks noChangeArrowheads="1"/>
          </p:cNvSpPr>
          <p:nvPr/>
        </p:nvSpPr>
        <p:spPr bwMode="auto">
          <a:xfrm>
            <a:off x="1371600" y="2973388"/>
            <a:ext cx="533400" cy="1066800"/>
          </a:xfrm>
          <a:prstGeom prst="downArrow">
            <a:avLst>
              <a:gd name="adj1" fmla="val 50000"/>
              <a:gd name="adj2" fmla="val 50000"/>
            </a:avLst>
          </a:prstGeom>
          <a:noFill/>
          <a:ln w="9525">
            <a:solidFill>
              <a:schemeClr val="tx1"/>
            </a:solidFill>
            <a:miter lim="800000"/>
            <a:headEnd/>
            <a:tailEnd/>
          </a:ln>
        </p:spPr>
        <p:txBody>
          <a:bodyPr wrap="none" anchor="ctr">
            <a:spAutoFit/>
          </a:bodyPr>
          <a:lstStyle/>
          <a:p>
            <a:endParaRPr lang="nl-NL"/>
          </a:p>
        </p:txBody>
      </p:sp>
      <p:graphicFrame>
        <p:nvGraphicFramePr>
          <p:cNvPr id="20482" name="Object 2"/>
          <p:cNvGraphicFramePr>
            <a:graphicFrameLocks noChangeAspect="1"/>
          </p:cNvGraphicFramePr>
          <p:nvPr/>
        </p:nvGraphicFramePr>
        <p:xfrm>
          <a:off x="3294063" y="3252788"/>
          <a:ext cx="1636712" cy="1557337"/>
        </p:xfrm>
        <a:graphic>
          <a:graphicData uri="http://schemas.openxmlformats.org/presentationml/2006/ole">
            <p:oleObj spid="_x0000_s20482" name="Visio" r:id="rId4" imgW="1625240" imgH="1548639" progId="Visio.Drawing.11">
              <p:embed/>
            </p:oleObj>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03250" y="331788"/>
            <a:ext cx="7924800" cy="708025"/>
          </a:xfrm>
        </p:spPr>
        <p:txBody>
          <a:bodyPr/>
          <a:lstStyle/>
          <a:p>
            <a:pPr eaLnBrk="1" hangingPunct="1"/>
            <a:r>
              <a:rPr lang="de-DE" sz="3200" smtClean="0"/>
              <a:t>Extension Interface Pattern</a:t>
            </a:r>
          </a:p>
        </p:txBody>
      </p:sp>
      <p:sp>
        <p:nvSpPr>
          <p:cNvPr id="101379" name="Rectangle 3"/>
          <p:cNvSpPr>
            <a:spLocks noChangeArrowheads="1"/>
          </p:cNvSpPr>
          <p:nvPr/>
        </p:nvSpPr>
        <p:spPr bwMode="auto">
          <a:xfrm>
            <a:off x="168275" y="981075"/>
            <a:ext cx="3644900" cy="3416300"/>
          </a:xfrm>
          <a:prstGeom prst="rect">
            <a:avLst/>
          </a:prstGeom>
          <a:noFill/>
          <a:ln w="12700">
            <a:noFill/>
            <a:miter lim="800000"/>
            <a:headEnd/>
            <a:tailEnd/>
          </a:ln>
        </p:spPr>
        <p:txBody>
          <a:bodyPr>
            <a:spAutoFit/>
          </a:bodyPr>
          <a:lstStyle/>
          <a:p>
            <a:pPr eaLnBrk="0" hangingPunct="0">
              <a:spcBef>
                <a:spcPct val="30000"/>
              </a:spcBef>
              <a:buClr>
                <a:schemeClr val="tx1"/>
              </a:buClr>
              <a:buSzPct val="85000"/>
            </a:pPr>
            <a:r>
              <a:rPr lang="de-DE" sz="2000" i="0"/>
              <a:t>The </a:t>
            </a:r>
            <a:r>
              <a:rPr lang="de-DE" sz="2000"/>
              <a:t>Extension Interface</a:t>
            </a:r>
            <a:r>
              <a:rPr lang="de-DE" sz="2000" i="0"/>
              <a:t> design pattern (POSA2) </a:t>
            </a:r>
            <a:r>
              <a:rPr lang="en-US" altLang="zh-CN" sz="2000" i="0">
                <a:ea typeface="宋体" pitchFamily="2" charset="-122"/>
              </a:rPr>
              <a:t>allows multiple interfaces to be exported by a component to prevent </a:t>
            </a:r>
          </a:p>
          <a:p>
            <a:pPr marL="233363" lvl="1" indent="-117475" eaLnBrk="0" hangingPunct="0">
              <a:spcBef>
                <a:spcPct val="30000"/>
              </a:spcBef>
              <a:buClr>
                <a:schemeClr val="tx1"/>
              </a:buClr>
              <a:buSzPct val="85000"/>
              <a:buFontTx/>
              <a:buChar char="•"/>
            </a:pPr>
            <a:r>
              <a:rPr lang="en-US" altLang="zh-CN" sz="2000" i="0">
                <a:ea typeface="宋体" pitchFamily="2" charset="-122"/>
              </a:rPr>
              <a:t>breaking of client code &amp; </a:t>
            </a:r>
          </a:p>
          <a:p>
            <a:pPr marL="233363" lvl="1" indent="-117475" eaLnBrk="0" hangingPunct="0">
              <a:spcBef>
                <a:spcPct val="30000"/>
              </a:spcBef>
              <a:buClr>
                <a:schemeClr val="tx1"/>
              </a:buClr>
              <a:buSzPct val="85000"/>
              <a:buFontTx/>
              <a:buChar char="•"/>
            </a:pPr>
            <a:r>
              <a:rPr lang="en-US" altLang="zh-CN" sz="2000" i="0">
                <a:ea typeface="宋体" pitchFamily="2" charset="-122"/>
              </a:rPr>
              <a:t>bloating of interfaces </a:t>
            </a:r>
          </a:p>
          <a:p>
            <a:pPr eaLnBrk="0" hangingPunct="0">
              <a:spcBef>
                <a:spcPct val="30000"/>
              </a:spcBef>
              <a:buClr>
                <a:schemeClr val="tx1"/>
              </a:buClr>
              <a:buSzPct val="85000"/>
            </a:pPr>
            <a:r>
              <a:rPr lang="en-US" altLang="zh-CN" sz="2000" i="0">
                <a:ea typeface="宋体" pitchFamily="2" charset="-122"/>
              </a:rPr>
              <a:t>when developers extend or modify component functionality</a:t>
            </a:r>
          </a:p>
        </p:txBody>
      </p:sp>
      <p:sp>
        <p:nvSpPr>
          <p:cNvPr id="101380" name="Rectangle 5"/>
          <p:cNvSpPr>
            <a:spLocks noChangeArrowheads="1"/>
          </p:cNvSpPr>
          <p:nvPr/>
        </p:nvSpPr>
        <p:spPr bwMode="auto">
          <a:xfrm>
            <a:off x="3940175" y="2216150"/>
            <a:ext cx="1314450" cy="60960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381" name="Line 6"/>
          <p:cNvSpPr>
            <a:spLocks noChangeShapeType="1"/>
          </p:cNvSpPr>
          <p:nvPr/>
        </p:nvSpPr>
        <p:spPr bwMode="auto">
          <a:xfrm>
            <a:off x="3935413" y="2514600"/>
            <a:ext cx="1325562"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382" name="Rectangle 7"/>
          <p:cNvSpPr>
            <a:spLocks noChangeArrowheads="1"/>
          </p:cNvSpPr>
          <p:nvPr/>
        </p:nvSpPr>
        <p:spPr bwMode="auto">
          <a:xfrm>
            <a:off x="3871913" y="2535238"/>
            <a:ext cx="1465262" cy="274637"/>
          </a:xfrm>
          <a:prstGeom prst="rect">
            <a:avLst/>
          </a:prstGeom>
          <a:noFill/>
          <a:ln w="9525">
            <a:noFill/>
            <a:miter lim="800000"/>
            <a:headEnd/>
            <a:tailEnd/>
          </a:ln>
        </p:spPr>
        <p:txBody>
          <a:bodyPr lIns="92075" tIns="46038" rIns="92075" bIns="46038">
            <a:spAutoFit/>
          </a:bodyPr>
          <a:lstStyle/>
          <a:p>
            <a:r>
              <a:rPr lang="de-DE" sz="1200" i="0"/>
              <a:t>createComponent</a:t>
            </a:r>
          </a:p>
        </p:txBody>
      </p:sp>
      <p:sp>
        <p:nvSpPr>
          <p:cNvPr id="101383" name="Rectangle 8"/>
          <p:cNvSpPr>
            <a:spLocks noChangeArrowheads="1"/>
          </p:cNvSpPr>
          <p:nvPr/>
        </p:nvSpPr>
        <p:spPr bwMode="auto">
          <a:xfrm>
            <a:off x="4168775" y="2232025"/>
            <a:ext cx="966788" cy="336550"/>
          </a:xfrm>
          <a:prstGeom prst="rect">
            <a:avLst/>
          </a:prstGeom>
          <a:noFill/>
          <a:ln w="9525">
            <a:noFill/>
            <a:miter lim="800000"/>
            <a:headEnd/>
            <a:tailEnd/>
          </a:ln>
        </p:spPr>
        <p:txBody>
          <a:bodyPr wrap="none" lIns="92075" tIns="46038" rIns="92075" bIns="46038">
            <a:spAutoFit/>
          </a:bodyPr>
          <a:lstStyle/>
          <a:p>
            <a:pPr>
              <a:spcBef>
                <a:spcPct val="0"/>
              </a:spcBef>
            </a:pPr>
            <a:r>
              <a:rPr lang="de-DE" sz="1400" b="1" i="0"/>
              <a:t> </a:t>
            </a:r>
            <a:r>
              <a:rPr lang="de-DE" sz="1600" b="1" i="0"/>
              <a:t>Factory</a:t>
            </a:r>
            <a:endParaRPr lang="de-DE" sz="1400" b="1" i="0"/>
          </a:p>
        </p:txBody>
      </p:sp>
      <p:sp>
        <p:nvSpPr>
          <p:cNvPr id="101384" name="Line 9"/>
          <p:cNvSpPr>
            <a:spLocks noChangeShapeType="1"/>
          </p:cNvSpPr>
          <p:nvPr/>
        </p:nvSpPr>
        <p:spPr bwMode="auto">
          <a:xfrm>
            <a:off x="4572000" y="1608138"/>
            <a:ext cx="0" cy="590550"/>
          </a:xfrm>
          <a:prstGeom prst="line">
            <a:avLst/>
          </a:prstGeom>
          <a:noFill/>
          <a:ln w="12700">
            <a:solidFill>
              <a:schemeClr val="tx1"/>
            </a:solidFill>
            <a:round/>
            <a:headEnd type="none" w="sm" len="sm"/>
            <a:tailEnd type="stealth" w="med" len="lg"/>
          </a:ln>
        </p:spPr>
        <p:txBody>
          <a:bodyPr wrap="none" anchor="ctr"/>
          <a:lstStyle/>
          <a:p>
            <a:endParaRPr lang="nl-NL"/>
          </a:p>
        </p:txBody>
      </p:sp>
      <p:sp>
        <p:nvSpPr>
          <p:cNvPr id="101385" name="Rectangle 10"/>
          <p:cNvSpPr>
            <a:spLocks noChangeArrowheads="1"/>
          </p:cNvSpPr>
          <p:nvPr/>
        </p:nvSpPr>
        <p:spPr bwMode="auto">
          <a:xfrm>
            <a:off x="4324350" y="1590675"/>
            <a:ext cx="234950" cy="244475"/>
          </a:xfrm>
          <a:prstGeom prst="rect">
            <a:avLst/>
          </a:prstGeom>
          <a:noFill/>
          <a:ln w="9525">
            <a:noFill/>
            <a:miter lim="800000"/>
            <a:headEnd/>
            <a:tailEnd/>
          </a:ln>
        </p:spPr>
        <p:txBody>
          <a:bodyPr lIns="92075" tIns="46038" rIns="92075" bIns="46038">
            <a:spAutoFit/>
          </a:bodyPr>
          <a:lstStyle/>
          <a:p>
            <a:r>
              <a:rPr lang="de-DE" sz="1000" i="0"/>
              <a:t>*</a:t>
            </a:r>
          </a:p>
        </p:txBody>
      </p:sp>
      <p:sp>
        <p:nvSpPr>
          <p:cNvPr id="101386" name="Rectangle 11"/>
          <p:cNvSpPr>
            <a:spLocks noChangeArrowheads="1"/>
          </p:cNvSpPr>
          <p:nvPr/>
        </p:nvSpPr>
        <p:spPr bwMode="auto">
          <a:xfrm>
            <a:off x="4324350" y="2047875"/>
            <a:ext cx="234950" cy="244475"/>
          </a:xfrm>
          <a:prstGeom prst="rect">
            <a:avLst/>
          </a:prstGeom>
          <a:noFill/>
          <a:ln w="9525">
            <a:noFill/>
            <a:miter lim="800000"/>
            <a:headEnd/>
            <a:tailEnd/>
          </a:ln>
        </p:spPr>
        <p:txBody>
          <a:bodyPr lIns="92075" tIns="46038" rIns="92075" bIns="46038">
            <a:spAutoFit/>
          </a:bodyPr>
          <a:lstStyle/>
          <a:p>
            <a:r>
              <a:rPr lang="de-DE" sz="1000" i="0"/>
              <a:t>*</a:t>
            </a:r>
          </a:p>
        </p:txBody>
      </p:sp>
      <p:sp>
        <p:nvSpPr>
          <p:cNvPr id="101387" name="Rectangle 12"/>
          <p:cNvSpPr>
            <a:spLocks noChangeArrowheads="1"/>
          </p:cNvSpPr>
          <p:nvPr/>
        </p:nvSpPr>
        <p:spPr bwMode="auto">
          <a:xfrm>
            <a:off x="4538663" y="1743075"/>
            <a:ext cx="1328737" cy="274638"/>
          </a:xfrm>
          <a:prstGeom prst="rect">
            <a:avLst/>
          </a:prstGeom>
          <a:noFill/>
          <a:ln w="9525">
            <a:noFill/>
            <a:miter lim="800000"/>
            <a:headEnd/>
            <a:tailEnd/>
          </a:ln>
        </p:spPr>
        <p:txBody>
          <a:bodyPr lIns="92075" tIns="46038" rIns="92075" bIns="46038">
            <a:spAutoFit/>
          </a:bodyPr>
          <a:lstStyle/>
          <a:p>
            <a:r>
              <a:rPr lang="de-DE" sz="1200" i="0"/>
              <a:t>CreateInstance</a:t>
            </a:r>
          </a:p>
        </p:txBody>
      </p:sp>
      <p:sp>
        <p:nvSpPr>
          <p:cNvPr id="101388" name="Rectangle 13"/>
          <p:cNvSpPr>
            <a:spLocks noChangeArrowheads="1"/>
          </p:cNvSpPr>
          <p:nvPr/>
        </p:nvSpPr>
        <p:spPr bwMode="auto">
          <a:xfrm>
            <a:off x="6000750" y="2216150"/>
            <a:ext cx="1314450" cy="60960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389" name="Line 14"/>
          <p:cNvSpPr>
            <a:spLocks noChangeShapeType="1"/>
          </p:cNvSpPr>
          <p:nvPr/>
        </p:nvSpPr>
        <p:spPr bwMode="auto">
          <a:xfrm>
            <a:off x="5995988" y="2514600"/>
            <a:ext cx="1325562"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390" name="Rectangle 15"/>
          <p:cNvSpPr>
            <a:spLocks noChangeArrowheads="1"/>
          </p:cNvSpPr>
          <p:nvPr/>
        </p:nvSpPr>
        <p:spPr bwMode="auto">
          <a:xfrm>
            <a:off x="5945188" y="2506663"/>
            <a:ext cx="1611312" cy="274637"/>
          </a:xfrm>
          <a:prstGeom prst="rect">
            <a:avLst/>
          </a:prstGeom>
          <a:noFill/>
          <a:ln w="9525">
            <a:noFill/>
            <a:miter lim="800000"/>
            <a:headEnd/>
            <a:tailEnd/>
          </a:ln>
        </p:spPr>
        <p:txBody>
          <a:bodyPr lIns="92075" tIns="46038" rIns="92075" bIns="46038">
            <a:spAutoFit/>
          </a:bodyPr>
          <a:lstStyle/>
          <a:p>
            <a:r>
              <a:rPr lang="de-DE" sz="1200" i="0"/>
              <a:t>createComponent</a:t>
            </a:r>
          </a:p>
        </p:txBody>
      </p:sp>
      <p:sp>
        <p:nvSpPr>
          <p:cNvPr id="101391" name="Rectangle 16"/>
          <p:cNvSpPr>
            <a:spLocks noChangeArrowheads="1"/>
          </p:cNvSpPr>
          <p:nvPr/>
        </p:nvSpPr>
        <p:spPr bwMode="auto">
          <a:xfrm>
            <a:off x="5945188" y="2193925"/>
            <a:ext cx="1360487" cy="336550"/>
          </a:xfrm>
          <a:prstGeom prst="rect">
            <a:avLst/>
          </a:prstGeom>
          <a:noFill/>
          <a:ln w="9525">
            <a:noFill/>
            <a:miter lim="800000"/>
            <a:headEnd/>
            <a:tailEnd/>
          </a:ln>
        </p:spPr>
        <p:txBody>
          <a:bodyPr wrap="none" lIns="92075" tIns="46038" rIns="92075" bIns="46038">
            <a:spAutoFit/>
          </a:bodyPr>
          <a:lstStyle/>
          <a:p>
            <a:pPr>
              <a:spcBef>
                <a:spcPct val="0"/>
              </a:spcBef>
            </a:pPr>
            <a:r>
              <a:rPr lang="de-DE" sz="1400" i="0"/>
              <a:t> </a:t>
            </a:r>
            <a:r>
              <a:rPr lang="de-DE" sz="1600" b="1" i="0"/>
              <a:t>Component</a:t>
            </a:r>
            <a:endParaRPr lang="de-DE" sz="1400" b="1" i="0"/>
          </a:p>
        </p:txBody>
      </p:sp>
      <p:sp>
        <p:nvSpPr>
          <p:cNvPr id="101392" name="Line 17"/>
          <p:cNvSpPr>
            <a:spLocks noChangeShapeType="1"/>
          </p:cNvSpPr>
          <p:nvPr/>
        </p:nvSpPr>
        <p:spPr bwMode="auto">
          <a:xfrm>
            <a:off x="5262563" y="2444750"/>
            <a:ext cx="738187" cy="0"/>
          </a:xfrm>
          <a:prstGeom prst="line">
            <a:avLst/>
          </a:prstGeom>
          <a:noFill/>
          <a:ln w="12700">
            <a:solidFill>
              <a:schemeClr val="tx1"/>
            </a:solidFill>
            <a:round/>
            <a:headEnd type="none" w="sm" len="sm"/>
            <a:tailEnd type="stealth" w="med" len="lg"/>
          </a:ln>
        </p:spPr>
        <p:txBody>
          <a:bodyPr wrap="none" anchor="ctr"/>
          <a:lstStyle/>
          <a:p>
            <a:endParaRPr lang="nl-NL"/>
          </a:p>
        </p:txBody>
      </p:sp>
      <p:sp>
        <p:nvSpPr>
          <p:cNvPr id="101393" name="Rectangle 18"/>
          <p:cNvSpPr>
            <a:spLocks noChangeArrowheads="1"/>
          </p:cNvSpPr>
          <p:nvPr/>
        </p:nvSpPr>
        <p:spPr bwMode="auto">
          <a:xfrm>
            <a:off x="5446713" y="2428875"/>
            <a:ext cx="1328737" cy="274638"/>
          </a:xfrm>
          <a:prstGeom prst="rect">
            <a:avLst/>
          </a:prstGeom>
          <a:noFill/>
          <a:ln w="9525">
            <a:noFill/>
            <a:miter lim="800000"/>
            <a:headEnd/>
            <a:tailEnd/>
          </a:ln>
        </p:spPr>
        <p:txBody>
          <a:bodyPr lIns="92075" tIns="46038" rIns="92075" bIns="46038">
            <a:spAutoFit/>
          </a:bodyPr>
          <a:lstStyle/>
          <a:p>
            <a:r>
              <a:rPr lang="de-DE" sz="1200" i="0"/>
              <a:t>new</a:t>
            </a:r>
            <a:endParaRPr lang="de-DE" sz="1000" i="0"/>
          </a:p>
        </p:txBody>
      </p:sp>
      <p:sp>
        <p:nvSpPr>
          <p:cNvPr id="101394" name="Rectangle 19"/>
          <p:cNvSpPr>
            <a:spLocks noChangeArrowheads="1"/>
          </p:cNvSpPr>
          <p:nvPr/>
        </p:nvSpPr>
        <p:spPr bwMode="auto">
          <a:xfrm>
            <a:off x="5681663" y="2273300"/>
            <a:ext cx="233362" cy="244475"/>
          </a:xfrm>
          <a:prstGeom prst="rect">
            <a:avLst/>
          </a:prstGeom>
          <a:noFill/>
          <a:ln w="9525">
            <a:noFill/>
            <a:miter lim="800000"/>
            <a:headEnd/>
            <a:tailEnd/>
          </a:ln>
        </p:spPr>
        <p:txBody>
          <a:bodyPr lIns="92075" tIns="46038" rIns="92075" bIns="46038">
            <a:spAutoFit/>
          </a:bodyPr>
          <a:lstStyle/>
          <a:p>
            <a:r>
              <a:rPr lang="de-DE" sz="1000" i="0"/>
              <a:t>*</a:t>
            </a:r>
          </a:p>
        </p:txBody>
      </p:sp>
      <p:sp>
        <p:nvSpPr>
          <p:cNvPr id="101395" name="Rectangle 20"/>
          <p:cNvSpPr>
            <a:spLocks noChangeArrowheads="1"/>
          </p:cNvSpPr>
          <p:nvPr/>
        </p:nvSpPr>
        <p:spPr bwMode="auto">
          <a:xfrm>
            <a:off x="5213350" y="2247900"/>
            <a:ext cx="233363" cy="244475"/>
          </a:xfrm>
          <a:prstGeom prst="rect">
            <a:avLst/>
          </a:prstGeom>
          <a:noFill/>
          <a:ln w="9525">
            <a:noFill/>
            <a:miter lim="800000"/>
            <a:headEnd/>
            <a:tailEnd/>
          </a:ln>
        </p:spPr>
        <p:txBody>
          <a:bodyPr lIns="92075" tIns="46038" rIns="92075" bIns="46038">
            <a:spAutoFit/>
          </a:bodyPr>
          <a:lstStyle/>
          <a:p>
            <a:r>
              <a:rPr lang="de-DE" sz="1000" i="0"/>
              <a:t>1</a:t>
            </a:r>
          </a:p>
        </p:txBody>
      </p:sp>
      <p:sp>
        <p:nvSpPr>
          <p:cNvPr id="101396" name="Rectangle 21"/>
          <p:cNvSpPr>
            <a:spLocks noChangeArrowheads="1"/>
          </p:cNvSpPr>
          <p:nvPr/>
        </p:nvSpPr>
        <p:spPr bwMode="auto">
          <a:xfrm>
            <a:off x="7640638" y="996950"/>
            <a:ext cx="1314450" cy="60325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397" name="Line 22"/>
          <p:cNvSpPr>
            <a:spLocks noChangeShapeType="1"/>
          </p:cNvSpPr>
          <p:nvPr/>
        </p:nvSpPr>
        <p:spPr bwMode="auto">
          <a:xfrm>
            <a:off x="7635875" y="1295400"/>
            <a:ext cx="1325563"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398" name="Rectangle 23"/>
          <p:cNvSpPr>
            <a:spLocks noChangeArrowheads="1"/>
          </p:cNvSpPr>
          <p:nvPr/>
        </p:nvSpPr>
        <p:spPr bwMode="auto">
          <a:xfrm>
            <a:off x="7634288" y="1287463"/>
            <a:ext cx="1327150" cy="274637"/>
          </a:xfrm>
          <a:prstGeom prst="rect">
            <a:avLst/>
          </a:prstGeom>
          <a:noFill/>
          <a:ln w="9525">
            <a:noFill/>
            <a:miter lim="800000"/>
            <a:headEnd/>
            <a:tailEnd/>
          </a:ln>
        </p:spPr>
        <p:txBody>
          <a:bodyPr lIns="92075" tIns="46038" rIns="92075" bIns="46038">
            <a:spAutoFit/>
          </a:bodyPr>
          <a:lstStyle/>
          <a:p>
            <a:r>
              <a:rPr lang="de-DE" sz="1200" i="0"/>
              <a:t>cueryInterface</a:t>
            </a:r>
            <a:endParaRPr lang="de-DE" sz="1000" i="0"/>
          </a:p>
        </p:txBody>
      </p:sp>
      <p:sp>
        <p:nvSpPr>
          <p:cNvPr id="101399" name="Rectangle 24"/>
          <p:cNvSpPr>
            <a:spLocks noChangeArrowheads="1"/>
          </p:cNvSpPr>
          <p:nvPr/>
        </p:nvSpPr>
        <p:spPr bwMode="auto">
          <a:xfrm>
            <a:off x="7770813" y="1012825"/>
            <a:ext cx="646112" cy="336550"/>
          </a:xfrm>
          <a:prstGeom prst="rect">
            <a:avLst/>
          </a:prstGeom>
          <a:noFill/>
          <a:ln w="9525">
            <a:noFill/>
            <a:miter lim="800000"/>
            <a:headEnd/>
            <a:tailEnd/>
          </a:ln>
        </p:spPr>
        <p:txBody>
          <a:bodyPr wrap="none" lIns="92075" tIns="46038" rIns="92075" bIns="46038">
            <a:spAutoFit/>
          </a:bodyPr>
          <a:lstStyle/>
          <a:p>
            <a:pPr>
              <a:spcBef>
                <a:spcPct val="0"/>
              </a:spcBef>
            </a:pPr>
            <a:r>
              <a:rPr lang="de-DE" sz="1600" b="1"/>
              <a:t>Root</a:t>
            </a:r>
            <a:endParaRPr lang="de-DE" sz="1400" b="1"/>
          </a:p>
        </p:txBody>
      </p:sp>
      <p:sp>
        <p:nvSpPr>
          <p:cNvPr id="101400" name="Rectangle 25"/>
          <p:cNvSpPr>
            <a:spLocks noChangeArrowheads="1"/>
          </p:cNvSpPr>
          <p:nvPr/>
        </p:nvSpPr>
        <p:spPr bwMode="auto">
          <a:xfrm>
            <a:off x="6186488" y="3386138"/>
            <a:ext cx="1066800" cy="457200"/>
          </a:xfrm>
          <a:prstGeom prst="rect">
            <a:avLst/>
          </a:prstGeom>
          <a:noFill/>
          <a:ln w="9525">
            <a:noFill/>
            <a:miter lim="800000"/>
            <a:headEnd/>
            <a:tailEnd/>
          </a:ln>
        </p:spPr>
        <p:txBody>
          <a:bodyPr lIns="92075" tIns="46038" rIns="92075" bIns="46038">
            <a:spAutoFit/>
          </a:bodyPr>
          <a:lstStyle/>
          <a:p>
            <a:r>
              <a:rPr lang="de-DE" sz="1200" i="0"/>
              <a:t>Implemented by</a:t>
            </a:r>
            <a:endParaRPr lang="de-DE" sz="1000" i="0"/>
          </a:p>
        </p:txBody>
      </p:sp>
      <p:sp>
        <p:nvSpPr>
          <p:cNvPr id="101401" name="Rectangle 26"/>
          <p:cNvSpPr>
            <a:spLocks noChangeArrowheads="1"/>
          </p:cNvSpPr>
          <p:nvPr/>
        </p:nvSpPr>
        <p:spPr bwMode="auto">
          <a:xfrm>
            <a:off x="6858000" y="3154363"/>
            <a:ext cx="390525" cy="244475"/>
          </a:xfrm>
          <a:prstGeom prst="rect">
            <a:avLst/>
          </a:prstGeom>
          <a:noFill/>
          <a:ln w="9525">
            <a:noFill/>
            <a:miter lim="800000"/>
            <a:headEnd/>
            <a:tailEnd/>
          </a:ln>
        </p:spPr>
        <p:txBody>
          <a:bodyPr lIns="92075" tIns="46038" rIns="92075" bIns="46038">
            <a:spAutoFit/>
          </a:bodyPr>
          <a:lstStyle/>
          <a:p>
            <a:r>
              <a:rPr lang="de-DE" sz="1000" i="0"/>
              <a:t>1+</a:t>
            </a:r>
          </a:p>
        </p:txBody>
      </p:sp>
      <p:sp>
        <p:nvSpPr>
          <p:cNvPr id="101402" name="Freeform 27"/>
          <p:cNvSpPr>
            <a:spLocks/>
          </p:cNvSpPr>
          <p:nvPr/>
        </p:nvSpPr>
        <p:spPr bwMode="auto">
          <a:xfrm>
            <a:off x="7770813" y="1597025"/>
            <a:ext cx="236537" cy="230188"/>
          </a:xfrm>
          <a:custGeom>
            <a:avLst/>
            <a:gdLst>
              <a:gd name="T0" fmla="*/ 2147483647 w 145"/>
              <a:gd name="T1" fmla="*/ 0 h 145"/>
              <a:gd name="T2" fmla="*/ 2147483647 w 145"/>
              <a:gd name="T3" fmla="*/ 2147483647 h 145"/>
              <a:gd name="T4" fmla="*/ 0 w 145"/>
              <a:gd name="T5" fmla="*/ 2147483647 h 145"/>
              <a:gd name="T6" fmla="*/ 2147483647 w 145"/>
              <a:gd name="T7" fmla="*/ 0 h 145"/>
              <a:gd name="T8" fmla="*/ 0 60000 65536"/>
              <a:gd name="T9" fmla="*/ 0 60000 65536"/>
              <a:gd name="T10" fmla="*/ 0 60000 65536"/>
              <a:gd name="T11" fmla="*/ 0 60000 65536"/>
              <a:gd name="T12" fmla="*/ 0 w 145"/>
              <a:gd name="T13" fmla="*/ 0 h 145"/>
              <a:gd name="T14" fmla="*/ 145 w 145"/>
              <a:gd name="T15" fmla="*/ 145 h 145"/>
            </a:gdLst>
            <a:ahLst/>
            <a:cxnLst>
              <a:cxn ang="T8">
                <a:pos x="T0" y="T1"/>
              </a:cxn>
              <a:cxn ang="T9">
                <a:pos x="T2" y="T3"/>
              </a:cxn>
              <a:cxn ang="T10">
                <a:pos x="T4" y="T5"/>
              </a:cxn>
              <a:cxn ang="T11">
                <a:pos x="T6" y="T7"/>
              </a:cxn>
            </a:cxnLst>
            <a:rect l="T12" t="T13" r="T14" b="T15"/>
            <a:pathLst>
              <a:path w="145" h="145">
                <a:moveTo>
                  <a:pt x="72" y="0"/>
                </a:moveTo>
                <a:lnTo>
                  <a:pt x="144" y="144"/>
                </a:lnTo>
                <a:lnTo>
                  <a:pt x="0" y="144"/>
                </a:lnTo>
                <a:lnTo>
                  <a:pt x="72" y="0"/>
                </a:lnTo>
              </a:path>
            </a:pathLst>
          </a:custGeom>
          <a:solidFill>
            <a:srgbClr val="FFFFFF"/>
          </a:solidFill>
          <a:ln w="12700" cap="rnd">
            <a:solidFill>
              <a:schemeClr val="tx1"/>
            </a:solidFill>
            <a:round/>
            <a:headEnd/>
            <a:tailEnd/>
          </a:ln>
        </p:spPr>
        <p:txBody>
          <a:bodyPr/>
          <a:lstStyle/>
          <a:p>
            <a:endParaRPr lang="nl-NL"/>
          </a:p>
        </p:txBody>
      </p:sp>
      <p:sp>
        <p:nvSpPr>
          <p:cNvPr id="101403" name="Line 28"/>
          <p:cNvSpPr>
            <a:spLocks noChangeShapeType="1"/>
          </p:cNvSpPr>
          <p:nvPr/>
        </p:nvSpPr>
        <p:spPr bwMode="auto">
          <a:xfrm>
            <a:off x="7888288" y="1836738"/>
            <a:ext cx="0" cy="144145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04" name="Rectangle 29"/>
          <p:cNvSpPr>
            <a:spLocks noChangeArrowheads="1"/>
          </p:cNvSpPr>
          <p:nvPr/>
        </p:nvSpPr>
        <p:spPr bwMode="auto">
          <a:xfrm>
            <a:off x="7848600" y="1968500"/>
            <a:ext cx="1162050" cy="274638"/>
          </a:xfrm>
          <a:prstGeom prst="rect">
            <a:avLst/>
          </a:prstGeom>
          <a:noFill/>
          <a:ln w="9525">
            <a:noFill/>
            <a:miter lim="800000"/>
            <a:headEnd/>
            <a:tailEnd/>
          </a:ln>
        </p:spPr>
        <p:txBody>
          <a:bodyPr lIns="92075" tIns="46038" rIns="92075" bIns="46038">
            <a:spAutoFit/>
          </a:bodyPr>
          <a:lstStyle/>
          <a:p>
            <a:r>
              <a:rPr lang="de-DE" sz="1200" i="0"/>
              <a:t>&lt;&lt;extends&gt;&gt;</a:t>
            </a:r>
          </a:p>
        </p:txBody>
      </p:sp>
      <p:sp>
        <p:nvSpPr>
          <p:cNvPr id="101405" name="Line 30"/>
          <p:cNvSpPr>
            <a:spLocks noChangeShapeType="1"/>
          </p:cNvSpPr>
          <p:nvPr/>
        </p:nvSpPr>
        <p:spPr bwMode="auto">
          <a:xfrm>
            <a:off x="5029200" y="1225550"/>
            <a:ext cx="2611438" cy="0"/>
          </a:xfrm>
          <a:prstGeom prst="line">
            <a:avLst/>
          </a:prstGeom>
          <a:noFill/>
          <a:ln w="12700">
            <a:solidFill>
              <a:schemeClr val="tx1"/>
            </a:solidFill>
            <a:round/>
            <a:headEnd type="none" w="sm" len="sm"/>
            <a:tailEnd type="stealth" w="med" len="lg"/>
          </a:ln>
        </p:spPr>
        <p:txBody>
          <a:bodyPr wrap="none" anchor="ctr"/>
          <a:lstStyle/>
          <a:p>
            <a:endParaRPr lang="nl-NL"/>
          </a:p>
        </p:txBody>
      </p:sp>
      <p:sp>
        <p:nvSpPr>
          <p:cNvPr id="101406" name="Rectangle 31"/>
          <p:cNvSpPr>
            <a:spLocks noChangeArrowheads="1"/>
          </p:cNvSpPr>
          <p:nvPr/>
        </p:nvSpPr>
        <p:spPr bwMode="auto">
          <a:xfrm>
            <a:off x="5592763" y="996950"/>
            <a:ext cx="1592262" cy="457200"/>
          </a:xfrm>
          <a:prstGeom prst="rect">
            <a:avLst/>
          </a:prstGeom>
          <a:noFill/>
          <a:ln w="9525">
            <a:noFill/>
            <a:miter lim="800000"/>
            <a:headEnd/>
            <a:tailEnd/>
          </a:ln>
        </p:spPr>
        <p:txBody>
          <a:bodyPr lIns="92075" tIns="46038" rIns="92075" bIns="46038">
            <a:spAutoFit/>
          </a:bodyPr>
          <a:lstStyle/>
          <a:p>
            <a:r>
              <a:rPr lang="de-DE" sz="1200"/>
              <a:t>Ask for a reference to an interface</a:t>
            </a:r>
          </a:p>
        </p:txBody>
      </p:sp>
      <p:sp>
        <p:nvSpPr>
          <p:cNvPr id="101407" name="Line 32"/>
          <p:cNvSpPr>
            <a:spLocks noChangeShapeType="1"/>
          </p:cNvSpPr>
          <p:nvPr/>
        </p:nvSpPr>
        <p:spPr bwMode="auto">
          <a:xfrm>
            <a:off x="5038725" y="1530350"/>
            <a:ext cx="2451100" cy="1588"/>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08" name="Line 33"/>
          <p:cNvSpPr>
            <a:spLocks noChangeShapeType="1"/>
          </p:cNvSpPr>
          <p:nvPr/>
        </p:nvSpPr>
        <p:spPr bwMode="auto">
          <a:xfrm>
            <a:off x="7489825" y="1531938"/>
            <a:ext cx="0" cy="1450975"/>
          </a:xfrm>
          <a:prstGeom prst="line">
            <a:avLst/>
          </a:prstGeom>
          <a:noFill/>
          <a:ln w="12700">
            <a:solidFill>
              <a:schemeClr val="tx1"/>
            </a:solidFill>
            <a:round/>
            <a:headEnd type="none" w="sm" len="sm"/>
            <a:tailEnd type="stealth" w="med" len="lg"/>
          </a:ln>
        </p:spPr>
        <p:txBody>
          <a:bodyPr wrap="none" anchor="ctr"/>
          <a:lstStyle/>
          <a:p>
            <a:endParaRPr lang="nl-NL"/>
          </a:p>
        </p:txBody>
      </p:sp>
      <p:sp>
        <p:nvSpPr>
          <p:cNvPr id="101409" name="Rectangle 34"/>
          <p:cNvSpPr>
            <a:spLocks noChangeArrowheads="1"/>
          </p:cNvSpPr>
          <p:nvPr/>
        </p:nvSpPr>
        <p:spPr bwMode="auto">
          <a:xfrm>
            <a:off x="5973763" y="1514475"/>
            <a:ext cx="1365250" cy="457200"/>
          </a:xfrm>
          <a:prstGeom prst="rect">
            <a:avLst/>
          </a:prstGeom>
          <a:noFill/>
          <a:ln w="9525">
            <a:noFill/>
            <a:miter lim="800000"/>
            <a:headEnd/>
            <a:tailEnd/>
          </a:ln>
        </p:spPr>
        <p:txBody>
          <a:bodyPr lIns="92075" tIns="46038" rIns="92075" bIns="46038">
            <a:spAutoFit/>
          </a:bodyPr>
          <a:lstStyle/>
          <a:p>
            <a:r>
              <a:rPr lang="de-DE" sz="1200"/>
              <a:t>Call an operation on an interface</a:t>
            </a:r>
          </a:p>
        </p:txBody>
      </p:sp>
      <p:sp>
        <p:nvSpPr>
          <p:cNvPr id="101410" name="Rectangle 35"/>
          <p:cNvSpPr>
            <a:spLocks noChangeArrowheads="1"/>
          </p:cNvSpPr>
          <p:nvPr/>
        </p:nvSpPr>
        <p:spPr bwMode="auto">
          <a:xfrm>
            <a:off x="3921125" y="3244850"/>
            <a:ext cx="1314450" cy="76200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411" name="Line 36"/>
          <p:cNvSpPr>
            <a:spLocks noChangeShapeType="1"/>
          </p:cNvSpPr>
          <p:nvPr/>
        </p:nvSpPr>
        <p:spPr bwMode="auto">
          <a:xfrm>
            <a:off x="3916363" y="3543300"/>
            <a:ext cx="1325562"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12" name="Rectangle 37"/>
          <p:cNvSpPr>
            <a:spLocks noChangeArrowheads="1"/>
          </p:cNvSpPr>
          <p:nvPr/>
        </p:nvSpPr>
        <p:spPr bwMode="auto">
          <a:xfrm>
            <a:off x="3914775" y="3503613"/>
            <a:ext cx="1327150" cy="549275"/>
          </a:xfrm>
          <a:prstGeom prst="rect">
            <a:avLst/>
          </a:prstGeom>
          <a:noFill/>
          <a:ln w="9525">
            <a:noFill/>
            <a:miter lim="800000"/>
            <a:headEnd/>
            <a:tailEnd/>
          </a:ln>
        </p:spPr>
        <p:txBody>
          <a:bodyPr lIns="92075" tIns="46038" rIns="92075" bIns="46038">
            <a:spAutoFit/>
          </a:bodyPr>
          <a:lstStyle/>
          <a:p>
            <a:r>
              <a:rPr lang="de-DE" sz="1200" i="0"/>
              <a:t>initialize</a:t>
            </a:r>
          </a:p>
          <a:p>
            <a:r>
              <a:rPr lang="de-DE" sz="1200" i="0"/>
              <a:t>uninititialize</a:t>
            </a:r>
            <a:endParaRPr lang="de-DE" sz="1000" i="0"/>
          </a:p>
        </p:txBody>
      </p:sp>
      <p:sp>
        <p:nvSpPr>
          <p:cNvPr id="101413" name="Rectangle 38"/>
          <p:cNvSpPr>
            <a:spLocks noChangeArrowheads="1"/>
          </p:cNvSpPr>
          <p:nvPr/>
        </p:nvSpPr>
        <p:spPr bwMode="auto">
          <a:xfrm>
            <a:off x="4148138" y="3260725"/>
            <a:ext cx="865187" cy="336550"/>
          </a:xfrm>
          <a:prstGeom prst="rect">
            <a:avLst/>
          </a:prstGeom>
          <a:noFill/>
          <a:ln w="9525">
            <a:noFill/>
            <a:miter lim="800000"/>
            <a:headEnd/>
            <a:tailEnd/>
          </a:ln>
        </p:spPr>
        <p:txBody>
          <a:bodyPr wrap="none" lIns="92075" tIns="46038" rIns="92075" bIns="46038">
            <a:spAutoFit/>
          </a:bodyPr>
          <a:lstStyle/>
          <a:p>
            <a:pPr>
              <a:spcBef>
                <a:spcPct val="0"/>
              </a:spcBef>
            </a:pPr>
            <a:r>
              <a:rPr lang="de-DE" sz="1400" i="0"/>
              <a:t> </a:t>
            </a:r>
            <a:r>
              <a:rPr lang="de-DE" sz="1600" b="1" i="0"/>
              <a:t>Server</a:t>
            </a:r>
            <a:endParaRPr lang="de-DE" sz="1400" b="1" i="0"/>
          </a:p>
        </p:txBody>
      </p:sp>
      <p:sp>
        <p:nvSpPr>
          <p:cNvPr id="101414" name="AutoShape 39"/>
          <p:cNvSpPr>
            <a:spLocks noChangeArrowheads="1"/>
          </p:cNvSpPr>
          <p:nvPr/>
        </p:nvSpPr>
        <p:spPr bwMode="auto">
          <a:xfrm>
            <a:off x="4479925" y="3016250"/>
            <a:ext cx="157163" cy="228600"/>
          </a:xfrm>
          <a:prstGeom prst="diamond">
            <a:avLst/>
          </a:prstGeom>
          <a:solidFill>
            <a:srgbClr val="FFFFFF"/>
          </a:solidFill>
          <a:ln w="12700">
            <a:solidFill>
              <a:schemeClr val="tx1"/>
            </a:solidFill>
            <a:miter lim="800000"/>
            <a:headEnd/>
            <a:tailEnd/>
          </a:ln>
        </p:spPr>
        <p:txBody>
          <a:bodyPr wrap="none" anchor="ctr"/>
          <a:lstStyle/>
          <a:p>
            <a:endParaRPr lang="nl-NL"/>
          </a:p>
        </p:txBody>
      </p:sp>
      <p:sp>
        <p:nvSpPr>
          <p:cNvPr id="101415" name="Line 40"/>
          <p:cNvSpPr>
            <a:spLocks noChangeShapeType="1"/>
          </p:cNvSpPr>
          <p:nvPr/>
        </p:nvSpPr>
        <p:spPr bwMode="auto">
          <a:xfrm flipV="1">
            <a:off x="4559300" y="2836863"/>
            <a:ext cx="0" cy="179387"/>
          </a:xfrm>
          <a:prstGeom prst="line">
            <a:avLst/>
          </a:prstGeom>
          <a:noFill/>
          <a:ln w="12700">
            <a:solidFill>
              <a:schemeClr val="tx1"/>
            </a:solidFill>
            <a:round/>
            <a:headEnd type="none" w="sm" len="sm"/>
            <a:tailEnd type="none" w="sm" len="sm"/>
          </a:ln>
        </p:spPr>
        <p:txBody>
          <a:bodyPr wrap="none" anchor="ctr"/>
          <a:lstStyle/>
          <a:p>
            <a:endParaRPr lang="nl-NL"/>
          </a:p>
        </p:txBody>
      </p:sp>
      <p:grpSp>
        <p:nvGrpSpPr>
          <p:cNvPr id="101416" name="Group 41"/>
          <p:cNvGrpSpPr>
            <a:grpSpLocks/>
          </p:cNvGrpSpPr>
          <p:nvPr/>
        </p:nvGrpSpPr>
        <p:grpSpPr bwMode="auto">
          <a:xfrm>
            <a:off x="5241925" y="2828925"/>
            <a:ext cx="914400" cy="644525"/>
            <a:chOff x="874" y="3542"/>
            <a:chExt cx="562" cy="406"/>
          </a:xfrm>
        </p:grpSpPr>
        <p:sp>
          <p:nvSpPr>
            <p:cNvPr id="101437" name="AutoShape 42"/>
            <p:cNvSpPr>
              <a:spLocks noChangeArrowheads="1"/>
            </p:cNvSpPr>
            <p:nvPr/>
          </p:nvSpPr>
          <p:spPr bwMode="auto">
            <a:xfrm>
              <a:off x="874" y="3852"/>
              <a:ext cx="144" cy="96"/>
            </a:xfrm>
            <a:prstGeom prst="diamond">
              <a:avLst/>
            </a:prstGeom>
            <a:solidFill>
              <a:srgbClr val="FFFFFF"/>
            </a:solidFill>
            <a:ln w="12700">
              <a:solidFill>
                <a:schemeClr val="tx1"/>
              </a:solidFill>
              <a:miter lim="800000"/>
              <a:headEnd/>
              <a:tailEnd/>
            </a:ln>
          </p:spPr>
          <p:txBody>
            <a:bodyPr wrap="none" anchor="ctr"/>
            <a:lstStyle/>
            <a:p>
              <a:endParaRPr lang="nl-NL"/>
            </a:p>
          </p:txBody>
        </p:sp>
        <p:sp>
          <p:nvSpPr>
            <p:cNvPr id="101438" name="Line 43"/>
            <p:cNvSpPr>
              <a:spLocks noChangeShapeType="1"/>
            </p:cNvSpPr>
            <p:nvPr/>
          </p:nvSpPr>
          <p:spPr bwMode="auto">
            <a:xfrm>
              <a:off x="1019" y="3900"/>
              <a:ext cx="417"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39" name="Line 44"/>
            <p:cNvSpPr>
              <a:spLocks noChangeShapeType="1"/>
            </p:cNvSpPr>
            <p:nvPr/>
          </p:nvSpPr>
          <p:spPr bwMode="auto">
            <a:xfrm flipV="1">
              <a:off x="1436" y="3542"/>
              <a:ext cx="0" cy="359"/>
            </a:xfrm>
            <a:prstGeom prst="line">
              <a:avLst/>
            </a:prstGeom>
            <a:noFill/>
            <a:ln w="12700">
              <a:solidFill>
                <a:schemeClr val="tx1"/>
              </a:solidFill>
              <a:round/>
              <a:headEnd type="none" w="sm" len="sm"/>
              <a:tailEnd type="none" w="sm" len="sm"/>
            </a:ln>
          </p:spPr>
          <p:txBody>
            <a:bodyPr wrap="none" anchor="ctr"/>
            <a:lstStyle/>
            <a:p>
              <a:endParaRPr lang="nl-NL"/>
            </a:p>
          </p:txBody>
        </p:sp>
      </p:grpSp>
      <p:sp>
        <p:nvSpPr>
          <p:cNvPr id="101417" name="Rectangle 45"/>
          <p:cNvSpPr>
            <a:spLocks noChangeArrowheads="1"/>
          </p:cNvSpPr>
          <p:nvPr/>
        </p:nvSpPr>
        <p:spPr bwMode="auto">
          <a:xfrm>
            <a:off x="7265988" y="2973388"/>
            <a:ext cx="1314450" cy="104775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418" name="Line 46"/>
          <p:cNvSpPr>
            <a:spLocks noChangeShapeType="1"/>
          </p:cNvSpPr>
          <p:nvPr/>
        </p:nvSpPr>
        <p:spPr bwMode="auto">
          <a:xfrm>
            <a:off x="7270750" y="3487738"/>
            <a:ext cx="1327150"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19" name="Rectangle 47"/>
          <p:cNvSpPr>
            <a:spLocks noChangeArrowheads="1"/>
          </p:cNvSpPr>
          <p:nvPr/>
        </p:nvSpPr>
        <p:spPr bwMode="auto">
          <a:xfrm>
            <a:off x="7231063" y="3490913"/>
            <a:ext cx="1327150" cy="549275"/>
          </a:xfrm>
          <a:prstGeom prst="rect">
            <a:avLst/>
          </a:prstGeom>
          <a:noFill/>
          <a:ln w="9525">
            <a:noFill/>
            <a:miter lim="800000"/>
            <a:headEnd/>
            <a:tailEnd/>
          </a:ln>
        </p:spPr>
        <p:txBody>
          <a:bodyPr lIns="92075" tIns="46038" rIns="92075" bIns="46038">
            <a:spAutoFit/>
          </a:bodyPr>
          <a:lstStyle/>
          <a:p>
            <a:r>
              <a:rPr lang="de-DE" sz="1200" i="0"/>
              <a:t>queryInterface</a:t>
            </a:r>
          </a:p>
          <a:p>
            <a:r>
              <a:rPr lang="de-DE" sz="1200" i="0"/>
              <a:t>service_i</a:t>
            </a:r>
          </a:p>
        </p:txBody>
      </p:sp>
      <p:sp>
        <p:nvSpPr>
          <p:cNvPr id="101420" name="Rectangle 48"/>
          <p:cNvSpPr>
            <a:spLocks noChangeArrowheads="1"/>
          </p:cNvSpPr>
          <p:nvPr/>
        </p:nvSpPr>
        <p:spPr bwMode="auto">
          <a:xfrm>
            <a:off x="7350125" y="2954338"/>
            <a:ext cx="1154113" cy="581025"/>
          </a:xfrm>
          <a:prstGeom prst="rect">
            <a:avLst/>
          </a:prstGeom>
          <a:noFill/>
          <a:ln w="9525">
            <a:noFill/>
            <a:miter lim="800000"/>
            <a:headEnd/>
            <a:tailEnd/>
          </a:ln>
        </p:spPr>
        <p:txBody>
          <a:bodyPr wrap="none" lIns="92075" tIns="46038" rIns="92075" bIns="46038">
            <a:spAutoFit/>
          </a:bodyPr>
          <a:lstStyle/>
          <a:p>
            <a:pPr>
              <a:spcBef>
                <a:spcPct val="0"/>
              </a:spcBef>
            </a:pPr>
            <a:r>
              <a:rPr lang="de-DE" sz="1600" b="1" i="0"/>
              <a:t>Extension</a:t>
            </a:r>
          </a:p>
          <a:p>
            <a:pPr>
              <a:spcBef>
                <a:spcPct val="0"/>
              </a:spcBef>
            </a:pPr>
            <a:r>
              <a:rPr lang="de-DE" sz="1600" b="1" i="0"/>
              <a:t>Interface</a:t>
            </a:r>
            <a:r>
              <a:rPr lang="de-DE" sz="1400" b="1"/>
              <a:t> i</a:t>
            </a:r>
          </a:p>
        </p:txBody>
      </p:sp>
      <p:sp>
        <p:nvSpPr>
          <p:cNvPr id="101421" name="AutoShape 49"/>
          <p:cNvSpPr>
            <a:spLocks noChangeArrowheads="1"/>
          </p:cNvSpPr>
          <p:nvPr/>
        </p:nvSpPr>
        <p:spPr bwMode="auto">
          <a:xfrm rot="5400000" flipH="1">
            <a:off x="6221413" y="2865438"/>
            <a:ext cx="234950" cy="152400"/>
          </a:xfrm>
          <a:prstGeom prst="diamond">
            <a:avLst/>
          </a:prstGeom>
          <a:solidFill>
            <a:srgbClr val="FFFFFF"/>
          </a:solidFill>
          <a:ln w="12700">
            <a:solidFill>
              <a:schemeClr val="tx1"/>
            </a:solidFill>
            <a:miter lim="800000"/>
            <a:headEnd/>
            <a:tailEnd/>
          </a:ln>
        </p:spPr>
        <p:txBody>
          <a:bodyPr wrap="none" anchor="ctr"/>
          <a:lstStyle/>
          <a:p>
            <a:endParaRPr lang="nl-NL"/>
          </a:p>
        </p:txBody>
      </p:sp>
      <p:sp>
        <p:nvSpPr>
          <p:cNvPr id="101422" name="Line 50"/>
          <p:cNvSpPr>
            <a:spLocks noChangeShapeType="1"/>
          </p:cNvSpPr>
          <p:nvPr/>
        </p:nvSpPr>
        <p:spPr bwMode="auto">
          <a:xfrm flipH="1">
            <a:off x="6342063" y="3408363"/>
            <a:ext cx="917575"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23" name="Line 51"/>
          <p:cNvSpPr>
            <a:spLocks noChangeShapeType="1"/>
          </p:cNvSpPr>
          <p:nvPr/>
        </p:nvSpPr>
        <p:spPr bwMode="auto">
          <a:xfrm flipV="1">
            <a:off x="6342063" y="3059113"/>
            <a:ext cx="1587" cy="341312"/>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24" name="Rectangle 52"/>
          <p:cNvSpPr>
            <a:spLocks noChangeArrowheads="1"/>
          </p:cNvSpPr>
          <p:nvPr/>
        </p:nvSpPr>
        <p:spPr bwMode="auto">
          <a:xfrm>
            <a:off x="3940175" y="1003300"/>
            <a:ext cx="1314450" cy="603250"/>
          </a:xfrm>
          <a:prstGeom prst="rect">
            <a:avLst/>
          </a:prstGeom>
          <a:solidFill>
            <a:schemeClr val="bg1"/>
          </a:solidFill>
          <a:ln w="12700">
            <a:solidFill>
              <a:schemeClr val="tx1"/>
            </a:solidFill>
            <a:miter lim="800000"/>
            <a:headEnd/>
            <a:tailEnd/>
          </a:ln>
        </p:spPr>
        <p:txBody>
          <a:bodyPr wrap="none" anchor="ctr"/>
          <a:lstStyle/>
          <a:p>
            <a:endParaRPr lang="nl-NL"/>
          </a:p>
        </p:txBody>
      </p:sp>
      <p:sp>
        <p:nvSpPr>
          <p:cNvPr id="101425" name="Line 53"/>
          <p:cNvSpPr>
            <a:spLocks noChangeShapeType="1"/>
          </p:cNvSpPr>
          <p:nvPr/>
        </p:nvSpPr>
        <p:spPr bwMode="auto">
          <a:xfrm>
            <a:off x="3935413" y="1301750"/>
            <a:ext cx="1325562" cy="0"/>
          </a:xfrm>
          <a:prstGeom prst="line">
            <a:avLst/>
          </a:prstGeom>
          <a:noFill/>
          <a:ln w="12700">
            <a:solidFill>
              <a:schemeClr val="tx1"/>
            </a:solidFill>
            <a:round/>
            <a:headEnd type="none" w="sm" len="sm"/>
            <a:tailEnd type="none" w="sm" len="sm"/>
          </a:ln>
        </p:spPr>
        <p:txBody>
          <a:bodyPr wrap="none" anchor="ctr"/>
          <a:lstStyle/>
          <a:p>
            <a:endParaRPr lang="nl-NL"/>
          </a:p>
        </p:txBody>
      </p:sp>
      <p:sp>
        <p:nvSpPr>
          <p:cNvPr id="101426" name="Rectangle 54"/>
          <p:cNvSpPr>
            <a:spLocks noChangeArrowheads="1"/>
          </p:cNvSpPr>
          <p:nvPr/>
        </p:nvSpPr>
        <p:spPr bwMode="auto">
          <a:xfrm>
            <a:off x="3933825" y="1293813"/>
            <a:ext cx="1327150" cy="274637"/>
          </a:xfrm>
          <a:prstGeom prst="rect">
            <a:avLst/>
          </a:prstGeom>
          <a:noFill/>
          <a:ln w="9525">
            <a:noFill/>
            <a:miter lim="800000"/>
            <a:headEnd/>
            <a:tailEnd/>
          </a:ln>
        </p:spPr>
        <p:txBody>
          <a:bodyPr lIns="92075" tIns="46038" rIns="92075" bIns="46038">
            <a:spAutoFit/>
          </a:bodyPr>
          <a:lstStyle/>
          <a:p>
            <a:r>
              <a:rPr lang="de-DE" sz="1200" i="0"/>
              <a:t>callService</a:t>
            </a:r>
          </a:p>
        </p:txBody>
      </p:sp>
      <p:sp>
        <p:nvSpPr>
          <p:cNvPr id="101427" name="Rectangle 55"/>
          <p:cNvSpPr>
            <a:spLocks noChangeArrowheads="1"/>
          </p:cNvSpPr>
          <p:nvPr/>
        </p:nvSpPr>
        <p:spPr bwMode="auto">
          <a:xfrm>
            <a:off x="4225925" y="996950"/>
            <a:ext cx="749300" cy="336550"/>
          </a:xfrm>
          <a:prstGeom prst="rect">
            <a:avLst/>
          </a:prstGeom>
          <a:noFill/>
          <a:ln w="9525">
            <a:noFill/>
            <a:miter lim="800000"/>
            <a:headEnd/>
            <a:tailEnd/>
          </a:ln>
        </p:spPr>
        <p:txBody>
          <a:bodyPr wrap="none" lIns="92075" tIns="46038" rIns="92075" bIns="46038">
            <a:spAutoFit/>
          </a:bodyPr>
          <a:lstStyle/>
          <a:p>
            <a:pPr>
              <a:spcBef>
                <a:spcPct val="0"/>
              </a:spcBef>
            </a:pPr>
            <a:r>
              <a:rPr lang="de-DE" sz="1600" b="1" i="0"/>
              <a:t>Client</a:t>
            </a:r>
          </a:p>
        </p:txBody>
      </p:sp>
      <p:grpSp>
        <p:nvGrpSpPr>
          <p:cNvPr id="3" name="Group 65"/>
          <p:cNvGrpSpPr>
            <a:grpSpLocks/>
          </p:cNvGrpSpPr>
          <p:nvPr/>
        </p:nvGrpSpPr>
        <p:grpSpPr bwMode="auto">
          <a:xfrm>
            <a:off x="2322513" y="4119563"/>
            <a:ext cx="4911725" cy="2051050"/>
            <a:chOff x="1463" y="2595"/>
            <a:chExt cx="3094" cy="1292"/>
          </a:xfrm>
        </p:grpSpPr>
        <p:sp>
          <p:nvSpPr>
            <p:cNvPr id="101429" name="Line 56"/>
            <p:cNvSpPr>
              <a:spLocks noChangeShapeType="1"/>
            </p:cNvSpPr>
            <p:nvPr/>
          </p:nvSpPr>
          <p:spPr bwMode="auto">
            <a:xfrm>
              <a:off x="2284" y="2935"/>
              <a:ext cx="736" cy="1"/>
            </a:xfrm>
            <a:prstGeom prst="line">
              <a:avLst/>
            </a:prstGeom>
            <a:noFill/>
            <a:ln w="12700">
              <a:solidFill>
                <a:schemeClr val="tx1"/>
              </a:solidFill>
              <a:round/>
              <a:headEnd/>
              <a:tailEnd type="triangle" w="med" len="med"/>
            </a:ln>
          </p:spPr>
          <p:txBody>
            <a:bodyPr wrap="none"/>
            <a:lstStyle/>
            <a:p>
              <a:endParaRPr lang="nl-NL"/>
            </a:p>
          </p:txBody>
        </p:sp>
        <p:sp>
          <p:nvSpPr>
            <p:cNvPr id="101430" name="Line 57"/>
            <p:cNvSpPr>
              <a:spLocks noChangeShapeType="1"/>
            </p:cNvSpPr>
            <p:nvPr/>
          </p:nvSpPr>
          <p:spPr bwMode="auto">
            <a:xfrm flipH="1">
              <a:off x="2283" y="3128"/>
              <a:ext cx="737" cy="0"/>
            </a:xfrm>
            <a:prstGeom prst="line">
              <a:avLst/>
            </a:prstGeom>
            <a:noFill/>
            <a:ln w="12700">
              <a:solidFill>
                <a:schemeClr val="tx1"/>
              </a:solidFill>
              <a:round/>
              <a:headEnd/>
              <a:tailEnd type="triangle" w="med" len="med"/>
            </a:ln>
          </p:spPr>
          <p:txBody>
            <a:bodyPr wrap="none"/>
            <a:lstStyle/>
            <a:p>
              <a:endParaRPr lang="nl-NL"/>
            </a:p>
          </p:txBody>
        </p:sp>
        <p:sp>
          <p:nvSpPr>
            <p:cNvPr id="101431" name="Rectangle 58"/>
            <p:cNvSpPr>
              <a:spLocks noChangeArrowheads="1"/>
            </p:cNvSpPr>
            <p:nvPr/>
          </p:nvSpPr>
          <p:spPr bwMode="auto">
            <a:xfrm>
              <a:off x="2145" y="2943"/>
              <a:ext cx="1021" cy="192"/>
            </a:xfrm>
            <a:prstGeom prst="rect">
              <a:avLst/>
            </a:prstGeom>
            <a:noFill/>
            <a:ln w="12700">
              <a:noFill/>
              <a:miter lim="800000"/>
              <a:headEnd/>
              <a:tailEnd/>
            </a:ln>
          </p:spPr>
          <p:txBody>
            <a:bodyPr wrap="none">
              <a:spAutoFit/>
            </a:bodyPr>
            <a:lstStyle/>
            <a:p>
              <a:pPr eaLnBrk="0" hangingPunct="0">
                <a:spcBef>
                  <a:spcPct val="0"/>
                </a:spcBef>
              </a:pPr>
              <a:r>
                <a:rPr lang="de-DE" sz="1400" i="0"/>
                <a:t>_get_component()</a:t>
              </a:r>
              <a:endParaRPr lang="en-US" altLang="zh-CN" sz="1400" i="0" u="sng">
                <a:ea typeface="宋体" pitchFamily="2" charset="-122"/>
              </a:endParaRPr>
            </a:p>
          </p:txBody>
        </p:sp>
        <p:sp>
          <p:nvSpPr>
            <p:cNvPr id="101432" name="Rectangle 59"/>
            <p:cNvSpPr>
              <a:spLocks noChangeArrowheads="1"/>
            </p:cNvSpPr>
            <p:nvPr/>
          </p:nvSpPr>
          <p:spPr bwMode="auto">
            <a:xfrm>
              <a:off x="1463" y="2892"/>
              <a:ext cx="624" cy="841"/>
            </a:xfrm>
            <a:prstGeom prst="rect">
              <a:avLst/>
            </a:prstGeom>
            <a:solidFill>
              <a:schemeClr val="bg1"/>
            </a:solidFill>
            <a:ln w="12700">
              <a:solidFill>
                <a:schemeClr val="tx1"/>
              </a:solidFill>
              <a:miter lim="800000"/>
              <a:headEnd/>
              <a:tailEnd/>
            </a:ln>
          </p:spPr>
          <p:txBody>
            <a:bodyPr wrap="none" anchor="ctr"/>
            <a:lstStyle/>
            <a:p>
              <a:pPr algn="ctr" eaLnBrk="0" hangingPunct="0">
                <a:spcBef>
                  <a:spcPct val="0"/>
                </a:spcBef>
              </a:pPr>
              <a:r>
                <a:rPr lang="en-US" altLang="zh-CN" i="0">
                  <a:ea typeface="宋体" pitchFamily="2" charset="-122"/>
                </a:rPr>
                <a:t>: Client</a:t>
              </a:r>
            </a:p>
          </p:txBody>
        </p:sp>
        <p:pic>
          <p:nvPicPr>
            <p:cNvPr id="101433" name="Picture 60" descr="TAO3"/>
            <p:cNvPicPr>
              <a:picLocks noChangeAspect="1" noChangeArrowheads="1"/>
            </p:cNvPicPr>
            <p:nvPr/>
          </p:nvPicPr>
          <p:blipFill>
            <a:blip r:embed="rId2"/>
            <a:srcRect/>
            <a:stretch>
              <a:fillRect/>
            </a:stretch>
          </p:blipFill>
          <p:spPr bwMode="auto">
            <a:xfrm>
              <a:off x="3126" y="2595"/>
              <a:ext cx="1431" cy="1292"/>
            </a:xfrm>
            <a:prstGeom prst="rect">
              <a:avLst/>
            </a:prstGeom>
            <a:noFill/>
            <a:ln w="9525">
              <a:noFill/>
              <a:miter lim="800000"/>
              <a:headEnd/>
              <a:tailEnd/>
            </a:ln>
          </p:spPr>
        </p:pic>
        <p:sp>
          <p:nvSpPr>
            <p:cNvPr id="101434" name="Line 61"/>
            <p:cNvSpPr>
              <a:spLocks noChangeShapeType="1"/>
            </p:cNvSpPr>
            <p:nvPr/>
          </p:nvSpPr>
          <p:spPr bwMode="auto">
            <a:xfrm>
              <a:off x="2284" y="3324"/>
              <a:ext cx="736" cy="1"/>
            </a:xfrm>
            <a:prstGeom prst="line">
              <a:avLst/>
            </a:prstGeom>
            <a:noFill/>
            <a:ln w="12700">
              <a:solidFill>
                <a:schemeClr val="tx1"/>
              </a:solidFill>
              <a:round/>
              <a:headEnd/>
              <a:tailEnd type="triangle" w="med" len="med"/>
            </a:ln>
          </p:spPr>
          <p:txBody>
            <a:bodyPr wrap="none"/>
            <a:lstStyle/>
            <a:p>
              <a:endParaRPr lang="nl-NL"/>
            </a:p>
          </p:txBody>
        </p:sp>
        <p:sp>
          <p:nvSpPr>
            <p:cNvPr id="101435" name="Line 62"/>
            <p:cNvSpPr>
              <a:spLocks noChangeShapeType="1"/>
            </p:cNvSpPr>
            <p:nvPr/>
          </p:nvSpPr>
          <p:spPr bwMode="auto">
            <a:xfrm flipH="1">
              <a:off x="2283" y="3517"/>
              <a:ext cx="737" cy="0"/>
            </a:xfrm>
            <a:prstGeom prst="line">
              <a:avLst/>
            </a:prstGeom>
            <a:noFill/>
            <a:ln w="12700">
              <a:solidFill>
                <a:schemeClr val="tx1"/>
              </a:solidFill>
              <a:round/>
              <a:headEnd/>
              <a:tailEnd type="triangle" w="med" len="med"/>
            </a:ln>
          </p:spPr>
          <p:txBody>
            <a:bodyPr wrap="none"/>
            <a:lstStyle/>
            <a:p>
              <a:endParaRPr lang="nl-NL"/>
            </a:p>
          </p:txBody>
        </p:sp>
        <p:sp>
          <p:nvSpPr>
            <p:cNvPr id="101436" name="Rectangle 63"/>
            <p:cNvSpPr>
              <a:spLocks noChangeArrowheads="1"/>
            </p:cNvSpPr>
            <p:nvPr/>
          </p:nvSpPr>
          <p:spPr bwMode="auto">
            <a:xfrm>
              <a:off x="2333" y="3332"/>
              <a:ext cx="655" cy="192"/>
            </a:xfrm>
            <a:prstGeom prst="rect">
              <a:avLst/>
            </a:prstGeom>
            <a:noFill/>
            <a:ln w="12700">
              <a:noFill/>
              <a:miter lim="800000"/>
              <a:headEnd/>
              <a:tailEnd/>
            </a:ln>
          </p:spPr>
          <p:txBody>
            <a:bodyPr wrap="none">
              <a:spAutoFit/>
            </a:bodyPr>
            <a:lstStyle/>
            <a:p>
              <a:pPr eaLnBrk="0" hangingPunct="0">
                <a:spcBef>
                  <a:spcPct val="0"/>
                </a:spcBef>
              </a:pPr>
              <a:r>
                <a:rPr lang="de-DE" sz="1400" i="0"/>
                <a:t>operation()</a:t>
              </a:r>
              <a:endParaRPr lang="en-US" altLang="zh-CN" sz="1400" i="0" u="sng">
                <a:ea typeface="宋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r>
              <a:rPr lang="en-US" altLang="zh-CN" sz="3200" smtClean="0">
                <a:ea typeface="宋体" pitchFamily="2" charset="-122"/>
              </a:rPr>
              <a:t>Using Other Components</a:t>
            </a:r>
          </a:p>
        </p:txBody>
      </p:sp>
      <p:sp>
        <p:nvSpPr>
          <p:cNvPr id="102403" name="Rectangle 3"/>
          <p:cNvSpPr>
            <a:spLocks noGrp="1" noChangeArrowheads="1"/>
          </p:cNvSpPr>
          <p:nvPr>
            <p:ph type="body" idx="1"/>
          </p:nvPr>
        </p:nvSpPr>
        <p:spPr>
          <a:xfrm>
            <a:off x="123825" y="885825"/>
            <a:ext cx="6853238" cy="5181600"/>
          </a:xfrm>
        </p:spPr>
        <p:txBody>
          <a:bodyPr/>
          <a:lstStyle/>
          <a:p>
            <a:pPr marL="173038" indent="-173038" eaLnBrk="1" hangingPunct="1">
              <a:spcBef>
                <a:spcPct val="40000"/>
              </a:spcBef>
            </a:pPr>
            <a:r>
              <a:rPr lang="en-US" altLang="zh-CN" sz="2000" smtClean="0">
                <a:ea typeface="宋体" pitchFamily="2" charset="-122"/>
              </a:rPr>
              <a:t>Context </a:t>
            </a:r>
          </a:p>
          <a:p>
            <a:pPr marL="517525" lvl="1" indent="-173038" eaLnBrk="1" hangingPunct="1">
              <a:spcBef>
                <a:spcPct val="40000"/>
              </a:spcBef>
            </a:pPr>
            <a:r>
              <a:rPr lang="en-US" altLang="zh-CN" sz="2000" smtClean="0">
                <a:ea typeface="宋体" pitchFamily="2" charset="-122"/>
              </a:rPr>
              <a:t>Components need to collaborate with several different types of components/applications</a:t>
            </a:r>
          </a:p>
          <a:p>
            <a:pPr marL="517525" lvl="1" indent="-173038" eaLnBrk="1" hangingPunct="1">
              <a:spcBef>
                <a:spcPct val="40000"/>
              </a:spcBef>
            </a:pPr>
            <a:r>
              <a:rPr lang="en-US" altLang="zh-CN" sz="2000" smtClean="0">
                <a:ea typeface="宋体" pitchFamily="2" charset="-122"/>
              </a:rPr>
              <a:t>These collaborating components/applications may provide different types of interfaces</a:t>
            </a:r>
          </a:p>
          <a:p>
            <a:pPr marL="173038" indent="-173038" eaLnBrk="1" hangingPunct="1">
              <a:spcBef>
                <a:spcPct val="40000"/>
              </a:spcBef>
            </a:pPr>
            <a:r>
              <a:rPr lang="en-US" altLang="zh-CN" sz="2000" smtClean="0">
                <a:ea typeface="宋体" pitchFamily="2" charset="-122"/>
              </a:rPr>
              <a:t>Problems with CORBA 2.x</a:t>
            </a:r>
          </a:p>
          <a:p>
            <a:pPr marL="517525" lvl="1" indent="-173038" eaLnBrk="1" hangingPunct="1">
              <a:spcBef>
                <a:spcPct val="40000"/>
              </a:spcBef>
            </a:pPr>
            <a:r>
              <a:rPr lang="en-US" altLang="zh-CN" sz="2000" smtClean="0">
                <a:ea typeface="宋体" pitchFamily="2" charset="-122"/>
              </a:rPr>
              <a:t>No standard way to specify interface dependencies</a:t>
            </a:r>
          </a:p>
          <a:p>
            <a:pPr marL="517525" lvl="1" indent="-173038" eaLnBrk="1" hangingPunct="1">
              <a:spcBef>
                <a:spcPct val="40000"/>
              </a:spcBef>
            </a:pPr>
            <a:r>
              <a:rPr lang="en-US" altLang="zh-CN" sz="2000" smtClean="0">
                <a:ea typeface="宋体" pitchFamily="2" charset="-122"/>
              </a:rPr>
              <a:t>No standard way to connect an interface to a component</a:t>
            </a:r>
          </a:p>
          <a:p>
            <a:pPr marL="173038" indent="-173038" eaLnBrk="1" hangingPunct="1">
              <a:spcBef>
                <a:spcPct val="40000"/>
              </a:spcBef>
            </a:pPr>
            <a:r>
              <a:rPr lang="en-US" altLang="zh-CN" sz="2000" smtClean="0">
                <a:ea typeface="宋体" pitchFamily="2" charset="-122"/>
              </a:rPr>
              <a:t>CCM Solution </a:t>
            </a:r>
          </a:p>
          <a:p>
            <a:pPr marL="517525" lvl="1" indent="-173038" eaLnBrk="1" hangingPunct="1">
              <a:spcBef>
                <a:spcPct val="40000"/>
              </a:spcBef>
            </a:pPr>
            <a:r>
              <a:rPr lang="en-US" altLang="zh-CN" sz="2000" smtClean="0">
                <a:ea typeface="宋体" pitchFamily="2" charset="-122"/>
              </a:rPr>
              <a:t>Define receptacles, a.k.a. </a:t>
            </a:r>
            <a:r>
              <a:rPr lang="en-US" altLang="zh-CN" sz="2000" i="1" smtClean="0">
                <a:ea typeface="宋体" pitchFamily="2" charset="-122"/>
              </a:rPr>
              <a:t>required</a:t>
            </a:r>
            <a:r>
              <a:rPr lang="en-US" altLang="zh-CN" sz="2000" smtClean="0">
                <a:ea typeface="宋体" pitchFamily="2" charset="-122"/>
              </a:rPr>
              <a:t> interfaces, which are distinct named connection points for potential connectivity</a:t>
            </a:r>
          </a:p>
          <a:p>
            <a:pPr marL="914400" lvl="2" indent="-223838" eaLnBrk="1" hangingPunct="1">
              <a:spcBef>
                <a:spcPct val="40000"/>
              </a:spcBef>
            </a:pPr>
            <a:r>
              <a:rPr lang="en-US" altLang="zh-CN" smtClean="0">
                <a:ea typeface="宋体" pitchFamily="2" charset="-122"/>
              </a:rPr>
              <a:t>Represents the “bottom of the Lego”</a:t>
            </a:r>
          </a:p>
        </p:txBody>
      </p:sp>
      <p:pic>
        <p:nvPicPr>
          <p:cNvPr id="102404" name="Picture 4" descr="PH-7"/>
          <p:cNvPicPr>
            <a:picLocks noChangeAspect="1" noChangeArrowheads="1"/>
          </p:cNvPicPr>
          <p:nvPr/>
        </p:nvPicPr>
        <p:blipFill>
          <a:blip r:embed="rId2"/>
          <a:srcRect/>
          <a:stretch>
            <a:fillRect/>
          </a:stretch>
        </p:blipFill>
        <p:spPr bwMode="auto">
          <a:xfrm>
            <a:off x="6953250" y="3316288"/>
            <a:ext cx="2133600" cy="1871662"/>
          </a:xfrm>
          <a:prstGeom prst="rect">
            <a:avLst/>
          </a:prstGeom>
          <a:noFill/>
          <a:ln w="9525">
            <a:noFill/>
            <a:miter lim="800000"/>
            <a:headEnd/>
            <a:tailEnd/>
          </a:ln>
        </p:spPr>
      </p:pic>
      <p:pic>
        <p:nvPicPr>
          <p:cNvPr id="102405" name="Picture 5" descr="PH-8"/>
          <p:cNvPicPr>
            <a:picLocks noChangeAspect="1" noChangeArrowheads="1"/>
          </p:cNvPicPr>
          <p:nvPr/>
        </p:nvPicPr>
        <p:blipFill>
          <a:blip r:embed="rId3"/>
          <a:srcRect/>
          <a:stretch>
            <a:fillRect/>
          </a:stretch>
        </p:blipFill>
        <p:spPr bwMode="auto">
          <a:xfrm>
            <a:off x="6953250" y="1103313"/>
            <a:ext cx="2133600" cy="1817687"/>
          </a:xfrm>
          <a:prstGeom prst="rect">
            <a:avLst/>
          </a:prstGeom>
          <a:noFill/>
          <a:ln w="9525">
            <a:noFill/>
            <a:miter lim="800000"/>
            <a:headEnd/>
            <a:tailEnd/>
          </a:ln>
        </p:spPr>
      </p:pic>
      <p:pic>
        <p:nvPicPr>
          <p:cNvPr id="102406" name="Picture 6" descr="027b">
            <a:hlinkClick r:id="rId4"/>
          </p:cNvPr>
          <p:cNvPicPr>
            <a:picLocks noChangeAspect="1" noChangeArrowheads="1"/>
          </p:cNvPicPr>
          <p:nvPr/>
        </p:nvPicPr>
        <p:blipFill>
          <a:blip r:embed="rId5"/>
          <a:srcRect/>
          <a:stretch>
            <a:fillRect/>
          </a:stretch>
        </p:blipFill>
        <p:spPr bwMode="auto">
          <a:xfrm>
            <a:off x="5380038" y="5559425"/>
            <a:ext cx="1000125" cy="60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altLang="zh-CN" sz="3200" smtClean="0">
                <a:ea typeface="宋体" pitchFamily="2" charset="-122"/>
              </a:rPr>
              <a:t>Component Receptacles</a:t>
            </a:r>
          </a:p>
        </p:txBody>
      </p:sp>
      <p:sp>
        <p:nvSpPr>
          <p:cNvPr id="21508" name="Rectangle 3"/>
          <p:cNvSpPr>
            <a:spLocks noGrp="1" noChangeArrowheads="1"/>
          </p:cNvSpPr>
          <p:nvPr>
            <p:ph type="body" idx="1"/>
          </p:nvPr>
        </p:nvSpPr>
        <p:spPr>
          <a:xfrm>
            <a:off x="3246438" y="969963"/>
            <a:ext cx="5897562" cy="5419725"/>
          </a:xfrm>
        </p:spPr>
        <p:txBody>
          <a:bodyPr/>
          <a:lstStyle/>
          <a:p>
            <a:pPr marL="169863" indent="-169863" eaLnBrk="1" hangingPunct="1">
              <a:spcBef>
                <a:spcPct val="30000"/>
              </a:spcBef>
            </a:pPr>
            <a:r>
              <a:rPr lang="en-US" altLang="zh-CN" sz="2000" smtClean="0">
                <a:ea typeface="宋体" pitchFamily="2" charset="-122"/>
              </a:rPr>
              <a:t>Receptacle characteristics</a:t>
            </a:r>
          </a:p>
          <a:p>
            <a:pPr marL="517525" lvl="1" indent="-173038" eaLnBrk="1" hangingPunct="1">
              <a:spcBef>
                <a:spcPct val="30000"/>
              </a:spcBef>
            </a:pPr>
            <a:r>
              <a:rPr lang="en-US" altLang="zh-CN" sz="2000" smtClean="0">
                <a:ea typeface="宋体" pitchFamily="2" charset="-122"/>
              </a:rPr>
              <a:t>Define a way to connect one or more </a:t>
            </a:r>
            <a:r>
              <a:rPr lang="en-US" altLang="zh-CN" sz="2000" i="1" smtClean="0">
                <a:ea typeface="宋体" pitchFamily="2" charset="-122"/>
              </a:rPr>
              <a:t>required</a:t>
            </a:r>
            <a:r>
              <a:rPr lang="en-US" altLang="zh-CN" sz="2000" smtClean="0">
                <a:ea typeface="宋体" pitchFamily="2" charset="-122"/>
              </a:rPr>
              <a:t> interfaces to this component</a:t>
            </a:r>
          </a:p>
          <a:p>
            <a:pPr marL="858838" lvl="2" indent="-173038" eaLnBrk="1" hangingPunct="1">
              <a:spcBef>
                <a:spcPct val="30000"/>
              </a:spcBef>
            </a:pPr>
            <a:r>
              <a:rPr lang="en-US" altLang="zh-CN" smtClean="0">
                <a:ea typeface="宋体" pitchFamily="2" charset="-122"/>
              </a:rPr>
              <a:t>Specified with </a:t>
            </a:r>
            <a:r>
              <a:rPr lang="en-US" altLang="zh-CN" b="1" smtClean="0">
                <a:latin typeface="Courier New" pitchFamily="49" charset="0"/>
                <a:ea typeface="宋体" pitchFamily="2" charset="-122"/>
              </a:rPr>
              <a:t>uses</a:t>
            </a:r>
            <a:r>
              <a:rPr lang="en-US" altLang="zh-CN" smtClean="0">
                <a:ea typeface="宋体" pitchFamily="2" charset="-122"/>
              </a:rPr>
              <a:t> (</a:t>
            </a:r>
            <a:r>
              <a:rPr lang="en-US" altLang="zh-CN" b="1" smtClean="0">
                <a:latin typeface="Courier New" pitchFamily="49" charset="0"/>
                <a:ea typeface="宋体" pitchFamily="2" charset="-122"/>
              </a:rPr>
              <a:t>multiple</a:t>
            </a:r>
            <a:r>
              <a:rPr lang="en-US" altLang="zh-CN" smtClean="0">
                <a:ea typeface="宋体" pitchFamily="2" charset="-122"/>
              </a:rPr>
              <a:t>) keyword</a:t>
            </a:r>
          </a:p>
          <a:p>
            <a:pPr marL="858838" lvl="2" indent="-173038" eaLnBrk="1" hangingPunct="1">
              <a:spcBef>
                <a:spcPct val="30000"/>
              </a:spcBef>
            </a:pPr>
            <a:r>
              <a:rPr lang="en-US" altLang="zh-CN" smtClean="0">
                <a:ea typeface="宋体" pitchFamily="2" charset="-122"/>
              </a:rPr>
              <a:t>Can be </a:t>
            </a:r>
            <a:r>
              <a:rPr lang="en-US" altLang="zh-CN" i="1" smtClean="0">
                <a:ea typeface="宋体" pitchFamily="2" charset="-122"/>
              </a:rPr>
              <a:t>simplex</a:t>
            </a:r>
            <a:r>
              <a:rPr lang="en-US" altLang="zh-CN" smtClean="0">
                <a:ea typeface="宋体" pitchFamily="2" charset="-122"/>
              </a:rPr>
              <a:t> or </a:t>
            </a:r>
            <a:r>
              <a:rPr lang="en-US" altLang="zh-CN" i="1" smtClean="0">
                <a:ea typeface="宋体" pitchFamily="2" charset="-122"/>
              </a:rPr>
              <a:t>multiplex</a:t>
            </a:r>
          </a:p>
          <a:p>
            <a:pPr marL="2057400" lvl="3" indent="-171450" eaLnBrk="1" hangingPunct="1">
              <a:spcBef>
                <a:spcPct val="30000"/>
              </a:spcBef>
            </a:pPr>
            <a:r>
              <a:rPr lang="en-US" altLang="zh-CN" smtClean="0">
                <a:ea typeface="宋体" pitchFamily="2" charset="-122"/>
              </a:rPr>
              <a:t>Connections are established </a:t>
            </a:r>
            <a:r>
              <a:rPr lang="en-US" altLang="zh-CN" i="1" smtClean="0">
                <a:ea typeface="宋体" pitchFamily="2" charset="-122"/>
              </a:rPr>
              <a:t>statically</a:t>
            </a:r>
            <a:r>
              <a:rPr lang="en-US" altLang="zh-CN" smtClean="0">
                <a:ea typeface="宋体" pitchFamily="2" charset="-122"/>
              </a:rPr>
              <a:t> via tools during deployment phase</a:t>
            </a:r>
          </a:p>
          <a:p>
            <a:pPr marL="2057400" lvl="3" indent="-171450" eaLnBrk="1" hangingPunct="1">
              <a:spcBef>
                <a:spcPct val="30000"/>
              </a:spcBef>
            </a:pPr>
            <a:r>
              <a:rPr lang="en-US" altLang="zh-CN" smtClean="0">
                <a:ea typeface="宋体" pitchFamily="2" charset="-122"/>
              </a:rPr>
              <a:t>Connections are managed </a:t>
            </a:r>
            <a:r>
              <a:rPr lang="en-US" altLang="zh-CN" i="1" smtClean="0">
                <a:ea typeface="宋体" pitchFamily="2" charset="-122"/>
              </a:rPr>
              <a:t>dynamically</a:t>
            </a:r>
            <a:r>
              <a:rPr lang="en-US" altLang="zh-CN" smtClean="0">
                <a:ea typeface="宋体" pitchFamily="2" charset="-122"/>
              </a:rPr>
              <a:t> at run-time by containers to offer interactions with clients or other components via callbacks</a:t>
            </a:r>
          </a:p>
          <a:p>
            <a:pPr marL="2057400" lvl="3" indent="-171450" eaLnBrk="1" hangingPunct="1">
              <a:spcBef>
                <a:spcPct val="30000"/>
              </a:spcBef>
            </a:pPr>
            <a:r>
              <a:rPr lang="en-US" altLang="zh-CN" smtClean="0">
                <a:ea typeface="宋体" pitchFamily="2" charset="-122"/>
              </a:rPr>
              <a:t>CCM also enables connection establishment during run-time</a:t>
            </a:r>
          </a:p>
        </p:txBody>
      </p:sp>
      <p:sp>
        <p:nvSpPr>
          <p:cNvPr id="21509" name="Text Box 6"/>
          <p:cNvSpPr txBox="1">
            <a:spLocks noChangeArrowheads="1"/>
          </p:cNvSpPr>
          <p:nvPr/>
        </p:nvSpPr>
        <p:spPr bwMode="auto">
          <a:xfrm>
            <a:off x="0" y="952500"/>
            <a:ext cx="5746750"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latin typeface="Courier New" pitchFamily="49" charset="0"/>
                <a:ea typeface="宋体" pitchFamily="2" charset="-122"/>
              </a:rPr>
              <a:t>component NavDisplay</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uses</a:t>
            </a:r>
            <a:r>
              <a:rPr lang="en-US" altLang="zh-CN" sz="1600" b="1" i="0">
                <a:latin typeface="Courier New" pitchFamily="49" charset="0"/>
                <a:ea typeface="宋体" pitchFamily="2" charset="-122"/>
              </a:rPr>
              <a:t> position GPSLocation;</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interface NavDisplay </a:t>
            </a:r>
          </a:p>
          <a:p>
            <a:pPr>
              <a:spcBef>
                <a:spcPct val="0"/>
              </a:spcBef>
            </a:pPr>
            <a:r>
              <a:rPr lang="en-US" altLang="zh-CN" sz="1600" b="1" i="0">
                <a:latin typeface="Courier New" pitchFamily="49" charset="0"/>
                <a:ea typeface="宋体" pitchFamily="2" charset="-122"/>
              </a:rPr>
              <a:t>  : Components::CCMObject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void connect_GPSLocation </a:t>
            </a:r>
          </a:p>
          <a:p>
            <a:pPr>
              <a:spcBef>
                <a:spcPct val="0"/>
              </a:spcBef>
            </a:pPr>
            <a:r>
              <a:rPr lang="en-US" altLang="zh-CN" sz="1600" b="1" i="0">
                <a:latin typeface="Courier New" pitchFamily="49" charset="0"/>
                <a:ea typeface="宋体" pitchFamily="2" charset="-122"/>
              </a:rPr>
              <a:t>         (in position c);</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position disconnect_GPSLocation();</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position get_connection_GPSLocation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sp>
        <p:nvSpPr>
          <p:cNvPr id="21510" name="AutoShape 7"/>
          <p:cNvSpPr>
            <a:spLocks noChangeArrowheads="1"/>
          </p:cNvSpPr>
          <p:nvPr/>
        </p:nvSpPr>
        <p:spPr bwMode="auto">
          <a:xfrm>
            <a:off x="838200" y="2397125"/>
            <a:ext cx="609600" cy="1066800"/>
          </a:xfrm>
          <a:prstGeom prst="downArrow">
            <a:avLst>
              <a:gd name="adj1" fmla="val 50000"/>
              <a:gd name="adj2" fmla="val 43750"/>
            </a:avLst>
          </a:prstGeom>
          <a:noFill/>
          <a:ln w="9525">
            <a:solidFill>
              <a:schemeClr val="tx1"/>
            </a:solidFill>
            <a:miter lim="800000"/>
            <a:headEnd/>
            <a:tailEnd/>
          </a:ln>
        </p:spPr>
        <p:txBody>
          <a:bodyPr wrap="none" anchor="ctr">
            <a:spAutoFit/>
          </a:bodyPr>
          <a:lstStyle/>
          <a:p>
            <a:endParaRPr lang="nl-NL"/>
          </a:p>
        </p:txBody>
      </p:sp>
      <p:graphicFrame>
        <p:nvGraphicFramePr>
          <p:cNvPr id="21506" name="Object 2"/>
          <p:cNvGraphicFramePr>
            <a:graphicFrameLocks noChangeAspect="1"/>
          </p:cNvGraphicFramePr>
          <p:nvPr/>
        </p:nvGraphicFramePr>
        <p:xfrm>
          <a:off x="3208338" y="3178175"/>
          <a:ext cx="1628775" cy="1438275"/>
        </p:xfrm>
        <a:graphic>
          <a:graphicData uri="http://schemas.openxmlformats.org/presentationml/2006/ole">
            <p:oleObj spid="_x0000_s21506" name="Visio" r:id="rId4" imgW="1755662" imgH="1551163" progId="Visio.Drawing.11">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0325" y="342900"/>
            <a:ext cx="9251950" cy="838200"/>
          </a:xfrm>
        </p:spPr>
        <p:txBody>
          <a:bodyPr/>
          <a:lstStyle/>
          <a:p>
            <a:pPr eaLnBrk="1" hangingPunct="1"/>
            <a:r>
              <a:rPr lang="en-US" altLang="zh-CN" sz="3200" smtClean="0">
                <a:ea typeface="宋体" pitchFamily="2" charset="-122"/>
              </a:rPr>
              <a:t>Where We Started: Object-Oriented Programming</a:t>
            </a:r>
          </a:p>
        </p:txBody>
      </p:sp>
      <p:sp>
        <p:nvSpPr>
          <p:cNvPr id="78851" name="Rectangle 3"/>
          <p:cNvSpPr>
            <a:spLocks noGrp="1" noChangeArrowheads="1"/>
          </p:cNvSpPr>
          <p:nvPr>
            <p:ph type="body" idx="1"/>
          </p:nvPr>
        </p:nvSpPr>
        <p:spPr>
          <a:xfrm>
            <a:off x="0" y="1111250"/>
            <a:ext cx="6562725" cy="831850"/>
          </a:xfrm>
        </p:spPr>
        <p:txBody>
          <a:bodyPr/>
          <a:lstStyle/>
          <a:p>
            <a:pPr marL="169863" indent="-169863" eaLnBrk="1" hangingPunct="1">
              <a:spcBef>
                <a:spcPct val="40000"/>
              </a:spcBef>
            </a:pPr>
            <a:r>
              <a:rPr lang="en-US" altLang="zh-CN" sz="2000" smtClean="0">
                <a:ea typeface="宋体" pitchFamily="2" charset="-122"/>
              </a:rPr>
              <a:t>Object-oriented (OO) programming simplified software development through higher level abstractions &amp; patterns, e.g.,</a:t>
            </a:r>
          </a:p>
          <a:p>
            <a:pPr marL="169863" indent="-169863" eaLnBrk="1" hangingPunct="1">
              <a:spcBef>
                <a:spcPct val="40000"/>
              </a:spcBef>
            </a:pPr>
            <a:endParaRPr lang="zh-CN" altLang="en-US" sz="2000" smtClean="0">
              <a:ea typeface="宋体" pitchFamily="2" charset="-122"/>
            </a:endParaRPr>
          </a:p>
        </p:txBody>
      </p:sp>
      <p:sp>
        <p:nvSpPr>
          <p:cNvPr id="497794" name="Rectangle 130"/>
          <p:cNvSpPr>
            <a:spLocks noChangeArrowheads="1"/>
          </p:cNvSpPr>
          <p:nvPr/>
        </p:nvSpPr>
        <p:spPr bwMode="auto">
          <a:xfrm>
            <a:off x="830263" y="5480050"/>
            <a:ext cx="7475537" cy="711200"/>
          </a:xfrm>
          <a:prstGeom prst="rect">
            <a:avLst/>
          </a:prstGeom>
          <a:solidFill>
            <a:srgbClr val="FFFF99"/>
          </a:solidFill>
          <a:ln w="9525">
            <a:solidFill>
              <a:schemeClr val="tx1"/>
            </a:solidFill>
            <a:miter lim="800000"/>
            <a:headEnd/>
            <a:tailEnd/>
          </a:ln>
        </p:spPr>
        <p:txBody>
          <a:bodyPr>
            <a:spAutoFit/>
          </a:bodyPr>
          <a:lstStyle/>
          <a:p>
            <a:pPr algn="ctr">
              <a:spcBef>
                <a:spcPct val="0"/>
              </a:spcBef>
            </a:pPr>
            <a:r>
              <a:rPr lang="en-US" altLang="zh-CN" sz="2000" b="1" i="0">
                <a:ea typeface="宋体" pitchFamily="2" charset="-122"/>
              </a:rPr>
              <a:t>Well-written OO programs exhibit recurring structures that promote abstraction, flexibility, modularity, &amp; elegance</a:t>
            </a:r>
          </a:p>
        </p:txBody>
      </p:sp>
      <p:grpSp>
        <p:nvGrpSpPr>
          <p:cNvPr id="2" name="Group 136"/>
          <p:cNvGrpSpPr>
            <a:grpSpLocks/>
          </p:cNvGrpSpPr>
          <p:nvPr/>
        </p:nvGrpSpPr>
        <p:grpSpPr bwMode="auto">
          <a:xfrm>
            <a:off x="327025" y="2794000"/>
            <a:ext cx="8347075" cy="2428875"/>
            <a:chOff x="206" y="1874"/>
            <a:chExt cx="5258" cy="1530"/>
          </a:xfrm>
        </p:grpSpPr>
        <p:sp>
          <p:nvSpPr>
            <p:cNvPr id="78863" name="Rectangle 117"/>
            <p:cNvSpPr>
              <a:spLocks noChangeArrowheads="1"/>
            </p:cNvSpPr>
            <p:nvPr/>
          </p:nvSpPr>
          <p:spPr bwMode="auto">
            <a:xfrm>
              <a:off x="206" y="1874"/>
              <a:ext cx="3300" cy="250"/>
            </a:xfrm>
            <a:prstGeom prst="rect">
              <a:avLst/>
            </a:prstGeom>
            <a:noFill/>
            <a:ln w="9525">
              <a:noFill/>
              <a:miter lim="800000"/>
              <a:headEnd/>
              <a:tailEnd/>
            </a:ln>
          </p:spPr>
          <p:txBody>
            <a:bodyPr>
              <a:spAutoFit/>
            </a:bodyPr>
            <a:lstStyle/>
            <a:p>
              <a:pPr marL="233363" indent="-233363">
                <a:spcBef>
                  <a:spcPct val="30000"/>
                </a:spcBef>
                <a:buFontTx/>
                <a:buChar char="–"/>
              </a:pPr>
              <a:r>
                <a:rPr lang="en-US" altLang="zh-CN" sz="2000" i="0">
                  <a:ea typeface="宋体" pitchFamily="2" charset="-122"/>
                </a:rPr>
                <a:t>Decoupling interfaces &amp; implementations</a:t>
              </a:r>
            </a:p>
          </p:txBody>
        </p:sp>
        <p:pic>
          <p:nvPicPr>
            <p:cNvPr id="78864" name="Picture 133" descr="bridge-omt"/>
            <p:cNvPicPr>
              <a:picLocks noChangeAspect="1" noChangeArrowheads="1"/>
            </p:cNvPicPr>
            <p:nvPr/>
          </p:nvPicPr>
          <p:blipFill>
            <a:blip r:embed="rId2"/>
            <a:srcRect/>
            <a:stretch>
              <a:fillRect/>
            </a:stretch>
          </p:blipFill>
          <p:spPr bwMode="auto">
            <a:xfrm>
              <a:off x="277" y="2234"/>
              <a:ext cx="5187" cy="1170"/>
            </a:xfrm>
            <a:prstGeom prst="rect">
              <a:avLst/>
            </a:prstGeom>
            <a:noFill/>
            <a:ln w="9525">
              <a:noFill/>
              <a:miter lim="800000"/>
              <a:headEnd/>
              <a:tailEnd/>
            </a:ln>
          </p:spPr>
        </p:pic>
        <p:sp>
          <p:nvSpPr>
            <p:cNvPr id="78865" name="Rectangle 134"/>
            <p:cNvSpPr>
              <a:spLocks noChangeArrowheads="1"/>
            </p:cNvSpPr>
            <p:nvPr/>
          </p:nvSpPr>
          <p:spPr bwMode="auto">
            <a:xfrm>
              <a:off x="1537" y="2309"/>
              <a:ext cx="384" cy="113"/>
            </a:xfrm>
            <a:prstGeom prst="rect">
              <a:avLst/>
            </a:prstGeom>
            <a:solidFill>
              <a:schemeClr val="bg1"/>
            </a:solidFill>
            <a:ln w="9525">
              <a:noFill/>
              <a:miter lim="800000"/>
              <a:headEnd/>
              <a:tailEnd/>
            </a:ln>
          </p:spPr>
          <p:txBody>
            <a:bodyPr wrap="none" anchor="ctr">
              <a:spAutoFit/>
            </a:bodyPr>
            <a:lstStyle/>
            <a:p>
              <a:endParaRPr lang="nl-NL"/>
            </a:p>
          </p:txBody>
        </p:sp>
        <p:sp>
          <p:nvSpPr>
            <p:cNvPr id="78866" name="Rectangle 135"/>
            <p:cNvSpPr>
              <a:spLocks noChangeArrowheads="1"/>
            </p:cNvSpPr>
            <p:nvPr/>
          </p:nvSpPr>
          <p:spPr bwMode="auto">
            <a:xfrm>
              <a:off x="4310" y="2310"/>
              <a:ext cx="531" cy="101"/>
            </a:xfrm>
            <a:prstGeom prst="rect">
              <a:avLst/>
            </a:prstGeom>
            <a:solidFill>
              <a:schemeClr val="bg1"/>
            </a:solidFill>
            <a:ln w="9525">
              <a:noFill/>
              <a:miter lim="800000"/>
              <a:headEnd/>
              <a:tailEnd/>
            </a:ln>
          </p:spPr>
          <p:txBody>
            <a:bodyPr anchor="ctr">
              <a:spAutoFit/>
            </a:bodyPr>
            <a:lstStyle/>
            <a:p>
              <a:endParaRPr lang="nl-NL"/>
            </a:p>
          </p:txBody>
        </p:sp>
      </p:grpSp>
      <p:grpSp>
        <p:nvGrpSpPr>
          <p:cNvPr id="3" name="Group 145"/>
          <p:cNvGrpSpPr>
            <a:grpSpLocks/>
          </p:cNvGrpSpPr>
          <p:nvPr/>
        </p:nvGrpSpPr>
        <p:grpSpPr bwMode="auto">
          <a:xfrm>
            <a:off x="328613" y="1533525"/>
            <a:ext cx="7659687" cy="1489075"/>
            <a:chOff x="207" y="966"/>
            <a:chExt cx="4825" cy="938"/>
          </a:xfrm>
        </p:grpSpPr>
        <p:sp>
          <p:nvSpPr>
            <p:cNvPr id="78855" name="Rectangle 111"/>
            <p:cNvSpPr>
              <a:spLocks noChangeArrowheads="1"/>
            </p:cNvSpPr>
            <p:nvPr/>
          </p:nvSpPr>
          <p:spPr bwMode="auto">
            <a:xfrm>
              <a:off x="207" y="1390"/>
              <a:ext cx="2969" cy="250"/>
            </a:xfrm>
            <a:prstGeom prst="rect">
              <a:avLst/>
            </a:prstGeom>
            <a:noFill/>
            <a:ln w="9525">
              <a:noFill/>
              <a:miter lim="800000"/>
              <a:headEnd/>
              <a:tailEnd/>
            </a:ln>
          </p:spPr>
          <p:txBody>
            <a:bodyPr>
              <a:spAutoFit/>
            </a:bodyPr>
            <a:lstStyle/>
            <a:p>
              <a:pPr marL="233363" indent="-233363">
                <a:spcBef>
                  <a:spcPct val="30000"/>
                </a:spcBef>
                <a:buFontTx/>
                <a:buChar char="–"/>
              </a:pPr>
              <a:r>
                <a:rPr lang="en-US" altLang="zh-CN" sz="2000" i="0">
                  <a:ea typeface="宋体" pitchFamily="2" charset="-122"/>
                </a:rPr>
                <a:t>Associating related data &amp; operations</a:t>
              </a:r>
            </a:p>
          </p:txBody>
        </p:sp>
        <p:grpSp>
          <p:nvGrpSpPr>
            <p:cNvPr id="78856" name="Group 144"/>
            <p:cNvGrpSpPr>
              <a:grpSpLocks/>
            </p:cNvGrpSpPr>
            <p:nvPr/>
          </p:nvGrpSpPr>
          <p:grpSpPr bwMode="auto">
            <a:xfrm>
              <a:off x="4035" y="966"/>
              <a:ext cx="997" cy="938"/>
              <a:chOff x="4063" y="983"/>
              <a:chExt cx="997" cy="938"/>
            </a:xfrm>
          </p:grpSpPr>
          <p:sp>
            <p:nvSpPr>
              <p:cNvPr id="78857" name="Rectangle 137"/>
              <p:cNvSpPr>
                <a:spLocks noChangeArrowheads="1"/>
              </p:cNvSpPr>
              <p:nvPr/>
            </p:nvSpPr>
            <p:spPr bwMode="auto">
              <a:xfrm>
                <a:off x="4221" y="999"/>
                <a:ext cx="689" cy="900"/>
              </a:xfrm>
              <a:prstGeom prst="rect">
                <a:avLst/>
              </a:prstGeom>
              <a:solidFill>
                <a:srgbClr val="EAEAEA"/>
              </a:solidFill>
              <a:ln w="9525">
                <a:solidFill>
                  <a:schemeClr val="tx1"/>
                </a:solidFill>
                <a:miter lim="800000"/>
                <a:headEnd/>
                <a:tailEnd/>
              </a:ln>
            </p:spPr>
            <p:txBody>
              <a:bodyPr anchor="ctr">
                <a:spAutoFit/>
              </a:bodyPr>
              <a:lstStyle/>
              <a:p>
                <a:endParaRPr lang="nl-NL"/>
              </a:p>
            </p:txBody>
          </p:sp>
          <p:sp>
            <p:nvSpPr>
              <p:cNvPr id="78858" name="Rectangle 138"/>
              <p:cNvSpPr>
                <a:spLocks noChangeArrowheads="1"/>
              </p:cNvSpPr>
              <p:nvPr/>
            </p:nvSpPr>
            <p:spPr bwMode="auto">
              <a:xfrm>
                <a:off x="4063" y="1048"/>
                <a:ext cx="997" cy="772"/>
              </a:xfrm>
              <a:prstGeom prst="rect">
                <a:avLst/>
              </a:prstGeom>
              <a:noFill/>
              <a:ln w="12700">
                <a:noFill/>
                <a:miter lim="800000"/>
                <a:headEnd/>
                <a:tailEnd/>
              </a:ln>
            </p:spPr>
            <p:txBody>
              <a:bodyPr wrap="none" anchor="ctr"/>
              <a:lstStyle/>
              <a:p>
                <a:pPr algn="ctr" eaLnBrk="0" hangingPunct="0">
                  <a:spcBef>
                    <a:spcPct val="0"/>
                  </a:spcBef>
                </a:pPr>
                <a:r>
                  <a:rPr lang="en-US" altLang="zh-CN" sz="1400" i="0">
                    <a:ea typeface="宋体" pitchFamily="2" charset="-122"/>
                  </a:rPr>
                  <a:t>operation</a:t>
                </a:r>
                <a:r>
                  <a:rPr lang="en-US" altLang="zh-CN" sz="1400">
                    <a:ea typeface="宋体" pitchFamily="2" charset="-122"/>
                  </a:rPr>
                  <a:t>1</a:t>
                </a:r>
                <a:r>
                  <a:rPr lang="en-US" altLang="zh-CN" sz="1400" i="0">
                    <a:ea typeface="宋体" pitchFamily="2" charset="-122"/>
                  </a:rPr>
                  <a:t>()</a:t>
                </a:r>
              </a:p>
              <a:p>
                <a:pPr algn="ctr" eaLnBrk="0" hangingPunct="0">
                  <a:spcBef>
                    <a:spcPct val="0"/>
                  </a:spcBef>
                </a:pPr>
                <a:r>
                  <a:rPr lang="en-US" altLang="zh-CN" sz="1400" i="0">
                    <a:ea typeface="宋体" pitchFamily="2" charset="-122"/>
                  </a:rPr>
                  <a:t>operation</a:t>
                </a:r>
                <a:r>
                  <a:rPr lang="en-US" altLang="zh-CN" sz="1400">
                    <a:ea typeface="宋体" pitchFamily="2" charset="-122"/>
                  </a:rPr>
                  <a:t>2</a:t>
                </a:r>
                <a:r>
                  <a:rPr lang="en-US" altLang="zh-CN" sz="1400" i="0">
                    <a:ea typeface="宋体" pitchFamily="2" charset="-122"/>
                  </a:rPr>
                  <a:t>()</a:t>
                </a:r>
              </a:p>
              <a:p>
                <a:pPr algn="ctr" eaLnBrk="0" hangingPunct="0">
                  <a:spcBef>
                    <a:spcPct val="0"/>
                  </a:spcBef>
                </a:pPr>
                <a:r>
                  <a:rPr lang="en-US" altLang="zh-CN" sz="1400" i="0">
                    <a:ea typeface="宋体" pitchFamily="2" charset="-122"/>
                  </a:rPr>
                  <a:t>operation</a:t>
                </a:r>
                <a:r>
                  <a:rPr lang="en-US" altLang="zh-CN" sz="1400">
                    <a:ea typeface="宋体" pitchFamily="2" charset="-122"/>
                  </a:rPr>
                  <a:t>3</a:t>
                </a:r>
                <a:r>
                  <a:rPr lang="en-US" altLang="zh-CN" sz="1400" i="0">
                    <a:ea typeface="宋体" pitchFamily="2" charset="-122"/>
                  </a:rPr>
                  <a:t>()</a:t>
                </a:r>
              </a:p>
              <a:p>
                <a:pPr algn="ctr" eaLnBrk="0" hangingPunct="0">
                  <a:spcBef>
                    <a:spcPct val="0"/>
                  </a:spcBef>
                </a:pPr>
                <a:r>
                  <a:rPr lang="en-US" altLang="zh-CN" sz="1400" i="0">
                    <a:ea typeface="宋体" pitchFamily="2" charset="-122"/>
                  </a:rPr>
                  <a:t>operation</a:t>
                </a:r>
                <a:r>
                  <a:rPr lang="en-US" altLang="zh-CN" sz="1400">
                    <a:ea typeface="宋体" pitchFamily="2" charset="-122"/>
                  </a:rPr>
                  <a:t>n</a:t>
                </a:r>
                <a:r>
                  <a:rPr lang="en-US" altLang="zh-CN" sz="1400" i="0">
                    <a:ea typeface="宋体" pitchFamily="2" charset="-122"/>
                  </a:rPr>
                  <a:t>()</a:t>
                </a:r>
              </a:p>
            </p:txBody>
          </p:sp>
          <p:sp>
            <p:nvSpPr>
              <p:cNvPr id="78859" name="Line 139"/>
              <p:cNvSpPr>
                <a:spLocks noChangeShapeType="1"/>
              </p:cNvSpPr>
              <p:nvPr/>
            </p:nvSpPr>
            <p:spPr bwMode="auto">
              <a:xfrm flipV="1">
                <a:off x="4220" y="1153"/>
                <a:ext cx="682" cy="0"/>
              </a:xfrm>
              <a:prstGeom prst="line">
                <a:avLst/>
              </a:prstGeom>
              <a:noFill/>
              <a:ln w="12700">
                <a:solidFill>
                  <a:schemeClr val="tx1"/>
                </a:solidFill>
                <a:round/>
                <a:headEnd/>
                <a:tailEnd/>
              </a:ln>
            </p:spPr>
            <p:txBody>
              <a:bodyPr wrap="none"/>
              <a:lstStyle/>
              <a:p>
                <a:endParaRPr lang="nl-NL"/>
              </a:p>
            </p:txBody>
          </p:sp>
          <p:sp>
            <p:nvSpPr>
              <p:cNvPr id="78860" name="Rectangle 141"/>
              <p:cNvSpPr>
                <a:spLocks noChangeArrowheads="1"/>
              </p:cNvSpPr>
              <p:nvPr/>
            </p:nvSpPr>
            <p:spPr bwMode="auto">
              <a:xfrm>
                <a:off x="4201" y="1729"/>
                <a:ext cx="494" cy="192"/>
              </a:xfrm>
              <a:prstGeom prst="rect">
                <a:avLst/>
              </a:prstGeom>
              <a:noFill/>
              <a:ln w="9525">
                <a:noFill/>
                <a:miter lim="800000"/>
                <a:headEnd/>
                <a:tailEnd/>
              </a:ln>
            </p:spPr>
            <p:txBody>
              <a:bodyPr>
                <a:spAutoFit/>
              </a:bodyPr>
              <a:lstStyle/>
              <a:p>
                <a:pPr marL="233363" indent="-233363">
                  <a:spcBef>
                    <a:spcPct val="30000"/>
                  </a:spcBef>
                </a:pPr>
                <a:r>
                  <a:rPr lang="en-US" altLang="zh-CN" sz="1400" i="0">
                    <a:ea typeface="宋体" pitchFamily="2" charset="-122"/>
                  </a:rPr>
                  <a:t>data</a:t>
                </a:r>
              </a:p>
            </p:txBody>
          </p:sp>
          <p:sp>
            <p:nvSpPr>
              <p:cNvPr id="78861" name="Rectangle 142"/>
              <p:cNvSpPr>
                <a:spLocks noChangeArrowheads="1"/>
              </p:cNvSpPr>
              <p:nvPr/>
            </p:nvSpPr>
            <p:spPr bwMode="auto">
              <a:xfrm>
                <a:off x="4144" y="983"/>
                <a:ext cx="788" cy="192"/>
              </a:xfrm>
              <a:prstGeom prst="rect">
                <a:avLst/>
              </a:prstGeom>
              <a:noFill/>
              <a:ln w="9525">
                <a:noFill/>
                <a:miter lim="800000"/>
                <a:headEnd/>
                <a:tailEnd/>
              </a:ln>
            </p:spPr>
            <p:txBody>
              <a:bodyPr>
                <a:spAutoFit/>
              </a:bodyPr>
              <a:lstStyle/>
              <a:p>
                <a:pPr marL="233363" indent="-233363" algn="ctr">
                  <a:spcBef>
                    <a:spcPct val="30000"/>
                  </a:spcBef>
                </a:pPr>
                <a:r>
                  <a:rPr lang="en-US" altLang="zh-CN" sz="1400" i="0">
                    <a:ea typeface="宋体" pitchFamily="2" charset="-122"/>
                  </a:rPr>
                  <a:t>class X</a:t>
                </a:r>
              </a:p>
            </p:txBody>
          </p:sp>
          <p:sp>
            <p:nvSpPr>
              <p:cNvPr id="78862" name="Line 143"/>
              <p:cNvSpPr>
                <a:spLocks noChangeShapeType="1"/>
              </p:cNvSpPr>
              <p:nvPr/>
            </p:nvSpPr>
            <p:spPr bwMode="auto">
              <a:xfrm flipV="1">
                <a:off x="4220" y="1746"/>
                <a:ext cx="682" cy="0"/>
              </a:xfrm>
              <a:prstGeom prst="line">
                <a:avLst/>
              </a:prstGeom>
              <a:noFill/>
              <a:ln w="12700">
                <a:solidFill>
                  <a:schemeClr val="tx1"/>
                </a:solidFill>
                <a:round/>
                <a:headEnd/>
                <a:tailEnd/>
              </a:ln>
            </p:spPr>
            <p:txBody>
              <a:bodyPr wrap="none"/>
              <a:lstStyle/>
              <a:p>
                <a:endParaRPr lang="nl-NL"/>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77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79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altLang="zh-CN" sz="3200" smtClean="0">
                <a:ea typeface="宋体" pitchFamily="2" charset="-122"/>
              </a:rPr>
              <a:t>Event Passing</a:t>
            </a:r>
          </a:p>
        </p:txBody>
      </p:sp>
      <p:sp>
        <p:nvSpPr>
          <p:cNvPr id="103427" name="Rectangle 3"/>
          <p:cNvSpPr>
            <a:spLocks noGrp="1" noChangeArrowheads="1"/>
          </p:cNvSpPr>
          <p:nvPr>
            <p:ph type="body" sz="half" idx="1"/>
          </p:nvPr>
        </p:nvSpPr>
        <p:spPr>
          <a:xfrm>
            <a:off x="0" y="790575"/>
            <a:ext cx="6543675" cy="5334000"/>
          </a:xfrm>
        </p:spPr>
        <p:txBody>
          <a:bodyPr/>
          <a:lstStyle/>
          <a:p>
            <a:pPr marL="169863" indent="-169863" eaLnBrk="1" hangingPunct="1">
              <a:spcBef>
                <a:spcPct val="30000"/>
              </a:spcBef>
            </a:pPr>
            <a:r>
              <a:rPr lang="en-US" altLang="zh-CN" sz="2000" smtClean="0">
                <a:ea typeface="宋体" pitchFamily="2" charset="-122"/>
              </a:rPr>
              <a:t>Context </a:t>
            </a:r>
          </a:p>
          <a:p>
            <a:pPr marL="511175" lvl="1" indent="-169863" eaLnBrk="1" hangingPunct="1">
              <a:spcBef>
                <a:spcPct val="30000"/>
              </a:spcBef>
            </a:pPr>
            <a:r>
              <a:rPr lang="en-US" altLang="zh-CN" sz="2000" smtClean="0">
                <a:ea typeface="宋体" pitchFamily="2" charset="-122"/>
              </a:rPr>
              <a:t>Components often want to communicate using publisher/subscriber message passing mechanism</a:t>
            </a:r>
          </a:p>
          <a:p>
            <a:pPr marL="169863" indent="-169863" eaLnBrk="1" hangingPunct="1">
              <a:spcBef>
                <a:spcPct val="30000"/>
              </a:spcBef>
            </a:pPr>
            <a:r>
              <a:rPr lang="en-US" altLang="zh-CN" sz="2000" smtClean="0">
                <a:ea typeface="宋体" pitchFamily="2" charset="-122"/>
              </a:rPr>
              <a:t>Problems with CORBA 2.x</a:t>
            </a:r>
          </a:p>
          <a:p>
            <a:pPr marL="511175" lvl="1" indent="-169863" eaLnBrk="1" hangingPunct="1">
              <a:spcBef>
                <a:spcPct val="30000"/>
              </a:spcBef>
            </a:pPr>
            <a:r>
              <a:rPr lang="en-US" altLang="zh-CN" sz="2000" smtClean="0">
                <a:ea typeface="宋体" pitchFamily="2" charset="-122"/>
              </a:rPr>
              <a:t>Standard CORBA Event Service is dynamically typed, i.e., there’s </a:t>
            </a:r>
            <a:r>
              <a:rPr lang="en-US" altLang="zh-CN" sz="2000" smtClean="0">
                <a:ea typeface="宋体" pitchFamily="2" charset="-122"/>
                <a:sym typeface="Wingdings" pitchFamily="2" charset="2"/>
              </a:rPr>
              <a:t>no static type-checking connecting publishers/subscribe</a:t>
            </a:r>
            <a:endParaRPr lang="en-US" altLang="zh-CN" sz="2000" smtClean="0">
              <a:ea typeface="宋体" pitchFamily="2" charset="-122"/>
            </a:endParaRPr>
          </a:p>
          <a:p>
            <a:pPr marL="511175" lvl="1" indent="-169863" eaLnBrk="1" hangingPunct="1">
              <a:spcBef>
                <a:spcPct val="30000"/>
              </a:spcBef>
            </a:pPr>
            <a:r>
              <a:rPr lang="en-US" altLang="zh-CN" sz="2000" smtClean="0">
                <a:ea typeface="宋体" pitchFamily="2" charset="-122"/>
              </a:rPr>
              <a:t>Non-trivial to extend request/response interfaces to support event passing</a:t>
            </a:r>
          </a:p>
          <a:p>
            <a:pPr marL="511175" lvl="1" indent="-169863" eaLnBrk="1" hangingPunct="1">
              <a:spcBef>
                <a:spcPct val="30000"/>
              </a:spcBef>
            </a:pPr>
            <a:r>
              <a:rPr lang="en-US" altLang="zh-CN" sz="2000" smtClean="0">
                <a:ea typeface="宋体" pitchFamily="2" charset="-122"/>
              </a:rPr>
              <a:t>No standard way to specify an object’s capability to generate &amp; process events</a:t>
            </a:r>
          </a:p>
          <a:p>
            <a:pPr marL="169863" indent="-169863" eaLnBrk="1" hangingPunct="1">
              <a:spcBef>
                <a:spcPct val="30000"/>
              </a:spcBef>
            </a:pPr>
            <a:r>
              <a:rPr lang="en-US" altLang="zh-CN" sz="2000" smtClean="0">
                <a:ea typeface="宋体" pitchFamily="2" charset="-122"/>
              </a:rPr>
              <a:t>CCM Solution </a:t>
            </a:r>
          </a:p>
          <a:p>
            <a:pPr marL="511175" lvl="1" indent="-169863" eaLnBrk="1" hangingPunct="1">
              <a:spcBef>
                <a:spcPct val="30000"/>
              </a:spcBef>
            </a:pPr>
            <a:r>
              <a:rPr lang="en-US" altLang="zh-CN" sz="2000" smtClean="0">
                <a:ea typeface="宋体" pitchFamily="2" charset="-122"/>
              </a:rPr>
              <a:t>Standard </a:t>
            </a:r>
            <a:r>
              <a:rPr lang="en-US" altLang="zh-CN" sz="2000" b="1" smtClean="0">
                <a:latin typeface="Courier New" pitchFamily="49" charset="0"/>
                <a:ea typeface="宋体" pitchFamily="2" charset="-122"/>
              </a:rPr>
              <a:t>eventtype</a:t>
            </a:r>
            <a:r>
              <a:rPr lang="en-US" altLang="zh-CN" sz="2000" smtClean="0">
                <a:ea typeface="宋体" pitchFamily="2" charset="-122"/>
              </a:rPr>
              <a:t> &amp; </a:t>
            </a:r>
            <a:r>
              <a:rPr lang="en-US" altLang="zh-CN" sz="2000" b="1" smtClean="0">
                <a:latin typeface="Courier New" pitchFamily="49" charset="0"/>
                <a:ea typeface="宋体" pitchFamily="2" charset="-122"/>
              </a:rPr>
              <a:t>eventtype</a:t>
            </a:r>
            <a:r>
              <a:rPr lang="en-US" altLang="zh-CN" sz="2000" smtClean="0">
                <a:ea typeface="宋体" pitchFamily="2" charset="-122"/>
              </a:rPr>
              <a:t> consumer interface (which are based on </a:t>
            </a:r>
            <a:r>
              <a:rPr lang="en-US" altLang="zh-CN" sz="2000" b="1" smtClean="0">
                <a:latin typeface="Courier New" pitchFamily="49" charset="0"/>
                <a:ea typeface="宋体" pitchFamily="2" charset="-122"/>
              </a:rPr>
              <a:t>valuetypes</a:t>
            </a:r>
            <a:r>
              <a:rPr lang="en-US" altLang="zh-CN" sz="2000" smtClean="0">
                <a:ea typeface="宋体" pitchFamily="2" charset="-122"/>
              </a:rPr>
              <a:t>)</a:t>
            </a:r>
          </a:p>
          <a:p>
            <a:pPr marL="511175" lvl="1" indent="-169863" eaLnBrk="1" hangingPunct="1">
              <a:spcBef>
                <a:spcPct val="30000"/>
              </a:spcBef>
            </a:pPr>
            <a:r>
              <a:rPr lang="en-US" altLang="zh-CN" sz="2000" smtClean="0">
                <a:ea typeface="宋体" pitchFamily="2" charset="-122"/>
              </a:rPr>
              <a:t>Event sources &amp; event sinks (“push mode” only)</a:t>
            </a:r>
          </a:p>
        </p:txBody>
      </p:sp>
      <p:pic>
        <p:nvPicPr>
          <p:cNvPr id="103428" name="Picture 4" descr="mailbox"/>
          <p:cNvPicPr>
            <a:picLocks noGrp="1" noChangeAspect="1" noChangeArrowheads="1"/>
          </p:cNvPicPr>
          <p:nvPr>
            <p:ph sz="quarter" idx="2"/>
          </p:nvPr>
        </p:nvPicPr>
        <p:blipFill>
          <a:blip r:embed="rId2"/>
          <a:srcRect/>
          <a:stretch>
            <a:fillRect/>
          </a:stretch>
        </p:blipFill>
        <p:spPr>
          <a:xfrm>
            <a:off x="6592888" y="914400"/>
            <a:ext cx="2551112" cy="3100388"/>
          </a:xfrm>
          <a:noFill/>
        </p:spPr>
      </p:pic>
      <p:pic>
        <p:nvPicPr>
          <p:cNvPr id="103429" name="Picture 6" descr="ygmlogo"/>
          <p:cNvPicPr>
            <a:picLocks noGrp="1" noChangeAspect="1" noChangeArrowheads="1"/>
          </p:cNvPicPr>
          <p:nvPr>
            <p:ph sz="quarter" idx="3"/>
          </p:nvPr>
        </p:nvPicPr>
        <p:blipFill>
          <a:blip r:embed="rId3"/>
          <a:srcRect/>
          <a:stretch>
            <a:fillRect/>
          </a:stretch>
        </p:blipFill>
        <p:spPr>
          <a:xfrm>
            <a:off x="6553200" y="4251325"/>
            <a:ext cx="2590800" cy="1920875"/>
          </a:xfr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US" altLang="zh-CN" sz="3200" smtClean="0">
                <a:ea typeface="宋体" pitchFamily="2" charset="-122"/>
              </a:rPr>
              <a:t>CORBA Valuetypes</a:t>
            </a:r>
          </a:p>
        </p:txBody>
      </p:sp>
      <p:pic>
        <p:nvPicPr>
          <p:cNvPr id="104451" name="Picture 3" descr="pass-by-value-time1"/>
          <p:cNvPicPr>
            <a:picLocks noGrp="1" noChangeAspect="1" noChangeArrowheads="1"/>
          </p:cNvPicPr>
          <p:nvPr>
            <p:ph sz="quarter" idx="1"/>
          </p:nvPr>
        </p:nvPicPr>
        <p:blipFill>
          <a:blip r:embed="rId2"/>
          <a:srcRect/>
          <a:stretch>
            <a:fillRect/>
          </a:stretch>
        </p:blipFill>
        <p:spPr>
          <a:xfrm>
            <a:off x="327025" y="865188"/>
            <a:ext cx="1295400" cy="5067300"/>
          </a:xfrm>
          <a:noFill/>
        </p:spPr>
      </p:pic>
      <p:sp>
        <p:nvSpPr>
          <p:cNvPr id="104452" name="Rectangle 4"/>
          <p:cNvSpPr>
            <a:spLocks noGrp="1" noChangeArrowheads="1"/>
          </p:cNvSpPr>
          <p:nvPr>
            <p:ph type="body" sz="half" idx="3"/>
          </p:nvPr>
        </p:nvSpPr>
        <p:spPr>
          <a:xfrm>
            <a:off x="1752600" y="923925"/>
            <a:ext cx="7239000" cy="5337175"/>
          </a:xfrm>
        </p:spPr>
        <p:txBody>
          <a:bodyPr/>
          <a:lstStyle/>
          <a:p>
            <a:pPr marL="169863" indent="-169863" eaLnBrk="1" hangingPunct="1">
              <a:spcBef>
                <a:spcPct val="30000"/>
              </a:spcBef>
            </a:pPr>
            <a:r>
              <a:rPr lang="en-US" altLang="zh-CN" sz="2000" smtClean="0">
                <a:ea typeface="宋体" pitchFamily="2" charset="-122"/>
              </a:rPr>
              <a:t>Context</a:t>
            </a:r>
          </a:p>
          <a:p>
            <a:pPr marL="511175" lvl="1" indent="-169863" eaLnBrk="1" hangingPunct="1">
              <a:spcBef>
                <a:spcPct val="30000"/>
              </a:spcBef>
            </a:pPr>
            <a:r>
              <a:rPr lang="en-US" altLang="zh-CN" sz="2000" smtClean="0">
                <a:ea typeface="宋体" pitchFamily="2" charset="-122"/>
              </a:rPr>
              <a:t>Parameters of IDL operations that are an </a:t>
            </a:r>
            <a:r>
              <a:rPr lang="en-US" altLang="zh-CN" sz="2000" b="1" smtClean="0">
                <a:latin typeface="Courier New" pitchFamily="49" charset="0"/>
                <a:ea typeface="宋体" pitchFamily="2" charset="-122"/>
              </a:rPr>
              <a:t>interface</a:t>
            </a:r>
            <a:r>
              <a:rPr lang="en-US" altLang="zh-CN" sz="2000" smtClean="0">
                <a:ea typeface="宋体" pitchFamily="2" charset="-122"/>
              </a:rPr>
              <a:t> type always have </a:t>
            </a:r>
            <a:r>
              <a:rPr lang="en-US" altLang="zh-CN" sz="2000" i="1" smtClean="0">
                <a:ea typeface="宋体" pitchFamily="2" charset="-122"/>
              </a:rPr>
              <a:t>pass-by-reference</a:t>
            </a:r>
            <a:r>
              <a:rPr lang="en-US" altLang="zh-CN" sz="2000" smtClean="0">
                <a:ea typeface="宋体" pitchFamily="2" charset="-122"/>
              </a:rPr>
              <a:t> semantics (even </a:t>
            </a:r>
            <a:r>
              <a:rPr lang="en-US" altLang="zh-CN" sz="2000" b="1" smtClean="0">
                <a:latin typeface="Courier New" pitchFamily="49" charset="0"/>
                <a:ea typeface="宋体" pitchFamily="2" charset="-122"/>
              </a:rPr>
              <a:t>in</a:t>
            </a:r>
            <a:r>
              <a:rPr lang="en-US" altLang="zh-CN" sz="2000" smtClean="0">
                <a:ea typeface="宋体" pitchFamily="2" charset="-122"/>
              </a:rPr>
              <a:t> parameters)</a:t>
            </a:r>
          </a:p>
          <a:p>
            <a:pPr marL="511175" lvl="1" indent="-169863" eaLnBrk="1" hangingPunct="1">
              <a:spcBef>
                <a:spcPct val="30000"/>
              </a:spcBef>
            </a:pPr>
            <a:r>
              <a:rPr lang="en-US" altLang="zh-CN" sz="2000" smtClean="0">
                <a:ea typeface="宋体" pitchFamily="2" charset="-122"/>
              </a:rPr>
              <a:t>IDL interfaces hide implementations from clients</a:t>
            </a:r>
          </a:p>
          <a:p>
            <a:pPr marL="169863" indent="-169863" eaLnBrk="1" hangingPunct="1">
              <a:spcBef>
                <a:spcPct val="30000"/>
              </a:spcBef>
            </a:pPr>
            <a:r>
              <a:rPr lang="en-US" altLang="zh-CN" sz="2000" smtClean="0">
                <a:ea typeface="宋体" pitchFamily="2" charset="-122"/>
              </a:rPr>
              <a:t>Problems </a:t>
            </a:r>
          </a:p>
          <a:p>
            <a:pPr marL="511175" lvl="1" indent="-169863" eaLnBrk="1" hangingPunct="1">
              <a:spcBef>
                <a:spcPct val="30000"/>
              </a:spcBef>
            </a:pPr>
            <a:r>
              <a:rPr lang="en-US" altLang="zh-CN" sz="2000" smtClean="0">
                <a:ea typeface="宋体" pitchFamily="2" charset="-122"/>
              </a:rPr>
              <a:t>Clients cannot instantiate CORBA objects</a:t>
            </a:r>
          </a:p>
          <a:p>
            <a:pPr marL="511175" lvl="1" indent="-169863" eaLnBrk="1" hangingPunct="1">
              <a:spcBef>
                <a:spcPct val="30000"/>
              </a:spcBef>
            </a:pPr>
            <a:r>
              <a:rPr lang="en-US" altLang="zh-CN" sz="2000" smtClean="0">
                <a:ea typeface="宋体" pitchFamily="2" charset="-122"/>
              </a:rPr>
              <a:t>IDL </a:t>
            </a:r>
            <a:r>
              <a:rPr lang="en-US" altLang="zh-CN" sz="2000" b="1" smtClean="0">
                <a:latin typeface="Courier New" pitchFamily="49" charset="0"/>
                <a:ea typeface="宋体" pitchFamily="2" charset="-122"/>
              </a:rPr>
              <a:t>structs</a:t>
            </a:r>
            <a:r>
              <a:rPr lang="en-US" altLang="zh-CN" sz="2000" smtClean="0">
                <a:ea typeface="宋体" pitchFamily="2" charset="-122"/>
              </a:rPr>
              <a:t> are passed by value, but don’t support operations or inheritance</a:t>
            </a:r>
          </a:p>
          <a:p>
            <a:pPr marL="169863" indent="-169863" eaLnBrk="1" hangingPunct="1">
              <a:spcBef>
                <a:spcPct val="30000"/>
              </a:spcBef>
            </a:pPr>
            <a:r>
              <a:rPr lang="en-US" altLang="zh-CN" sz="2000" smtClean="0">
                <a:ea typeface="宋体" pitchFamily="2" charset="-122"/>
              </a:rPr>
              <a:t>CORBA Solution </a:t>
            </a:r>
          </a:p>
          <a:p>
            <a:pPr marL="511175" lvl="1" indent="-169863" eaLnBrk="1" hangingPunct="1">
              <a:spcBef>
                <a:spcPct val="30000"/>
              </a:spcBef>
            </a:pPr>
            <a:r>
              <a:rPr lang="en-US" altLang="zh-CN" sz="2000" smtClean="0">
                <a:ea typeface="宋体" pitchFamily="2" charset="-122"/>
              </a:rPr>
              <a:t>The IDL </a:t>
            </a:r>
            <a:r>
              <a:rPr lang="en-US" altLang="zh-CN" sz="2000" b="1" smtClean="0">
                <a:latin typeface="Courier New" pitchFamily="49" charset="0"/>
                <a:ea typeface="宋体" pitchFamily="2" charset="-122"/>
              </a:rPr>
              <a:t>valuetype</a:t>
            </a:r>
          </a:p>
          <a:p>
            <a:pPr marL="860425" lvl="2" indent="-169863" eaLnBrk="1" hangingPunct="1">
              <a:spcBef>
                <a:spcPct val="30000"/>
              </a:spcBef>
            </a:pPr>
            <a:r>
              <a:rPr lang="en-US" altLang="zh-CN" smtClean="0">
                <a:ea typeface="宋体" pitchFamily="2" charset="-122"/>
              </a:rPr>
              <a:t>Always passed by value</a:t>
            </a:r>
          </a:p>
          <a:p>
            <a:pPr marL="860425" lvl="2" indent="-169863" eaLnBrk="1" hangingPunct="1">
              <a:spcBef>
                <a:spcPct val="30000"/>
              </a:spcBef>
            </a:pPr>
            <a:r>
              <a:rPr lang="en-US" altLang="zh-CN" smtClean="0">
                <a:ea typeface="宋体" pitchFamily="2" charset="-122"/>
              </a:rPr>
              <a:t>Can have both operations &amp; state</a:t>
            </a:r>
          </a:p>
          <a:p>
            <a:pPr marL="860425" lvl="2" indent="-169863" eaLnBrk="1" hangingPunct="1">
              <a:spcBef>
                <a:spcPct val="30000"/>
              </a:spcBef>
            </a:pPr>
            <a:r>
              <a:rPr lang="en-US" altLang="zh-CN" smtClean="0">
                <a:ea typeface="宋体" pitchFamily="2" charset="-122"/>
              </a:rPr>
              <a:t>Supports inheritance</a:t>
            </a:r>
          </a:p>
        </p:txBody>
      </p:sp>
      <p:pic>
        <p:nvPicPr>
          <p:cNvPr id="680965" name="Picture 5" descr="pass-by-value-time2"/>
          <p:cNvPicPr>
            <a:picLocks noGrp="1" noChangeAspect="1" noChangeArrowheads="1"/>
          </p:cNvPicPr>
          <p:nvPr>
            <p:ph sz="quarter" idx="2"/>
          </p:nvPr>
        </p:nvPicPr>
        <p:blipFill>
          <a:blip r:embed="rId3"/>
          <a:srcRect/>
          <a:stretch>
            <a:fillRect/>
          </a:stretch>
        </p:blipFill>
        <p:spPr>
          <a:xfrm>
            <a:off x="322263" y="862013"/>
            <a:ext cx="1296987" cy="5065712"/>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0965"/>
                                        </p:tgtEl>
                                        <p:attrNameLst>
                                          <p:attrName>style.visibility</p:attrName>
                                        </p:attrNameLst>
                                      </p:cBhvr>
                                      <p:to>
                                        <p:strVal val="visible"/>
                                      </p:to>
                                    </p:set>
                                    <p:animEffect transition="in" filter="blinds(horizontal)">
                                      <p:cBhvr>
                                        <p:cTn id="7" dur="500"/>
                                        <p:tgtEl>
                                          <p:spTgt spid="68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altLang="zh-CN" sz="3200" smtClean="0">
                <a:ea typeface="宋体" pitchFamily="2" charset="-122"/>
              </a:rPr>
              <a:t>Component Events</a:t>
            </a:r>
          </a:p>
        </p:txBody>
      </p:sp>
      <p:sp>
        <p:nvSpPr>
          <p:cNvPr id="22532" name="Rectangle 3"/>
          <p:cNvSpPr>
            <a:spLocks noGrp="1" noChangeArrowheads="1"/>
          </p:cNvSpPr>
          <p:nvPr>
            <p:ph type="body" sz="half" idx="1"/>
          </p:nvPr>
        </p:nvSpPr>
        <p:spPr>
          <a:xfrm>
            <a:off x="5149850" y="3143250"/>
            <a:ext cx="3841750" cy="1905000"/>
          </a:xfrm>
        </p:spPr>
        <p:txBody>
          <a:bodyPr/>
          <a:lstStyle/>
          <a:p>
            <a:pPr marL="169863" indent="-169863" eaLnBrk="1" hangingPunct="1">
              <a:spcBef>
                <a:spcPct val="50000"/>
              </a:spcBef>
            </a:pPr>
            <a:endParaRPr lang="zh-CN" altLang="en-US" sz="2000" smtClean="0">
              <a:ea typeface="宋体" pitchFamily="2" charset="-122"/>
            </a:endParaRPr>
          </a:p>
          <a:p>
            <a:pPr marL="169863" indent="-169863" eaLnBrk="1" hangingPunct="1">
              <a:spcBef>
                <a:spcPct val="50000"/>
              </a:spcBef>
              <a:buClr>
                <a:schemeClr val="tx1"/>
              </a:buClr>
              <a:buSzPct val="85000"/>
            </a:pPr>
            <a:r>
              <a:rPr lang="en-US" altLang="zh-CN" sz="2000" smtClean="0">
                <a:ea typeface="宋体" pitchFamily="2" charset="-122"/>
              </a:rPr>
              <a:t>Events are implemented as IDL </a:t>
            </a:r>
            <a:r>
              <a:rPr lang="en-US" altLang="zh-CN" sz="2000" b="1" smtClean="0">
                <a:latin typeface="Courier New" pitchFamily="49" charset="0"/>
                <a:ea typeface="宋体" pitchFamily="2" charset="-122"/>
              </a:rPr>
              <a:t>valuetypes</a:t>
            </a:r>
          </a:p>
          <a:p>
            <a:pPr marL="169863" indent="-169863" eaLnBrk="1" hangingPunct="1">
              <a:spcBef>
                <a:spcPct val="50000"/>
              </a:spcBef>
              <a:buClr>
                <a:schemeClr val="tx1"/>
              </a:buClr>
              <a:buSzPct val="85000"/>
            </a:pPr>
            <a:r>
              <a:rPr lang="en-US" altLang="zh-CN" sz="2000" smtClean="0">
                <a:ea typeface="宋体" pitchFamily="2" charset="-122"/>
              </a:rPr>
              <a:t>Defined with the new IDL 3 </a:t>
            </a:r>
            <a:r>
              <a:rPr lang="en-US" altLang="zh-CN" sz="2000" b="1" smtClean="0">
                <a:latin typeface="Courier New" pitchFamily="49" charset="0"/>
                <a:ea typeface="宋体" pitchFamily="2" charset="-122"/>
                <a:cs typeface="Courier New" pitchFamily="49" charset="0"/>
              </a:rPr>
              <a:t>eventtype</a:t>
            </a:r>
            <a:r>
              <a:rPr lang="en-US" altLang="zh-CN" sz="2000" smtClean="0">
                <a:ea typeface="宋体" pitchFamily="2" charset="-122"/>
              </a:rPr>
              <a:t> keyword</a:t>
            </a:r>
          </a:p>
          <a:p>
            <a:pPr marL="514350" lvl="1" indent="-171450" eaLnBrk="1" hangingPunct="1">
              <a:spcBef>
                <a:spcPct val="50000"/>
              </a:spcBef>
              <a:buClr>
                <a:schemeClr val="tx1"/>
              </a:buClr>
              <a:buSzPct val="85000"/>
            </a:pPr>
            <a:r>
              <a:rPr lang="en-US" altLang="zh-CN" sz="2000" smtClean="0">
                <a:ea typeface="宋体" pitchFamily="2" charset="-122"/>
              </a:rPr>
              <a:t>This keyword triggers generation of additional interfaces &amp; glue code</a:t>
            </a:r>
          </a:p>
        </p:txBody>
      </p:sp>
      <p:sp>
        <p:nvSpPr>
          <p:cNvPr id="22533" name="Text Box 4"/>
          <p:cNvSpPr txBox="1">
            <a:spLocks noChangeArrowheads="1"/>
          </p:cNvSpPr>
          <p:nvPr/>
        </p:nvSpPr>
        <p:spPr bwMode="auto">
          <a:xfrm>
            <a:off x="228600" y="1019175"/>
            <a:ext cx="5759450"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solidFill>
                  <a:srgbClr val="D60093"/>
                </a:solidFill>
                <a:latin typeface="Courier New" pitchFamily="49" charset="0"/>
                <a:ea typeface="宋体" pitchFamily="2" charset="-122"/>
              </a:rPr>
              <a:t>eventtype</a:t>
            </a:r>
            <a:r>
              <a:rPr lang="en-US" altLang="zh-CN" sz="1600" b="1" i="0">
                <a:latin typeface="Courier New" pitchFamily="49" charset="0"/>
                <a:ea typeface="宋体" pitchFamily="2" charset="-122"/>
              </a:rPr>
              <a:t> tick</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public rateHz Rate;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valuetype tick : Components::EventBase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public rateHz Rate;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r>
              <a:rPr lang="en-US" altLang="zh-CN" sz="1600" b="1" i="0">
                <a:latin typeface="Courier New" pitchFamily="49" charset="0"/>
                <a:ea typeface="宋体" pitchFamily="2" charset="-122"/>
              </a:rPr>
              <a:t>interface tickConsumer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Components::EventConsumerBase {</a:t>
            </a:r>
          </a:p>
          <a:p>
            <a:pPr>
              <a:spcBef>
                <a:spcPct val="30000"/>
              </a:spcBef>
            </a:pPr>
            <a:r>
              <a:rPr lang="en-US" altLang="zh-CN" sz="1600" b="1" i="0">
                <a:latin typeface="Courier New" pitchFamily="49" charset="0"/>
                <a:ea typeface="宋体" pitchFamily="2" charset="-122"/>
              </a:rPr>
              <a:t>  void push_tick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(in tick the_tick);</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sp>
        <p:nvSpPr>
          <p:cNvPr id="22534" name="AutoShape 5"/>
          <p:cNvSpPr>
            <a:spLocks noChangeArrowheads="1"/>
          </p:cNvSpPr>
          <p:nvPr/>
        </p:nvSpPr>
        <p:spPr bwMode="auto">
          <a:xfrm>
            <a:off x="1219200" y="2192338"/>
            <a:ext cx="533400" cy="1066800"/>
          </a:xfrm>
          <a:prstGeom prst="downArrow">
            <a:avLst>
              <a:gd name="adj1" fmla="val 50000"/>
              <a:gd name="adj2" fmla="val 50000"/>
            </a:avLst>
          </a:prstGeom>
          <a:noFill/>
          <a:ln w="9525">
            <a:solidFill>
              <a:schemeClr val="tx1"/>
            </a:solidFill>
            <a:miter lim="800000"/>
            <a:headEnd/>
            <a:tailEnd/>
          </a:ln>
        </p:spPr>
        <p:txBody>
          <a:bodyPr wrap="none" anchor="ctr">
            <a:spAutoFit/>
          </a:bodyPr>
          <a:lstStyle/>
          <a:p>
            <a:endParaRPr lang="nl-NL"/>
          </a:p>
        </p:txBody>
      </p:sp>
      <p:graphicFrame>
        <p:nvGraphicFramePr>
          <p:cNvPr id="22530" name="Object 2"/>
          <p:cNvGraphicFramePr>
            <a:graphicFrameLocks noChangeAspect="1"/>
          </p:cNvGraphicFramePr>
          <p:nvPr>
            <p:ph sz="half" idx="2"/>
          </p:nvPr>
        </p:nvGraphicFramePr>
        <p:xfrm>
          <a:off x="3733800" y="1389063"/>
          <a:ext cx="5638800" cy="2325687"/>
        </p:xfrm>
        <a:graphic>
          <a:graphicData uri="http://schemas.openxmlformats.org/presentationml/2006/ole">
            <p:oleObj spid="_x0000_s22530" name="Visio" r:id="rId4" imgW="4695217" imgH="1935889" progId="Visio.Drawing.11">
              <p:embed/>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altLang="zh-CN" sz="3200" smtClean="0">
                <a:ea typeface="宋体" pitchFamily="2" charset="-122"/>
              </a:rPr>
              <a:t>Component Event Sources</a:t>
            </a:r>
          </a:p>
        </p:txBody>
      </p:sp>
      <p:sp>
        <p:nvSpPr>
          <p:cNvPr id="23556" name="Rectangle 3"/>
          <p:cNvSpPr>
            <a:spLocks noGrp="1" noChangeArrowheads="1"/>
          </p:cNvSpPr>
          <p:nvPr>
            <p:ph type="body" idx="1"/>
          </p:nvPr>
        </p:nvSpPr>
        <p:spPr>
          <a:xfrm>
            <a:off x="4219575" y="1062038"/>
            <a:ext cx="4924425" cy="5103812"/>
          </a:xfrm>
          <a:noFill/>
        </p:spPr>
        <p:txBody>
          <a:bodyPr>
            <a:spAutoFit/>
          </a:bodyPr>
          <a:lstStyle/>
          <a:p>
            <a:pPr marL="119063" indent="-119063" eaLnBrk="1" hangingPunct="1">
              <a:spcBef>
                <a:spcPct val="35000"/>
              </a:spcBef>
            </a:pPr>
            <a:r>
              <a:rPr lang="en-US" altLang="zh-CN" sz="2000" smtClean="0">
                <a:ea typeface="宋体" pitchFamily="2" charset="-122"/>
              </a:rPr>
              <a:t>Event source characteristics</a:t>
            </a:r>
          </a:p>
          <a:p>
            <a:pPr marL="457200" lvl="1" indent="-223838" eaLnBrk="1" hangingPunct="1">
              <a:spcBef>
                <a:spcPct val="35000"/>
              </a:spcBef>
            </a:pPr>
            <a:r>
              <a:rPr lang="en-US" altLang="zh-CN" sz="2000" smtClean="0">
                <a:ea typeface="宋体" pitchFamily="2" charset="-122"/>
              </a:rPr>
              <a:t>Named connection points for event production</a:t>
            </a:r>
          </a:p>
          <a:p>
            <a:pPr marL="457200" lvl="1" indent="-223838" eaLnBrk="1" hangingPunct="1">
              <a:spcBef>
                <a:spcPct val="35000"/>
              </a:spcBef>
            </a:pPr>
            <a:r>
              <a:rPr lang="en-US" altLang="zh-CN" sz="2000" smtClean="0">
                <a:ea typeface="宋体" pitchFamily="2" charset="-122"/>
              </a:rPr>
              <a:t>Two kinds of event sources: </a:t>
            </a:r>
            <a:r>
              <a:rPr lang="en-US" altLang="zh-CN" sz="2000" i="1" smtClean="0">
                <a:ea typeface="宋体" pitchFamily="2" charset="-122"/>
              </a:rPr>
              <a:t>publisher &amp; emitter</a:t>
            </a:r>
          </a:p>
          <a:p>
            <a:pPr marL="685800" lvl="2" indent="-109538" eaLnBrk="1" hangingPunct="1">
              <a:spcBef>
                <a:spcPct val="35000"/>
              </a:spcBef>
            </a:pPr>
            <a:r>
              <a:rPr lang="en-US" altLang="zh-CN" b="1" smtClean="0">
                <a:latin typeface="Courier New" pitchFamily="49" charset="0"/>
                <a:ea typeface="宋体" pitchFamily="2" charset="-122"/>
              </a:rPr>
              <a:t>publishes</a:t>
            </a:r>
            <a:r>
              <a:rPr lang="en-US" altLang="zh-CN" smtClean="0">
                <a:ea typeface="宋体" pitchFamily="2" charset="-122"/>
              </a:rPr>
              <a:t> = may be multiple consumers</a:t>
            </a:r>
          </a:p>
          <a:p>
            <a:pPr marL="685800" lvl="2" indent="-109538" eaLnBrk="1" hangingPunct="1">
              <a:spcBef>
                <a:spcPct val="35000"/>
              </a:spcBef>
            </a:pPr>
            <a:r>
              <a:rPr lang="en-US" altLang="zh-CN" b="1" smtClean="0">
                <a:latin typeface="Courier New" pitchFamily="49" charset="0"/>
                <a:ea typeface="宋体" pitchFamily="2" charset="-122"/>
              </a:rPr>
              <a:t>emits</a:t>
            </a:r>
            <a:r>
              <a:rPr lang="en-US" altLang="zh-CN" smtClean="0">
                <a:ea typeface="宋体" pitchFamily="2" charset="-122"/>
              </a:rPr>
              <a:t> = only one consumer</a:t>
            </a:r>
            <a:endParaRPr lang="en-US" altLang="zh-CN" i="1" smtClean="0">
              <a:ea typeface="宋体" pitchFamily="2" charset="-122"/>
            </a:endParaRPr>
          </a:p>
          <a:p>
            <a:pPr marL="457200" lvl="1" indent="-223838" eaLnBrk="1" hangingPunct="1">
              <a:spcBef>
                <a:spcPct val="35000"/>
              </a:spcBef>
            </a:pPr>
            <a:r>
              <a:rPr lang="en-US" altLang="zh-CN" sz="2000" smtClean="0">
                <a:ea typeface="宋体" pitchFamily="2" charset="-122"/>
              </a:rPr>
              <a:t>Two ways to connect with event sinks</a:t>
            </a:r>
          </a:p>
          <a:p>
            <a:pPr marL="685800" lvl="2" indent="-109538" eaLnBrk="1" hangingPunct="1">
              <a:spcBef>
                <a:spcPct val="35000"/>
              </a:spcBef>
              <a:buFontTx/>
              <a:buAutoNum type="arabicPeriod"/>
            </a:pPr>
            <a:r>
              <a:rPr lang="en-US" altLang="zh-CN" smtClean="0">
                <a:ea typeface="宋体" pitchFamily="2" charset="-122"/>
              </a:rPr>
              <a:t>Consumer connects directly</a:t>
            </a:r>
            <a:endParaRPr lang="en-US" altLang="zh-CN" i="1" smtClean="0">
              <a:ea typeface="宋体" pitchFamily="2" charset="-122"/>
            </a:endParaRPr>
          </a:p>
          <a:p>
            <a:pPr marL="685800" lvl="2" indent="-109538" eaLnBrk="1" hangingPunct="1">
              <a:spcBef>
                <a:spcPct val="35000"/>
              </a:spcBef>
              <a:buFontTx/>
              <a:buAutoNum type="arabicPeriod"/>
            </a:pPr>
            <a:r>
              <a:rPr lang="en-US" altLang="zh-CN" smtClean="0">
                <a:ea typeface="宋体" pitchFamily="2" charset="-122"/>
              </a:rPr>
              <a:t>CCM container mediates access to CosNotification/CosEvent channels or other event delivery mechanism (e.g., OMG DDS, RtEC, etc.)</a:t>
            </a:r>
          </a:p>
        </p:txBody>
      </p:sp>
      <p:sp>
        <p:nvSpPr>
          <p:cNvPr id="23557" name="Text Box 5"/>
          <p:cNvSpPr txBox="1">
            <a:spLocks noChangeArrowheads="1"/>
          </p:cNvSpPr>
          <p:nvPr/>
        </p:nvSpPr>
        <p:spPr bwMode="auto">
          <a:xfrm>
            <a:off x="152400" y="733425"/>
            <a:ext cx="4670425"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latin typeface="Courier New" pitchFamily="49" charset="0"/>
                <a:ea typeface="宋体" pitchFamily="2" charset="-122"/>
              </a:rPr>
              <a:t>component RateGen</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publishes</a:t>
            </a:r>
            <a:r>
              <a:rPr lang="en-US" altLang="zh-CN" sz="1600" b="1" i="0">
                <a:latin typeface="Courier New" pitchFamily="49" charset="0"/>
                <a:ea typeface="宋体" pitchFamily="2" charset="-122"/>
              </a:rPr>
              <a:t> tick Pulse;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chemeClr val="bg2"/>
                </a:solidFill>
                <a:latin typeface="Courier New" pitchFamily="49" charset="0"/>
                <a:ea typeface="宋体" pitchFamily="2" charset="-122"/>
              </a:rPr>
              <a:t>emits tick Trigger</a:t>
            </a:r>
            <a:r>
              <a:rPr lang="en-US" altLang="zh-CN" sz="1400" b="1" i="0">
                <a:solidFill>
                  <a:schemeClr val="bg2"/>
                </a:solidFill>
                <a:latin typeface="Courier New" pitchFamily="49" charset="0"/>
                <a:ea typeface="宋体" pitchFamily="2" charset="-122"/>
              </a:rPr>
              <a:t>;</a:t>
            </a:r>
            <a:r>
              <a:rPr lang="en-US" altLang="zh-CN" sz="1600" b="1" i="0">
                <a:latin typeface="Courier New" pitchFamily="49" charset="0"/>
                <a:ea typeface="宋体" pitchFamily="2" charset="-122"/>
              </a:rPr>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p>
          <a:p>
            <a:pPr>
              <a:spcBef>
                <a:spcPct val="30000"/>
              </a:spcBef>
            </a:pP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interface RateGen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Components::CCMObject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Components::Cookie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subscribe_Pulse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(in tickConsumer c);</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tickConsumer</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unsubscribe_Pulse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(in Components::Cookie ck);</a:t>
            </a:r>
          </a:p>
          <a:p>
            <a:pPr>
              <a:spcBef>
                <a:spcPct val="30000"/>
              </a:spcBef>
            </a:pP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sp>
        <p:nvSpPr>
          <p:cNvPr id="23558" name="AutoShape 6"/>
          <p:cNvSpPr>
            <a:spLocks noChangeArrowheads="1"/>
          </p:cNvSpPr>
          <p:nvPr/>
        </p:nvSpPr>
        <p:spPr bwMode="auto">
          <a:xfrm>
            <a:off x="1219200" y="2117725"/>
            <a:ext cx="609600" cy="1257300"/>
          </a:xfrm>
          <a:prstGeom prst="downArrow">
            <a:avLst>
              <a:gd name="adj1" fmla="val 50000"/>
              <a:gd name="adj2" fmla="val 51563"/>
            </a:avLst>
          </a:prstGeom>
          <a:noFill/>
          <a:ln w="9525">
            <a:solidFill>
              <a:schemeClr val="tx1"/>
            </a:solidFill>
            <a:miter lim="800000"/>
            <a:headEnd/>
            <a:tailEnd/>
          </a:ln>
        </p:spPr>
        <p:txBody>
          <a:bodyPr anchor="ctr">
            <a:spAutoFit/>
          </a:bodyPr>
          <a:lstStyle/>
          <a:p>
            <a:endParaRPr lang="nl-NL"/>
          </a:p>
        </p:txBody>
      </p:sp>
      <p:graphicFrame>
        <p:nvGraphicFramePr>
          <p:cNvPr id="23554" name="Object 2"/>
          <p:cNvGraphicFramePr>
            <a:graphicFrameLocks noChangeAspect="1"/>
          </p:cNvGraphicFramePr>
          <p:nvPr/>
        </p:nvGraphicFramePr>
        <p:xfrm>
          <a:off x="2917825" y="2038350"/>
          <a:ext cx="1436688" cy="1616075"/>
        </p:xfrm>
        <a:graphic>
          <a:graphicData uri="http://schemas.openxmlformats.org/presentationml/2006/ole">
            <p:oleObj spid="_x0000_s23554" name="Visio" r:id="rId4" imgW="1277926" imgH="1436863" progId="Visio.Drawing.11">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altLang="zh-CN" sz="3200" smtClean="0">
                <a:ea typeface="宋体" pitchFamily="2" charset="-122"/>
              </a:rPr>
              <a:t>CCM Cookies</a:t>
            </a:r>
          </a:p>
        </p:txBody>
      </p:sp>
      <p:sp>
        <p:nvSpPr>
          <p:cNvPr id="105475" name="Rectangle 3"/>
          <p:cNvSpPr>
            <a:spLocks noGrp="1" noChangeArrowheads="1"/>
          </p:cNvSpPr>
          <p:nvPr>
            <p:ph type="body" sz="half" idx="1"/>
          </p:nvPr>
        </p:nvSpPr>
        <p:spPr>
          <a:xfrm>
            <a:off x="0" y="800100"/>
            <a:ext cx="5154613" cy="5105400"/>
          </a:xfrm>
        </p:spPr>
        <p:txBody>
          <a:bodyPr/>
          <a:lstStyle/>
          <a:p>
            <a:pPr eaLnBrk="1" hangingPunct="1">
              <a:spcBef>
                <a:spcPct val="5000"/>
              </a:spcBef>
              <a:buFontTx/>
              <a:buNone/>
            </a:pPr>
            <a:r>
              <a:rPr lang="en-US" altLang="zh-CN" sz="1600" b="1" smtClean="0">
                <a:latin typeface="Courier New" pitchFamily="49" charset="0"/>
                <a:ea typeface="宋体" pitchFamily="2" charset="-122"/>
              </a:rPr>
              <a:t>module Components</a:t>
            </a:r>
          </a:p>
          <a:p>
            <a:pPr eaLnBrk="1" hangingPunct="1">
              <a:spcBef>
                <a:spcPct val="5000"/>
              </a:spcBef>
              <a:buFontTx/>
              <a:buNone/>
            </a:pPr>
            <a:r>
              <a:rPr lang="en-US" altLang="zh-CN" sz="1600" b="1" smtClean="0">
                <a:latin typeface="Courier New" pitchFamily="49" charset="0"/>
                <a:ea typeface="宋体" pitchFamily="2" charset="-122"/>
              </a:rPr>
              <a:t>{</a:t>
            </a:r>
          </a:p>
          <a:p>
            <a:pPr eaLnBrk="1" hangingPunct="1">
              <a:spcBef>
                <a:spcPct val="5000"/>
              </a:spcBef>
              <a:buFontTx/>
              <a:buNone/>
            </a:pPr>
            <a:r>
              <a:rPr lang="en-US" altLang="zh-CN" sz="1600" b="1" smtClean="0">
                <a:latin typeface="Courier New" pitchFamily="49" charset="0"/>
                <a:ea typeface="宋体" pitchFamily="2" charset="-122"/>
              </a:rPr>
              <a:t>  valuetype </a:t>
            </a:r>
            <a:r>
              <a:rPr lang="en-US" altLang="zh-CN" sz="1600" b="1" smtClean="0">
                <a:solidFill>
                  <a:srgbClr val="D60093"/>
                </a:solidFill>
                <a:latin typeface="Courier New" pitchFamily="49" charset="0"/>
                <a:ea typeface="宋体" pitchFamily="2" charset="-122"/>
              </a:rPr>
              <a:t>Cookie</a:t>
            </a:r>
          </a:p>
          <a:p>
            <a:pPr eaLnBrk="1" hangingPunct="1">
              <a:spcBef>
                <a:spcPct val="5000"/>
              </a:spcBef>
              <a:buFontTx/>
              <a:buNone/>
            </a:pPr>
            <a:r>
              <a:rPr lang="en-US" altLang="zh-CN" sz="1600" b="1" smtClean="0">
                <a:solidFill>
                  <a:srgbClr val="D60093"/>
                </a:solidFill>
                <a:latin typeface="Courier New" pitchFamily="49" charset="0"/>
                <a:ea typeface="宋体" pitchFamily="2" charset="-122"/>
              </a:rPr>
              <a:t>  </a:t>
            </a:r>
            <a:r>
              <a:rPr lang="en-US" altLang="zh-CN" sz="1600" b="1" smtClean="0">
                <a:latin typeface="Courier New" pitchFamily="49" charset="0"/>
                <a:ea typeface="宋体" pitchFamily="2" charset="-122"/>
              </a:rPr>
              <a:t>{</a:t>
            </a:r>
          </a:p>
          <a:p>
            <a:pPr eaLnBrk="1" hangingPunct="1">
              <a:spcBef>
                <a:spcPct val="5000"/>
              </a:spcBef>
              <a:buFontTx/>
              <a:buNone/>
            </a:pPr>
            <a:r>
              <a:rPr lang="en-US" altLang="zh-CN" sz="1600" b="1" smtClean="0">
                <a:latin typeface="Courier New" pitchFamily="49" charset="0"/>
                <a:ea typeface="宋体" pitchFamily="2" charset="-122"/>
              </a:rPr>
              <a:t>    private CORBA::OctetSeq </a:t>
            </a:r>
          </a:p>
          <a:p>
            <a:pPr eaLnBrk="1" hangingPunct="1">
              <a:spcBef>
                <a:spcPct val="5000"/>
              </a:spcBef>
              <a:buFontTx/>
              <a:buNone/>
            </a:pPr>
            <a:r>
              <a:rPr lang="en-US" altLang="zh-CN" sz="1600" b="1" smtClean="0">
                <a:latin typeface="Courier New" pitchFamily="49" charset="0"/>
                <a:ea typeface="宋体" pitchFamily="2" charset="-122"/>
              </a:rPr>
              <a:t>            cookieValue;</a:t>
            </a:r>
          </a:p>
          <a:p>
            <a:pPr eaLnBrk="1" hangingPunct="1">
              <a:spcBef>
                <a:spcPct val="5000"/>
              </a:spcBef>
              <a:buFontTx/>
              <a:buNone/>
            </a:pPr>
            <a:r>
              <a:rPr lang="en-US" altLang="zh-CN" sz="1600" b="1" smtClean="0">
                <a:latin typeface="Courier New" pitchFamily="49" charset="0"/>
                <a:ea typeface="宋体" pitchFamily="2" charset="-122"/>
              </a:rPr>
              <a:t>  };</a:t>
            </a:r>
          </a:p>
          <a:p>
            <a:pPr eaLnBrk="1" hangingPunct="1">
              <a:spcBef>
                <a:spcPct val="5000"/>
              </a:spcBef>
              <a:buFontTx/>
              <a:buNone/>
            </a:pPr>
            <a:endParaRPr lang="en-US" altLang="zh-CN" sz="1600" b="1" smtClean="0">
              <a:latin typeface="Courier New" pitchFamily="49" charset="0"/>
              <a:ea typeface="宋体" pitchFamily="2" charset="-122"/>
            </a:endParaRPr>
          </a:p>
          <a:p>
            <a:pPr eaLnBrk="1" hangingPunct="1">
              <a:spcBef>
                <a:spcPct val="5000"/>
              </a:spcBef>
              <a:buFontTx/>
              <a:buNone/>
            </a:pPr>
            <a:r>
              <a:rPr lang="en-US" altLang="zh-CN" sz="1600" b="1" smtClean="0">
                <a:latin typeface="Courier New" pitchFamily="49" charset="0"/>
                <a:ea typeface="宋体" pitchFamily="2" charset="-122"/>
              </a:rPr>
              <a:t>  interface Receptacles</a:t>
            </a:r>
          </a:p>
          <a:p>
            <a:pPr eaLnBrk="1" hangingPunct="1">
              <a:spcBef>
                <a:spcPct val="5000"/>
              </a:spcBef>
              <a:buFontTx/>
              <a:buNone/>
            </a:pPr>
            <a:r>
              <a:rPr lang="en-US" altLang="zh-CN" sz="1600" b="1" smtClean="0">
                <a:latin typeface="Courier New" pitchFamily="49" charset="0"/>
                <a:ea typeface="宋体" pitchFamily="2" charset="-122"/>
              </a:rPr>
              <a:t>  {</a:t>
            </a:r>
          </a:p>
          <a:p>
            <a:pPr eaLnBrk="1" hangingPunct="1">
              <a:spcBef>
                <a:spcPct val="5000"/>
              </a:spcBef>
              <a:buFontTx/>
              <a:buNone/>
            </a:pPr>
            <a:r>
              <a:rPr lang="en-US" altLang="zh-CN" sz="1600" b="1" smtClean="0">
                <a:latin typeface="Courier New" pitchFamily="49" charset="0"/>
                <a:ea typeface="宋体" pitchFamily="2" charset="-122"/>
              </a:rPr>
              <a:t>    </a:t>
            </a:r>
            <a:r>
              <a:rPr lang="en-US" altLang="zh-CN" sz="1600" b="1" smtClean="0">
                <a:solidFill>
                  <a:srgbClr val="D60093"/>
                </a:solidFill>
                <a:latin typeface="Courier New" pitchFamily="49" charset="0"/>
                <a:ea typeface="宋体" pitchFamily="2" charset="-122"/>
              </a:rPr>
              <a:t>Cookie</a:t>
            </a:r>
            <a:r>
              <a:rPr lang="en-US" altLang="zh-CN" sz="1600" b="1" smtClean="0">
                <a:latin typeface="Courier New" pitchFamily="49" charset="0"/>
                <a:ea typeface="宋体" pitchFamily="2" charset="-122"/>
              </a:rPr>
              <a:t> connect (…);</a:t>
            </a:r>
          </a:p>
          <a:p>
            <a:pPr eaLnBrk="1" hangingPunct="1">
              <a:spcBef>
                <a:spcPct val="5000"/>
              </a:spcBef>
              <a:buFontTx/>
              <a:buNone/>
            </a:pPr>
            <a:r>
              <a:rPr lang="en-US" altLang="zh-CN" sz="1600" b="1" smtClean="0">
                <a:latin typeface="Courier New" pitchFamily="49" charset="0"/>
                <a:ea typeface="宋体" pitchFamily="2" charset="-122"/>
              </a:rPr>
              <a:t>    void disconnect (in </a:t>
            </a:r>
            <a:r>
              <a:rPr lang="en-US" altLang="zh-CN" sz="1600" b="1" smtClean="0">
                <a:solidFill>
                  <a:srgbClr val="D60093"/>
                </a:solidFill>
                <a:latin typeface="Courier New" pitchFamily="49" charset="0"/>
                <a:ea typeface="宋体" pitchFamily="2" charset="-122"/>
              </a:rPr>
              <a:t>Cookie</a:t>
            </a:r>
            <a:r>
              <a:rPr lang="en-US" altLang="zh-CN" sz="1600" b="1" smtClean="0">
                <a:latin typeface="Courier New" pitchFamily="49" charset="0"/>
                <a:ea typeface="宋体" pitchFamily="2" charset="-122"/>
              </a:rPr>
              <a:t> ck);</a:t>
            </a:r>
          </a:p>
          <a:p>
            <a:pPr eaLnBrk="1" hangingPunct="1">
              <a:spcBef>
                <a:spcPct val="5000"/>
              </a:spcBef>
              <a:buFontTx/>
              <a:buNone/>
            </a:pPr>
            <a:r>
              <a:rPr lang="en-US" altLang="zh-CN" sz="1600" b="1" smtClean="0">
                <a:latin typeface="Courier New" pitchFamily="49" charset="0"/>
                <a:ea typeface="宋体" pitchFamily="2" charset="-122"/>
              </a:rPr>
              <a:t>  };</a:t>
            </a:r>
          </a:p>
          <a:p>
            <a:pPr eaLnBrk="1" hangingPunct="1">
              <a:spcBef>
                <a:spcPct val="5000"/>
              </a:spcBef>
              <a:buFontTx/>
              <a:buNone/>
            </a:pPr>
            <a:endParaRPr lang="en-US" altLang="zh-CN" sz="1600" b="1" smtClean="0">
              <a:latin typeface="Courier New" pitchFamily="49" charset="0"/>
              <a:ea typeface="宋体" pitchFamily="2" charset="-122"/>
            </a:endParaRPr>
          </a:p>
          <a:p>
            <a:pPr eaLnBrk="1" hangingPunct="1">
              <a:spcBef>
                <a:spcPct val="5000"/>
              </a:spcBef>
              <a:buFontTx/>
              <a:buNone/>
            </a:pPr>
            <a:r>
              <a:rPr lang="en-US" altLang="zh-CN" sz="1600" b="1" smtClean="0">
                <a:latin typeface="Courier New" pitchFamily="49" charset="0"/>
                <a:ea typeface="宋体" pitchFamily="2" charset="-122"/>
              </a:rPr>
              <a:t>  interface Events</a:t>
            </a:r>
          </a:p>
          <a:p>
            <a:pPr eaLnBrk="1" hangingPunct="1">
              <a:spcBef>
                <a:spcPct val="5000"/>
              </a:spcBef>
              <a:buFontTx/>
              <a:buNone/>
            </a:pPr>
            <a:r>
              <a:rPr lang="en-US" altLang="zh-CN" sz="1600" b="1" smtClean="0">
                <a:latin typeface="Courier New" pitchFamily="49" charset="0"/>
                <a:ea typeface="宋体" pitchFamily="2" charset="-122"/>
              </a:rPr>
              <a:t>  {</a:t>
            </a:r>
          </a:p>
          <a:p>
            <a:pPr eaLnBrk="1" hangingPunct="1">
              <a:spcBef>
                <a:spcPct val="5000"/>
              </a:spcBef>
              <a:buFontTx/>
              <a:buNone/>
            </a:pPr>
            <a:r>
              <a:rPr lang="en-US" altLang="zh-CN" sz="1600" b="1" smtClean="0">
                <a:latin typeface="Courier New" pitchFamily="49" charset="0"/>
                <a:ea typeface="宋体" pitchFamily="2" charset="-122"/>
              </a:rPr>
              <a:t>    </a:t>
            </a:r>
            <a:r>
              <a:rPr lang="en-US" altLang="zh-CN" sz="1600" b="1" smtClean="0">
                <a:solidFill>
                  <a:srgbClr val="D60093"/>
                </a:solidFill>
                <a:latin typeface="Courier New" pitchFamily="49" charset="0"/>
                <a:ea typeface="宋体" pitchFamily="2" charset="-122"/>
              </a:rPr>
              <a:t>Cookie</a:t>
            </a:r>
            <a:r>
              <a:rPr lang="en-US" altLang="zh-CN" sz="1600" b="1" smtClean="0">
                <a:latin typeface="Courier New" pitchFamily="49" charset="0"/>
                <a:ea typeface="宋体" pitchFamily="2" charset="-122"/>
              </a:rPr>
              <a:t> subscribe (…);</a:t>
            </a:r>
          </a:p>
          <a:p>
            <a:pPr eaLnBrk="1" hangingPunct="1">
              <a:spcBef>
                <a:spcPct val="5000"/>
              </a:spcBef>
              <a:buFontTx/>
              <a:buNone/>
            </a:pPr>
            <a:r>
              <a:rPr lang="en-US" altLang="zh-CN" sz="1600" b="1" smtClean="0">
                <a:latin typeface="Courier New" pitchFamily="49" charset="0"/>
                <a:ea typeface="宋体" pitchFamily="2" charset="-122"/>
              </a:rPr>
              <a:t>    void unsubscribe (in </a:t>
            </a:r>
            <a:r>
              <a:rPr lang="en-US" altLang="zh-CN" sz="1600" b="1" smtClean="0">
                <a:solidFill>
                  <a:srgbClr val="D60093"/>
                </a:solidFill>
                <a:latin typeface="Courier New" pitchFamily="49" charset="0"/>
                <a:ea typeface="宋体" pitchFamily="2" charset="-122"/>
              </a:rPr>
              <a:t>Cookie</a:t>
            </a:r>
            <a:r>
              <a:rPr lang="en-US" altLang="zh-CN" sz="1600" b="1" smtClean="0">
                <a:latin typeface="Courier New" pitchFamily="49" charset="0"/>
                <a:ea typeface="宋体" pitchFamily="2" charset="-122"/>
              </a:rPr>
              <a:t> ck);</a:t>
            </a:r>
          </a:p>
          <a:p>
            <a:pPr eaLnBrk="1" hangingPunct="1">
              <a:spcBef>
                <a:spcPct val="5000"/>
              </a:spcBef>
              <a:buFontTx/>
              <a:buNone/>
            </a:pPr>
            <a:r>
              <a:rPr lang="en-US" altLang="zh-CN" sz="1600" b="1" smtClean="0">
                <a:latin typeface="Courier New" pitchFamily="49" charset="0"/>
                <a:ea typeface="宋体" pitchFamily="2" charset="-122"/>
              </a:rPr>
              <a:t>  };</a:t>
            </a:r>
          </a:p>
          <a:p>
            <a:pPr eaLnBrk="1" hangingPunct="1">
              <a:spcBef>
                <a:spcPct val="5000"/>
              </a:spcBef>
              <a:buFontTx/>
              <a:buNone/>
            </a:pPr>
            <a:r>
              <a:rPr lang="en-US" altLang="zh-CN" sz="1600" b="1" smtClean="0">
                <a:latin typeface="Courier New" pitchFamily="49" charset="0"/>
                <a:ea typeface="宋体" pitchFamily="2" charset="-122"/>
              </a:rPr>
              <a:t>};</a:t>
            </a:r>
          </a:p>
        </p:txBody>
      </p:sp>
      <p:sp>
        <p:nvSpPr>
          <p:cNvPr id="105476" name="Rectangle 4"/>
          <p:cNvSpPr>
            <a:spLocks noGrp="1" noChangeArrowheads="1"/>
          </p:cNvSpPr>
          <p:nvPr>
            <p:ph type="body" sz="half" idx="2"/>
          </p:nvPr>
        </p:nvSpPr>
        <p:spPr>
          <a:xfrm>
            <a:off x="4418013" y="990600"/>
            <a:ext cx="4573587" cy="5029200"/>
          </a:xfrm>
        </p:spPr>
        <p:txBody>
          <a:bodyPr/>
          <a:lstStyle/>
          <a:p>
            <a:pPr marL="169863" indent="-169863" eaLnBrk="1" hangingPunct="1">
              <a:lnSpc>
                <a:spcPct val="90000"/>
              </a:lnSpc>
              <a:spcBef>
                <a:spcPct val="40000"/>
              </a:spcBef>
            </a:pPr>
            <a:r>
              <a:rPr lang="en-US" altLang="zh-CN" sz="2000" smtClean="0">
                <a:ea typeface="宋体" pitchFamily="2" charset="-122"/>
              </a:rPr>
              <a:t>Context</a:t>
            </a:r>
          </a:p>
          <a:p>
            <a:pPr marL="511175" lvl="1" indent="-169863" eaLnBrk="1" hangingPunct="1">
              <a:lnSpc>
                <a:spcPct val="90000"/>
              </a:lnSpc>
              <a:spcBef>
                <a:spcPct val="40000"/>
              </a:spcBef>
            </a:pPr>
            <a:r>
              <a:rPr lang="en-US" altLang="zh-CN" sz="2000" smtClean="0">
                <a:ea typeface="宋体" pitchFamily="2" charset="-122"/>
              </a:rPr>
              <a:t>Event sources &amp; receptacles correlate </a:t>
            </a:r>
            <a:r>
              <a:rPr lang="en-US" altLang="zh-CN" sz="2000" b="1" smtClean="0">
                <a:latin typeface="Courier New" pitchFamily="49" charset="0"/>
                <a:ea typeface="宋体" pitchFamily="2" charset="-122"/>
              </a:rPr>
              <a:t>connect()</a:t>
            </a:r>
            <a:r>
              <a:rPr lang="en-US" altLang="zh-CN" sz="2000" smtClean="0">
                <a:ea typeface="宋体" pitchFamily="2" charset="-122"/>
              </a:rPr>
              <a:t> &amp; </a:t>
            </a:r>
            <a:r>
              <a:rPr lang="en-US" altLang="zh-CN" sz="2000" b="1" smtClean="0">
                <a:latin typeface="Courier New" pitchFamily="49" charset="0"/>
                <a:ea typeface="宋体" pitchFamily="2" charset="-122"/>
              </a:rPr>
              <a:t>disconnect()</a:t>
            </a:r>
            <a:r>
              <a:rPr lang="en-US" altLang="zh-CN" sz="2000" smtClean="0">
                <a:ea typeface="宋体" pitchFamily="2" charset="-122"/>
              </a:rPr>
              <a:t> operations</a:t>
            </a:r>
          </a:p>
          <a:p>
            <a:pPr marL="169863" indent="-169863" eaLnBrk="1" hangingPunct="1">
              <a:lnSpc>
                <a:spcPct val="90000"/>
              </a:lnSpc>
              <a:spcBef>
                <a:spcPct val="40000"/>
              </a:spcBef>
            </a:pPr>
            <a:r>
              <a:rPr lang="en-US" altLang="zh-CN" sz="2000" smtClean="0">
                <a:ea typeface="宋体" pitchFamily="2" charset="-122"/>
              </a:rPr>
              <a:t>Problem</a:t>
            </a:r>
          </a:p>
          <a:p>
            <a:pPr marL="511175" lvl="1" indent="-169863" eaLnBrk="1" hangingPunct="1">
              <a:lnSpc>
                <a:spcPct val="90000"/>
              </a:lnSpc>
              <a:spcBef>
                <a:spcPct val="40000"/>
              </a:spcBef>
            </a:pPr>
            <a:r>
              <a:rPr lang="en-US" altLang="zh-CN" sz="2000" smtClean="0">
                <a:ea typeface="宋体" pitchFamily="2" charset="-122"/>
              </a:rPr>
              <a:t>Object references cannot reliably be tested for equivalence</a:t>
            </a:r>
          </a:p>
          <a:p>
            <a:pPr marL="169863" indent="-169863" eaLnBrk="1" hangingPunct="1">
              <a:lnSpc>
                <a:spcPct val="90000"/>
              </a:lnSpc>
              <a:spcBef>
                <a:spcPct val="40000"/>
              </a:spcBef>
            </a:pPr>
            <a:r>
              <a:rPr lang="en-US" altLang="zh-CN" sz="2000" smtClean="0">
                <a:ea typeface="宋体" pitchFamily="2" charset="-122"/>
              </a:rPr>
              <a:t>CCM Solution</a:t>
            </a:r>
          </a:p>
          <a:p>
            <a:pPr marL="511175" lvl="1" indent="-169863" eaLnBrk="1" hangingPunct="1">
              <a:lnSpc>
                <a:spcPct val="90000"/>
              </a:lnSpc>
              <a:spcBef>
                <a:spcPct val="40000"/>
              </a:spcBef>
            </a:pPr>
            <a:r>
              <a:rPr lang="en-US" altLang="zh-CN" sz="2000" b="1" smtClean="0">
                <a:latin typeface="Courier New" pitchFamily="49" charset="0"/>
                <a:ea typeface="宋体" pitchFamily="2" charset="-122"/>
              </a:rPr>
              <a:t>Cookie</a:t>
            </a:r>
            <a:r>
              <a:rPr lang="en-US" altLang="zh-CN" sz="2000" smtClean="0">
                <a:ea typeface="宋体" pitchFamily="2" charset="-122"/>
              </a:rPr>
              <a:t> </a:t>
            </a:r>
            <a:r>
              <a:rPr lang="en-US" altLang="zh-CN" sz="2000" b="1" smtClean="0">
                <a:latin typeface="Courier New" pitchFamily="49" charset="0"/>
                <a:ea typeface="宋体" pitchFamily="2" charset="-122"/>
              </a:rPr>
              <a:t>valuetype</a:t>
            </a:r>
          </a:p>
          <a:p>
            <a:pPr marL="860425" lvl="2" indent="-169863" eaLnBrk="1" hangingPunct="1">
              <a:lnSpc>
                <a:spcPct val="90000"/>
              </a:lnSpc>
              <a:spcBef>
                <a:spcPct val="40000"/>
              </a:spcBef>
            </a:pPr>
            <a:r>
              <a:rPr lang="en-US" altLang="zh-CN" smtClean="0">
                <a:ea typeface="宋体" pitchFamily="2" charset="-122"/>
              </a:rPr>
              <a:t>Generated by receptacle or event source implementation</a:t>
            </a:r>
          </a:p>
          <a:p>
            <a:pPr marL="860425" lvl="2" indent="-169863" eaLnBrk="1" hangingPunct="1">
              <a:lnSpc>
                <a:spcPct val="90000"/>
              </a:lnSpc>
              <a:spcBef>
                <a:spcPct val="40000"/>
              </a:spcBef>
            </a:pPr>
            <a:r>
              <a:rPr lang="en-US" altLang="zh-CN" smtClean="0">
                <a:ea typeface="宋体" pitchFamily="2" charset="-122"/>
              </a:rPr>
              <a:t>Retained by client until needed for </a:t>
            </a:r>
            <a:r>
              <a:rPr lang="en-US" altLang="zh-CN" b="1" smtClean="0">
                <a:latin typeface="Courier New" pitchFamily="49" charset="0"/>
                <a:ea typeface="宋体" pitchFamily="2" charset="-122"/>
              </a:rPr>
              <a:t>disconnect()</a:t>
            </a:r>
          </a:p>
          <a:p>
            <a:pPr marL="860425" lvl="2" indent="-169863" eaLnBrk="1" hangingPunct="1">
              <a:lnSpc>
                <a:spcPct val="90000"/>
              </a:lnSpc>
              <a:spcBef>
                <a:spcPct val="40000"/>
              </a:spcBef>
            </a:pPr>
            <a:r>
              <a:rPr lang="en-US" altLang="zh-CN" smtClean="0">
                <a:ea typeface="宋体" pitchFamily="2" charset="-122"/>
              </a:rPr>
              <a:t>Used as a unique id</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altLang="zh-CN" sz="3200" smtClean="0">
                <a:ea typeface="宋体" pitchFamily="2" charset="-122"/>
              </a:rPr>
              <a:t>Component Event Sinks</a:t>
            </a:r>
          </a:p>
        </p:txBody>
      </p:sp>
      <p:sp>
        <p:nvSpPr>
          <p:cNvPr id="24580" name="Rectangle 3"/>
          <p:cNvSpPr>
            <a:spLocks noGrp="1" noChangeArrowheads="1"/>
          </p:cNvSpPr>
          <p:nvPr>
            <p:ph type="body" idx="1"/>
          </p:nvPr>
        </p:nvSpPr>
        <p:spPr>
          <a:xfrm>
            <a:off x="4889500" y="1239838"/>
            <a:ext cx="4100513" cy="4484687"/>
          </a:xfrm>
        </p:spPr>
        <p:txBody>
          <a:bodyPr/>
          <a:lstStyle/>
          <a:p>
            <a:pPr marL="169863" indent="-169863" eaLnBrk="1" hangingPunct="1">
              <a:spcBef>
                <a:spcPct val="40000"/>
              </a:spcBef>
            </a:pPr>
            <a:r>
              <a:rPr lang="en-US" altLang="zh-CN" sz="2000" smtClean="0">
                <a:ea typeface="宋体" pitchFamily="2" charset="-122"/>
              </a:rPr>
              <a:t>Event sink characteristics</a:t>
            </a:r>
          </a:p>
          <a:p>
            <a:pPr marL="511175" lvl="1" indent="-169863" eaLnBrk="1" hangingPunct="1">
              <a:spcBef>
                <a:spcPct val="40000"/>
              </a:spcBef>
            </a:pPr>
            <a:r>
              <a:rPr lang="en-US" altLang="zh-CN" sz="2000" smtClean="0">
                <a:ea typeface="宋体" pitchFamily="2" charset="-122"/>
              </a:rPr>
              <a:t>Named connection points into which events of a specific type may be pushed</a:t>
            </a:r>
          </a:p>
          <a:p>
            <a:pPr marL="511175" lvl="1" indent="-169863" eaLnBrk="1" hangingPunct="1">
              <a:spcBef>
                <a:spcPct val="40000"/>
              </a:spcBef>
            </a:pPr>
            <a:r>
              <a:rPr lang="en-US" altLang="zh-CN" sz="2000" smtClean="0">
                <a:ea typeface="宋体" pitchFamily="2" charset="-122"/>
              </a:rPr>
              <a:t>Multiple event sinks of same type can subscribe to the same event sources</a:t>
            </a:r>
          </a:p>
          <a:p>
            <a:pPr marL="511175" lvl="1" indent="-169863" eaLnBrk="1" hangingPunct="1">
              <a:spcBef>
                <a:spcPct val="40000"/>
              </a:spcBef>
            </a:pPr>
            <a:r>
              <a:rPr lang="en-US" altLang="zh-CN" sz="2000" smtClean="0">
                <a:ea typeface="宋体" pitchFamily="2" charset="-122"/>
              </a:rPr>
              <a:t>No distinction between emitter &amp; publisher</a:t>
            </a:r>
          </a:p>
          <a:p>
            <a:pPr marL="511175" lvl="1" indent="-169863" eaLnBrk="1" hangingPunct="1">
              <a:spcBef>
                <a:spcPct val="40000"/>
              </a:spcBef>
            </a:pPr>
            <a:r>
              <a:rPr lang="en-US" altLang="zh-CN" sz="2000" smtClean="0">
                <a:ea typeface="宋体" pitchFamily="2" charset="-122"/>
              </a:rPr>
              <a:t>Connected to event sources via object reference obtained from </a:t>
            </a:r>
            <a:r>
              <a:rPr lang="en-US" altLang="zh-CN" sz="2000" b="1" smtClean="0">
                <a:latin typeface="Courier New" pitchFamily="49" charset="0"/>
                <a:ea typeface="宋体" pitchFamily="2" charset="-122"/>
              </a:rPr>
              <a:t>get_consumer_*()</a:t>
            </a:r>
            <a:r>
              <a:rPr lang="en-US" altLang="zh-CN" sz="2000" smtClean="0">
                <a:ea typeface="宋体" pitchFamily="2" charset="-122"/>
              </a:rPr>
              <a:t> factory operation</a:t>
            </a:r>
          </a:p>
        </p:txBody>
      </p:sp>
      <p:sp>
        <p:nvSpPr>
          <p:cNvPr id="24581" name="Text Box 5"/>
          <p:cNvSpPr txBox="1">
            <a:spLocks noChangeArrowheads="1"/>
          </p:cNvSpPr>
          <p:nvPr/>
        </p:nvSpPr>
        <p:spPr bwMode="auto">
          <a:xfrm>
            <a:off x="228600" y="1066800"/>
            <a:ext cx="4832350"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latin typeface="Courier New" pitchFamily="49" charset="0"/>
                <a:ea typeface="宋体" pitchFamily="2" charset="-122"/>
              </a:rPr>
              <a:t>component NavDisplay</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consumes</a:t>
            </a:r>
            <a:r>
              <a:rPr lang="en-US" altLang="zh-CN" sz="1600" b="1" i="0">
                <a:latin typeface="Courier New" pitchFamily="49" charset="0"/>
                <a:ea typeface="宋体" pitchFamily="2" charset="-122"/>
              </a:rPr>
              <a:t> tick Refresh;</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interface NavDisplay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Components::CCMObject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10000"/>
              </a:spcBef>
            </a:pP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tickConsumer </a:t>
            </a:r>
          </a:p>
          <a:p>
            <a:pPr>
              <a:spcBef>
                <a:spcPct val="10000"/>
              </a:spcBef>
            </a:pPr>
            <a:r>
              <a:rPr lang="en-US" altLang="zh-CN" sz="1600" b="1" i="0">
                <a:latin typeface="Courier New" pitchFamily="49" charset="0"/>
                <a:ea typeface="宋体" pitchFamily="2" charset="-122"/>
              </a:rPr>
              <a:t>   get_consumer_Refresh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sp>
        <p:nvSpPr>
          <p:cNvPr id="24582" name="AutoShape 6"/>
          <p:cNvSpPr>
            <a:spLocks noChangeArrowheads="1"/>
          </p:cNvSpPr>
          <p:nvPr/>
        </p:nvSpPr>
        <p:spPr bwMode="auto">
          <a:xfrm>
            <a:off x="1295400" y="2544763"/>
            <a:ext cx="609600" cy="1066800"/>
          </a:xfrm>
          <a:prstGeom prst="downArrow">
            <a:avLst>
              <a:gd name="adj1" fmla="val 50000"/>
              <a:gd name="adj2" fmla="val 43750"/>
            </a:avLst>
          </a:prstGeom>
          <a:noFill/>
          <a:ln w="9525">
            <a:solidFill>
              <a:schemeClr val="tx1"/>
            </a:solidFill>
            <a:miter lim="800000"/>
            <a:headEnd/>
            <a:tailEnd/>
          </a:ln>
        </p:spPr>
        <p:txBody>
          <a:bodyPr wrap="none" anchor="ctr">
            <a:spAutoFit/>
          </a:bodyPr>
          <a:lstStyle/>
          <a:p>
            <a:endParaRPr lang="nl-NL"/>
          </a:p>
        </p:txBody>
      </p:sp>
      <p:graphicFrame>
        <p:nvGraphicFramePr>
          <p:cNvPr id="24578" name="Object 2"/>
          <p:cNvGraphicFramePr>
            <a:graphicFrameLocks noChangeAspect="1"/>
          </p:cNvGraphicFramePr>
          <p:nvPr/>
        </p:nvGraphicFramePr>
        <p:xfrm>
          <a:off x="3125788" y="2493963"/>
          <a:ext cx="1868487" cy="1649412"/>
        </p:xfrm>
        <a:graphic>
          <a:graphicData uri="http://schemas.openxmlformats.org/presentationml/2006/ole">
            <p:oleObj spid="_x0000_s24578" name="Visio" r:id="rId4" imgW="1755662" imgH="1551163" progId="Visio.Drawing.11">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altLang="zh-CN" sz="3200" smtClean="0">
                <a:ea typeface="宋体" pitchFamily="2" charset="-122"/>
              </a:rPr>
              <a:t>CCM Events</a:t>
            </a:r>
          </a:p>
        </p:txBody>
      </p:sp>
      <p:sp>
        <p:nvSpPr>
          <p:cNvPr id="25604" name="Rectangle 3"/>
          <p:cNvSpPr>
            <a:spLocks noGrp="1" noChangeArrowheads="1"/>
          </p:cNvSpPr>
          <p:nvPr>
            <p:ph type="body" sz="half" idx="1"/>
          </p:nvPr>
        </p:nvSpPr>
        <p:spPr>
          <a:xfrm>
            <a:off x="38100" y="2344738"/>
            <a:ext cx="4191000" cy="1219200"/>
          </a:xfrm>
        </p:spPr>
        <p:txBody>
          <a:bodyPr/>
          <a:lstStyle/>
          <a:p>
            <a:pPr eaLnBrk="1" hangingPunct="1">
              <a:spcBef>
                <a:spcPct val="0"/>
              </a:spcBef>
              <a:buFontTx/>
              <a:buNone/>
            </a:pPr>
            <a:r>
              <a:rPr lang="en-US" altLang="zh-CN" sz="1600" b="1" smtClean="0">
                <a:latin typeface="Courier New" pitchFamily="49" charset="0"/>
                <a:ea typeface="宋体" pitchFamily="2" charset="-122"/>
              </a:rPr>
              <a:t>// IDL 2</a:t>
            </a:r>
          </a:p>
          <a:p>
            <a:pPr eaLnBrk="1" hangingPunct="1">
              <a:spcBef>
                <a:spcPct val="0"/>
              </a:spcBef>
              <a:buFontTx/>
              <a:buNone/>
            </a:pPr>
            <a:r>
              <a:rPr lang="en-US" altLang="zh-CN" sz="1600" b="1" smtClean="0">
                <a:latin typeface="Courier New" pitchFamily="49" charset="0"/>
                <a:ea typeface="宋体" pitchFamily="2" charset="-122"/>
              </a:rPr>
              <a:t>valuetype tick :</a:t>
            </a:r>
          </a:p>
          <a:p>
            <a:pPr eaLnBrk="1" hangingPunct="1">
              <a:spcBef>
                <a:spcPct val="0"/>
              </a:spcBef>
              <a:buFontTx/>
              <a:buNone/>
            </a:pPr>
            <a:r>
              <a:rPr lang="en-US" altLang="zh-CN" sz="1600" b="1" smtClean="0">
                <a:latin typeface="Courier New" pitchFamily="49" charset="0"/>
                <a:ea typeface="宋体" pitchFamily="2" charset="-122"/>
              </a:rPr>
              <a:t>  Components::EventBase {…};</a:t>
            </a:r>
          </a:p>
          <a:p>
            <a:pPr eaLnBrk="1" hangingPunct="1">
              <a:spcBef>
                <a:spcPct val="0"/>
              </a:spcBef>
              <a:buFontTx/>
              <a:buNone/>
            </a:pPr>
            <a:endParaRPr lang="en-US" altLang="zh-CN" sz="1600" b="1" smtClean="0">
              <a:latin typeface="Courier New" pitchFamily="49" charset="0"/>
              <a:ea typeface="宋体" pitchFamily="2" charset="-122"/>
            </a:endParaRPr>
          </a:p>
          <a:p>
            <a:pPr eaLnBrk="1" hangingPunct="1">
              <a:lnSpc>
                <a:spcPct val="80000"/>
              </a:lnSpc>
              <a:spcBef>
                <a:spcPct val="0"/>
              </a:spcBef>
              <a:buFontTx/>
              <a:buNone/>
            </a:pPr>
            <a:r>
              <a:rPr lang="en-US" altLang="zh-CN" sz="1600" b="1" smtClean="0">
                <a:latin typeface="Courier New" pitchFamily="49" charset="0"/>
                <a:ea typeface="宋体" pitchFamily="2" charset="-122"/>
              </a:rPr>
              <a:t>interface tickConsumer :</a:t>
            </a:r>
          </a:p>
          <a:p>
            <a:pPr eaLnBrk="1" hangingPunct="1">
              <a:lnSpc>
                <a:spcPct val="80000"/>
              </a:lnSpc>
              <a:spcBef>
                <a:spcPct val="0"/>
              </a:spcBef>
              <a:buFontTx/>
              <a:buNone/>
            </a:pPr>
            <a:r>
              <a:rPr lang="en-US" altLang="zh-CN" sz="1600" b="1" smtClean="0">
                <a:latin typeface="Courier New" pitchFamily="49" charset="0"/>
                <a:ea typeface="宋体" pitchFamily="2" charset="-122"/>
              </a:rPr>
              <a:t>  </a:t>
            </a:r>
            <a:r>
              <a:rPr lang="en-US" altLang="zh-CN" sz="1600" b="1" smtClean="0">
                <a:solidFill>
                  <a:srgbClr val="D60093"/>
                </a:solidFill>
                <a:latin typeface="Courier New" pitchFamily="49" charset="0"/>
                <a:ea typeface="宋体" pitchFamily="2" charset="-122"/>
              </a:rPr>
              <a:t>Components::EventConsumerBase</a:t>
            </a:r>
            <a:r>
              <a:rPr lang="en-US" altLang="zh-CN" sz="1600" b="1" smtClean="0">
                <a:latin typeface="Courier New" pitchFamily="49" charset="0"/>
                <a:ea typeface="宋体" pitchFamily="2" charset="-122"/>
              </a:rPr>
              <a:t> {…};</a:t>
            </a:r>
          </a:p>
        </p:txBody>
      </p:sp>
      <p:sp>
        <p:nvSpPr>
          <p:cNvPr id="25605" name="Rectangle 4"/>
          <p:cNvSpPr>
            <a:spLocks noGrp="1" noChangeArrowheads="1"/>
          </p:cNvSpPr>
          <p:nvPr>
            <p:ph type="body" sz="half" idx="2"/>
          </p:nvPr>
        </p:nvSpPr>
        <p:spPr>
          <a:xfrm>
            <a:off x="4235450" y="1066800"/>
            <a:ext cx="4851400" cy="3124200"/>
          </a:xfrm>
          <a:noFill/>
        </p:spPr>
        <p:txBody>
          <a:bodyPr/>
          <a:lstStyle/>
          <a:p>
            <a:pPr marL="169863" indent="-169863" eaLnBrk="1" hangingPunct="1">
              <a:spcBef>
                <a:spcPct val="30000"/>
              </a:spcBef>
            </a:pPr>
            <a:r>
              <a:rPr lang="en-US" altLang="zh-CN" sz="2000" smtClean="0">
                <a:ea typeface="宋体" pitchFamily="2" charset="-122"/>
              </a:rPr>
              <a:t>Context</a:t>
            </a:r>
          </a:p>
          <a:p>
            <a:pPr marL="457200" lvl="1" indent="-169863" eaLnBrk="1" hangingPunct="1">
              <a:spcBef>
                <a:spcPct val="30000"/>
              </a:spcBef>
            </a:pPr>
            <a:r>
              <a:rPr lang="en-US" altLang="zh-CN" sz="2000" smtClean="0">
                <a:ea typeface="宋体" pitchFamily="2" charset="-122"/>
              </a:rPr>
              <a:t>Generic event </a:t>
            </a:r>
            <a:r>
              <a:rPr lang="en-US" altLang="zh-CN" sz="2000" b="1" smtClean="0">
                <a:latin typeface="Courier New" pitchFamily="49" charset="0"/>
                <a:ea typeface="宋体" pitchFamily="2" charset="-122"/>
              </a:rPr>
              <a:t>push()</a:t>
            </a:r>
            <a:r>
              <a:rPr lang="en-US" altLang="zh-CN" sz="2000" b="1" smtClean="0">
                <a:ea typeface="宋体" pitchFamily="2" charset="-122"/>
              </a:rPr>
              <a:t> </a:t>
            </a:r>
            <a:r>
              <a:rPr lang="en-US" altLang="zh-CN" sz="2000" smtClean="0">
                <a:ea typeface="宋体" pitchFamily="2" charset="-122"/>
              </a:rPr>
              <a:t>operation requires a generic event type</a:t>
            </a:r>
          </a:p>
          <a:p>
            <a:pPr marL="169863" indent="-169863" eaLnBrk="1" hangingPunct="1">
              <a:spcBef>
                <a:spcPct val="30000"/>
              </a:spcBef>
            </a:pPr>
            <a:r>
              <a:rPr lang="en-US" altLang="zh-CN" sz="2000" smtClean="0">
                <a:ea typeface="宋体" pitchFamily="2" charset="-122"/>
              </a:rPr>
              <a:t>Problem</a:t>
            </a:r>
          </a:p>
          <a:p>
            <a:pPr marL="457200" lvl="1" indent="-169863" eaLnBrk="1" hangingPunct="1">
              <a:spcBef>
                <a:spcPct val="30000"/>
              </a:spcBef>
            </a:pPr>
            <a:r>
              <a:rPr lang="en-US" altLang="zh-CN" sz="2000" smtClean="0">
                <a:ea typeface="宋体" pitchFamily="2" charset="-122"/>
              </a:rPr>
              <a:t>User-defined </a:t>
            </a:r>
            <a:r>
              <a:rPr lang="en-US" altLang="zh-CN" sz="2000" b="1" smtClean="0">
                <a:latin typeface="Courier New" pitchFamily="49" charset="0"/>
                <a:ea typeface="宋体" pitchFamily="2" charset="-122"/>
              </a:rPr>
              <a:t>eventtypes</a:t>
            </a:r>
            <a:r>
              <a:rPr lang="en-US" altLang="zh-CN" sz="2000" smtClean="0">
                <a:ea typeface="宋体" pitchFamily="2" charset="-122"/>
              </a:rPr>
              <a:t> are not generic</a:t>
            </a:r>
          </a:p>
          <a:p>
            <a:pPr marL="169863" indent="-169863" eaLnBrk="1" hangingPunct="1">
              <a:spcBef>
                <a:spcPct val="30000"/>
              </a:spcBef>
            </a:pPr>
            <a:r>
              <a:rPr lang="en-US" altLang="zh-CN" sz="2000" smtClean="0">
                <a:ea typeface="宋体" pitchFamily="2" charset="-122"/>
              </a:rPr>
              <a:t>CCM Solution</a:t>
            </a:r>
          </a:p>
          <a:p>
            <a:pPr marL="457200" lvl="1" indent="-169863" eaLnBrk="1" hangingPunct="1">
              <a:spcBef>
                <a:spcPct val="30000"/>
              </a:spcBef>
            </a:pPr>
            <a:r>
              <a:rPr lang="en-US" altLang="zh-CN" sz="2000" b="1" smtClean="0">
                <a:latin typeface="Courier New" pitchFamily="49" charset="0"/>
                <a:ea typeface="宋体" pitchFamily="2" charset="-122"/>
              </a:rPr>
              <a:t>EventBase</a:t>
            </a:r>
            <a:r>
              <a:rPr lang="en-US" altLang="zh-CN" sz="2000" b="1" smtClean="0">
                <a:ea typeface="宋体" pitchFamily="2" charset="-122"/>
              </a:rPr>
              <a:t> </a:t>
            </a:r>
            <a:r>
              <a:rPr lang="en-US" altLang="zh-CN" sz="2000" b="1" smtClean="0">
                <a:latin typeface="Courier New" pitchFamily="49" charset="0"/>
                <a:ea typeface="宋体" pitchFamily="2" charset="-122"/>
              </a:rPr>
              <a:t>abstract</a:t>
            </a:r>
            <a:r>
              <a:rPr lang="en-US" altLang="zh-CN" sz="2000" smtClean="0">
                <a:ea typeface="宋体" pitchFamily="2" charset="-122"/>
              </a:rPr>
              <a:t> </a:t>
            </a:r>
            <a:r>
              <a:rPr lang="en-US" altLang="zh-CN" sz="2000" b="1" smtClean="0">
                <a:latin typeface="Courier New" pitchFamily="49" charset="0"/>
                <a:ea typeface="宋体" pitchFamily="2" charset="-122"/>
              </a:rPr>
              <a:t>valuetype</a:t>
            </a:r>
          </a:p>
          <a:p>
            <a:pPr marL="457200" lvl="1" indent="-169863" eaLnBrk="1" hangingPunct="1">
              <a:spcBef>
                <a:spcPct val="30000"/>
              </a:spcBef>
            </a:pPr>
            <a:endParaRPr lang="zh-CN" altLang="en-US" sz="2000" smtClean="0">
              <a:ea typeface="宋体" pitchFamily="2" charset="-122"/>
            </a:endParaRPr>
          </a:p>
        </p:txBody>
      </p:sp>
      <p:graphicFrame>
        <p:nvGraphicFramePr>
          <p:cNvPr id="25602" name="Object 2"/>
          <p:cNvGraphicFramePr>
            <a:graphicFrameLocks noChangeAspect="1"/>
          </p:cNvGraphicFramePr>
          <p:nvPr/>
        </p:nvGraphicFramePr>
        <p:xfrm>
          <a:off x="-47625" y="895350"/>
          <a:ext cx="4633913" cy="1911350"/>
        </p:xfrm>
        <a:graphic>
          <a:graphicData uri="http://schemas.openxmlformats.org/presentationml/2006/ole">
            <p:oleObj spid="_x0000_s25602" name="Visio" r:id="rId3" imgW="4695217" imgH="1935889" progId="Visio.Drawing.11">
              <p:embed/>
            </p:oleObj>
          </a:graphicData>
        </a:graphic>
      </p:graphicFrame>
      <p:sp>
        <p:nvSpPr>
          <p:cNvPr id="25606" name="Text Box 6"/>
          <p:cNvSpPr txBox="1">
            <a:spLocks noChangeArrowheads="1"/>
          </p:cNvSpPr>
          <p:nvPr/>
        </p:nvSpPr>
        <p:spPr bwMode="auto">
          <a:xfrm>
            <a:off x="4152900" y="4165600"/>
            <a:ext cx="4960938" cy="2057400"/>
          </a:xfrm>
          <a:prstGeom prst="rect">
            <a:avLst/>
          </a:prstGeom>
          <a:noFill/>
          <a:ln w="9525">
            <a:solidFill>
              <a:schemeClr val="tx1"/>
            </a:solidFill>
            <a:miter lim="800000"/>
            <a:headEnd/>
            <a:tailEnd/>
          </a:ln>
        </p:spPr>
        <p:txBody>
          <a:bodyPr wrap="none">
            <a:spAutoFit/>
          </a:bodyPr>
          <a:lstStyle/>
          <a:p>
            <a:pPr marL="342900" indent="-342900">
              <a:spcBef>
                <a:spcPct val="0"/>
              </a:spcBef>
            </a:pPr>
            <a:r>
              <a:rPr lang="en-US" altLang="zh-CN" sz="1600" b="1" i="0">
                <a:latin typeface="Courier New" pitchFamily="49" charset="0"/>
                <a:ea typeface="宋体" pitchFamily="2" charset="-122"/>
              </a:rPr>
              <a:t>module Components </a:t>
            </a:r>
          </a:p>
          <a:p>
            <a:pPr marL="342900" indent="-342900">
              <a:spcBef>
                <a:spcPct val="0"/>
              </a:spcBef>
            </a:pPr>
            <a:r>
              <a:rPr lang="en-US" altLang="zh-CN" sz="1600" b="1" i="0">
                <a:latin typeface="Courier New" pitchFamily="49" charset="0"/>
                <a:ea typeface="宋体" pitchFamily="2" charset="-122"/>
              </a:rPr>
              <a:t>{</a:t>
            </a:r>
          </a:p>
          <a:p>
            <a:pPr marL="342900" indent="-342900">
              <a:spcBef>
                <a:spcPct val="0"/>
              </a:spcBef>
            </a:pPr>
            <a:r>
              <a:rPr lang="en-US" altLang="zh-CN" sz="1600" b="1" i="0">
                <a:latin typeface="Courier New" pitchFamily="49" charset="0"/>
                <a:ea typeface="宋体" pitchFamily="2" charset="-122"/>
              </a:rPr>
              <a:t>  abstract valuetype </a:t>
            </a:r>
            <a:r>
              <a:rPr lang="en-US" altLang="zh-CN" sz="1600" b="1" i="0">
                <a:solidFill>
                  <a:srgbClr val="D60093"/>
                </a:solidFill>
                <a:latin typeface="Courier New" pitchFamily="49" charset="0"/>
                <a:ea typeface="宋体" pitchFamily="2" charset="-122"/>
              </a:rPr>
              <a:t>EventBase </a:t>
            </a:r>
            <a:r>
              <a:rPr lang="en-US" altLang="zh-CN" sz="1600" b="1" i="0">
                <a:latin typeface="Courier New" pitchFamily="49" charset="0"/>
                <a:ea typeface="宋体" pitchFamily="2" charset="-122"/>
              </a:rPr>
              <a:t>{};</a:t>
            </a:r>
          </a:p>
          <a:p>
            <a:pPr marL="342900" indent="-342900">
              <a:spcBef>
                <a:spcPct val="0"/>
              </a:spcBef>
            </a:pPr>
            <a:endParaRPr lang="en-US" altLang="zh-CN" sz="1600" b="1" i="0">
              <a:solidFill>
                <a:srgbClr val="D60093"/>
              </a:solidFill>
              <a:latin typeface="Courier New" pitchFamily="49" charset="0"/>
              <a:ea typeface="宋体" pitchFamily="2" charset="-122"/>
            </a:endParaRPr>
          </a:p>
          <a:p>
            <a:pPr marL="342900" indent="-342900">
              <a:spcBef>
                <a:spcPct val="0"/>
              </a:spcBef>
            </a:pPr>
            <a:r>
              <a:rPr lang="en-US" altLang="zh-CN" sz="1600" b="1" i="0">
                <a:latin typeface="Courier New" pitchFamily="49" charset="0"/>
                <a:ea typeface="宋体" pitchFamily="2" charset="-122"/>
              </a:rPr>
              <a:t>  interface EventConsumerBase {</a:t>
            </a:r>
          </a:p>
          <a:p>
            <a:pPr marL="342900" indent="-342900">
              <a:spcBef>
                <a:spcPct val="0"/>
              </a:spcBef>
            </a:pPr>
            <a:r>
              <a:rPr lang="en-US" altLang="zh-CN" sz="1600" b="1" i="0">
                <a:latin typeface="Courier New" pitchFamily="49" charset="0"/>
                <a:ea typeface="宋体" pitchFamily="2" charset="-122"/>
              </a:rPr>
              <a:t>    void push_event (in </a:t>
            </a:r>
            <a:r>
              <a:rPr lang="en-US" altLang="zh-CN" sz="1600" b="1" i="0">
                <a:solidFill>
                  <a:srgbClr val="D60093"/>
                </a:solidFill>
                <a:latin typeface="Courier New" pitchFamily="49" charset="0"/>
                <a:ea typeface="宋体" pitchFamily="2" charset="-122"/>
              </a:rPr>
              <a:t>EventBase</a:t>
            </a:r>
            <a:r>
              <a:rPr lang="en-US" altLang="zh-CN" sz="1600" b="1" i="0">
                <a:latin typeface="Courier New" pitchFamily="49" charset="0"/>
                <a:ea typeface="宋体" pitchFamily="2" charset="-122"/>
              </a:rPr>
              <a:t> evt);</a:t>
            </a:r>
          </a:p>
          <a:p>
            <a:pPr marL="342900" indent="-342900">
              <a:spcBef>
                <a:spcPct val="0"/>
              </a:spcBef>
            </a:pPr>
            <a:r>
              <a:rPr lang="en-US" altLang="zh-CN" sz="1600" b="1" i="0">
                <a:latin typeface="Courier New" pitchFamily="49" charset="0"/>
                <a:ea typeface="宋体" pitchFamily="2" charset="-122"/>
              </a:rPr>
              <a:t>  };</a:t>
            </a:r>
          </a:p>
          <a:p>
            <a:pPr marL="342900" indent="-342900">
              <a:spcBef>
                <a:spcPct val="0"/>
              </a:spcBef>
            </a:pPr>
            <a:r>
              <a:rPr lang="en-US" altLang="zh-CN" sz="1600" b="1" i="0">
                <a:latin typeface="Courier New" pitchFamily="49" charset="0"/>
                <a:ea typeface="宋体" pitchFamily="2" charset="-122"/>
              </a:rPr>
              <a:t>};</a:t>
            </a:r>
          </a:p>
        </p:txBody>
      </p:sp>
      <p:sp>
        <p:nvSpPr>
          <p:cNvPr id="25607" name="Rectangle 8"/>
          <p:cNvSpPr>
            <a:spLocks noChangeArrowheads="1"/>
          </p:cNvSpPr>
          <p:nvPr/>
        </p:nvSpPr>
        <p:spPr bwMode="auto">
          <a:xfrm>
            <a:off x="9525" y="4486275"/>
            <a:ext cx="4191000" cy="1371600"/>
          </a:xfrm>
          <a:prstGeom prst="rect">
            <a:avLst/>
          </a:prstGeom>
          <a:noFill/>
          <a:ln w="9525">
            <a:noFill/>
            <a:miter lim="800000"/>
            <a:headEnd/>
            <a:tailEnd/>
          </a:ln>
        </p:spPr>
        <p:txBody>
          <a:bodyPr/>
          <a:lstStyle/>
          <a:p>
            <a:pPr marL="342900" indent="-342900">
              <a:spcBef>
                <a:spcPct val="0"/>
              </a:spcBef>
            </a:pPr>
            <a:r>
              <a:rPr lang="en-US" altLang="zh-CN" sz="1600" b="1" i="0">
                <a:latin typeface="Courier New" pitchFamily="49" charset="0"/>
                <a:ea typeface="宋体" pitchFamily="2" charset="-122"/>
              </a:rPr>
              <a:t>// C++ mapping</a:t>
            </a:r>
          </a:p>
          <a:p>
            <a:pPr marL="342900" indent="-342900">
              <a:spcBef>
                <a:spcPct val="0"/>
              </a:spcBef>
            </a:pPr>
            <a:r>
              <a:rPr lang="en-US" altLang="zh-CN" sz="1600" b="1" i="0">
                <a:latin typeface="Courier New" pitchFamily="49" charset="0"/>
                <a:ea typeface="宋体" pitchFamily="2" charset="-122"/>
              </a:rPr>
              <a:t>class tickConsumer : // ...</a:t>
            </a:r>
          </a:p>
          <a:p>
            <a:pPr marL="342900" indent="-342900">
              <a:spcBef>
                <a:spcPct val="0"/>
              </a:spcBef>
            </a:pPr>
            <a:r>
              <a:rPr lang="en-US" altLang="zh-CN" sz="1600" b="1" i="0">
                <a:latin typeface="Courier New" pitchFamily="49" charset="0"/>
                <a:ea typeface="宋体" pitchFamily="2" charset="-122"/>
              </a:rPr>
              <a:t>{</a:t>
            </a:r>
          </a:p>
          <a:p>
            <a:pPr marL="342900" indent="-342900">
              <a:spcBef>
                <a:spcPct val="0"/>
              </a:spcBef>
            </a:pPr>
            <a:r>
              <a:rPr lang="en-US" altLang="zh-CN" sz="1600" b="1" i="0">
                <a:latin typeface="Courier New" pitchFamily="49" charset="0"/>
                <a:ea typeface="宋体" pitchFamily="2" charset="-122"/>
              </a:rPr>
              <a:t>  virtual void </a:t>
            </a:r>
            <a:r>
              <a:rPr lang="en-US" altLang="zh-CN" sz="1600" b="1" i="0">
                <a:solidFill>
                  <a:srgbClr val="D60093"/>
                </a:solidFill>
                <a:latin typeface="Courier New" pitchFamily="49" charset="0"/>
                <a:ea typeface="宋体" pitchFamily="2" charset="-122"/>
              </a:rPr>
              <a:t>push_event</a:t>
            </a:r>
            <a:r>
              <a:rPr lang="en-US" altLang="zh-CN" sz="1600" b="1" i="0">
                <a:latin typeface="Courier New" pitchFamily="49" charset="0"/>
                <a:ea typeface="宋体" pitchFamily="2" charset="-122"/>
              </a:rPr>
              <a:t> </a:t>
            </a:r>
          </a:p>
          <a:p>
            <a:pPr marL="342900" indent="-342900">
              <a:spcBef>
                <a:spcPct val="0"/>
              </a:spcBef>
            </a:pPr>
            <a:r>
              <a:rPr lang="en-US" altLang="zh-CN" sz="1600" b="1" i="0">
                <a:latin typeface="Courier New" pitchFamily="49" charset="0"/>
                <a:ea typeface="宋体" pitchFamily="2" charset="-122"/>
              </a:rPr>
              <a:t>   (Components::EventBase *evt);</a:t>
            </a:r>
          </a:p>
          <a:p>
            <a:pPr marL="342900" indent="-342900">
              <a:spcBef>
                <a:spcPct val="0"/>
              </a:spcBef>
            </a:pPr>
            <a:r>
              <a:rPr lang="en-US" altLang="zh-CN" sz="1600" b="1" i="0">
                <a:latin typeface="Courier New" pitchFamily="49" charset="0"/>
                <a:ea typeface="宋体" pitchFamily="2" charset="-122"/>
              </a:rPr>
              <a:t>  …</a:t>
            </a:r>
          </a:p>
          <a:p>
            <a:pPr marL="342900" indent="-342900">
              <a:spcBef>
                <a:spcPct val="0"/>
              </a:spcBef>
            </a:pPr>
            <a:r>
              <a:rPr lang="en-US" altLang="zh-CN" sz="1600" b="1" i="0">
                <a:latin typeface="Courier New" pitchFamily="49" charset="0"/>
                <a:ea typeface="宋体" pitchFamily="2" charset="-122"/>
              </a:rPr>
              <a:t>};</a:t>
            </a:r>
          </a:p>
        </p:txBody>
      </p:sp>
      <p:sp>
        <p:nvSpPr>
          <p:cNvPr id="25608" name="AutoShape 11"/>
          <p:cNvSpPr>
            <a:spLocks noChangeArrowheads="1"/>
          </p:cNvSpPr>
          <p:nvPr/>
        </p:nvSpPr>
        <p:spPr bwMode="auto">
          <a:xfrm>
            <a:off x="3357563" y="4005263"/>
            <a:ext cx="390525" cy="700087"/>
          </a:xfrm>
          <a:prstGeom prst="downArrow">
            <a:avLst>
              <a:gd name="adj1" fmla="val 50000"/>
              <a:gd name="adj2" fmla="val 44817"/>
            </a:avLst>
          </a:prstGeom>
          <a:noFill/>
          <a:ln w="9525">
            <a:solidFill>
              <a:schemeClr val="tx1"/>
            </a:solidFill>
            <a:miter lim="800000"/>
            <a:headEnd/>
            <a:tailEnd/>
          </a:ln>
        </p:spPr>
        <p:txBody>
          <a:bodyPr anchor="ctr">
            <a:spAutoFit/>
          </a:bodyPr>
          <a:lstStyle/>
          <a:p>
            <a:endParaRPr lang="nl-NL"/>
          </a:p>
        </p:txBody>
      </p:sp>
      <p:sp>
        <p:nvSpPr>
          <p:cNvPr id="25609" name="Rectangle 12"/>
          <p:cNvSpPr>
            <a:spLocks noChangeArrowheads="1"/>
          </p:cNvSpPr>
          <p:nvPr/>
        </p:nvSpPr>
        <p:spPr bwMode="auto">
          <a:xfrm>
            <a:off x="1066800" y="6394450"/>
            <a:ext cx="6858000" cy="4064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Enables both statically- &amp; dynamically-typed event passing</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4" descr="amcr305aintLG"/>
          <p:cNvPicPr>
            <a:picLocks noGrp="1" noChangeAspect="1" noChangeArrowheads="1"/>
          </p:cNvPicPr>
          <p:nvPr>
            <p:ph sz="quarter" idx="2"/>
          </p:nvPr>
        </p:nvPicPr>
        <p:blipFill>
          <a:blip r:embed="rId3"/>
          <a:srcRect/>
          <a:stretch>
            <a:fillRect/>
          </a:stretch>
        </p:blipFill>
        <p:spPr>
          <a:xfrm>
            <a:off x="6346825" y="1279525"/>
            <a:ext cx="2797175" cy="3162300"/>
          </a:xfrm>
          <a:noFill/>
        </p:spPr>
      </p:pic>
      <p:sp>
        <p:nvSpPr>
          <p:cNvPr id="106499" name="Rectangle 2"/>
          <p:cNvSpPr>
            <a:spLocks noGrp="1" noChangeArrowheads="1"/>
          </p:cNvSpPr>
          <p:nvPr>
            <p:ph type="title"/>
          </p:nvPr>
        </p:nvSpPr>
        <p:spPr/>
        <p:txBody>
          <a:bodyPr/>
          <a:lstStyle/>
          <a:p>
            <a:pPr eaLnBrk="1" hangingPunct="1"/>
            <a:r>
              <a:rPr lang="en-US" altLang="zh-CN" sz="3200" smtClean="0">
                <a:ea typeface="宋体" pitchFamily="2" charset="-122"/>
              </a:rPr>
              <a:t>The Need to Configure Components</a:t>
            </a:r>
          </a:p>
        </p:txBody>
      </p:sp>
      <p:sp>
        <p:nvSpPr>
          <p:cNvPr id="106500" name="Rectangle 3"/>
          <p:cNvSpPr>
            <a:spLocks noGrp="1" noChangeArrowheads="1"/>
          </p:cNvSpPr>
          <p:nvPr>
            <p:ph type="body" sz="half" idx="1"/>
          </p:nvPr>
        </p:nvSpPr>
        <p:spPr>
          <a:xfrm>
            <a:off x="47625" y="714375"/>
            <a:ext cx="6288088" cy="5181600"/>
          </a:xfrm>
        </p:spPr>
        <p:txBody>
          <a:bodyPr/>
          <a:lstStyle/>
          <a:p>
            <a:pPr marL="169863" indent="-169863" eaLnBrk="1" hangingPunct="1">
              <a:spcBef>
                <a:spcPct val="40000"/>
              </a:spcBef>
            </a:pPr>
            <a:r>
              <a:rPr lang="en-US" altLang="zh-CN" sz="2000" smtClean="0">
                <a:ea typeface="宋体" pitchFamily="2" charset="-122"/>
              </a:rPr>
              <a:t>Context</a:t>
            </a:r>
          </a:p>
          <a:p>
            <a:pPr marL="573088" lvl="1" indent="-231775" eaLnBrk="1" hangingPunct="1">
              <a:spcBef>
                <a:spcPct val="40000"/>
              </a:spcBef>
            </a:pPr>
            <a:r>
              <a:rPr lang="en-US" altLang="zh-CN" sz="2000" smtClean="0">
                <a:ea typeface="宋体" pitchFamily="2" charset="-122"/>
              </a:rPr>
              <a:t>To make component implementations more adaptable, components properties should be (re)configurable, e.g., color, size, strategies, etc.</a:t>
            </a:r>
          </a:p>
          <a:p>
            <a:pPr marL="169863" indent="-169863" eaLnBrk="1" hangingPunct="1">
              <a:spcBef>
                <a:spcPct val="40000"/>
              </a:spcBef>
            </a:pPr>
            <a:r>
              <a:rPr lang="en-US" altLang="zh-CN" sz="2000" smtClean="0">
                <a:ea typeface="宋体" pitchFamily="2" charset="-122"/>
              </a:rPr>
              <a:t>Problems</a:t>
            </a:r>
          </a:p>
          <a:p>
            <a:pPr marL="573088" lvl="1" indent="-231775" eaLnBrk="1" hangingPunct="1">
              <a:spcBef>
                <a:spcPct val="40000"/>
              </a:spcBef>
            </a:pPr>
            <a:r>
              <a:rPr lang="en-US" altLang="zh-CN" sz="2000" smtClean="0">
                <a:ea typeface="宋体" pitchFamily="2" charset="-122"/>
              </a:rPr>
              <a:t>Applications shouldn’t commit to a configuration too early</a:t>
            </a:r>
          </a:p>
          <a:p>
            <a:pPr marL="573088" lvl="1" indent="-231775" eaLnBrk="1" hangingPunct="1">
              <a:spcBef>
                <a:spcPct val="40000"/>
              </a:spcBef>
            </a:pPr>
            <a:r>
              <a:rPr lang="en-US" altLang="zh-CN" sz="2000" smtClean="0">
                <a:ea typeface="宋体" pitchFamily="2" charset="-122"/>
              </a:rPr>
              <a:t>No standard way to specify component’s configurable parameters in CORBA 2.x</a:t>
            </a:r>
          </a:p>
          <a:p>
            <a:pPr marL="573088" lvl="1" indent="-231775" eaLnBrk="1" hangingPunct="1">
              <a:spcBef>
                <a:spcPct val="40000"/>
              </a:spcBef>
            </a:pPr>
            <a:r>
              <a:rPr lang="en-US" altLang="zh-CN" sz="2000" smtClean="0">
                <a:ea typeface="宋体" pitchFamily="2" charset="-122"/>
              </a:rPr>
              <a:t>Need standard mechanisms to configure components</a:t>
            </a:r>
          </a:p>
          <a:p>
            <a:pPr marL="169863" indent="-169863" eaLnBrk="1" hangingPunct="1">
              <a:spcBef>
                <a:spcPct val="40000"/>
              </a:spcBef>
            </a:pPr>
            <a:r>
              <a:rPr lang="en-US" altLang="zh-CN" sz="2000" smtClean="0">
                <a:ea typeface="宋体" pitchFamily="2" charset="-122"/>
              </a:rPr>
              <a:t>CCM Solution</a:t>
            </a:r>
          </a:p>
          <a:p>
            <a:pPr marL="573088" lvl="1" indent="-231775" eaLnBrk="1" hangingPunct="1">
              <a:spcBef>
                <a:spcPct val="40000"/>
              </a:spcBef>
            </a:pPr>
            <a:r>
              <a:rPr lang="en-US" altLang="zh-CN" sz="2000" smtClean="0">
                <a:ea typeface="宋体" pitchFamily="2" charset="-122"/>
              </a:rPr>
              <a:t>Configure components via </a:t>
            </a:r>
            <a:r>
              <a:rPr lang="en-US" altLang="zh-CN" sz="2000" i="1" smtClean="0">
                <a:ea typeface="宋体" pitchFamily="2" charset="-122"/>
              </a:rPr>
              <a:t>attributes </a:t>
            </a:r>
            <a:r>
              <a:rPr lang="en-US" altLang="zh-CN" sz="2000" smtClean="0">
                <a:ea typeface="宋体" pitchFamily="2" charset="-122"/>
              </a:rPr>
              <a:t>in assembly/deployment environment, by homes, and/or during component initialization</a:t>
            </a:r>
          </a:p>
        </p:txBody>
      </p:sp>
      <p:pic>
        <p:nvPicPr>
          <p:cNvPr id="106501" name="Picture 14" descr="adaptec"/>
          <p:cNvPicPr>
            <a:picLocks noChangeAspect="1" noChangeArrowheads="1"/>
          </p:cNvPicPr>
          <p:nvPr/>
        </p:nvPicPr>
        <p:blipFill>
          <a:blip r:embed="rId4"/>
          <a:srcRect/>
          <a:stretch>
            <a:fillRect/>
          </a:stretch>
        </p:blipFill>
        <p:spPr bwMode="auto">
          <a:xfrm>
            <a:off x="6172200" y="3155950"/>
            <a:ext cx="825500" cy="801688"/>
          </a:xfrm>
          <a:prstGeom prst="rect">
            <a:avLst/>
          </a:prstGeom>
          <a:noFill/>
          <a:ln w="31750">
            <a:solidFill>
              <a:srgbClr val="CCFFFF"/>
            </a:solidFill>
            <a:miter lim="800000"/>
            <a:headEnd/>
            <a:tailEnd/>
          </a:ln>
        </p:spPr>
      </p:pic>
      <p:pic>
        <p:nvPicPr>
          <p:cNvPr id="106502" name="Picture 16" descr="3com"/>
          <p:cNvPicPr>
            <a:picLocks noChangeAspect="1" noChangeArrowheads="1"/>
          </p:cNvPicPr>
          <p:nvPr/>
        </p:nvPicPr>
        <p:blipFill>
          <a:blip r:embed="rId5"/>
          <a:srcRect/>
          <a:stretch>
            <a:fillRect/>
          </a:stretch>
        </p:blipFill>
        <p:spPr bwMode="auto">
          <a:xfrm>
            <a:off x="7099300" y="1162050"/>
            <a:ext cx="1933575" cy="679450"/>
          </a:xfrm>
          <a:prstGeom prst="rect">
            <a:avLst/>
          </a:prstGeom>
          <a:noFill/>
          <a:ln w="31750">
            <a:solidFill>
              <a:srgbClr val="CCFFFF"/>
            </a:solidFill>
            <a:miter lim="800000"/>
            <a:headEnd/>
            <a:tailEnd/>
          </a:ln>
        </p:spPr>
      </p:pic>
      <p:pic>
        <p:nvPicPr>
          <p:cNvPr id="106503" name="Picture 13" descr="dimm"/>
          <p:cNvPicPr>
            <a:picLocks noChangeAspect="1" noChangeArrowheads="1"/>
          </p:cNvPicPr>
          <p:nvPr/>
        </p:nvPicPr>
        <p:blipFill>
          <a:blip r:embed="rId6"/>
          <a:srcRect/>
          <a:stretch>
            <a:fillRect/>
          </a:stretch>
        </p:blipFill>
        <p:spPr bwMode="auto">
          <a:xfrm rot="-1604734">
            <a:off x="5951538" y="4360863"/>
            <a:ext cx="962025" cy="1219200"/>
          </a:xfrm>
          <a:prstGeom prst="rect">
            <a:avLst/>
          </a:prstGeom>
          <a:noFill/>
          <a:ln w="9525">
            <a:noFill/>
            <a:miter lim="800000"/>
            <a:headEnd/>
            <a:tailEnd/>
          </a:ln>
        </p:spPr>
      </p:pic>
      <p:pic>
        <p:nvPicPr>
          <p:cNvPr id="106504" name="Picture 18" descr="harddisk-s"/>
          <p:cNvPicPr>
            <a:picLocks noChangeAspect="1" noChangeArrowheads="1"/>
          </p:cNvPicPr>
          <p:nvPr/>
        </p:nvPicPr>
        <p:blipFill>
          <a:blip r:embed="rId7"/>
          <a:srcRect/>
          <a:stretch>
            <a:fillRect/>
          </a:stretch>
        </p:blipFill>
        <p:spPr bwMode="auto">
          <a:xfrm>
            <a:off x="7945438" y="3113088"/>
            <a:ext cx="1016000" cy="1414462"/>
          </a:xfrm>
          <a:prstGeom prst="rect">
            <a:avLst/>
          </a:prstGeom>
          <a:noFill/>
          <a:ln w="28575">
            <a:solidFill>
              <a:srgbClr val="CCFFFF"/>
            </a:solidFill>
            <a:miter lim="800000"/>
            <a:headEnd/>
            <a:tailEnd/>
          </a:ln>
        </p:spPr>
      </p:pic>
      <p:sp>
        <p:nvSpPr>
          <p:cNvPr id="106505" name="Text Box 20"/>
          <p:cNvSpPr txBox="1">
            <a:spLocks noChangeArrowheads="1"/>
          </p:cNvSpPr>
          <p:nvPr/>
        </p:nvSpPr>
        <p:spPr bwMode="auto">
          <a:xfrm>
            <a:off x="7151688" y="1273175"/>
            <a:ext cx="1828800" cy="457200"/>
          </a:xfrm>
          <a:prstGeom prst="rect">
            <a:avLst/>
          </a:prstGeom>
          <a:noFill/>
          <a:ln w="9525">
            <a:noFill/>
            <a:miter lim="800000"/>
            <a:headEnd/>
            <a:tailEnd/>
          </a:ln>
        </p:spPr>
        <p:txBody>
          <a:bodyPr>
            <a:spAutoFit/>
          </a:bodyPr>
          <a:lstStyle/>
          <a:p>
            <a:pPr algn="ctr"/>
            <a:r>
              <a:rPr lang="en-US" altLang="zh-CN" sz="2400" b="1" i="0">
                <a:solidFill>
                  <a:srgbClr val="FF3300"/>
                </a:solidFill>
                <a:latin typeface="Courier New" pitchFamily="49" charset="0"/>
                <a:ea typeface="宋体" pitchFamily="2" charset="-122"/>
              </a:rPr>
              <a:t>Ethernet</a:t>
            </a:r>
          </a:p>
        </p:txBody>
      </p:sp>
      <p:pic>
        <p:nvPicPr>
          <p:cNvPr id="106506" name="Picture 15" descr="rage"/>
          <p:cNvPicPr>
            <a:picLocks noChangeAspect="1" noChangeArrowheads="1"/>
          </p:cNvPicPr>
          <p:nvPr/>
        </p:nvPicPr>
        <p:blipFill>
          <a:blip r:embed="rId8"/>
          <a:srcRect/>
          <a:stretch>
            <a:fillRect/>
          </a:stretch>
        </p:blipFill>
        <p:spPr bwMode="auto">
          <a:xfrm>
            <a:off x="6900863" y="4870450"/>
            <a:ext cx="1917700" cy="1106488"/>
          </a:xfrm>
          <a:prstGeom prst="rect">
            <a:avLst/>
          </a:prstGeom>
          <a:noFill/>
          <a:ln w="31750">
            <a:solidFill>
              <a:srgbClr val="CCFFFF"/>
            </a:solidFill>
            <a:miter lim="800000"/>
            <a:headEnd/>
            <a:tailEnd/>
          </a:ln>
        </p:spPr>
      </p:pic>
      <p:sp>
        <p:nvSpPr>
          <p:cNvPr id="106507" name="Text Box 19"/>
          <p:cNvSpPr txBox="1">
            <a:spLocks noChangeArrowheads="1"/>
          </p:cNvSpPr>
          <p:nvPr/>
        </p:nvSpPr>
        <p:spPr bwMode="auto">
          <a:xfrm>
            <a:off x="6797675" y="5041900"/>
            <a:ext cx="1295400" cy="457200"/>
          </a:xfrm>
          <a:prstGeom prst="rect">
            <a:avLst/>
          </a:prstGeom>
          <a:noFill/>
          <a:ln w="9525">
            <a:noFill/>
            <a:miter lim="800000"/>
            <a:headEnd/>
            <a:tailEnd/>
          </a:ln>
        </p:spPr>
        <p:txBody>
          <a:bodyPr>
            <a:spAutoFit/>
          </a:bodyPr>
          <a:lstStyle/>
          <a:p>
            <a:pPr algn="ctr"/>
            <a:r>
              <a:rPr lang="en-US" altLang="zh-CN" sz="2400" b="1" i="0">
                <a:solidFill>
                  <a:schemeClr val="bg1"/>
                </a:solidFill>
                <a:latin typeface="Courier New" pitchFamily="49" charset="0"/>
                <a:ea typeface="宋体" pitchFamily="2" charset="-122"/>
              </a:rPr>
              <a:t>VIDEO</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altLang="zh-CN" sz="3200" smtClean="0">
                <a:ea typeface="宋体" pitchFamily="2" charset="-122"/>
              </a:rPr>
              <a:t>Component Attributes</a:t>
            </a:r>
          </a:p>
        </p:txBody>
      </p:sp>
      <p:sp>
        <p:nvSpPr>
          <p:cNvPr id="26628" name="Rectangle 3"/>
          <p:cNvSpPr>
            <a:spLocks noGrp="1" noChangeArrowheads="1"/>
          </p:cNvSpPr>
          <p:nvPr>
            <p:ph type="body" idx="1"/>
          </p:nvPr>
        </p:nvSpPr>
        <p:spPr>
          <a:xfrm>
            <a:off x="4676775" y="1106488"/>
            <a:ext cx="4403725" cy="4094162"/>
          </a:xfrm>
          <a:noFill/>
        </p:spPr>
        <p:txBody>
          <a:bodyPr/>
          <a:lstStyle/>
          <a:p>
            <a:pPr marL="169863" indent="-169863" eaLnBrk="1" hangingPunct="1">
              <a:spcBef>
                <a:spcPct val="40000"/>
              </a:spcBef>
            </a:pPr>
            <a:r>
              <a:rPr lang="en-US" altLang="zh-CN" sz="2000" smtClean="0">
                <a:ea typeface="宋体" pitchFamily="2" charset="-122"/>
              </a:rPr>
              <a:t>Attribute characteristics</a:t>
            </a:r>
          </a:p>
          <a:p>
            <a:pPr marL="511175" lvl="1" indent="-169863" eaLnBrk="1" hangingPunct="1">
              <a:spcBef>
                <a:spcPct val="40000"/>
              </a:spcBef>
            </a:pPr>
            <a:r>
              <a:rPr lang="en-US" altLang="zh-CN" sz="2000" smtClean="0">
                <a:ea typeface="宋体" pitchFamily="2" charset="-122"/>
              </a:rPr>
              <a:t>Named configurable properties intended for component configuration</a:t>
            </a:r>
          </a:p>
          <a:p>
            <a:pPr marL="860425" lvl="2" indent="-169863" eaLnBrk="1" hangingPunct="1">
              <a:spcBef>
                <a:spcPct val="40000"/>
              </a:spcBef>
            </a:pPr>
            <a:r>
              <a:rPr lang="en-US" altLang="zh-CN" smtClean="0">
                <a:ea typeface="宋体" pitchFamily="2" charset="-122"/>
              </a:rPr>
              <a:t>e.g., optional behaviors, modality, resource hints, etc.</a:t>
            </a:r>
          </a:p>
          <a:p>
            <a:pPr marL="511175" lvl="1" indent="-169863" eaLnBrk="1" hangingPunct="1">
              <a:spcBef>
                <a:spcPct val="40000"/>
              </a:spcBef>
            </a:pPr>
            <a:r>
              <a:rPr lang="en-US" altLang="zh-CN" sz="2000" smtClean="0">
                <a:ea typeface="宋体" pitchFamily="2" charset="-122"/>
              </a:rPr>
              <a:t>Can raise user-defined exceptions (new CCM capability)</a:t>
            </a:r>
          </a:p>
          <a:p>
            <a:pPr marL="511175" lvl="1" indent="-169863" eaLnBrk="1" hangingPunct="1">
              <a:spcBef>
                <a:spcPct val="40000"/>
              </a:spcBef>
            </a:pPr>
            <a:r>
              <a:rPr lang="en-US" altLang="zh-CN" sz="2000" smtClean="0">
                <a:ea typeface="宋体" pitchFamily="2" charset="-122"/>
              </a:rPr>
              <a:t>Exposed through accessors &amp; mutators</a:t>
            </a:r>
          </a:p>
          <a:p>
            <a:pPr marL="511175" lvl="1" indent="-169863" eaLnBrk="1" hangingPunct="1">
              <a:spcBef>
                <a:spcPct val="40000"/>
              </a:spcBef>
            </a:pPr>
            <a:r>
              <a:rPr lang="en-US" altLang="zh-CN" sz="2000" smtClean="0">
                <a:ea typeface="宋体" pitchFamily="2" charset="-122"/>
              </a:rPr>
              <a:t>Can be set by various configuration mechanisms</a:t>
            </a:r>
          </a:p>
          <a:p>
            <a:pPr marL="860425" lvl="2" indent="-169863" eaLnBrk="1" hangingPunct="1">
              <a:spcBef>
                <a:spcPct val="40000"/>
              </a:spcBef>
            </a:pPr>
            <a:r>
              <a:rPr lang="en-US" altLang="zh-CN" smtClean="0">
                <a:ea typeface="宋体" pitchFamily="2" charset="-122"/>
              </a:rPr>
              <a:t>e.g., XML descriptor files generated by modeling tools</a:t>
            </a:r>
          </a:p>
          <a:p>
            <a:pPr marL="169863" indent="-169863" eaLnBrk="1" hangingPunct="1">
              <a:spcBef>
                <a:spcPct val="40000"/>
              </a:spcBef>
            </a:pPr>
            <a:endParaRPr lang="en-US" altLang="zh-CN" sz="2000" smtClean="0">
              <a:ea typeface="宋体" pitchFamily="2" charset="-122"/>
            </a:endParaRPr>
          </a:p>
        </p:txBody>
      </p:sp>
      <p:sp>
        <p:nvSpPr>
          <p:cNvPr id="26629" name="Text Box 4"/>
          <p:cNvSpPr txBox="1">
            <a:spLocks noChangeArrowheads="1"/>
          </p:cNvSpPr>
          <p:nvPr/>
        </p:nvSpPr>
        <p:spPr bwMode="auto">
          <a:xfrm>
            <a:off x="228600" y="1066800"/>
            <a:ext cx="3957638" cy="5029200"/>
          </a:xfrm>
          <a:prstGeom prst="rect">
            <a:avLst/>
          </a:prstGeom>
          <a:noFill/>
          <a:ln w="9525">
            <a:noFill/>
            <a:miter lim="800000"/>
            <a:headEnd/>
            <a:tailEnd/>
          </a:ln>
        </p:spPr>
        <p:txBody>
          <a:bodyPr/>
          <a:lstStyle/>
          <a:p>
            <a:pPr>
              <a:spcBef>
                <a:spcPct val="30000"/>
              </a:spcBef>
            </a:pPr>
            <a:r>
              <a:rPr lang="en-US" altLang="zh-CN" sz="1600" b="1" i="0">
                <a:latin typeface="Courier New" pitchFamily="49" charset="0"/>
                <a:ea typeface="宋体" pitchFamily="2" charset="-122"/>
              </a:rPr>
              <a:t>// IDL 3</a:t>
            </a:r>
          </a:p>
          <a:p>
            <a:pPr>
              <a:spcBef>
                <a:spcPct val="30000"/>
              </a:spcBef>
            </a:pPr>
            <a:r>
              <a:rPr lang="en-US" altLang="zh-CN" sz="1600" b="1" i="0">
                <a:latin typeface="Courier New" pitchFamily="49" charset="0"/>
                <a:ea typeface="宋体" pitchFamily="2" charset="-122"/>
              </a:rPr>
              <a:t>typedef unsigned long</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rateHz;</a:t>
            </a:r>
          </a:p>
          <a:p>
            <a:pPr>
              <a:spcBef>
                <a:spcPct val="30000"/>
              </a:spcBef>
            </a:pPr>
            <a:r>
              <a:rPr lang="en-US" altLang="zh-CN" sz="1600" b="1" i="0">
                <a:latin typeface="Courier New" pitchFamily="49" charset="0"/>
                <a:ea typeface="宋体" pitchFamily="2" charset="-122"/>
              </a:rPr>
              <a:t>component RateGen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supports rate_control</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
            </a:r>
            <a:r>
              <a:rPr lang="en-US" altLang="zh-CN" sz="1600" b="1" i="0">
                <a:solidFill>
                  <a:srgbClr val="D60093"/>
                </a:solidFill>
                <a:latin typeface="Courier New" pitchFamily="49" charset="0"/>
                <a:ea typeface="宋体" pitchFamily="2" charset="-122"/>
              </a:rPr>
              <a:t>attribute</a:t>
            </a:r>
            <a:r>
              <a:rPr lang="en-US" altLang="zh-CN" sz="1600" b="1" i="0">
                <a:latin typeface="Courier New" pitchFamily="49" charset="0"/>
                <a:ea typeface="宋体" pitchFamily="2" charset="-122"/>
              </a:rPr>
              <a:t> rateHz Rate;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endParaRPr lang="en-US" altLang="zh-CN" sz="1600" b="1" i="0">
              <a:latin typeface="Courier New" pitchFamily="49" charset="0"/>
              <a:ea typeface="宋体" pitchFamily="2" charset="-122"/>
            </a:endParaRPr>
          </a:p>
          <a:p>
            <a:pPr>
              <a:spcBef>
                <a:spcPct val="30000"/>
              </a:spcBef>
            </a:pPr>
            <a:r>
              <a:rPr lang="en-US" altLang="zh-CN" sz="1600" b="1" i="0">
                <a:latin typeface="Courier New" pitchFamily="49" charset="0"/>
                <a:ea typeface="宋体" pitchFamily="2" charset="-122"/>
              </a:rPr>
              <a:t>// Equivalent IDL 2</a:t>
            </a:r>
          </a:p>
          <a:p>
            <a:pPr>
              <a:spcBef>
                <a:spcPct val="30000"/>
              </a:spcBef>
            </a:pPr>
            <a:r>
              <a:rPr lang="en-US" altLang="zh-CN" sz="1600" b="1" i="0">
                <a:latin typeface="Courier New" pitchFamily="49" charset="0"/>
                <a:ea typeface="宋体" pitchFamily="2" charset="-122"/>
              </a:rPr>
              <a:t>interface RateGen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Components::CCMObject,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rate_control</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attribute rateHz Rate;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p:txBody>
      </p:sp>
      <p:graphicFrame>
        <p:nvGraphicFramePr>
          <p:cNvPr id="26626" name="Object 2"/>
          <p:cNvGraphicFramePr>
            <a:graphicFrameLocks noChangeAspect="1"/>
          </p:cNvGraphicFramePr>
          <p:nvPr/>
        </p:nvGraphicFramePr>
        <p:xfrm>
          <a:off x="3294063" y="2849563"/>
          <a:ext cx="1635125" cy="1838325"/>
        </p:xfrm>
        <a:graphic>
          <a:graphicData uri="http://schemas.openxmlformats.org/presentationml/2006/ole">
            <p:oleObj spid="_x0000_s26626" name="Visio" r:id="rId4" imgW="1277926" imgH="1436863" progId="Visio.Drawing.11">
              <p:embed/>
            </p:oleObj>
          </a:graphicData>
        </a:graphic>
      </p:graphicFrame>
      <p:sp>
        <p:nvSpPr>
          <p:cNvPr id="26630" name="AutoShape 7"/>
          <p:cNvSpPr>
            <a:spLocks noChangeArrowheads="1"/>
          </p:cNvSpPr>
          <p:nvPr/>
        </p:nvSpPr>
        <p:spPr bwMode="auto">
          <a:xfrm>
            <a:off x="1371600" y="3121025"/>
            <a:ext cx="609600" cy="993775"/>
          </a:xfrm>
          <a:prstGeom prst="downArrow">
            <a:avLst>
              <a:gd name="adj1" fmla="val 50000"/>
              <a:gd name="adj2" fmla="val 40755"/>
            </a:avLst>
          </a:prstGeom>
          <a:noFill/>
          <a:ln w="9525">
            <a:solidFill>
              <a:schemeClr val="tx1"/>
            </a:solidFill>
            <a:miter lim="800000"/>
            <a:headEnd/>
            <a:tailEnd/>
          </a:ln>
        </p:spPr>
        <p:txBody>
          <a:bodyPr anchor="ctr">
            <a:spAutoFit/>
          </a:bodyPr>
          <a:lstStyle/>
          <a:p>
            <a:endParaRPr lang="nl-NL"/>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altLang="zh-CN" sz="3200" smtClean="0">
                <a:ea typeface="宋体" pitchFamily="2" charset="-122"/>
              </a:rPr>
              <a:t>Connecting Components</a:t>
            </a:r>
          </a:p>
        </p:txBody>
      </p:sp>
      <p:sp>
        <p:nvSpPr>
          <p:cNvPr id="107523" name="Rectangle 3"/>
          <p:cNvSpPr>
            <a:spLocks noGrp="1" noChangeArrowheads="1"/>
          </p:cNvSpPr>
          <p:nvPr>
            <p:ph type="body" idx="1"/>
          </p:nvPr>
        </p:nvSpPr>
        <p:spPr>
          <a:xfrm>
            <a:off x="20638" y="984250"/>
            <a:ext cx="6323012" cy="4176713"/>
          </a:xfrm>
        </p:spPr>
        <p:txBody>
          <a:bodyPr/>
          <a:lstStyle/>
          <a:p>
            <a:pPr marL="169863" indent="-169863" eaLnBrk="1" hangingPunct="1">
              <a:spcBef>
                <a:spcPct val="40000"/>
              </a:spcBef>
            </a:pPr>
            <a:r>
              <a:rPr lang="en-US" altLang="zh-CN" sz="2000" smtClean="0">
                <a:ea typeface="宋体" pitchFamily="2" charset="-122"/>
              </a:rPr>
              <a:t>Context </a:t>
            </a:r>
          </a:p>
          <a:p>
            <a:pPr marL="511175" lvl="1" indent="-169863" eaLnBrk="1" hangingPunct="1">
              <a:spcBef>
                <a:spcPct val="40000"/>
              </a:spcBef>
            </a:pPr>
            <a:r>
              <a:rPr lang="en-US" altLang="zh-CN" sz="2000" smtClean="0">
                <a:ea typeface="宋体" pitchFamily="2" charset="-122"/>
              </a:rPr>
              <a:t>Components need to be connected together to form complete applications</a:t>
            </a:r>
          </a:p>
          <a:p>
            <a:pPr marL="169863" indent="-169863" eaLnBrk="1" hangingPunct="1">
              <a:spcBef>
                <a:spcPct val="40000"/>
              </a:spcBef>
            </a:pPr>
            <a:r>
              <a:rPr lang="en-US" altLang="zh-CN" sz="2000" smtClean="0">
                <a:ea typeface="宋体" pitchFamily="2" charset="-122"/>
              </a:rPr>
              <a:t>Problems </a:t>
            </a:r>
          </a:p>
          <a:p>
            <a:pPr marL="511175" lvl="1" indent="-169863" eaLnBrk="1" hangingPunct="1">
              <a:spcBef>
                <a:spcPct val="40000"/>
              </a:spcBef>
            </a:pPr>
            <a:r>
              <a:rPr lang="en-US" altLang="zh-CN" sz="2000" smtClean="0">
                <a:ea typeface="宋体" pitchFamily="2" charset="-122"/>
              </a:rPr>
              <a:t>Components can have multiple ports with different types &amp; names</a:t>
            </a:r>
          </a:p>
          <a:p>
            <a:pPr marL="511175" lvl="1" indent="-169863" eaLnBrk="1" hangingPunct="1">
              <a:spcBef>
                <a:spcPct val="40000"/>
              </a:spcBef>
            </a:pPr>
            <a:r>
              <a:rPr lang="en-US" altLang="zh-CN" sz="2000" smtClean="0">
                <a:ea typeface="宋体" pitchFamily="2" charset="-122"/>
              </a:rPr>
              <a:t>It’s not scalable to write code manually to connect a set of components for a specific application</a:t>
            </a:r>
          </a:p>
        </p:txBody>
      </p:sp>
      <p:sp>
        <p:nvSpPr>
          <p:cNvPr id="107524" name="Rectangle 5"/>
          <p:cNvSpPr>
            <a:spLocks noChangeArrowheads="1"/>
          </p:cNvSpPr>
          <p:nvPr/>
        </p:nvSpPr>
        <p:spPr bwMode="auto">
          <a:xfrm>
            <a:off x="20638" y="4121150"/>
            <a:ext cx="8321675" cy="4176713"/>
          </a:xfrm>
          <a:prstGeom prst="rect">
            <a:avLst/>
          </a:prstGeom>
          <a:noFill/>
          <a:ln w="9525">
            <a:noFill/>
            <a:miter lim="800000"/>
            <a:headEnd/>
            <a:tailEnd/>
          </a:ln>
        </p:spPr>
        <p:txBody>
          <a:bodyPr/>
          <a:lstStyle/>
          <a:p>
            <a:pPr marL="169863" indent="-169863">
              <a:spcBef>
                <a:spcPct val="40000"/>
              </a:spcBef>
              <a:buFontTx/>
              <a:buChar char="•"/>
            </a:pPr>
            <a:r>
              <a:rPr lang="en-US" altLang="zh-CN" sz="2000" i="0">
                <a:ea typeface="宋体" pitchFamily="2" charset="-122"/>
              </a:rPr>
              <a:t>CCM Solutions</a:t>
            </a:r>
          </a:p>
          <a:p>
            <a:pPr marL="511175" lvl="1" indent="-169863">
              <a:spcBef>
                <a:spcPct val="40000"/>
              </a:spcBef>
              <a:buFontTx/>
              <a:buChar char="–"/>
            </a:pPr>
            <a:r>
              <a:rPr lang="en-US" altLang="zh-CN" sz="2000" i="0">
                <a:ea typeface="宋体" pitchFamily="2" charset="-122"/>
              </a:rPr>
              <a:t>Provide introspection interface to discover component capability</a:t>
            </a:r>
          </a:p>
          <a:p>
            <a:pPr marL="511175" lvl="1" indent="-169863">
              <a:spcBef>
                <a:spcPct val="40000"/>
              </a:spcBef>
              <a:buFontTx/>
              <a:buChar char="–"/>
            </a:pPr>
            <a:r>
              <a:rPr lang="en-US" altLang="zh-CN" sz="2000" i="0">
                <a:ea typeface="宋体" pitchFamily="2" charset="-122"/>
              </a:rPr>
              <a:t>Provide generic port operations to connect components using external deployment &amp; configuration tools</a:t>
            </a:r>
          </a:p>
          <a:p>
            <a:pPr marL="511175" lvl="1" indent="-169863">
              <a:spcBef>
                <a:spcPct val="40000"/>
              </a:spcBef>
              <a:buFontTx/>
              <a:buChar char="–"/>
            </a:pPr>
            <a:r>
              <a:rPr lang="en-US" altLang="zh-CN" sz="2000" i="0">
                <a:ea typeface="宋体" pitchFamily="2" charset="-122"/>
              </a:rPr>
              <a:t>Represents snapping the lego bricks together</a:t>
            </a:r>
          </a:p>
        </p:txBody>
      </p:sp>
      <p:pic>
        <p:nvPicPr>
          <p:cNvPr id="107525" name="Picture 7" descr="brick3">
            <a:hlinkClick r:id="rId3"/>
          </p:cNvPr>
          <p:cNvPicPr>
            <a:picLocks noChangeAspect="1" noChangeArrowheads="1"/>
          </p:cNvPicPr>
          <p:nvPr/>
        </p:nvPicPr>
        <p:blipFill>
          <a:blip r:embed="rId4"/>
          <a:srcRect/>
          <a:stretch>
            <a:fillRect/>
          </a:stretch>
        </p:blipFill>
        <p:spPr bwMode="auto">
          <a:xfrm>
            <a:off x="7839075" y="5157788"/>
            <a:ext cx="806450" cy="938212"/>
          </a:xfrm>
          <a:prstGeom prst="rect">
            <a:avLst/>
          </a:prstGeom>
          <a:noFill/>
          <a:ln w="9525">
            <a:noFill/>
            <a:miter lim="800000"/>
            <a:headEnd/>
            <a:tailEnd/>
          </a:ln>
        </p:spPr>
      </p:pic>
      <p:pic>
        <p:nvPicPr>
          <p:cNvPr id="107526" name="Picture 13" descr="mb532"/>
          <p:cNvPicPr>
            <a:picLocks noChangeAspect="1" noChangeArrowheads="1"/>
          </p:cNvPicPr>
          <p:nvPr/>
        </p:nvPicPr>
        <p:blipFill>
          <a:blip r:embed="rId5"/>
          <a:srcRect/>
          <a:stretch>
            <a:fillRect/>
          </a:stretch>
        </p:blipFill>
        <p:spPr bwMode="auto">
          <a:xfrm>
            <a:off x="6361113" y="1314450"/>
            <a:ext cx="2654300" cy="2733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304800"/>
            <a:ext cx="9144000" cy="838200"/>
          </a:xfrm>
        </p:spPr>
        <p:txBody>
          <a:bodyPr/>
          <a:lstStyle/>
          <a:p>
            <a:pPr eaLnBrk="1" hangingPunct="1"/>
            <a:r>
              <a:rPr lang="en-US" altLang="zh-CN" sz="3200" smtClean="0">
                <a:ea typeface="宋体" pitchFamily="2" charset="-122"/>
              </a:rPr>
              <a:t>Next Step: Distributed Object Computing (DOC)</a:t>
            </a:r>
          </a:p>
        </p:txBody>
      </p:sp>
      <p:sp>
        <p:nvSpPr>
          <p:cNvPr id="498691" name="Rectangle 3"/>
          <p:cNvSpPr>
            <a:spLocks noGrp="1" noChangeArrowheads="1"/>
          </p:cNvSpPr>
          <p:nvPr>
            <p:ph type="body" idx="1"/>
          </p:nvPr>
        </p:nvSpPr>
        <p:spPr>
          <a:xfrm>
            <a:off x="152400" y="1147763"/>
            <a:ext cx="4265613" cy="4337050"/>
          </a:xfrm>
        </p:spPr>
        <p:txBody>
          <a:bodyPr/>
          <a:lstStyle/>
          <a:p>
            <a:pPr marL="169863" indent="-169863" eaLnBrk="1" hangingPunct="1">
              <a:spcBef>
                <a:spcPct val="60000"/>
              </a:spcBef>
            </a:pPr>
            <a:r>
              <a:rPr lang="en-US" altLang="zh-CN" sz="2000" smtClean="0">
                <a:ea typeface="宋体" pitchFamily="2" charset="-122"/>
              </a:rPr>
              <a:t>Applies the Broker pattern to abstract away lower-level OS &amp; protocol-specific details for network programming</a:t>
            </a:r>
          </a:p>
          <a:p>
            <a:pPr marL="169863" indent="-169863" eaLnBrk="1" hangingPunct="1">
              <a:spcBef>
                <a:spcPct val="60000"/>
              </a:spcBef>
            </a:pPr>
            <a:r>
              <a:rPr lang="en-US" altLang="zh-CN" sz="2000" smtClean="0">
                <a:ea typeface="宋体" pitchFamily="2" charset="-122"/>
              </a:rPr>
              <a:t>Creates distributed systems that are easier to model &amp; build using OO techniques</a:t>
            </a:r>
          </a:p>
          <a:p>
            <a:pPr marL="169863" indent="-169863" eaLnBrk="1" hangingPunct="1">
              <a:spcBef>
                <a:spcPct val="60000"/>
              </a:spcBef>
            </a:pPr>
            <a:r>
              <a:rPr lang="en-US" altLang="zh-CN" sz="2000" smtClean="0">
                <a:ea typeface="宋体" pitchFamily="2" charset="-122"/>
              </a:rPr>
              <a:t>Result: robust distributed systems built with </a:t>
            </a:r>
            <a:r>
              <a:rPr lang="en-US" altLang="zh-CN" sz="2000" i="1" smtClean="0">
                <a:ea typeface="宋体" pitchFamily="2" charset="-122"/>
              </a:rPr>
              <a:t>distributed object computing (DOC) middleware</a:t>
            </a:r>
          </a:p>
          <a:p>
            <a:pPr lvl="1" eaLnBrk="1" hangingPunct="1">
              <a:spcBef>
                <a:spcPct val="60000"/>
              </a:spcBef>
            </a:pPr>
            <a:r>
              <a:rPr lang="en-US" altLang="zh-CN" sz="2000" smtClean="0">
                <a:ea typeface="宋体" pitchFamily="2" charset="-122"/>
              </a:rPr>
              <a:t>e.g., CORBA, Java RMI, etc.</a:t>
            </a:r>
          </a:p>
          <a:p>
            <a:pPr marL="169863" indent="-169863" eaLnBrk="1" hangingPunct="1">
              <a:spcBef>
                <a:spcPct val="60000"/>
              </a:spcBef>
            </a:pPr>
            <a:endParaRPr lang="en-US" altLang="zh-CN" sz="2000" smtClean="0">
              <a:ea typeface="宋体" pitchFamily="2" charset="-122"/>
            </a:endParaRPr>
          </a:p>
        </p:txBody>
      </p:sp>
      <p:grpSp>
        <p:nvGrpSpPr>
          <p:cNvPr id="79876" name="Group 4"/>
          <p:cNvGrpSpPr>
            <a:grpSpLocks/>
          </p:cNvGrpSpPr>
          <p:nvPr/>
        </p:nvGrpSpPr>
        <p:grpSpPr bwMode="auto">
          <a:xfrm>
            <a:off x="4833938" y="1319213"/>
            <a:ext cx="3548062" cy="1484312"/>
            <a:chOff x="2832" y="1449"/>
            <a:chExt cx="1952" cy="967"/>
          </a:xfrm>
        </p:grpSpPr>
        <p:sp>
          <p:nvSpPr>
            <p:cNvPr id="79900" name="Text Box 5"/>
            <p:cNvSpPr txBox="1">
              <a:spLocks noChangeAspect="1" noChangeArrowheads="1"/>
            </p:cNvSpPr>
            <p:nvPr/>
          </p:nvSpPr>
          <p:spPr bwMode="auto">
            <a:xfrm>
              <a:off x="3804" y="2181"/>
              <a:ext cx="148" cy="179"/>
            </a:xfrm>
            <a:prstGeom prst="rect">
              <a:avLst/>
            </a:prstGeom>
            <a:solidFill>
              <a:schemeClr val="bg1"/>
            </a:solidFill>
            <a:ln w="9525">
              <a:noFill/>
              <a:miter lim="800000"/>
              <a:headEnd/>
              <a:tailEnd/>
            </a:ln>
          </p:spPr>
          <p:txBody>
            <a:bodyPr wrap="none">
              <a:spAutoFit/>
            </a:bodyPr>
            <a:lstStyle/>
            <a:p>
              <a:pPr algn="ctr" defTabSz="762000" eaLnBrk="0" hangingPunct="0">
                <a:spcBef>
                  <a:spcPct val="0"/>
                </a:spcBef>
              </a:pPr>
              <a:r>
                <a:rPr lang="en-US" altLang="zh-CN" sz="1200" i="0">
                  <a:ea typeface="宋体" pitchFamily="2" charset="-122"/>
                </a:rPr>
                <a:t>1</a:t>
              </a:r>
              <a:endParaRPr lang="en-US" altLang="zh-CN" sz="1600" i="0">
                <a:ea typeface="宋体" pitchFamily="2" charset="-122"/>
              </a:endParaRPr>
            </a:p>
          </p:txBody>
        </p:sp>
        <p:sp>
          <p:nvSpPr>
            <p:cNvPr id="79901" name="Text Box 6"/>
            <p:cNvSpPr txBox="1">
              <a:spLocks noChangeAspect="1" noChangeArrowheads="1"/>
            </p:cNvSpPr>
            <p:nvPr/>
          </p:nvSpPr>
          <p:spPr bwMode="auto">
            <a:xfrm>
              <a:off x="4006" y="2181"/>
              <a:ext cx="147" cy="179"/>
            </a:xfrm>
            <a:prstGeom prst="rect">
              <a:avLst/>
            </a:prstGeom>
            <a:solidFill>
              <a:schemeClr val="bg1"/>
            </a:solidFill>
            <a:ln w="9525">
              <a:noFill/>
              <a:miter lim="800000"/>
              <a:headEnd/>
              <a:tailEnd/>
            </a:ln>
          </p:spPr>
          <p:txBody>
            <a:bodyPr wrap="none">
              <a:spAutoFit/>
            </a:bodyPr>
            <a:lstStyle/>
            <a:p>
              <a:pPr algn="ctr" defTabSz="762000" eaLnBrk="0" hangingPunct="0">
                <a:spcBef>
                  <a:spcPct val="0"/>
                </a:spcBef>
              </a:pPr>
              <a:r>
                <a:rPr lang="en-US" altLang="zh-CN" sz="1200" i="0">
                  <a:ea typeface="宋体" pitchFamily="2" charset="-122"/>
                </a:rPr>
                <a:t>1</a:t>
              </a:r>
              <a:endParaRPr lang="en-US" altLang="zh-CN" sz="1600" i="0">
                <a:ea typeface="宋体" pitchFamily="2" charset="-122"/>
              </a:endParaRPr>
            </a:p>
          </p:txBody>
        </p:sp>
        <p:grpSp>
          <p:nvGrpSpPr>
            <p:cNvPr id="79902" name="Group 7"/>
            <p:cNvGrpSpPr>
              <a:grpSpLocks noChangeAspect="1"/>
            </p:cNvGrpSpPr>
            <p:nvPr/>
          </p:nvGrpSpPr>
          <p:grpSpPr bwMode="auto">
            <a:xfrm>
              <a:off x="3157" y="2091"/>
              <a:ext cx="651" cy="325"/>
              <a:chOff x="1536" y="1920"/>
              <a:chExt cx="768" cy="384"/>
            </a:xfrm>
          </p:grpSpPr>
          <p:sp>
            <p:nvSpPr>
              <p:cNvPr id="79917" name="Rectangle 8"/>
              <p:cNvSpPr>
                <a:spLocks noChangeAspect="1" noChangeArrowheads="1"/>
              </p:cNvSpPr>
              <p:nvPr/>
            </p:nvSpPr>
            <p:spPr bwMode="auto">
              <a:xfrm>
                <a:off x="1536" y="1920"/>
                <a:ext cx="768" cy="180"/>
              </a:xfrm>
              <a:prstGeom prst="rect">
                <a:avLst/>
              </a:prstGeom>
              <a:solidFill>
                <a:srgbClr val="FFFF99"/>
              </a:solidFill>
              <a:ln w="12700">
                <a:solidFill>
                  <a:schemeClr val="tx1"/>
                </a:solidFill>
                <a:miter lim="800000"/>
                <a:headEnd/>
                <a:tailEnd/>
              </a:ln>
            </p:spPr>
            <p:txBody>
              <a:bodyPr wrap="none" lIns="92075" tIns="46038" rIns="92075" bIns="46038" anchor="ctr"/>
              <a:lstStyle/>
              <a:p>
                <a:pPr algn="ctr" defTabSz="762000">
                  <a:spcBef>
                    <a:spcPct val="0"/>
                  </a:spcBef>
                </a:pPr>
                <a:r>
                  <a:rPr lang="en-US" altLang="zh-CN" sz="1200" b="1" i="0">
                    <a:ea typeface="宋体" pitchFamily="2" charset="-122"/>
                  </a:rPr>
                  <a:t>Proxy</a:t>
                </a:r>
                <a:endParaRPr lang="en-US" altLang="zh-CN" sz="1200" i="0">
                  <a:ea typeface="宋体" pitchFamily="2" charset="-122"/>
                </a:endParaRPr>
              </a:p>
            </p:txBody>
          </p:sp>
          <p:sp>
            <p:nvSpPr>
              <p:cNvPr id="79918" name="Rectangle 9"/>
              <p:cNvSpPr>
                <a:spLocks noChangeAspect="1" noChangeArrowheads="1"/>
              </p:cNvSpPr>
              <p:nvPr/>
            </p:nvSpPr>
            <p:spPr bwMode="auto">
              <a:xfrm>
                <a:off x="1536" y="2100"/>
                <a:ext cx="768" cy="204"/>
              </a:xfrm>
              <a:prstGeom prst="rect">
                <a:avLst/>
              </a:prstGeom>
              <a:solidFill>
                <a:srgbClr val="FFFF99"/>
              </a:solidFill>
              <a:ln w="12700">
                <a:solidFill>
                  <a:schemeClr val="tx1"/>
                </a:solidFill>
                <a:miter lim="800000"/>
                <a:headEnd/>
                <a:tailEnd/>
              </a:ln>
            </p:spPr>
            <p:txBody>
              <a:bodyPr wrap="none" lIns="92075" tIns="46038" rIns="92075" bIns="46038" anchor="ctr"/>
              <a:lstStyle/>
              <a:p>
                <a:pPr defTabSz="762000">
                  <a:spcBef>
                    <a:spcPct val="0"/>
                  </a:spcBef>
                </a:pPr>
                <a:r>
                  <a:rPr lang="en-US" altLang="zh-CN" sz="1200" i="0">
                    <a:ea typeface="宋体" pitchFamily="2" charset="-122"/>
                  </a:rPr>
                  <a:t>service</a:t>
                </a:r>
                <a:endParaRPr lang="en-US" altLang="zh-CN" sz="1200">
                  <a:ea typeface="宋体" pitchFamily="2" charset="-122"/>
                </a:endParaRPr>
              </a:p>
            </p:txBody>
          </p:sp>
        </p:grpSp>
        <p:grpSp>
          <p:nvGrpSpPr>
            <p:cNvPr id="79903" name="Group 10"/>
            <p:cNvGrpSpPr>
              <a:grpSpLocks noChangeAspect="1"/>
            </p:cNvGrpSpPr>
            <p:nvPr/>
          </p:nvGrpSpPr>
          <p:grpSpPr bwMode="auto">
            <a:xfrm>
              <a:off x="4133" y="2091"/>
              <a:ext cx="651" cy="325"/>
              <a:chOff x="1536" y="1920"/>
              <a:chExt cx="768" cy="384"/>
            </a:xfrm>
          </p:grpSpPr>
          <p:sp>
            <p:nvSpPr>
              <p:cNvPr id="79915" name="Rectangle 11"/>
              <p:cNvSpPr>
                <a:spLocks noChangeAspect="1" noChangeArrowheads="1"/>
              </p:cNvSpPr>
              <p:nvPr/>
            </p:nvSpPr>
            <p:spPr bwMode="auto">
              <a:xfrm>
                <a:off x="1536" y="1920"/>
                <a:ext cx="768" cy="180"/>
              </a:xfrm>
              <a:prstGeom prst="rect">
                <a:avLst/>
              </a:prstGeom>
              <a:solidFill>
                <a:srgbClr val="FFFF99"/>
              </a:solidFill>
              <a:ln w="12700">
                <a:solidFill>
                  <a:schemeClr val="tx1"/>
                </a:solidFill>
                <a:miter lim="800000"/>
                <a:headEnd/>
                <a:tailEnd/>
              </a:ln>
            </p:spPr>
            <p:txBody>
              <a:bodyPr wrap="none" lIns="92075" tIns="46038" rIns="92075" bIns="46038" anchor="ctr"/>
              <a:lstStyle/>
              <a:p>
                <a:pPr algn="ctr" defTabSz="762000">
                  <a:spcBef>
                    <a:spcPct val="0"/>
                  </a:spcBef>
                </a:pPr>
                <a:r>
                  <a:rPr lang="de-DE" sz="1200" b="1" i="0"/>
                  <a:t>Service</a:t>
                </a:r>
                <a:endParaRPr lang="en-US" altLang="zh-CN" sz="1200" i="0">
                  <a:ea typeface="宋体" pitchFamily="2" charset="-122"/>
                </a:endParaRPr>
              </a:p>
            </p:txBody>
          </p:sp>
          <p:sp>
            <p:nvSpPr>
              <p:cNvPr id="79916" name="Rectangle 12"/>
              <p:cNvSpPr>
                <a:spLocks noChangeAspect="1" noChangeArrowheads="1"/>
              </p:cNvSpPr>
              <p:nvPr/>
            </p:nvSpPr>
            <p:spPr bwMode="auto">
              <a:xfrm>
                <a:off x="1536" y="2100"/>
                <a:ext cx="768" cy="204"/>
              </a:xfrm>
              <a:prstGeom prst="rect">
                <a:avLst/>
              </a:prstGeom>
              <a:solidFill>
                <a:srgbClr val="FFFF99"/>
              </a:solidFill>
              <a:ln w="12700">
                <a:solidFill>
                  <a:schemeClr val="tx1"/>
                </a:solidFill>
                <a:miter lim="800000"/>
                <a:headEnd/>
                <a:tailEnd/>
              </a:ln>
            </p:spPr>
            <p:txBody>
              <a:bodyPr wrap="none" lIns="92075" tIns="46038" rIns="92075" bIns="46038" anchor="ctr"/>
              <a:lstStyle/>
              <a:p>
                <a:pPr defTabSz="762000">
                  <a:spcBef>
                    <a:spcPct val="0"/>
                  </a:spcBef>
                </a:pPr>
                <a:r>
                  <a:rPr lang="en-US" altLang="zh-CN" sz="1200" i="0">
                    <a:ea typeface="宋体" pitchFamily="2" charset="-122"/>
                  </a:rPr>
                  <a:t>service</a:t>
                </a:r>
                <a:endParaRPr lang="en-US" altLang="zh-CN" sz="1200">
                  <a:ea typeface="宋体" pitchFamily="2" charset="-122"/>
                </a:endParaRPr>
              </a:p>
            </p:txBody>
          </p:sp>
        </p:grpSp>
        <p:sp>
          <p:nvSpPr>
            <p:cNvPr id="79904" name="Line 13"/>
            <p:cNvSpPr>
              <a:spLocks noChangeAspect="1" noChangeShapeType="1"/>
            </p:cNvSpPr>
            <p:nvPr/>
          </p:nvSpPr>
          <p:spPr bwMode="auto">
            <a:xfrm>
              <a:off x="3808" y="2181"/>
              <a:ext cx="325" cy="0"/>
            </a:xfrm>
            <a:prstGeom prst="line">
              <a:avLst/>
            </a:prstGeom>
            <a:noFill/>
            <a:ln w="9525">
              <a:solidFill>
                <a:schemeClr val="tx1"/>
              </a:solidFill>
              <a:round/>
              <a:headEnd/>
              <a:tailEnd/>
            </a:ln>
          </p:spPr>
          <p:txBody>
            <a:bodyPr wrap="none" anchor="ctr"/>
            <a:lstStyle/>
            <a:p>
              <a:endParaRPr lang="nl-NL"/>
            </a:p>
          </p:txBody>
        </p:sp>
        <p:sp>
          <p:nvSpPr>
            <p:cNvPr id="79905" name="Freeform 14"/>
            <p:cNvSpPr>
              <a:spLocks noChangeAspect="1"/>
            </p:cNvSpPr>
            <p:nvPr/>
          </p:nvSpPr>
          <p:spPr bwMode="auto">
            <a:xfrm>
              <a:off x="2995" y="1881"/>
              <a:ext cx="162" cy="300"/>
            </a:xfrm>
            <a:custGeom>
              <a:avLst/>
              <a:gdLst>
                <a:gd name="T0" fmla="*/ 0 w 192"/>
                <a:gd name="T1" fmla="*/ 0 h 576"/>
                <a:gd name="T2" fmla="*/ 0 w 192"/>
                <a:gd name="T3" fmla="*/ 1 h 576"/>
                <a:gd name="T4" fmla="*/ 5 w 192"/>
                <a:gd name="T5" fmla="*/ 1 h 576"/>
                <a:gd name="T6" fmla="*/ 0 60000 65536"/>
                <a:gd name="T7" fmla="*/ 0 60000 65536"/>
                <a:gd name="T8" fmla="*/ 0 60000 65536"/>
                <a:gd name="T9" fmla="*/ 0 w 192"/>
                <a:gd name="T10" fmla="*/ 0 h 576"/>
                <a:gd name="T11" fmla="*/ 192 w 192"/>
                <a:gd name="T12" fmla="*/ 576 h 576"/>
              </a:gdLst>
              <a:ahLst/>
              <a:cxnLst>
                <a:cxn ang="T6">
                  <a:pos x="T0" y="T1"/>
                </a:cxn>
                <a:cxn ang="T7">
                  <a:pos x="T2" y="T3"/>
                </a:cxn>
                <a:cxn ang="T8">
                  <a:pos x="T4" y="T5"/>
                </a:cxn>
              </a:cxnLst>
              <a:rect l="T9" t="T10" r="T11" b="T12"/>
              <a:pathLst>
                <a:path w="192" h="576">
                  <a:moveTo>
                    <a:pt x="0" y="0"/>
                  </a:moveTo>
                  <a:lnTo>
                    <a:pt x="0" y="576"/>
                  </a:lnTo>
                  <a:lnTo>
                    <a:pt x="192" y="576"/>
                  </a:lnTo>
                </a:path>
              </a:pathLst>
            </a:custGeom>
            <a:solidFill>
              <a:schemeClr val="bg1"/>
            </a:solidFill>
            <a:ln w="9525">
              <a:solidFill>
                <a:schemeClr val="tx1"/>
              </a:solidFill>
              <a:round/>
              <a:headEnd/>
              <a:tailEnd/>
            </a:ln>
          </p:spPr>
          <p:txBody>
            <a:bodyPr wrap="none" anchor="ctr"/>
            <a:lstStyle/>
            <a:p>
              <a:endParaRPr lang="nl-NL"/>
            </a:p>
          </p:txBody>
        </p:sp>
        <p:grpSp>
          <p:nvGrpSpPr>
            <p:cNvPr id="79906" name="Group 15"/>
            <p:cNvGrpSpPr>
              <a:grpSpLocks noChangeAspect="1"/>
            </p:cNvGrpSpPr>
            <p:nvPr/>
          </p:nvGrpSpPr>
          <p:grpSpPr bwMode="auto">
            <a:xfrm>
              <a:off x="3748" y="1449"/>
              <a:ext cx="651" cy="325"/>
              <a:chOff x="1536" y="1920"/>
              <a:chExt cx="768" cy="384"/>
            </a:xfrm>
          </p:grpSpPr>
          <p:sp>
            <p:nvSpPr>
              <p:cNvPr id="79913" name="Rectangle 16"/>
              <p:cNvSpPr>
                <a:spLocks noChangeAspect="1" noChangeArrowheads="1"/>
              </p:cNvSpPr>
              <p:nvPr/>
            </p:nvSpPr>
            <p:spPr bwMode="auto">
              <a:xfrm>
                <a:off x="1536" y="1920"/>
                <a:ext cx="768" cy="180"/>
              </a:xfrm>
              <a:prstGeom prst="rect">
                <a:avLst/>
              </a:prstGeom>
              <a:solidFill>
                <a:srgbClr val="FFFF99"/>
              </a:solidFill>
              <a:ln w="12700">
                <a:solidFill>
                  <a:schemeClr val="tx1"/>
                </a:solidFill>
                <a:miter lim="800000"/>
                <a:headEnd/>
                <a:tailEnd/>
              </a:ln>
            </p:spPr>
            <p:txBody>
              <a:bodyPr wrap="none" lIns="92075" tIns="46038" rIns="92075" bIns="46038" anchor="ctr"/>
              <a:lstStyle/>
              <a:p>
                <a:pPr algn="ctr" defTabSz="762000">
                  <a:spcBef>
                    <a:spcPct val="0"/>
                  </a:spcBef>
                </a:pPr>
                <a:r>
                  <a:rPr lang="de-DE" sz="1200" b="1"/>
                  <a:t>AbstractService</a:t>
                </a:r>
                <a:endParaRPr lang="en-US" altLang="zh-CN" sz="1200" i="0">
                  <a:ea typeface="宋体" pitchFamily="2" charset="-122"/>
                </a:endParaRPr>
              </a:p>
            </p:txBody>
          </p:sp>
          <p:sp>
            <p:nvSpPr>
              <p:cNvPr id="79914" name="Rectangle 17"/>
              <p:cNvSpPr>
                <a:spLocks noChangeAspect="1" noChangeArrowheads="1"/>
              </p:cNvSpPr>
              <p:nvPr/>
            </p:nvSpPr>
            <p:spPr bwMode="auto">
              <a:xfrm>
                <a:off x="1536" y="2100"/>
                <a:ext cx="768" cy="204"/>
              </a:xfrm>
              <a:prstGeom prst="rect">
                <a:avLst/>
              </a:prstGeom>
              <a:solidFill>
                <a:srgbClr val="FFFF99"/>
              </a:solidFill>
              <a:ln w="12700">
                <a:solidFill>
                  <a:schemeClr val="tx1"/>
                </a:solidFill>
                <a:miter lim="800000"/>
                <a:headEnd/>
                <a:tailEnd/>
              </a:ln>
            </p:spPr>
            <p:txBody>
              <a:bodyPr wrap="none" lIns="92075" tIns="46038" rIns="92075" bIns="46038" anchor="ctr"/>
              <a:lstStyle/>
              <a:p>
                <a:pPr defTabSz="762000">
                  <a:spcBef>
                    <a:spcPct val="0"/>
                  </a:spcBef>
                </a:pPr>
                <a:r>
                  <a:rPr lang="en-US" altLang="zh-CN" sz="1200">
                    <a:ea typeface="宋体" pitchFamily="2" charset="-122"/>
                  </a:rPr>
                  <a:t>service</a:t>
                </a:r>
              </a:p>
            </p:txBody>
          </p:sp>
        </p:grpSp>
        <p:sp>
          <p:nvSpPr>
            <p:cNvPr id="79907" name="Line 18"/>
            <p:cNvSpPr>
              <a:spLocks noChangeAspect="1" noChangeShapeType="1"/>
            </p:cNvSpPr>
            <p:nvPr/>
          </p:nvSpPr>
          <p:spPr bwMode="auto">
            <a:xfrm>
              <a:off x="4065" y="1873"/>
              <a:ext cx="0" cy="122"/>
            </a:xfrm>
            <a:prstGeom prst="line">
              <a:avLst/>
            </a:prstGeom>
            <a:noFill/>
            <a:ln w="9525">
              <a:solidFill>
                <a:schemeClr val="tx1"/>
              </a:solidFill>
              <a:round/>
              <a:headEnd type="none" w="sm" len="sm"/>
              <a:tailEnd type="none" w="sm" len="sm"/>
            </a:ln>
          </p:spPr>
          <p:txBody>
            <a:bodyPr wrap="none" anchor="ctr"/>
            <a:lstStyle/>
            <a:p>
              <a:endParaRPr lang="nl-NL"/>
            </a:p>
          </p:txBody>
        </p:sp>
        <p:sp>
          <p:nvSpPr>
            <p:cNvPr id="79908" name="Line 19"/>
            <p:cNvSpPr>
              <a:spLocks noChangeAspect="1" noChangeShapeType="1"/>
            </p:cNvSpPr>
            <p:nvPr/>
          </p:nvSpPr>
          <p:spPr bwMode="auto">
            <a:xfrm>
              <a:off x="3716" y="1999"/>
              <a:ext cx="0" cy="81"/>
            </a:xfrm>
            <a:prstGeom prst="line">
              <a:avLst/>
            </a:prstGeom>
            <a:noFill/>
            <a:ln w="9525">
              <a:solidFill>
                <a:schemeClr val="tx1"/>
              </a:solidFill>
              <a:round/>
              <a:headEnd type="none" w="sm" len="sm"/>
              <a:tailEnd type="none" w="sm" len="sm"/>
            </a:ln>
          </p:spPr>
          <p:txBody>
            <a:bodyPr wrap="none" anchor="ctr"/>
            <a:lstStyle/>
            <a:p>
              <a:endParaRPr lang="nl-NL"/>
            </a:p>
          </p:txBody>
        </p:sp>
        <p:sp>
          <p:nvSpPr>
            <p:cNvPr id="79909" name="Line 20"/>
            <p:cNvSpPr>
              <a:spLocks noChangeAspect="1" noChangeShapeType="1"/>
            </p:cNvSpPr>
            <p:nvPr/>
          </p:nvSpPr>
          <p:spPr bwMode="auto">
            <a:xfrm>
              <a:off x="4448" y="2001"/>
              <a:ext cx="0" cy="81"/>
            </a:xfrm>
            <a:prstGeom prst="line">
              <a:avLst/>
            </a:prstGeom>
            <a:noFill/>
            <a:ln w="9525">
              <a:solidFill>
                <a:schemeClr val="tx1"/>
              </a:solidFill>
              <a:round/>
              <a:headEnd type="none" w="sm" len="sm"/>
              <a:tailEnd type="none" w="sm" len="sm"/>
            </a:ln>
          </p:spPr>
          <p:txBody>
            <a:bodyPr wrap="none" anchor="ctr"/>
            <a:lstStyle/>
            <a:p>
              <a:endParaRPr lang="nl-NL"/>
            </a:p>
          </p:txBody>
        </p:sp>
        <p:sp>
          <p:nvSpPr>
            <p:cNvPr id="79910" name="Freeform 21"/>
            <p:cNvSpPr>
              <a:spLocks noChangeAspect="1"/>
            </p:cNvSpPr>
            <p:nvPr/>
          </p:nvSpPr>
          <p:spPr bwMode="auto">
            <a:xfrm>
              <a:off x="3716" y="1999"/>
              <a:ext cx="729" cy="0"/>
            </a:xfrm>
            <a:custGeom>
              <a:avLst/>
              <a:gdLst>
                <a:gd name="T0" fmla="*/ 0 w 861"/>
                <a:gd name="T1" fmla="*/ 0 h 1"/>
                <a:gd name="T2" fmla="*/ 21 w 861"/>
                <a:gd name="T3" fmla="*/ 0 h 1"/>
                <a:gd name="T4" fmla="*/ 0 60000 65536"/>
                <a:gd name="T5" fmla="*/ 0 60000 65536"/>
                <a:gd name="T6" fmla="*/ 0 w 861"/>
                <a:gd name="T7" fmla="*/ 0 h 1"/>
                <a:gd name="T8" fmla="*/ 861 w 861"/>
                <a:gd name="T9" fmla="*/ 0 h 1"/>
              </a:gdLst>
              <a:ahLst/>
              <a:cxnLst>
                <a:cxn ang="T4">
                  <a:pos x="T0" y="T1"/>
                </a:cxn>
                <a:cxn ang="T5">
                  <a:pos x="T2" y="T3"/>
                </a:cxn>
              </a:cxnLst>
              <a:rect l="T6" t="T7" r="T8" b="T9"/>
              <a:pathLst>
                <a:path w="861" h="1">
                  <a:moveTo>
                    <a:pt x="0" y="0"/>
                  </a:moveTo>
                  <a:lnTo>
                    <a:pt x="861" y="0"/>
                  </a:lnTo>
                </a:path>
              </a:pathLst>
            </a:custGeom>
            <a:solidFill>
              <a:srgbClr val="FFFF99"/>
            </a:solidFill>
            <a:ln w="9525">
              <a:solidFill>
                <a:schemeClr val="tx1"/>
              </a:solidFill>
              <a:miter lim="800000"/>
              <a:headEnd/>
              <a:tailEnd/>
            </a:ln>
          </p:spPr>
          <p:txBody>
            <a:bodyPr wrap="none"/>
            <a:lstStyle/>
            <a:p>
              <a:endParaRPr lang="nl-NL"/>
            </a:p>
          </p:txBody>
        </p:sp>
        <p:sp>
          <p:nvSpPr>
            <p:cNvPr id="79911" name="Rectangle 22"/>
            <p:cNvSpPr>
              <a:spLocks noChangeAspect="1" noChangeArrowheads="1"/>
            </p:cNvSpPr>
            <p:nvPr/>
          </p:nvSpPr>
          <p:spPr bwMode="auto">
            <a:xfrm>
              <a:off x="2832" y="1776"/>
              <a:ext cx="651" cy="153"/>
            </a:xfrm>
            <a:prstGeom prst="rect">
              <a:avLst/>
            </a:prstGeom>
            <a:solidFill>
              <a:srgbClr val="FFFF99"/>
            </a:solidFill>
            <a:ln w="12700">
              <a:solidFill>
                <a:schemeClr val="tx1"/>
              </a:solidFill>
              <a:miter lim="800000"/>
              <a:headEnd/>
              <a:tailEnd/>
            </a:ln>
          </p:spPr>
          <p:txBody>
            <a:bodyPr wrap="none" lIns="92075" tIns="46038" rIns="92075" bIns="46038" anchor="ctr"/>
            <a:lstStyle/>
            <a:p>
              <a:pPr algn="ctr" defTabSz="762000">
                <a:spcBef>
                  <a:spcPct val="0"/>
                </a:spcBef>
              </a:pPr>
              <a:r>
                <a:rPr lang="en-US" altLang="zh-CN" sz="1200" b="1" i="0">
                  <a:ea typeface="宋体" pitchFamily="2" charset="-122"/>
                </a:rPr>
                <a:t>Client</a:t>
              </a:r>
              <a:endParaRPr lang="en-US" altLang="zh-CN" sz="1200" i="0">
                <a:ea typeface="宋体" pitchFamily="2" charset="-122"/>
              </a:endParaRPr>
            </a:p>
          </p:txBody>
        </p:sp>
        <p:sp>
          <p:nvSpPr>
            <p:cNvPr id="79912" name="AutoShape 23"/>
            <p:cNvSpPr>
              <a:spLocks noChangeAspect="1" noChangeArrowheads="1"/>
            </p:cNvSpPr>
            <p:nvPr/>
          </p:nvSpPr>
          <p:spPr bwMode="auto">
            <a:xfrm>
              <a:off x="4020" y="1787"/>
              <a:ext cx="81" cy="109"/>
            </a:xfrm>
            <a:prstGeom prst="triangle">
              <a:avLst>
                <a:gd name="adj" fmla="val 50000"/>
              </a:avLst>
            </a:prstGeom>
            <a:solidFill>
              <a:schemeClr val="bg1"/>
            </a:solidFill>
            <a:ln w="12700">
              <a:solidFill>
                <a:schemeClr val="tx1"/>
              </a:solidFill>
              <a:miter lim="800000"/>
              <a:headEnd type="none" w="sm" len="sm"/>
              <a:tailEnd type="none" w="sm" len="sm"/>
            </a:ln>
          </p:spPr>
          <p:txBody>
            <a:bodyPr wrap="none" anchor="ctr"/>
            <a:lstStyle/>
            <a:p>
              <a:endParaRPr lang="nl-NL"/>
            </a:p>
          </p:txBody>
        </p:sp>
      </p:grpSp>
      <p:sp>
        <p:nvSpPr>
          <p:cNvPr id="498736" name="Rectangle 48"/>
          <p:cNvSpPr>
            <a:spLocks noChangeArrowheads="1"/>
          </p:cNvSpPr>
          <p:nvPr/>
        </p:nvSpPr>
        <p:spPr bwMode="auto">
          <a:xfrm>
            <a:off x="79375" y="5716588"/>
            <a:ext cx="9036050" cy="406400"/>
          </a:xfrm>
          <a:prstGeom prst="rect">
            <a:avLst/>
          </a:prstGeom>
          <a:solidFill>
            <a:srgbClr val="FFFF99"/>
          </a:solidFill>
          <a:ln w="9525">
            <a:solidFill>
              <a:schemeClr val="tx1"/>
            </a:solidFill>
            <a:miter lim="800000"/>
            <a:headEnd/>
            <a:tailEnd/>
          </a:ln>
        </p:spPr>
        <p:txBody>
          <a:bodyPr>
            <a:spAutoFit/>
          </a:bodyPr>
          <a:lstStyle/>
          <a:p>
            <a:pPr algn="ctr">
              <a:spcBef>
                <a:spcPct val="30000"/>
              </a:spcBef>
            </a:pPr>
            <a:r>
              <a:rPr lang="en-US" altLang="zh-CN" sz="2000" b="1" i="0">
                <a:ea typeface="宋体" pitchFamily="2" charset="-122"/>
              </a:rPr>
              <a:t>We now have more robust software &amp; more powerful distributed systems</a:t>
            </a:r>
          </a:p>
        </p:txBody>
      </p:sp>
      <p:grpSp>
        <p:nvGrpSpPr>
          <p:cNvPr id="6" name="Group 50"/>
          <p:cNvGrpSpPr>
            <a:grpSpLocks/>
          </p:cNvGrpSpPr>
          <p:nvPr/>
        </p:nvGrpSpPr>
        <p:grpSpPr bwMode="auto">
          <a:xfrm>
            <a:off x="4572000" y="3368675"/>
            <a:ext cx="4140200" cy="1831975"/>
            <a:chOff x="3072" y="2357"/>
            <a:chExt cx="2608" cy="1154"/>
          </a:xfrm>
        </p:grpSpPr>
        <p:sp>
          <p:nvSpPr>
            <p:cNvPr id="79879" name="Line 51"/>
            <p:cNvSpPr>
              <a:spLocks noChangeShapeType="1"/>
            </p:cNvSpPr>
            <p:nvPr/>
          </p:nvSpPr>
          <p:spPr bwMode="auto">
            <a:xfrm>
              <a:off x="4008" y="2489"/>
              <a:ext cx="755" cy="1"/>
            </a:xfrm>
            <a:prstGeom prst="line">
              <a:avLst/>
            </a:prstGeom>
            <a:noFill/>
            <a:ln w="12700">
              <a:solidFill>
                <a:schemeClr val="tx1"/>
              </a:solidFill>
              <a:round/>
              <a:headEnd/>
              <a:tailEnd type="triangle" w="med" len="med"/>
            </a:ln>
          </p:spPr>
          <p:txBody>
            <a:bodyPr wrap="none"/>
            <a:lstStyle/>
            <a:p>
              <a:endParaRPr lang="nl-NL"/>
            </a:p>
          </p:txBody>
        </p:sp>
        <p:sp>
          <p:nvSpPr>
            <p:cNvPr id="79880" name="Rectangle 52"/>
            <p:cNvSpPr>
              <a:spLocks noChangeArrowheads="1"/>
            </p:cNvSpPr>
            <p:nvPr/>
          </p:nvSpPr>
          <p:spPr bwMode="auto">
            <a:xfrm>
              <a:off x="4060" y="2497"/>
              <a:ext cx="655" cy="192"/>
            </a:xfrm>
            <a:prstGeom prst="rect">
              <a:avLst/>
            </a:prstGeom>
            <a:noFill/>
            <a:ln w="12700">
              <a:noFill/>
              <a:miter lim="800000"/>
              <a:headEnd/>
              <a:tailEnd/>
            </a:ln>
          </p:spPr>
          <p:txBody>
            <a:bodyPr wrap="none">
              <a:spAutoFit/>
            </a:bodyPr>
            <a:lstStyle/>
            <a:p>
              <a:pPr eaLnBrk="0" hangingPunct="0">
                <a:spcBef>
                  <a:spcPct val="0"/>
                </a:spcBef>
              </a:pPr>
              <a:r>
                <a:rPr lang="de-DE" sz="1400" i="0"/>
                <a:t>operation()</a:t>
              </a:r>
              <a:endParaRPr lang="en-US" altLang="zh-CN" sz="1400" i="0" u="sng">
                <a:ea typeface="宋体" pitchFamily="2" charset="-122"/>
              </a:endParaRPr>
            </a:p>
          </p:txBody>
        </p:sp>
        <p:sp>
          <p:nvSpPr>
            <p:cNvPr id="79881" name="Rectangle 53"/>
            <p:cNvSpPr>
              <a:spLocks noChangeArrowheads="1"/>
            </p:cNvSpPr>
            <p:nvPr/>
          </p:nvSpPr>
          <p:spPr bwMode="auto">
            <a:xfrm>
              <a:off x="4871" y="2357"/>
              <a:ext cx="809" cy="495"/>
            </a:xfrm>
            <a:prstGeom prst="rect">
              <a:avLst/>
            </a:prstGeom>
            <a:solidFill>
              <a:srgbClr val="DDDDDD"/>
            </a:solidFill>
            <a:ln w="12700">
              <a:solidFill>
                <a:schemeClr val="tx1"/>
              </a:solidFill>
              <a:miter lim="800000"/>
              <a:headEnd/>
              <a:tailEnd/>
            </a:ln>
          </p:spPr>
          <p:txBody>
            <a:bodyPr wrap="none" anchor="ctr"/>
            <a:lstStyle/>
            <a:p>
              <a:pPr algn="ctr" eaLnBrk="0" hangingPunct="0">
                <a:spcBef>
                  <a:spcPct val="0"/>
                </a:spcBef>
              </a:pPr>
              <a:r>
                <a:rPr lang="en-US" altLang="zh-CN" i="0">
                  <a:ea typeface="宋体" pitchFamily="2" charset="-122"/>
                </a:rPr>
                <a:t>Object : </a:t>
              </a:r>
            </a:p>
            <a:p>
              <a:pPr algn="ctr" eaLnBrk="0" hangingPunct="0">
                <a:spcBef>
                  <a:spcPct val="0"/>
                </a:spcBef>
              </a:pPr>
              <a:r>
                <a:rPr lang="en-US" altLang="zh-CN" i="0">
                  <a:ea typeface="宋体" pitchFamily="2" charset="-122"/>
                </a:rPr>
                <a:t>Interface X</a:t>
              </a:r>
            </a:p>
          </p:txBody>
        </p:sp>
        <p:sp>
          <p:nvSpPr>
            <p:cNvPr id="79882" name="Rectangle 54"/>
            <p:cNvSpPr>
              <a:spLocks noChangeArrowheads="1"/>
            </p:cNvSpPr>
            <p:nvPr/>
          </p:nvSpPr>
          <p:spPr bwMode="auto">
            <a:xfrm>
              <a:off x="3072" y="2444"/>
              <a:ext cx="809" cy="321"/>
            </a:xfrm>
            <a:prstGeom prst="rect">
              <a:avLst/>
            </a:prstGeom>
            <a:solidFill>
              <a:schemeClr val="bg1"/>
            </a:solidFill>
            <a:ln w="12700">
              <a:solidFill>
                <a:schemeClr val="tx1"/>
              </a:solidFill>
              <a:miter lim="800000"/>
              <a:headEnd/>
              <a:tailEnd/>
            </a:ln>
          </p:spPr>
          <p:txBody>
            <a:bodyPr wrap="none" anchor="ctr"/>
            <a:lstStyle/>
            <a:p>
              <a:pPr algn="ctr" eaLnBrk="0" hangingPunct="0">
                <a:spcBef>
                  <a:spcPct val="0"/>
                </a:spcBef>
              </a:pPr>
              <a:r>
                <a:rPr lang="en-US" altLang="zh-CN" i="0">
                  <a:ea typeface="宋体" pitchFamily="2" charset="-122"/>
                </a:rPr>
                <a:t>: Client</a:t>
              </a:r>
            </a:p>
          </p:txBody>
        </p:sp>
        <p:grpSp>
          <p:nvGrpSpPr>
            <p:cNvPr id="79883" name="Group 55"/>
            <p:cNvGrpSpPr>
              <a:grpSpLocks/>
            </p:cNvGrpSpPr>
            <p:nvPr/>
          </p:nvGrpSpPr>
          <p:grpSpPr bwMode="auto">
            <a:xfrm>
              <a:off x="3224" y="2708"/>
              <a:ext cx="2191" cy="803"/>
              <a:chOff x="3081" y="2837"/>
              <a:chExt cx="2537" cy="1192"/>
            </a:xfrm>
          </p:grpSpPr>
          <p:sp>
            <p:nvSpPr>
              <p:cNvPr id="79885" name="Line 56"/>
              <p:cNvSpPr>
                <a:spLocks noChangeShapeType="1"/>
              </p:cNvSpPr>
              <p:nvPr/>
            </p:nvSpPr>
            <p:spPr bwMode="auto">
              <a:xfrm flipH="1">
                <a:off x="4025" y="2837"/>
                <a:ext cx="756" cy="0"/>
              </a:xfrm>
              <a:prstGeom prst="line">
                <a:avLst/>
              </a:prstGeom>
              <a:noFill/>
              <a:ln w="12700">
                <a:solidFill>
                  <a:schemeClr val="tx1"/>
                </a:solidFill>
                <a:round/>
                <a:headEnd/>
                <a:tailEnd type="triangle" w="med" len="med"/>
              </a:ln>
            </p:spPr>
            <p:txBody>
              <a:bodyPr wrap="none"/>
              <a:lstStyle/>
              <a:p>
                <a:endParaRPr lang="nl-NL"/>
              </a:p>
            </p:txBody>
          </p:sp>
          <p:sp>
            <p:nvSpPr>
              <p:cNvPr id="79886" name="Oval 57"/>
              <p:cNvSpPr>
                <a:spLocks noChangeArrowheads="1"/>
              </p:cNvSpPr>
              <p:nvPr/>
            </p:nvSpPr>
            <p:spPr bwMode="auto">
              <a:xfrm>
                <a:off x="4474" y="3113"/>
                <a:ext cx="771"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87" name="Oval 58"/>
              <p:cNvSpPr>
                <a:spLocks noChangeArrowheads="1"/>
              </p:cNvSpPr>
              <p:nvPr/>
            </p:nvSpPr>
            <p:spPr bwMode="auto">
              <a:xfrm>
                <a:off x="4639" y="3166"/>
                <a:ext cx="772"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88" name="Oval 59"/>
              <p:cNvSpPr>
                <a:spLocks noChangeArrowheads="1"/>
              </p:cNvSpPr>
              <p:nvPr/>
            </p:nvSpPr>
            <p:spPr bwMode="auto">
              <a:xfrm>
                <a:off x="4845" y="3195"/>
                <a:ext cx="773" cy="340"/>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89" name="Oval 60"/>
              <p:cNvSpPr>
                <a:spLocks noChangeArrowheads="1"/>
              </p:cNvSpPr>
              <p:nvPr/>
            </p:nvSpPr>
            <p:spPr bwMode="auto">
              <a:xfrm>
                <a:off x="4624" y="3476"/>
                <a:ext cx="773"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0" name="Oval 61"/>
              <p:cNvSpPr>
                <a:spLocks noChangeArrowheads="1"/>
              </p:cNvSpPr>
              <p:nvPr/>
            </p:nvSpPr>
            <p:spPr bwMode="auto">
              <a:xfrm>
                <a:off x="4404" y="3625"/>
                <a:ext cx="773"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1" name="Oval 62"/>
              <p:cNvSpPr>
                <a:spLocks noChangeArrowheads="1"/>
              </p:cNvSpPr>
              <p:nvPr/>
            </p:nvSpPr>
            <p:spPr bwMode="auto">
              <a:xfrm>
                <a:off x="4019" y="3688"/>
                <a:ext cx="772"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2" name="Oval 63"/>
              <p:cNvSpPr>
                <a:spLocks noChangeArrowheads="1"/>
              </p:cNvSpPr>
              <p:nvPr/>
            </p:nvSpPr>
            <p:spPr bwMode="auto">
              <a:xfrm>
                <a:off x="3577" y="3603"/>
                <a:ext cx="773" cy="340"/>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3" name="Oval 64"/>
              <p:cNvSpPr>
                <a:spLocks noChangeArrowheads="1"/>
              </p:cNvSpPr>
              <p:nvPr/>
            </p:nvSpPr>
            <p:spPr bwMode="auto">
              <a:xfrm>
                <a:off x="3328" y="3496"/>
                <a:ext cx="773"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4" name="Oval 65"/>
              <p:cNvSpPr>
                <a:spLocks noChangeArrowheads="1"/>
              </p:cNvSpPr>
              <p:nvPr/>
            </p:nvSpPr>
            <p:spPr bwMode="auto">
              <a:xfrm>
                <a:off x="3081" y="3227"/>
                <a:ext cx="773"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5" name="Oval 66"/>
              <p:cNvSpPr>
                <a:spLocks noChangeArrowheads="1"/>
              </p:cNvSpPr>
              <p:nvPr/>
            </p:nvSpPr>
            <p:spPr bwMode="auto">
              <a:xfrm>
                <a:off x="3246" y="3294"/>
                <a:ext cx="773"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6" name="Oval 67"/>
              <p:cNvSpPr>
                <a:spLocks noChangeArrowheads="1"/>
              </p:cNvSpPr>
              <p:nvPr/>
            </p:nvSpPr>
            <p:spPr bwMode="auto">
              <a:xfrm>
                <a:off x="3522" y="3133"/>
                <a:ext cx="773" cy="343"/>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7" name="Oval 68"/>
              <p:cNvSpPr>
                <a:spLocks noChangeArrowheads="1"/>
              </p:cNvSpPr>
              <p:nvPr/>
            </p:nvSpPr>
            <p:spPr bwMode="auto">
              <a:xfrm>
                <a:off x="3840" y="3017"/>
                <a:ext cx="772"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8" name="Oval 69"/>
              <p:cNvSpPr>
                <a:spLocks noChangeArrowheads="1"/>
              </p:cNvSpPr>
              <p:nvPr/>
            </p:nvSpPr>
            <p:spPr bwMode="auto">
              <a:xfrm>
                <a:off x="4060" y="3080"/>
                <a:ext cx="772" cy="341"/>
              </a:xfrm>
              <a:prstGeom prst="ellipse">
                <a:avLst/>
              </a:prstGeom>
              <a:solidFill>
                <a:schemeClr val="bg1"/>
              </a:solidFill>
              <a:ln w="12700">
                <a:solidFill>
                  <a:schemeClr val="tx1"/>
                </a:solidFill>
                <a:round/>
                <a:headEnd/>
                <a:tailEnd/>
              </a:ln>
            </p:spPr>
            <p:txBody>
              <a:bodyPr rot="10800000" wrap="none" anchor="ctr"/>
              <a:lstStyle/>
              <a:p>
                <a:endParaRPr lang="nl-NL"/>
              </a:p>
            </p:txBody>
          </p:sp>
          <p:sp>
            <p:nvSpPr>
              <p:cNvPr id="79899" name="Oval 70"/>
              <p:cNvSpPr>
                <a:spLocks noChangeArrowheads="1"/>
              </p:cNvSpPr>
              <p:nvPr/>
            </p:nvSpPr>
            <p:spPr bwMode="auto">
              <a:xfrm>
                <a:off x="3357" y="3133"/>
                <a:ext cx="2014" cy="778"/>
              </a:xfrm>
              <a:prstGeom prst="ellipse">
                <a:avLst/>
              </a:prstGeom>
              <a:solidFill>
                <a:schemeClr val="bg1"/>
              </a:solidFill>
              <a:ln w="12700">
                <a:noFill/>
                <a:round/>
                <a:headEnd/>
                <a:tailEnd/>
              </a:ln>
            </p:spPr>
            <p:txBody>
              <a:bodyPr rot="10800000" wrap="none" anchor="ctr"/>
              <a:lstStyle/>
              <a:p>
                <a:endParaRPr lang="nl-NL"/>
              </a:p>
            </p:txBody>
          </p:sp>
        </p:grpSp>
        <p:sp>
          <p:nvSpPr>
            <p:cNvPr id="79884" name="Rectangle 71"/>
            <p:cNvSpPr>
              <a:spLocks noChangeArrowheads="1"/>
            </p:cNvSpPr>
            <p:nvPr/>
          </p:nvSpPr>
          <p:spPr bwMode="auto">
            <a:xfrm>
              <a:off x="4032" y="3018"/>
              <a:ext cx="852" cy="231"/>
            </a:xfrm>
            <a:prstGeom prst="rect">
              <a:avLst/>
            </a:prstGeom>
            <a:noFill/>
            <a:ln w="9525">
              <a:noFill/>
              <a:miter lim="800000"/>
              <a:headEnd/>
              <a:tailEnd/>
            </a:ln>
          </p:spPr>
          <p:txBody>
            <a:bodyPr wrap="none">
              <a:spAutoFit/>
            </a:bodyPr>
            <a:lstStyle/>
            <a:p>
              <a:r>
                <a:rPr lang="en-US" altLang="zh-CN" i="0">
                  <a:ea typeface="宋体" pitchFamily="2" charset="-122"/>
                </a:rPr>
                <a:t>Middleware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869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8691">
                                            <p:txEl>
                                              <p:pRg st="3" end="3"/>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98736"/>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73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altLang="zh-CN" sz="3200" smtClean="0">
                <a:ea typeface="宋体" pitchFamily="2" charset="-122"/>
              </a:rPr>
              <a:t>CCM Navigation &amp; Introspection</a:t>
            </a:r>
          </a:p>
        </p:txBody>
      </p:sp>
      <p:sp>
        <p:nvSpPr>
          <p:cNvPr id="108547" name="Rectangle 3"/>
          <p:cNvSpPr>
            <a:spLocks noGrp="1" noChangeArrowheads="1"/>
          </p:cNvSpPr>
          <p:nvPr>
            <p:ph type="body" idx="1"/>
          </p:nvPr>
        </p:nvSpPr>
        <p:spPr>
          <a:xfrm>
            <a:off x="9525" y="981075"/>
            <a:ext cx="9144000" cy="3090863"/>
          </a:xfrm>
        </p:spPr>
        <p:txBody>
          <a:bodyPr/>
          <a:lstStyle/>
          <a:p>
            <a:pPr marL="174625" indent="-174625" eaLnBrk="1" hangingPunct="1">
              <a:spcBef>
                <a:spcPct val="50000"/>
              </a:spcBef>
            </a:pPr>
            <a:r>
              <a:rPr lang="en-US" altLang="zh-CN" sz="2000" smtClean="0">
                <a:ea typeface="宋体" pitchFamily="2" charset="-122"/>
              </a:rPr>
              <a:t>Navigation &amp; introspection capabilities provided by </a:t>
            </a:r>
            <a:r>
              <a:rPr lang="en-US" altLang="zh-CN" sz="2000" b="1" smtClean="0">
                <a:latin typeface="Courier New" pitchFamily="49" charset="0"/>
                <a:ea typeface="宋体" pitchFamily="2" charset="-122"/>
              </a:rPr>
              <a:t>CCMObject</a:t>
            </a:r>
            <a:endParaRPr lang="en-US" altLang="zh-CN" sz="2000" b="1" smtClean="0">
              <a:ea typeface="宋体" pitchFamily="2" charset="-122"/>
            </a:endParaRPr>
          </a:p>
          <a:p>
            <a:pPr marL="576263" lvl="1" indent="-228600" eaLnBrk="1" hangingPunct="1">
              <a:spcBef>
                <a:spcPct val="50000"/>
              </a:spcBef>
            </a:pPr>
            <a:r>
              <a:rPr lang="en-US" altLang="zh-CN" sz="2000" smtClean="0">
                <a:ea typeface="宋体" pitchFamily="2" charset="-122"/>
              </a:rPr>
              <a:t>i.e., via </a:t>
            </a:r>
            <a:r>
              <a:rPr lang="en-US" altLang="zh-CN" sz="2000" b="1" smtClean="0">
                <a:latin typeface="Courier New" pitchFamily="49" charset="0"/>
                <a:ea typeface="宋体" pitchFamily="2" charset="-122"/>
              </a:rPr>
              <a:t>Navigation</a:t>
            </a:r>
            <a:r>
              <a:rPr lang="en-US" altLang="zh-CN" sz="2000" smtClean="0">
                <a:ea typeface="宋体" pitchFamily="2" charset="-122"/>
              </a:rPr>
              <a:t> interface for facets, </a:t>
            </a:r>
            <a:r>
              <a:rPr lang="en-US" altLang="zh-CN" sz="2000" b="1" smtClean="0">
                <a:latin typeface="Courier New" pitchFamily="49" charset="0"/>
                <a:ea typeface="宋体" pitchFamily="2" charset="-122"/>
              </a:rPr>
              <a:t>Receptacles</a:t>
            </a:r>
            <a:r>
              <a:rPr lang="en-US" altLang="zh-CN" sz="2000" smtClean="0">
                <a:ea typeface="宋体" pitchFamily="2" charset="-122"/>
              </a:rPr>
              <a:t> interface for receptacles, &amp; </a:t>
            </a:r>
            <a:r>
              <a:rPr lang="en-US" altLang="zh-CN" sz="2000" b="1" smtClean="0">
                <a:latin typeface="Courier New" pitchFamily="49" charset="0"/>
                <a:ea typeface="宋体" pitchFamily="2" charset="-122"/>
              </a:rPr>
              <a:t>Events</a:t>
            </a:r>
            <a:r>
              <a:rPr lang="en-US" altLang="zh-CN" sz="2000" smtClean="0">
                <a:ea typeface="宋体" pitchFamily="2" charset="-122"/>
              </a:rPr>
              <a:t> interface for event ports</a:t>
            </a:r>
          </a:p>
          <a:p>
            <a:pPr marL="174625" indent="-174625" eaLnBrk="1" hangingPunct="1">
              <a:spcBef>
                <a:spcPct val="50000"/>
              </a:spcBef>
            </a:pPr>
            <a:r>
              <a:rPr lang="en-US" altLang="zh-CN" sz="2000" smtClean="0">
                <a:ea typeface="宋体" pitchFamily="2" charset="-122"/>
              </a:rPr>
              <a:t>Navigation from component base reference to any facet(s) via generated facet-specific operations</a:t>
            </a:r>
          </a:p>
          <a:p>
            <a:pPr marL="576263" lvl="1" indent="-228600" eaLnBrk="1" hangingPunct="1">
              <a:spcBef>
                <a:spcPct val="50000"/>
              </a:spcBef>
            </a:pPr>
            <a:r>
              <a:rPr lang="en-US" altLang="zh-CN" sz="2000" smtClean="0">
                <a:ea typeface="宋体" pitchFamily="2" charset="-122"/>
              </a:rPr>
              <a:t>e.g., </a:t>
            </a:r>
            <a:r>
              <a:rPr lang="en-US" altLang="zh-CN" sz="2000" b="1" smtClean="0">
                <a:latin typeface="Courier New" pitchFamily="49" charset="0"/>
                <a:ea typeface="宋体" pitchFamily="2" charset="-122"/>
              </a:rPr>
              <a:t>Components::CCMObject::get_all_facets()</a:t>
            </a:r>
            <a:r>
              <a:rPr lang="en-US" altLang="zh-CN" sz="2000" smtClean="0">
                <a:ea typeface="宋体" pitchFamily="2" charset="-122"/>
              </a:rPr>
              <a:t> &amp; </a:t>
            </a:r>
            <a:r>
              <a:rPr lang="en-US" altLang="zh-CN" sz="2000" b="1" smtClean="0">
                <a:latin typeface="Courier New" pitchFamily="49" charset="0"/>
                <a:ea typeface="宋体" pitchFamily="2" charset="-122"/>
              </a:rPr>
              <a:t>Components::CCMObject::provide()</a:t>
            </a:r>
          </a:p>
          <a:p>
            <a:pPr marL="174625" indent="-174625" eaLnBrk="1" hangingPunct="1">
              <a:spcBef>
                <a:spcPct val="50000"/>
              </a:spcBef>
            </a:pPr>
            <a:r>
              <a:rPr lang="en-US" altLang="zh-CN" sz="2000" smtClean="0">
                <a:ea typeface="宋体" pitchFamily="2" charset="-122"/>
              </a:rPr>
              <a:t>Navigation from any facet to component base reference with </a:t>
            </a:r>
            <a:r>
              <a:rPr lang="en-US" altLang="zh-CN" sz="2000" b="1" smtClean="0">
                <a:latin typeface="Courier New" pitchFamily="49" charset="0"/>
                <a:cs typeface="Courier New" pitchFamily="49" charset="0"/>
              </a:rPr>
              <a:t>CORBA::Object::_get_component</a:t>
            </a:r>
            <a:r>
              <a:rPr lang="en-US" altLang="zh-CN" sz="2000" b="1" smtClean="0">
                <a:ea typeface="宋体" pitchFamily="2" charset="-122"/>
              </a:rPr>
              <a:t>()</a:t>
            </a:r>
          </a:p>
          <a:p>
            <a:pPr marL="576263" lvl="1" indent="-228600" eaLnBrk="1" hangingPunct="1">
              <a:spcBef>
                <a:spcPct val="50000"/>
              </a:spcBef>
            </a:pPr>
            <a:r>
              <a:rPr lang="en-US" altLang="zh-CN" sz="2000" smtClean="0">
                <a:ea typeface="宋体" pitchFamily="2" charset="-122"/>
              </a:rPr>
              <a:t>Returns nil if not a component facet, else component reference </a:t>
            </a:r>
          </a:p>
        </p:txBody>
      </p:sp>
      <p:sp>
        <p:nvSpPr>
          <p:cNvPr id="108548" name="Rectangle 14"/>
          <p:cNvSpPr>
            <a:spLocks noChangeArrowheads="1"/>
          </p:cNvSpPr>
          <p:nvPr/>
        </p:nvSpPr>
        <p:spPr bwMode="auto">
          <a:xfrm>
            <a:off x="0" y="6240463"/>
            <a:ext cx="9144000" cy="617537"/>
          </a:xfrm>
          <a:prstGeom prst="rect">
            <a:avLst/>
          </a:prstGeom>
          <a:solidFill>
            <a:schemeClr val="bg1"/>
          </a:solidFill>
          <a:ln w="9525">
            <a:noFill/>
            <a:miter lim="800000"/>
            <a:headEnd/>
            <a:tailEnd/>
          </a:ln>
        </p:spPr>
        <p:txBody>
          <a:bodyPr wrap="none" anchor="ctr"/>
          <a:lstStyle/>
          <a:p>
            <a:endParaRPr lang="nl-NL"/>
          </a:p>
        </p:txBody>
      </p:sp>
      <p:sp>
        <p:nvSpPr>
          <p:cNvPr id="108549" name="Line 5"/>
          <p:cNvSpPr>
            <a:spLocks noChangeShapeType="1"/>
          </p:cNvSpPr>
          <p:nvPr/>
        </p:nvSpPr>
        <p:spPr bwMode="auto">
          <a:xfrm>
            <a:off x="1911350" y="5357813"/>
            <a:ext cx="1168400" cy="1587"/>
          </a:xfrm>
          <a:prstGeom prst="line">
            <a:avLst/>
          </a:prstGeom>
          <a:noFill/>
          <a:ln w="12700">
            <a:solidFill>
              <a:schemeClr val="tx1"/>
            </a:solidFill>
            <a:round/>
            <a:headEnd/>
            <a:tailEnd type="triangle" w="med" len="med"/>
          </a:ln>
        </p:spPr>
        <p:txBody>
          <a:bodyPr wrap="none"/>
          <a:lstStyle/>
          <a:p>
            <a:endParaRPr lang="nl-NL"/>
          </a:p>
        </p:txBody>
      </p:sp>
      <p:sp>
        <p:nvSpPr>
          <p:cNvPr id="108550" name="Line 6"/>
          <p:cNvSpPr>
            <a:spLocks noChangeShapeType="1"/>
          </p:cNvSpPr>
          <p:nvPr/>
        </p:nvSpPr>
        <p:spPr bwMode="auto">
          <a:xfrm flipH="1">
            <a:off x="1909763" y="5664200"/>
            <a:ext cx="1169987" cy="0"/>
          </a:xfrm>
          <a:prstGeom prst="line">
            <a:avLst/>
          </a:prstGeom>
          <a:noFill/>
          <a:ln w="12700">
            <a:solidFill>
              <a:schemeClr val="tx1"/>
            </a:solidFill>
            <a:round/>
            <a:headEnd/>
            <a:tailEnd type="triangle" w="med" len="med"/>
          </a:ln>
        </p:spPr>
        <p:txBody>
          <a:bodyPr wrap="none"/>
          <a:lstStyle/>
          <a:p>
            <a:endParaRPr lang="nl-NL"/>
          </a:p>
        </p:txBody>
      </p:sp>
      <p:sp>
        <p:nvSpPr>
          <p:cNvPr id="108551" name="Rectangle 7"/>
          <p:cNvSpPr>
            <a:spLocks noChangeArrowheads="1"/>
          </p:cNvSpPr>
          <p:nvPr/>
        </p:nvSpPr>
        <p:spPr bwMode="auto">
          <a:xfrm>
            <a:off x="1776413" y="5370513"/>
            <a:ext cx="1620837" cy="304800"/>
          </a:xfrm>
          <a:prstGeom prst="rect">
            <a:avLst/>
          </a:prstGeom>
          <a:noFill/>
          <a:ln w="12700">
            <a:noFill/>
            <a:miter lim="800000"/>
            <a:headEnd/>
            <a:tailEnd/>
          </a:ln>
        </p:spPr>
        <p:txBody>
          <a:bodyPr wrap="none">
            <a:spAutoFit/>
          </a:bodyPr>
          <a:lstStyle/>
          <a:p>
            <a:pPr eaLnBrk="0" hangingPunct="0">
              <a:spcBef>
                <a:spcPct val="0"/>
              </a:spcBef>
            </a:pPr>
            <a:r>
              <a:rPr lang="de-DE" sz="1400" i="0"/>
              <a:t>_get_component()</a:t>
            </a:r>
            <a:endParaRPr lang="en-US" altLang="zh-CN" sz="1400" i="0" u="sng">
              <a:ea typeface="宋体" pitchFamily="2" charset="-122"/>
            </a:endParaRPr>
          </a:p>
        </p:txBody>
      </p:sp>
      <p:sp>
        <p:nvSpPr>
          <p:cNvPr id="108552" name="Rectangle 8"/>
          <p:cNvSpPr>
            <a:spLocks noChangeArrowheads="1"/>
          </p:cNvSpPr>
          <p:nvPr/>
        </p:nvSpPr>
        <p:spPr bwMode="auto">
          <a:xfrm>
            <a:off x="608013" y="5289550"/>
            <a:ext cx="990600" cy="1335088"/>
          </a:xfrm>
          <a:prstGeom prst="rect">
            <a:avLst/>
          </a:prstGeom>
          <a:solidFill>
            <a:schemeClr val="bg1"/>
          </a:solidFill>
          <a:ln w="12700">
            <a:solidFill>
              <a:schemeClr val="tx1"/>
            </a:solidFill>
            <a:miter lim="800000"/>
            <a:headEnd/>
            <a:tailEnd/>
          </a:ln>
        </p:spPr>
        <p:txBody>
          <a:bodyPr wrap="none" anchor="ctr"/>
          <a:lstStyle/>
          <a:p>
            <a:pPr algn="ctr" eaLnBrk="0" hangingPunct="0">
              <a:spcBef>
                <a:spcPct val="0"/>
              </a:spcBef>
            </a:pPr>
            <a:r>
              <a:rPr lang="en-US" altLang="zh-CN" i="0">
                <a:ea typeface="宋体" pitchFamily="2" charset="-122"/>
              </a:rPr>
              <a:t>: Client</a:t>
            </a:r>
          </a:p>
        </p:txBody>
      </p:sp>
      <p:pic>
        <p:nvPicPr>
          <p:cNvPr id="108553" name="Picture 9" descr="TAO3"/>
          <p:cNvPicPr>
            <a:picLocks noChangeAspect="1" noChangeArrowheads="1"/>
          </p:cNvPicPr>
          <p:nvPr/>
        </p:nvPicPr>
        <p:blipFill>
          <a:blip r:embed="rId3"/>
          <a:srcRect/>
          <a:stretch>
            <a:fillRect/>
          </a:stretch>
        </p:blipFill>
        <p:spPr bwMode="auto">
          <a:xfrm>
            <a:off x="3381375" y="4930775"/>
            <a:ext cx="2116138" cy="1911350"/>
          </a:xfrm>
          <a:prstGeom prst="rect">
            <a:avLst/>
          </a:prstGeom>
          <a:noFill/>
          <a:ln w="9525">
            <a:noFill/>
            <a:miter lim="800000"/>
            <a:headEnd/>
            <a:tailEnd/>
          </a:ln>
        </p:spPr>
      </p:pic>
      <p:sp>
        <p:nvSpPr>
          <p:cNvPr id="108554" name="Line 10"/>
          <p:cNvSpPr>
            <a:spLocks noChangeShapeType="1"/>
          </p:cNvSpPr>
          <p:nvPr/>
        </p:nvSpPr>
        <p:spPr bwMode="auto">
          <a:xfrm>
            <a:off x="1911350" y="5975350"/>
            <a:ext cx="1168400" cy="1588"/>
          </a:xfrm>
          <a:prstGeom prst="line">
            <a:avLst/>
          </a:prstGeom>
          <a:noFill/>
          <a:ln w="12700">
            <a:solidFill>
              <a:schemeClr val="tx1"/>
            </a:solidFill>
            <a:round/>
            <a:headEnd/>
            <a:tailEnd type="triangle" w="med" len="med"/>
          </a:ln>
        </p:spPr>
        <p:txBody>
          <a:bodyPr wrap="none"/>
          <a:lstStyle/>
          <a:p>
            <a:endParaRPr lang="nl-NL"/>
          </a:p>
        </p:txBody>
      </p:sp>
      <p:sp>
        <p:nvSpPr>
          <p:cNvPr id="108555" name="Line 11"/>
          <p:cNvSpPr>
            <a:spLocks noChangeShapeType="1"/>
          </p:cNvSpPr>
          <p:nvPr/>
        </p:nvSpPr>
        <p:spPr bwMode="auto">
          <a:xfrm flipH="1">
            <a:off x="1909763" y="6281738"/>
            <a:ext cx="1169987" cy="0"/>
          </a:xfrm>
          <a:prstGeom prst="line">
            <a:avLst/>
          </a:prstGeom>
          <a:noFill/>
          <a:ln w="12700">
            <a:solidFill>
              <a:schemeClr val="tx1"/>
            </a:solidFill>
            <a:round/>
            <a:headEnd/>
            <a:tailEnd type="triangle" w="med" len="med"/>
          </a:ln>
        </p:spPr>
        <p:txBody>
          <a:bodyPr wrap="none"/>
          <a:lstStyle/>
          <a:p>
            <a:endParaRPr lang="nl-NL"/>
          </a:p>
        </p:txBody>
      </p:sp>
      <p:sp>
        <p:nvSpPr>
          <p:cNvPr id="108556" name="Rectangle 12"/>
          <p:cNvSpPr>
            <a:spLocks noChangeArrowheads="1"/>
          </p:cNvSpPr>
          <p:nvPr/>
        </p:nvSpPr>
        <p:spPr bwMode="auto">
          <a:xfrm>
            <a:off x="1989138" y="5988050"/>
            <a:ext cx="1039812" cy="304800"/>
          </a:xfrm>
          <a:prstGeom prst="rect">
            <a:avLst/>
          </a:prstGeom>
          <a:noFill/>
          <a:ln w="12700">
            <a:noFill/>
            <a:miter lim="800000"/>
            <a:headEnd/>
            <a:tailEnd/>
          </a:ln>
        </p:spPr>
        <p:txBody>
          <a:bodyPr wrap="none">
            <a:spAutoFit/>
          </a:bodyPr>
          <a:lstStyle/>
          <a:p>
            <a:pPr eaLnBrk="0" hangingPunct="0">
              <a:spcBef>
                <a:spcPct val="0"/>
              </a:spcBef>
            </a:pPr>
            <a:r>
              <a:rPr lang="de-DE" sz="1400" i="0"/>
              <a:t>operation()</a:t>
            </a:r>
            <a:endParaRPr lang="en-US" altLang="zh-CN" sz="1400" i="0" u="sng">
              <a:ea typeface="宋体" pitchFamily="2" charset="-122"/>
            </a:endParaRPr>
          </a:p>
        </p:txBody>
      </p:sp>
      <p:sp>
        <p:nvSpPr>
          <p:cNvPr id="108557" name="Rectangle 15"/>
          <p:cNvSpPr>
            <a:spLocks noChangeArrowheads="1"/>
          </p:cNvSpPr>
          <p:nvPr/>
        </p:nvSpPr>
        <p:spPr bwMode="auto">
          <a:xfrm>
            <a:off x="6022975" y="5070475"/>
            <a:ext cx="2884488" cy="16256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All this navigation &amp; introspection code is auto-generated by the CIDL compiler in the form of servant!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US" altLang="zh-CN" sz="3200" smtClean="0">
                <a:ea typeface="宋体" pitchFamily="2" charset="-122"/>
              </a:rPr>
              <a:t>Using Navigation Interfaces of a Component</a:t>
            </a:r>
          </a:p>
        </p:txBody>
      </p:sp>
      <p:sp>
        <p:nvSpPr>
          <p:cNvPr id="109571" name="Rectangle 4"/>
          <p:cNvSpPr>
            <a:spLocks noChangeArrowheads="1"/>
          </p:cNvSpPr>
          <p:nvPr/>
        </p:nvSpPr>
        <p:spPr bwMode="auto">
          <a:xfrm>
            <a:off x="266700" y="1009650"/>
            <a:ext cx="8636000" cy="5232400"/>
          </a:xfrm>
          <a:prstGeom prst="rect">
            <a:avLst/>
          </a:prstGeom>
          <a:noFill/>
          <a:ln w="9525">
            <a:solidFill>
              <a:schemeClr val="tx1"/>
            </a:solidFill>
            <a:miter lim="800000"/>
            <a:headEnd/>
            <a:tailEnd/>
          </a:ln>
        </p:spPr>
        <p:txBody>
          <a:bodyPr>
            <a:spAutoFit/>
          </a:bodyPr>
          <a:lstStyle/>
          <a:p>
            <a:pPr marL="342900" indent="-342900">
              <a:spcBef>
                <a:spcPct val="5000"/>
              </a:spcBef>
            </a:pPr>
            <a:r>
              <a:rPr lang="zh-CN" altLang="en-US" sz="1600" b="1" i="0">
                <a:latin typeface="Courier New" pitchFamily="49" charset="0"/>
                <a:ea typeface="宋体" pitchFamily="2" charset="-122"/>
              </a:rPr>
              <a:t> </a:t>
            </a:r>
            <a:r>
              <a:rPr lang="en-US" altLang="zh-CN" sz="1600" b="1" i="0">
                <a:latin typeface="Courier New" pitchFamily="49" charset="0"/>
                <a:ea typeface="宋体" pitchFamily="2" charset="-122"/>
              </a:rPr>
              <a:t>1 int</a:t>
            </a:r>
          </a:p>
          <a:p>
            <a:pPr marL="342900" indent="-342900">
              <a:spcBef>
                <a:spcPct val="5000"/>
              </a:spcBef>
            </a:pPr>
            <a:r>
              <a:rPr lang="en-US" altLang="zh-CN" sz="1600" b="1" i="0">
                <a:latin typeface="Courier New" pitchFamily="49" charset="0"/>
                <a:ea typeface="宋体" pitchFamily="2" charset="-122"/>
              </a:rPr>
              <a:t> 2 main (int argc, char *argv[])</a:t>
            </a:r>
          </a:p>
          <a:p>
            <a:pPr marL="342900" indent="-342900">
              <a:spcBef>
                <a:spcPct val="5000"/>
              </a:spcBef>
            </a:pPr>
            <a:r>
              <a:rPr lang="en-US" altLang="zh-CN" sz="1600" b="1" i="0">
                <a:latin typeface="Courier New" pitchFamily="49" charset="0"/>
                <a:ea typeface="宋体" pitchFamily="2" charset="-122"/>
              </a:rPr>
              <a:t> 3 {</a:t>
            </a:r>
          </a:p>
          <a:p>
            <a:pPr marL="342900" indent="-342900">
              <a:spcBef>
                <a:spcPct val="5000"/>
              </a:spcBef>
            </a:pPr>
            <a:r>
              <a:rPr lang="en-US" altLang="zh-CN" sz="1600" b="1" i="0">
                <a:latin typeface="Courier New" pitchFamily="49" charset="0"/>
                <a:ea typeface="宋体" pitchFamily="2" charset="-122"/>
              </a:rPr>
              <a:t> 4   CORBA::ORB_var orb = </a:t>
            </a:r>
          </a:p>
          <a:p>
            <a:pPr marL="342900" indent="-342900">
              <a:spcBef>
                <a:spcPct val="5000"/>
              </a:spcBef>
            </a:pPr>
            <a:r>
              <a:rPr lang="en-US" altLang="zh-CN" sz="1600" b="1" i="0">
                <a:latin typeface="Courier New" pitchFamily="49" charset="0"/>
                <a:ea typeface="宋体" pitchFamily="2" charset="-122"/>
              </a:rPr>
              <a:t> 5     CORBA::ORB_init (argc, argv);</a:t>
            </a:r>
          </a:p>
          <a:p>
            <a:pPr marL="342900" indent="-342900">
              <a:spcBef>
                <a:spcPct val="5000"/>
              </a:spcBef>
            </a:pPr>
            <a:r>
              <a:rPr lang="en-US" altLang="zh-CN" sz="1600" b="1" i="0">
                <a:latin typeface="Courier New" pitchFamily="49" charset="0"/>
                <a:ea typeface="宋体" pitchFamily="2" charset="-122"/>
              </a:rPr>
              <a:t> 6-10  // Get the NameService reference… </a:t>
            </a:r>
          </a:p>
          <a:p>
            <a:pPr marL="342900" indent="-342900">
              <a:spcBef>
                <a:spcPct val="5000"/>
              </a:spcBef>
              <a:buFontTx/>
              <a:buAutoNum type="arabicPlain" startAt="11"/>
            </a:pPr>
            <a:r>
              <a:rPr lang="en-US" altLang="zh-CN" sz="1600" b="1" i="0">
                <a:latin typeface="Courier New" pitchFamily="49" charset="0"/>
                <a:ea typeface="宋体" pitchFamily="2" charset="-122"/>
              </a:rPr>
              <a:t>  CORBA::Object_var o = ns-&gt;resolve_str (“myHelloHome");</a:t>
            </a:r>
          </a:p>
          <a:p>
            <a:pPr marL="342900" indent="-342900">
              <a:spcBef>
                <a:spcPct val="5000"/>
              </a:spcBef>
              <a:buFontTx/>
              <a:buAutoNum type="arabicPlain" startAt="12"/>
            </a:pPr>
            <a:r>
              <a:rPr lang="en-US" altLang="zh-CN" sz="1600" b="1" i="0">
                <a:latin typeface="Courier New" pitchFamily="49" charset="0"/>
                <a:ea typeface="宋体" pitchFamily="2" charset="-122"/>
              </a:rPr>
              <a:t>  HelloHome_var hh = HelloHome::_narrow (o.in ());</a:t>
            </a:r>
          </a:p>
          <a:p>
            <a:pPr marL="342900" indent="-342900">
              <a:spcBef>
                <a:spcPct val="5000"/>
              </a:spcBef>
              <a:buFontTx/>
              <a:buAutoNum type="arabicPlain" startAt="14"/>
            </a:pPr>
            <a:r>
              <a:rPr lang="en-US" altLang="zh-CN" sz="1600" b="1" i="0">
                <a:latin typeface="Courier New" pitchFamily="49" charset="0"/>
                <a:ea typeface="宋体" pitchFamily="2" charset="-122"/>
              </a:rPr>
              <a:t>  HelloWorld_var hw = hh-&gt;create ();</a:t>
            </a:r>
            <a:endParaRPr lang="en-US" altLang="zh-CN" sz="1600" b="1" i="0">
              <a:solidFill>
                <a:srgbClr val="FF66FF"/>
              </a:solidFill>
              <a:latin typeface="Courier New" pitchFamily="49" charset="0"/>
              <a:ea typeface="宋体" pitchFamily="2" charset="-122"/>
            </a:endParaRP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 Get all facets &amp; receptacles</a:t>
            </a: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Components::FacetDescriptions_var fd = hw-&gt;get_all_facets ();</a:t>
            </a: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Components::ReceptacleDescriptions_var rd = </a:t>
            </a: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hw-&gt;get_all_receptacles ();</a:t>
            </a: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 Get a named facet with a name “Farewell”</a:t>
            </a:r>
          </a:p>
          <a:p>
            <a:pPr marL="342900" indent="-342900">
              <a:spcBef>
                <a:spcPct val="5000"/>
              </a:spcBef>
              <a:buFontTx/>
              <a:buAutoNum type="arabicPlain" startAt="15"/>
            </a:pPr>
            <a:r>
              <a:rPr lang="en-US" altLang="zh-CN" sz="1600" b="1" i="0">
                <a:solidFill>
                  <a:srgbClr val="D60093"/>
                </a:solidFill>
                <a:latin typeface="Courier New" pitchFamily="49" charset="0"/>
                <a:ea typeface="宋体" pitchFamily="2" charset="-122"/>
              </a:rPr>
              <a:t>  CORBA::Object_var fobj = hw-&gt;provide (“Farewell”);</a:t>
            </a:r>
          </a:p>
          <a:p>
            <a:pPr marL="342900" indent="-342900">
              <a:spcBef>
                <a:spcPct val="5000"/>
              </a:spcBef>
              <a:buFontTx/>
              <a:buAutoNum type="arabicPlain" startAt="21"/>
            </a:pPr>
            <a:r>
              <a:rPr lang="en-US" altLang="zh-CN" sz="1600" b="1" i="0">
                <a:solidFill>
                  <a:srgbClr val="D60093"/>
                </a:solidFill>
                <a:latin typeface="Courier New" pitchFamily="49" charset="0"/>
                <a:ea typeface="宋体" pitchFamily="2" charset="-122"/>
              </a:rPr>
              <a:t>  // Can invoke sayGoodbye() operation on Farewell after </a:t>
            </a:r>
          </a:p>
          <a:p>
            <a:pPr marL="342900" indent="-342900">
              <a:spcBef>
                <a:spcPct val="5000"/>
              </a:spcBef>
              <a:buFontTx/>
              <a:buAutoNum type="arabicPlain" startAt="21"/>
            </a:pPr>
            <a:r>
              <a:rPr lang="en-US" altLang="zh-CN" sz="1600" b="1" i="0">
                <a:solidFill>
                  <a:srgbClr val="D60093"/>
                </a:solidFill>
                <a:latin typeface="Courier New" pitchFamily="49" charset="0"/>
                <a:ea typeface="宋体" pitchFamily="2" charset="-122"/>
              </a:rPr>
              <a:t>  // narrowing to the Goodbye interface.</a:t>
            </a:r>
          </a:p>
          <a:p>
            <a:pPr marL="342900" indent="-342900">
              <a:spcBef>
                <a:spcPct val="5000"/>
              </a:spcBef>
              <a:buFontTx/>
              <a:buAutoNum type="arabicPlain" startAt="21"/>
            </a:pPr>
            <a:r>
              <a:rPr lang="en-US" altLang="zh-CN" sz="1600" b="1" i="0">
                <a:solidFill>
                  <a:srgbClr val="D60093"/>
                </a:solidFill>
                <a:latin typeface="Courier New" pitchFamily="49" charset="0"/>
                <a:ea typeface="宋体" pitchFamily="2" charset="-122"/>
              </a:rPr>
              <a:t>  ... </a:t>
            </a:r>
          </a:p>
          <a:p>
            <a:pPr marL="342900" indent="-342900">
              <a:spcBef>
                <a:spcPct val="5000"/>
              </a:spcBef>
            </a:pPr>
            <a:r>
              <a:rPr lang="en-US" altLang="zh-CN" sz="1600" b="1" i="0">
                <a:latin typeface="Courier New" pitchFamily="49" charset="0"/>
                <a:ea typeface="宋体" pitchFamily="2" charset="-122"/>
              </a:rPr>
              <a:t>24   return 0;</a:t>
            </a:r>
          </a:p>
          <a:p>
            <a:pPr marL="342900" indent="-342900">
              <a:spcBef>
                <a:spcPct val="5000"/>
              </a:spcBef>
            </a:pPr>
            <a:r>
              <a:rPr lang="en-US" altLang="zh-CN" sz="1600" b="1" i="0">
                <a:latin typeface="Courier New" pitchFamily="49" charset="0"/>
                <a:ea typeface="宋体" pitchFamily="2" charset="-122"/>
              </a:rPr>
              <a:t>25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z="3200" smtClean="0">
                <a:ea typeface="宋体" pitchFamily="2" charset="-122"/>
              </a:rPr>
              <a:t>Generic Port Operations</a:t>
            </a:r>
          </a:p>
        </p:txBody>
      </p:sp>
      <p:sp>
        <p:nvSpPr>
          <p:cNvPr id="110595" name="Rectangle 3"/>
          <p:cNvSpPr>
            <a:spLocks noGrp="1" noChangeArrowheads="1"/>
          </p:cNvSpPr>
          <p:nvPr>
            <p:ph type="body" sz="half" idx="1"/>
          </p:nvPr>
        </p:nvSpPr>
        <p:spPr>
          <a:xfrm>
            <a:off x="152400" y="4381500"/>
            <a:ext cx="8763000" cy="1876425"/>
          </a:xfrm>
        </p:spPr>
        <p:txBody>
          <a:bodyPr/>
          <a:lstStyle/>
          <a:p>
            <a:pPr marL="176213" indent="-176213" eaLnBrk="1" hangingPunct="1"/>
            <a:r>
              <a:rPr lang="en-US" altLang="zh-CN" sz="2000" smtClean="0">
                <a:ea typeface="宋体" pitchFamily="2" charset="-122"/>
              </a:rPr>
              <a:t>Generic port operations for </a:t>
            </a:r>
            <a:r>
              <a:rPr lang="en-US" altLang="zh-CN" sz="2000" b="1" smtClean="0">
                <a:latin typeface="Courier New" pitchFamily="49" charset="0"/>
                <a:ea typeface="宋体" pitchFamily="2" charset="-122"/>
              </a:rPr>
              <a:t>provides</a:t>
            </a:r>
            <a:r>
              <a:rPr lang="en-US" altLang="zh-CN" sz="2000" b="1" smtClean="0">
                <a:ea typeface="宋体" pitchFamily="2" charset="-122"/>
              </a:rPr>
              <a:t>, </a:t>
            </a:r>
            <a:r>
              <a:rPr lang="en-US" altLang="zh-CN" sz="2000" b="1" smtClean="0">
                <a:latin typeface="Courier New" pitchFamily="49" charset="0"/>
                <a:ea typeface="宋体" pitchFamily="2" charset="-122"/>
              </a:rPr>
              <a:t>uses</a:t>
            </a:r>
            <a:r>
              <a:rPr lang="en-US" altLang="zh-CN" sz="2000" b="1" smtClean="0">
                <a:ea typeface="宋体" pitchFamily="2" charset="-122"/>
              </a:rPr>
              <a:t>, </a:t>
            </a:r>
            <a:r>
              <a:rPr lang="en-US" altLang="zh-CN" sz="2000" b="1" smtClean="0">
                <a:latin typeface="Courier New" pitchFamily="49" charset="0"/>
                <a:ea typeface="宋体" pitchFamily="2" charset="-122"/>
              </a:rPr>
              <a:t>subscribes</a:t>
            </a:r>
            <a:r>
              <a:rPr lang="en-US" altLang="zh-CN" sz="2000" b="1" smtClean="0">
                <a:ea typeface="宋体" pitchFamily="2" charset="-122"/>
              </a:rPr>
              <a:t>, </a:t>
            </a:r>
            <a:r>
              <a:rPr lang="en-US" altLang="zh-CN" sz="2000" b="1" smtClean="0">
                <a:latin typeface="Courier New" pitchFamily="49" charset="0"/>
                <a:ea typeface="宋体" pitchFamily="2" charset="-122"/>
              </a:rPr>
              <a:t>emits</a:t>
            </a:r>
            <a:r>
              <a:rPr lang="en-US" altLang="zh-CN" sz="2000" smtClean="0">
                <a:ea typeface="宋体" pitchFamily="2" charset="-122"/>
              </a:rPr>
              <a:t>, &amp; </a:t>
            </a:r>
            <a:r>
              <a:rPr lang="en-US" altLang="zh-CN" sz="2000" b="1" smtClean="0">
                <a:latin typeface="Courier New" pitchFamily="49" charset="0"/>
                <a:ea typeface="宋体" pitchFamily="2" charset="-122"/>
              </a:rPr>
              <a:t>consumes</a:t>
            </a:r>
            <a:r>
              <a:rPr lang="en-US" altLang="zh-CN" sz="2000" b="1" smtClean="0">
                <a:ea typeface="宋体" pitchFamily="2" charset="-122"/>
              </a:rPr>
              <a:t> </a:t>
            </a:r>
            <a:r>
              <a:rPr lang="en-US" altLang="zh-CN" sz="2000" smtClean="0">
                <a:ea typeface="宋体" pitchFamily="2" charset="-122"/>
              </a:rPr>
              <a:t>keywords are auto-generated by the CIDL compiler</a:t>
            </a:r>
          </a:p>
          <a:p>
            <a:pPr marL="571500" lvl="1" indent="-228600" eaLnBrk="1" hangingPunct="1"/>
            <a:r>
              <a:rPr lang="en-US" altLang="zh-CN" sz="2000" smtClean="0">
                <a:ea typeface="宋体" pitchFamily="2" charset="-122"/>
              </a:rPr>
              <a:t>Apply the Extension Interface pattern</a:t>
            </a:r>
          </a:p>
          <a:p>
            <a:pPr marL="571500" lvl="1" indent="-228600" eaLnBrk="1" hangingPunct="1"/>
            <a:r>
              <a:rPr lang="en-US" altLang="zh-CN" sz="2000" smtClean="0">
                <a:ea typeface="宋体" pitchFamily="2" charset="-122"/>
              </a:rPr>
              <a:t>Used by CCM deployment &amp; configuration tools</a:t>
            </a:r>
          </a:p>
          <a:p>
            <a:pPr marL="571500" lvl="1" indent="-228600" eaLnBrk="1" hangingPunct="1"/>
            <a:r>
              <a:rPr lang="en-US" altLang="zh-CN" sz="2000" smtClean="0">
                <a:ea typeface="宋体" pitchFamily="2" charset="-122"/>
              </a:rPr>
              <a:t>Lightweight CCM spec doesn’t include equivalent IDL 2 operations</a:t>
            </a:r>
          </a:p>
        </p:txBody>
      </p:sp>
      <p:graphicFrame>
        <p:nvGraphicFramePr>
          <p:cNvPr id="628832" name="Group 96"/>
          <p:cNvGraphicFramePr>
            <a:graphicFrameLocks noGrp="1"/>
          </p:cNvGraphicFramePr>
          <p:nvPr>
            <p:ph sz="half" idx="2"/>
          </p:nvPr>
        </p:nvGraphicFramePr>
        <p:xfrm>
          <a:off x="328613" y="1147763"/>
          <a:ext cx="8599487" cy="3168650"/>
        </p:xfrm>
        <a:graphic>
          <a:graphicData uri="http://schemas.openxmlformats.org/drawingml/2006/table">
            <a:tbl>
              <a:tblPr/>
              <a:tblGrid>
                <a:gridCol w="2111375"/>
                <a:gridCol w="3016250"/>
                <a:gridCol w="3471862"/>
              </a:tblGrid>
              <a:tr h="6985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Port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Equivalent IDL2 Operations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Generic Port Operations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a:t>
                      </a:r>
                      <a:r>
                        <a:rPr kumimoji="0" lang="en-US" altLang="zh-CN" sz="20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CCMObject</a:t>
                      </a: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376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Facets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provide_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provide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701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Receptacles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connect_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(con);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disconnect_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connect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con);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disconnect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787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Event sources</a:t>
                      </a:r>
                      <a:b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b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(publishes only)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subscribe_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(c);</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unsubscribe_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subscribe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 c);</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unsubscribe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520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cs typeface="Arial Unicode MS" pitchFamily="34" charset="-128"/>
                        </a:rPr>
                        <a:t>Event sinks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get_consumer_</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get_consumer (“</a:t>
                      </a:r>
                      <a:r>
                        <a:rPr kumimoji="0" lang="en-US" altLang="zh-CN" sz="1800" b="1" i="0" u="none" strike="noStrike" cap="none" normalizeH="0" baseline="0" smtClean="0">
                          <a:ln>
                            <a:noFill/>
                          </a:ln>
                          <a:solidFill>
                            <a:srgbClr val="996600"/>
                          </a:solidFill>
                          <a:effectLst/>
                          <a:latin typeface="Courier New" pitchFamily="49" charset="0"/>
                          <a:ea typeface="宋体" pitchFamily="2" charset="-122"/>
                          <a:cs typeface="Arial Unicode MS" pitchFamily="34" charset="-128"/>
                        </a:rPr>
                        <a:t>name</a:t>
                      </a:r>
                      <a:r>
                        <a:rPr kumimoji="0" lang="en-US" altLang="zh-CN" sz="1800" b="1" i="0" u="none" strike="noStrike" cap="none" normalizeH="0" baseline="0" smtClean="0">
                          <a:ln>
                            <a:noFill/>
                          </a:ln>
                          <a:solidFill>
                            <a:schemeClr val="tx1"/>
                          </a:solidFill>
                          <a:effectLst/>
                          <a:latin typeface="Courier New" pitchFamily="49" charset="0"/>
                          <a:ea typeface="宋体" pitchFamily="2" charset="-122"/>
                          <a:cs typeface="Arial Unicode MS" pitchFamily="34"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solidFill>
                  </a:tcP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altLang="zh-CN" sz="3200" smtClean="0">
                <a:ea typeface="宋体" pitchFamily="2" charset="-122"/>
              </a:rPr>
              <a:t>Example of Connecting Components</a:t>
            </a:r>
          </a:p>
        </p:txBody>
      </p:sp>
      <p:graphicFrame>
        <p:nvGraphicFramePr>
          <p:cNvPr id="27650" name="Object 2"/>
          <p:cNvGraphicFramePr>
            <a:graphicFrameLocks noChangeAspect="1"/>
          </p:cNvGraphicFramePr>
          <p:nvPr/>
        </p:nvGraphicFramePr>
        <p:xfrm>
          <a:off x="2162175" y="1771650"/>
          <a:ext cx="4691063" cy="1933575"/>
        </p:xfrm>
        <a:graphic>
          <a:graphicData uri="http://schemas.openxmlformats.org/presentationml/2006/ole">
            <p:oleObj spid="_x0000_s27650" name="Visio" r:id="rId3" imgW="4695217" imgH="1935889" progId="Visio.Drawing.11">
              <p:embed/>
            </p:oleObj>
          </a:graphicData>
        </a:graphic>
      </p:graphicFrame>
      <p:sp>
        <p:nvSpPr>
          <p:cNvPr id="27652" name="Rectangle 5"/>
          <p:cNvSpPr>
            <a:spLocks noChangeArrowheads="1"/>
          </p:cNvSpPr>
          <p:nvPr/>
        </p:nvSpPr>
        <p:spPr bwMode="auto">
          <a:xfrm>
            <a:off x="2009775" y="1695450"/>
            <a:ext cx="5105400" cy="2590800"/>
          </a:xfrm>
          <a:prstGeom prst="rect">
            <a:avLst/>
          </a:prstGeom>
          <a:noFill/>
          <a:ln w="9525">
            <a:solidFill>
              <a:schemeClr val="tx1"/>
            </a:solidFill>
            <a:miter lim="800000"/>
            <a:headEnd/>
            <a:tailEnd/>
          </a:ln>
        </p:spPr>
        <p:txBody>
          <a:bodyPr wrap="none" anchor="ctr">
            <a:spAutoFit/>
          </a:bodyPr>
          <a:lstStyle/>
          <a:p>
            <a:endParaRPr lang="nl-NL"/>
          </a:p>
        </p:txBody>
      </p:sp>
      <p:sp>
        <p:nvSpPr>
          <p:cNvPr id="27653" name="Text Box 6"/>
          <p:cNvSpPr txBox="1">
            <a:spLocks noChangeArrowheads="1"/>
          </p:cNvSpPr>
          <p:nvPr/>
        </p:nvSpPr>
        <p:spPr bwMode="auto">
          <a:xfrm>
            <a:off x="2924175" y="3752850"/>
            <a:ext cx="3276600" cy="457200"/>
          </a:xfrm>
          <a:prstGeom prst="rect">
            <a:avLst/>
          </a:prstGeom>
          <a:noFill/>
          <a:ln w="9525">
            <a:noFill/>
            <a:miter lim="800000"/>
            <a:headEnd/>
            <a:tailEnd/>
          </a:ln>
        </p:spPr>
        <p:txBody>
          <a:bodyPr>
            <a:spAutoFit/>
          </a:bodyPr>
          <a:lstStyle/>
          <a:p>
            <a:pPr algn="ctr"/>
            <a:r>
              <a:rPr lang="en-US" altLang="zh-CN" sz="2400" i="0">
                <a:latin typeface="Arial Unicode MS" pitchFamily="34" charset="-128"/>
                <a:ea typeface="宋体" pitchFamily="2" charset="-122"/>
              </a:rPr>
              <a:t>Component Server</a:t>
            </a:r>
          </a:p>
        </p:txBody>
      </p:sp>
      <p:sp>
        <p:nvSpPr>
          <p:cNvPr id="629767" name="Rectangle 7"/>
          <p:cNvSpPr>
            <a:spLocks noGrp="1" noChangeArrowheads="1"/>
          </p:cNvSpPr>
          <p:nvPr>
            <p:ph type="body" idx="1"/>
          </p:nvPr>
        </p:nvSpPr>
        <p:spPr>
          <a:xfrm>
            <a:off x="333375" y="4419600"/>
            <a:ext cx="4419600" cy="2057400"/>
          </a:xfrm>
        </p:spPr>
        <p:txBody>
          <a:bodyPr/>
          <a:lstStyle/>
          <a:p>
            <a:pPr marL="169863" indent="-169863" eaLnBrk="1" hangingPunct="1"/>
            <a:r>
              <a:rPr lang="en-US" altLang="zh-CN" sz="2000" smtClean="0">
                <a:ea typeface="宋体" pitchFamily="2" charset="-122"/>
              </a:rPr>
              <a:t>Facet </a:t>
            </a:r>
            <a:r>
              <a:rPr lang="en-US" altLang="zh-CN" sz="2000" smtClean="0">
                <a:ea typeface="宋体" pitchFamily="2" charset="-122"/>
                <a:sym typeface="Wingdings" pitchFamily="2" charset="2"/>
              </a:rPr>
              <a:t></a:t>
            </a:r>
            <a:r>
              <a:rPr lang="en-US" altLang="zh-CN" sz="2000" smtClean="0">
                <a:ea typeface="宋体" pitchFamily="2" charset="-122"/>
              </a:rPr>
              <a:t> Receptacle</a:t>
            </a:r>
          </a:p>
          <a:p>
            <a:pPr marL="511175" lvl="1" indent="-169863" eaLnBrk="1" hangingPunct="1">
              <a:buFontTx/>
              <a:buNone/>
            </a:pPr>
            <a:r>
              <a:rPr lang="en-US" altLang="zh-CN" sz="2000" b="1" smtClean="0">
                <a:latin typeface="Courier New" pitchFamily="49" charset="0"/>
                <a:ea typeface="宋体" pitchFamily="2" charset="-122"/>
              </a:rPr>
              <a:t>objref = GPS-&gt;provide (“MyLocation”);</a:t>
            </a:r>
          </a:p>
          <a:p>
            <a:pPr marL="511175" lvl="1" indent="-169863" eaLnBrk="1" hangingPunct="1">
              <a:buFontTx/>
              <a:buNone/>
            </a:pPr>
            <a:r>
              <a:rPr lang="en-US" altLang="zh-CN" sz="2000" b="1" smtClean="0">
                <a:latin typeface="Courier New" pitchFamily="49" charset="0"/>
                <a:ea typeface="宋体" pitchFamily="2" charset="-122"/>
              </a:rPr>
              <a:t>NavDisplay-&gt;connect (“GPSLocation”, objref);</a:t>
            </a:r>
          </a:p>
        </p:txBody>
      </p:sp>
      <p:sp>
        <p:nvSpPr>
          <p:cNvPr id="629768" name="Rectangle 8"/>
          <p:cNvSpPr>
            <a:spLocks noChangeArrowheads="1"/>
          </p:cNvSpPr>
          <p:nvPr/>
        </p:nvSpPr>
        <p:spPr bwMode="auto">
          <a:xfrm>
            <a:off x="4791075" y="4419600"/>
            <a:ext cx="4262438" cy="2057400"/>
          </a:xfrm>
          <a:prstGeom prst="rect">
            <a:avLst/>
          </a:prstGeom>
          <a:noFill/>
          <a:ln w="9525">
            <a:noFill/>
            <a:miter lim="800000"/>
            <a:headEnd/>
            <a:tailEnd/>
          </a:ln>
        </p:spPr>
        <p:txBody>
          <a:bodyPr/>
          <a:lstStyle/>
          <a:p>
            <a:pPr marL="169863" indent="-169863">
              <a:spcBef>
                <a:spcPct val="20000"/>
              </a:spcBef>
              <a:buFontTx/>
              <a:buChar char="•"/>
            </a:pPr>
            <a:r>
              <a:rPr lang="en-US" altLang="zh-CN" sz="2000" i="0">
                <a:ea typeface="宋体" pitchFamily="2" charset="-122"/>
              </a:rPr>
              <a:t>Event Source </a:t>
            </a:r>
            <a:r>
              <a:rPr lang="en-US" altLang="zh-CN" sz="2000" i="0">
                <a:ea typeface="宋体" pitchFamily="2" charset="-122"/>
                <a:sym typeface="Wingdings" pitchFamily="2" charset="2"/>
              </a:rPr>
              <a:t></a:t>
            </a:r>
            <a:r>
              <a:rPr lang="en-US" altLang="zh-CN" sz="2000" i="0">
                <a:ea typeface="宋体" pitchFamily="2" charset="-122"/>
              </a:rPr>
              <a:t> Event Sink</a:t>
            </a:r>
            <a:br>
              <a:rPr lang="en-US" altLang="zh-CN" sz="2000" i="0">
                <a:ea typeface="宋体" pitchFamily="2" charset="-122"/>
              </a:rPr>
            </a:br>
            <a:r>
              <a:rPr lang="en-US" altLang="zh-CN" sz="2000" b="1" i="0">
                <a:latin typeface="Courier New" pitchFamily="49" charset="0"/>
                <a:ea typeface="宋体" pitchFamily="2" charset="-122"/>
              </a:rPr>
              <a:t>consumer = NavDisplay-&gt;</a:t>
            </a:r>
            <a:br>
              <a:rPr lang="en-US" altLang="zh-CN" sz="2000" b="1" i="0">
                <a:latin typeface="Courier New" pitchFamily="49" charset="0"/>
                <a:ea typeface="宋体" pitchFamily="2" charset="-122"/>
              </a:rPr>
            </a:br>
            <a:r>
              <a:rPr lang="en-US" altLang="zh-CN" sz="2000" b="1" i="0">
                <a:latin typeface="Courier New" pitchFamily="49" charset="0"/>
                <a:ea typeface="宋体" pitchFamily="2" charset="-122"/>
              </a:rPr>
              <a:t> get_consumer (“Refresh”)</a:t>
            </a:r>
          </a:p>
          <a:p>
            <a:pPr marL="169863" indent="-169863">
              <a:spcBef>
                <a:spcPct val="20000"/>
              </a:spcBef>
            </a:pPr>
            <a:r>
              <a:rPr lang="en-US" altLang="zh-CN" sz="2000" b="1" i="0">
                <a:latin typeface="Courier New" pitchFamily="49" charset="0"/>
                <a:ea typeface="宋体" pitchFamily="2" charset="-122"/>
              </a:rPr>
              <a:t> GPS-&gt;subscribe</a:t>
            </a:r>
          </a:p>
          <a:p>
            <a:pPr marL="169863" indent="-169863">
              <a:spcBef>
                <a:spcPct val="20000"/>
              </a:spcBef>
            </a:pPr>
            <a:r>
              <a:rPr lang="en-US" altLang="zh-CN" sz="2000" b="1" i="0">
                <a:latin typeface="Courier New" pitchFamily="49" charset="0"/>
                <a:ea typeface="宋体" pitchFamily="2" charset="-122"/>
              </a:rPr>
              <a:t>  (“Ready”, consumer);</a:t>
            </a:r>
            <a:r>
              <a:rPr lang="en-US" altLang="zh-CN" sz="2000" i="0">
                <a:latin typeface="Courier New" pitchFamily="49" charset="0"/>
                <a:ea typeface="宋体" pitchFamily="2" charset="-122"/>
              </a:rPr>
              <a:t/>
            </a:r>
            <a:br>
              <a:rPr lang="en-US" altLang="zh-CN" sz="2000" i="0">
                <a:latin typeface="Courier New" pitchFamily="49" charset="0"/>
                <a:ea typeface="宋体" pitchFamily="2" charset="-122"/>
              </a:rPr>
            </a:br>
            <a:r>
              <a:rPr lang="en-US" altLang="zh-CN" sz="2000" i="0">
                <a:latin typeface="Courier New" pitchFamily="49" charset="0"/>
                <a:ea typeface="宋体" pitchFamily="2" charset="-122"/>
              </a:rPr>
              <a:t> </a:t>
            </a:r>
          </a:p>
        </p:txBody>
      </p:sp>
      <p:sp>
        <p:nvSpPr>
          <p:cNvPr id="629770" name="Freeform 10"/>
          <p:cNvSpPr>
            <a:spLocks/>
          </p:cNvSpPr>
          <p:nvPr/>
        </p:nvSpPr>
        <p:spPr bwMode="auto">
          <a:xfrm>
            <a:off x="1338263" y="3511550"/>
            <a:ext cx="1890712" cy="930275"/>
          </a:xfrm>
          <a:custGeom>
            <a:avLst/>
            <a:gdLst>
              <a:gd name="T0" fmla="*/ 0 w 1152"/>
              <a:gd name="T1" fmla="*/ 2147483647 h 728"/>
              <a:gd name="T2" fmla="*/ 2147483647 w 1152"/>
              <a:gd name="T3" fmla="*/ 2147483647 h 728"/>
              <a:gd name="T4" fmla="*/ 2147483647 w 1152"/>
              <a:gd name="T5" fmla="*/ 2147483647 h 728"/>
              <a:gd name="T6" fmla="*/ 2147483647 w 1152"/>
              <a:gd name="T7" fmla="*/ 2147483647 h 728"/>
              <a:gd name="T8" fmla="*/ 0 60000 65536"/>
              <a:gd name="T9" fmla="*/ 0 60000 65536"/>
              <a:gd name="T10" fmla="*/ 0 60000 65536"/>
              <a:gd name="T11" fmla="*/ 0 60000 65536"/>
              <a:gd name="T12" fmla="*/ 0 w 1152"/>
              <a:gd name="T13" fmla="*/ 0 h 728"/>
              <a:gd name="T14" fmla="*/ 1152 w 1152"/>
              <a:gd name="T15" fmla="*/ 728 h 728"/>
            </a:gdLst>
            <a:ahLst/>
            <a:cxnLst>
              <a:cxn ang="T8">
                <a:pos x="T0" y="T1"/>
              </a:cxn>
              <a:cxn ang="T9">
                <a:pos x="T2" y="T3"/>
              </a:cxn>
              <a:cxn ang="T10">
                <a:pos x="T4" y="T5"/>
              </a:cxn>
              <a:cxn ang="T11">
                <a:pos x="T6" y="T7"/>
              </a:cxn>
            </a:cxnLst>
            <a:rect l="T12" t="T13" r="T14" b="T15"/>
            <a:pathLst>
              <a:path w="1152" h="728">
                <a:moveTo>
                  <a:pt x="0" y="728"/>
                </a:moveTo>
                <a:cubicBezTo>
                  <a:pt x="44" y="588"/>
                  <a:pt x="88" y="448"/>
                  <a:pt x="192" y="344"/>
                </a:cubicBezTo>
                <a:cubicBezTo>
                  <a:pt x="296" y="240"/>
                  <a:pt x="464" y="160"/>
                  <a:pt x="624" y="104"/>
                </a:cubicBezTo>
                <a:cubicBezTo>
                  <a:pt x="784" y="48"/>
                  <a:pt x="1080" y="0"/>
                  <a:pt x="1152" y="8"/>
                </a:cubicBezTo>
              </a:path>
            </a:pathLst>
          </a:custGeom>
          <a:noFill/>
          <a:ln w="57150">
            <a:solidFill>
              <a:schemeClr val="bg2"/>
            </a:solidFill>
            <a:round/>
            <a:headEnd/>
            <a:tailEnd type="triangle" w="med" len="med"/>
          </a:ln>
        </p:spPr>
        <p:txBody>
          <a:bodyPr wrap="none" anchor="ctr"/>
          <a:lstStyle/>
          <a:p>
            <a:endParaRPr lang="nl-NL"/>
          </a:p>
        </p:txBody>
      </p:sp>
      <p:sp>
        <p:nvSpPr>
          <p:cNvPr id="629771" name="Freeform 11"/>
          <p:cNvSpPr>
            <a:spLocks/>
          </p:cNvSpPr>
          <p:nvPr/>
        </p:nvSpPr>
        <p:spPr bwMode="auto">
          <a:xfrm>
            <a:off x="4905375" y="2609850"/>
            <a:ext cx="3040063" cy="1843088"/>
          </a:xfrm>
          <a:custGeom>
            <a:avLst/>
            <a:gdLst>
              <a:gd name="T0" fmla="*/ 2147483647 w 2208"/>
              <a:gd name="T1" fmla="*/ 2147483647 h 1200"/>
              <a:gd name="T2" fmla="*/ 2147483647 w 2208"/>
              <a:gd name="T3" fmla="*/ 2147483647 h 1200"/>
              <a:gd name="T4" fmla="*/ 2147483647 w 2208"/>
              <a:gd name="T5" fmla="*/ 2147483647 h 1200"/>
              <a:gd name="T6" fmla="*/ 0 w 2208"/>
              <a:gd name="T7" fmla="*/ 0 h 1200"/>
              <a:gd name="T8" fmla="*/ 0 60000 65536"/>
              <a:gd name="T9" fmla="*/ 0 60000 65536"/>
              <a:gd name="T10" fmla="*/ 0 60000 65536"/>
              <a:gd name="T11" fmla="*/ 0 60000 65536"/>
              <a:gd name="T12" fmla="*/ 0 w 2208"/>
              <a:gd name="T13" fmla="*/ 0 h 1200"/>
              <a:gd name="T14" fmla="*/ 2208 w 2208"/>
              <a:gd name="T15" fmla="*/ 1200 h 1200"/>
            </a:gdLst>
            <a:ahLst/>
            <a:cxnLst>
              <a:cxn ang="T8">
                <a:pos x="T0" y="T1"/>
              </a:cxn>
              <a:cxn ang="T9">
                <a:pos x="T2" y="T3"/>
              </a:cxn>
              <a:cxn ang="T10">
                <a:pos x="T4" y="T5"/>
              </a:cxn>
              <a:cxn ang="T11">
                <a:pos x="T6" y="T7"/>
              </a:cxn>
            </a:cxnLst>
            <a:rect l="T12" t="T13" r="T14" b="T15"/>
            <a:pathLst>
              <a:path w="2208" h="1200">
                <a:moveTo>
                  <a:pt x="2208" y="1200"/>
                </a:moveTo>
                <a:cubicBezTo>
                  <a:pt x="2080" y="1072"/>
                  <a:pt x="1952" y="944"/>
                  <a:pt x="1632" y="864"/>
                </a:cubicBezTo>
                <a:cubicBezTo>
                  <a:pt x="1312" y="784"/>
                  <a:pt x="560" y="864"/>
                  <a:pt x="288" y="720"/>
                </a:cubicBezTo>
                <a:cubicBezTo>
                  <a:pt x="16" y="576"/>
                  <a:pt x="32" y="136"/>
                  <a:pt x="0" y="0"/>
                </a:cubicBezTo>
              </a:path>
            </a:pathLst>
          </a:custGeom>
          <a:noFill/>
          <a:ln w="57150">
            <a:solidFill>
              <a:schemeClr val="bg2"/>
            </a:solidFill>
            <a:round/>
            <a:headEnd/>
            <a:tailEnd type="triangle" w="med" len="med"/>
          </a:ln>
        </p:spPr>
        <p:txBody>
          <a:bodyPr wrap="none" anchor="ctr"/>
          <a:lstStyle/>
          <a:p>
            <a:endParaRPr lang="nl-NL"/>
          </a:p>
        </p:txBody>
      </p:sp>
      <p:sp>
        <p:nvSpPr>
          <p:cNvPr id="27658" name="Text Box 12"/>
          <p:cNvSpPr txBox="1">
            <a:spLocks noChangeArrowheads="1"/>
          </p:cNvSpPr>
          <p:nvPr/>
        </p:nvSpPr>
        <p:spPr bwMode="auto">
          <a:xfrm>
            <a:off x="76200" y="1062038"/>
            <a:ext cx="8982075"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ea typeface="宋体" pitchFamily="2" charset="-122"/>
              </a:rPr>
              <a:t>CCM components are connected via deployment tools during launch phase</a:t>
            </a:r>
          </a:p>
        </p:txBody>
      </p:sp>
      <p:sp>
        <p:nvSpPr>
          <p:cNvPr id="27659" name="Text Box 13"/>
          <p:cNvSpPr txBox="1">
            <a:spLocks noChangeArrowheads="1"/>
          </p:cNvSpPr>
          <p:nvPr/>
        </p:nvSpPr>
        <p:spPr bwMode="auto">
          <a:xfrm>
            <a:off x="1019175" y="6365875"/>
            <a:ext cx="6905625"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ea typeface="宋体" pitchFamily="2" charset="-122"/>
              </a:rPr>
              <a:t>Connected object references are managed by containers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97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2976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976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97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297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29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7" grpId="0" build="p"/>
      <p:bldP spid="629768" grpId="0"/>
      <p:bldP spid="629770" grpId="0" animBg="1"/>
      <p:bldP spid="62977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152400" y="485775"/>
            <a:ext cx="8839200" cy="381000"/>
          </a:xfrm>
        </p:spPr>
        <p:txBody>
          <a:bodyPr/>
          <a:lstStyle/>
          <a:p>
            <a:pPr eaLnBrk="1" hangingPunct="1"/>
            <a:r>
              <a:rPr lang="en-US" altLang="zh-CN" sz="3200" smtClean="0">
                <a:ea typeface="宋体" pitchFamily="2" charset="-122"/>
              </a:rPr>
              <a:t>Recap – CCM Component Features</a:t>
            </a:r>
          </a:p>
        </p:txBody>
      </p:sp>
      <p:sp>
        <p:nvSpPr>
          <p:cNvPr id="28676" name="Rectangle 3"/>
          <p:cNvSpPr>
            <a:spLocks noGrp="1" noChangeArrowheads="1"/>
          </p:cNvSpPr>
          <p:nvPr>
            <p:ph type="body" idx="1"/>
          </p:nvPr>
        </p:nvSpPr>
        <p:spPr>
          <a:xfrm>
            <a:off x="3717925" y="876300"/>
            <a:ext cx="5407025" cy="5410200"/>
          </a:xfrm>
        </p:spPr>
        <p:txBody>
          <a:bodyPr/>
          <a:lstStyle/>
          <a:p>
            <a:pPr marL="169863" indent="-169863" eaLnBrk="1" hangingPunct="1">
              <a:spcBef>
                <a:spcPct val="40000"/>
              </a:spcBef>
            </a:pPr>
            <a:r>
              <a:rPr lang="en-US" altLang="zh-CN" sz="2000" smtClean="0">
                <a:ea typeface="宋体" pitchFamily="2" charset="-122"/>
              </a:rPr>
              <a:t>IDL 3 component from a </a:t>
            </a:r>
            <a:r>
              <a:rPr lang="en-US" altLang="zh-CN" sz="2000" i="1" smtClean="0">
                <a:ea typeface="宋体" pitchFamily="2" charset="-122"/>
              </a:rPr>
              <a:t>client</a:t>
            </a:r>
            <a:r>
              <a:rPr lang="en-US" altLang="zh-CN" sz="2000" smtClean="0">
                <a:ea typeface="宋体" pitchFamily="2" charset="-122"/>
              </a:rPr>
              <a:t> perspective</a:t>
            </a:r>
          </a:p>
          <a:p>
            <a:pPr marL="511175" lvl="1" indent="-169863" eaLnBrk="1" hangingPunct="1">
              <a:spcBef>
                <a:spcPct val="40000"/>
              </a:spcBef>
            </a:pPr>
            <a:r>
              <a:rPr lang="en-US" altLang="zh-CN" sz="2000" smtClean="0">
                <a:ea typeface="宋体" pitchFamily="2" charset="-122"/>
              </a:rPr>
              <a:t>Define component life cycle operations (</a:t>
            </a:r>
            <a:r>
              <a:rPr lang="en-US" altLang="zh-CN" sz="2000" i="1" smtClean="0">
                <a:ea typeface="宋体" pitchFamily="2" charset="-122"/>
              </a:rPr>
              <a:t>i.e.,</a:t>
            </a:r>
            <a:r>
              <a:rPr lang="en-US" altLang="zh-CN" sz="2000" smtClean="0">
                <a:ea typeface="宋体" pitchFamily="2" charset="-122"/>
              </a:rPr>
              <a:t> </a:t>
            </a:r>
            <a:r>
              <a:rPr lang="en-US" altLang="zh-CN" sz="2000" b="1" smtClean="0">
                <a:latin typeface="Courier New" pitchFamily="49" charset="0"/>
                <a:ea typeface="宋体" pitchFamily="2" charset="-122"/>
              </a:rPr>
              <a:t>home</a:t>
            </a:r>
            <a:r>
              <a:rPr lang="en-US" altLang="zh-CN" sz="2000" smtClean="0">
                <a:ea typeface="宋体" pitchFamily="2" charset="-122"/>
              </a:rPr>
              <a:t>)</a:t>
            </a:r>
          </a:p>
          <a:p>
            <a:pPr marL="511175" lvl="1" indent="-169863" eaLnBrk="1" hangingPunct="1">
              <a:spcBef>
                <a:spcPct val="40000"/>
              </a:spcBef>
            </a:pPr>
            <a:r>
              <a:rPr lang="en-US" altLang="zh-CN" sz="2000" smtClean="0">
                <a:ea typeface="宋体" pitchFamily="2" charset="-122"/>
              </a:rPr>
              <a:t>Define what a component </a:t>
            </a:r>
            <a:r>
              <a:rPr lang="en-US" altLang="zh-CN" sz="2000" b="1" smtClean="0">
                <a:latin typeface="Courier New" pitchFamily="49" charset="0"/>
                <a:ea typeface="宋体" pitchFamily="2" charset="-122"/>
              </a:rPr>
              <a:t>provides</a:t>
            </a:r>
            <a:r>
              <a:rPr lang="en-US" altLang="zh-CN" sz="2000" smtClean="0">
                <a:ea typeface="宋体" pitchFamily="2" charset="-122"/>
              </a:rPr>
              <a:t> to other components</a:t>
            </a:r>
          </a:p>
          <a:p>
            <a:pPr marL="511175" lvl="1" indent="-169863" eaLnBrk="1" hangingPunct="1">
              <a:spcBef>
                <a:spcPct val="40000"/>
              </a:spcBef>
            </a:pPr>
            <a:r>
              <a:rPr lang="en-US" altLang="zh-CN" sz="2000" smtClean="0">
                <a:ea typeface="宋体" pitchFamily="2" charset="-122"/>
              </a:rPr>
              <a:t>Define what a component </a:t>
            </a:r>
            <a:r>
              <a:rPr lang="en-US" altLang="zh-CN" sz="2000" b="1" smtClean="0">
                <a:latin typeface="Courier New" pitchFamily="49" charset="0"/>
                <a:ea typeface="宋体" pitchFamily="2" charset="-122"/>
              </a:rPr>
              <a:t>requires</a:t>
            </a:r>
            <a:r>
              <a:rPr lang="en-US" altLang="zh-CN" sz="2000" smtClean="0">
                <a:ea typeface="宋体" pitchFamily="2" charset="-122"/>
              </a:rPr>
              <a:t> from other components</a:t>
            </a:r>
          </a:p>
          <a:p>
            <a:pPr marL="511175" lvl="1" indent="-169863" eaLnBrk="1" hangingPunct="1">
              <a:spcBef>
                <a:spcPct val="40000"/>
              </a:spcBef>
            </a:pPr>
            <a:r>
              <a:rPr lang="en-US" altLang="zh-CN" sz="2000" smtClean="0">
                <a:ea typeface="宋体" pitchFamily="2" charset="-122"/>
              </a:rPr>
              <a:t>Define what </a:t>
            </a:r>
            <a:r>
              <a:rPr lang="en-US" altLang="zh-CN" sz="2000" i="1" smtClean="0">
                <a:ea typeface="宋体" pitchFamily="2" charset="-122"/>
              </a:rPr>
              <a:t>collaboration modes</a:t>
            </a:r>
            <a:r>
              <a:rPr lang="en-US" altLang="zh-CN" sz="2000" smtClean="0">
                <a:ea typeface="宋体" pitchFamily="2" charset="-122"/>
              </a:rPr>
              <a:t> are used between components</a:t>
            </a:r>
          </a:p>
          <a:p>
            <a:pPr marL="860425" lvl="2" indent="-169863" eaLnBrk="1" hangingPunct="1">
              <a:spcBef>
                <a:spcPct val="40000"/>
              </a:spcBef>
            </a:pPr>
            <a:r>
              <a:rPr lang="en-US" altLang="zh-CN" smtClean="0">
                <a:ea typeface="宋体" pitchFamily="2" charset="-122"/>
              </a:rPr>
              <a:t>Point-to-point via operation invocation</a:t>
            </a:r>
          </a:p>
          <a:p>
            <a:pPr marL="860425" lvl="2" indent="-169863" eaLnBrk="1" hangingPunct="1">
              <a:spcBef>
                <a:spcPct val="40000"/>
              </a:spcBef>
            </a:pPr>
            <a:r>
              <a:rPr lang="en-US" altLang="zh-CN" smtClean="0">
                <a:ea typeface="宋体" pitchFamily="2" charset="-122"/>
              </a:rPr>
              <a:t>Publish/subscribe via event notification</a:t>
            </a:r>
          </a:p>
          <a:p>
            <a:pPr marL="511175" lvl="1" indent="-169863" eaLnBrk="1" hangingPunct="1">
              <a:spcBef>
                <a:spcPct val="40000"/>
              </a:spcBef>
            </a:pPr>
            <a:r>
              <a:rPr lang="en-US" altLang="zh-CN" sz="2000" smtClean="0">
                <a:ea typeface="宋体" pitchFamily="2" charset="-122"/>
              </a:rPr>
              <a:t>Define which component </a:t>
            </a:r>
            <a:r>
              <a:rPr lang="en-US" altLang="zh-CN" sz="2000" b="1" smtClean="0">
                <a:latin typeface="Courier New" pitchFamily="49" charset="0"/>
                <a:ea typeface="宋体" pitchFamily="2" charset="-122"/>
              </a:rPr>
              <a:t>attributes</a:t>
            </a:r>
            <a:r>
              <a:rPr lang="en-US" altLang="zh-CN" sz="2000" smtClean="0">
                <a:ea typeface="宋体" pitchFamily="2" charset="-122"/>
              </a:rPr>
              <a:t> are configurable</a:t>
            </a:r>
          </a:p>
          <a:p>
            <a:pPr marL="169863" indent="-169863" eaLnBrk="1" hangingPunct="1">
              <a:spcBef>
                <a:spcPct val="40000"/>
              </a:spcBef>
            </a:pPr>
            <a:r>
              <a:rPr lang="en-US" altLang="zh-CN" sz="2000" smtClean="0">
                <a:ea typeface="宋体" pitchFamily="2" charset="-122"/>
              </a:rPr>
              <a:t>IDL 3 maps to “equivalent IDL 2 Interfaces”</a:t>
            </a:r>
          </a:p>
        </p:txBody>
      </p:sp>
      <p:graphicFrame>
        <p:nvGraphicFramePr>
          <p:cNvPr id="28674" name="Object 2"/>
          <p:cNvGraphicFramePr>
            <a:graphicFrameLocks noChangeAspect="1"/>
          </p:cNvGraphicFramePr>
          <p:nvPr/>
        </p:nvGraphicFramePr>
        <p:xfrm>
          <a:off x="33338" y="1220788"/>
          <a:ext cx="4262437" cy="4857750"/>
        </p:xfrm>
        <a:graphic>
          <a:graphicData uri="http://schemas.openxmlformats.org/presentationml/2006/ole">
            <p:oleObj spid="_x0000_s28674" name="Visio" r:id="rId4" imgW="2327793" imgH="2654861" progId="Visio.Drawing.11">
              <p:embed/>
            </p:oleObj>
          </a:graphicData>
        </a:graphic>
      </p:graphicFrame>
      <p:sp>
        <p:nvSpPr>
          <p:cNvPr id="28677" name="Rectangle 5"/>
          <p:cNvSpPr>
            <a:spLocks noChangeArrowheads="1"/>
          </p:cNvSpPr>
          <p:nvPr/>
        </p:nvSpPr>
        <p:spPr bwMode="auto">
          <a:xfrm rot="5400000">
            <a:off x="-307975" y="3886200"/>
            <a:ext cx="1349375" cy="701675"/>
          </a:xfrm>
          <a:prstGeom prst="rect">
            <a:avLst/>
          </a:prstGeom>
          <a:solidFill>
            <a:schemeClr val="bg1"/>
          </a:solidFill>
          <a:ln w="9525">
            <a:noFill/>
            <a:miter lim="800000"/>
            <a:headEnd/>
            <a:tailEnd/>
          </a:ln>
        </p:spPr>
        <p:txBody>
          <a:bodyPr>
            <a:spAutoFit/>
          </a:bodyPr>
          <a:lstStyle/>
          <a:p>
            <a:pPr algn="ctr">
              <a:spcBef>
                <a:spcPct val="0"/>
              </a:spcBef>
            </a:pPr>
            <a:r>
              <a:rPr lang="zh-CN" altLang="en-US" sz="2000" i="0">
                <a:solidFill>
                  <a:srgbClr val="FF0000"/>
                </a:solidFill>
                <a:ea typeface="宋体" pitchFamily="2" charset="-122"/>
              </a:rPr>
              <a:t>“</a:t>
            </a:r>
            <a:r>
              <a:rPr lang="en-US" altLang="zh-CN" sz="2000" i="0">
                <a:solidFill>
                  <a:srgbClr val="FF0000"/>
                </a:solidFill>
                <a:ea typeface="宋体" pitchFamily="2" charset="-122"/>
              </a:rPr>
              <a:t>Recevies From”</a:t>
            </a:r>
            <a:r>
              <a:rPr lang="en-US" altLang="zh-CN" sz="2000" i="0">
                <a:ea typeface="宋体" pitchFamily="2" charset="-122"/>
              </a:rPr>
              <a:t> </a:t>
            </a:r>
          </a:p>
        </p:txBody>
      </p:sp>
      <p:sp>
        <p:nvSpPr>
          <p:cNvPr id="28678" name="Rectangle 6"/>
          <p:cNvSpPr>
            <a:spLocks noChangeArrowheads="1"/>
          </p:cNvSpPr>
          <p:nvPr/>
        </p:nvSpPr>
        <p:spPr bwMode="auto">
          <a:xfrm rot="16200000" flipH="1">
            <a:off x="3275013" y="3897313"/>
            <a:ext cx="1349375" cy="701675"/>
          </a:xfrm>
          <a:prstGeom prst="rect">
            <a:avLst/>
          </a:prstGeom>
          <a:solidFill>
            <a:schemeClr val="bg1"/>
          </a:solidFill>
          <a:ln w="9525">
            <a:noFill/>
            <a:miter lim="800000"/>
            <a:headEnd/>
            <a:tailEnd/>
          </a:ln>
        </p:spPr>
        <p:txBody>
          <a:bodyPr>
            <a:spAutoFit/>
          </a:bodyPr>
          <a:lstStyle/>
          <a:p>
            <a:pPr algn="ctr">
              <a:spcBef>
                <a:spcPct val="0"/>
              </a:spcBef>
            </a:pPr>
            <a:r>
              <a:rPr lang="zh-CN" altLang="en-US" sz="2000" i="0">
                <a:solidFill>
                  <a:srgbClr val="FF0000"/>
                </a:solidFill>
                <a:ea typeface="宋体" pitchFamily="2" charset="-122"/>
              </a:rPr>
              <a:t>“</a:t>
            </a:r>
            <a:r>
              <a:rPr lang="en-US" altLang="zh-CN" sz="2000" i="0">
                <a:solidFill>
                  <a:srgbClr val="FF0000"/>
                </a:solidFill>
                <a:ea typeface="宋体" pitchFamily="2" charset="-122"/>
              </a:rPr>
              <a:t>Sends To”</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altLang="zh-CN" sz="3200" smtClean="0">
                <a:ea typeface="宋体" pitchFamily="2" charset="-122"/>
              </a:rPr>
              <a:t>Summary of Client OMG IDL Mapping Rules</a:t>
            </a:r>
          </a:p>
        </p:txBody>
      </p:sp>
      <p:sp>
        <p:nvSpPr>
          <p:cNvPr id="111619" name="Rectangle 3"/>
          <p:cNvSpPr>
            <a:spLocks noGrp="1" noChangeArrowheads="1"/>
          </p:cNvSpPr>
          <p:nvPr>
            <p:ph type="body" idx="1"/>
          </p:nvPr>
        </p:nvSpPr>
        <p:spPr>
          <a:xfrm>
            <a:off x="0" y="1019175"/>
            <a:ext cx="4251325" cy="5181600"/>
          </a:xfrm>
        </p:spPr>
        <p:txBody>
          <a:bodyPr/>
          <a:lstStyle/>
          <a:p>
            <a:pPr marL="174625" indent="-174625" eaLnBrk="1" hangingPunct="1">
              <a:spcBef>
                <a:spcPct val="50000"/>
              </a:spcBef>
            </a:pPr>
            <a:r>
              <a:rPr lang="en-US" altLang="zh-CN" sz="2000" smtClean="0">
                <a:ea typeface="宋体" pitchFamily="2" charset="-122"/>
              </a:rPr>
              <a:t>A </a:t>
            </a:r>
            <a:r>
              <a:rPr lang="en-US" altLang="zh-CN" sz="2000" i="1" smtClean="0">
                <a:ea typeface="宋体" pitchFamily="2" charset="-122"/>
              </a:rPr>
              <a:t>component type</a:t>
            </a:r>
            <a:r>
              <a:rPr lang="en-US" altLang="zh-CN" sz="2000" smtClean="0">
                <a:ea typeface="宋体" pitchFamily="2" charset="-122"/>
              </a:rPr>
              <a:t> is mapped to an interface inheriting from </a:t>
            </a:r>
            <a:r>
              <a:rPr lang="en-US" altLang="zh-CN" sz="2000" b="1" smtClean="0">
                <a:latin typeface="Courier New" pitchFamily="49" charset="0"/>
                <a:ea typeface="宋体" pitchFamily="2" charset="-122"/>
                <a:cs typeface="Courier New" pitchFamily="49" charset="0"/>
              </a:rPr>
              <a:t>Components::CCMObject</a:t>
            </a:r>
            <a:endParaRPr lang="en-US" altLang="zh-CN" sz="2000" b="1" smtClean="0">
              <a:ea typeface="宋体" pitchFamily="2" charset="-122"/>
            </a:endParaRPr>
          </a:p>
          <a:p>
            <a:pPr marL="174625" indent="-174625" eaLnBrk="1" hangingPunct="1">
              <a:spcBef>
                <a:spcPct val="50000"/>
              </a:spcBef>
            </a:pPr>
            <a:r>
              <a:rPr lang="en-US" altLang="zh-CN" sz="2000" i="1" smtClean="0">
                <a:ea typeface="宋体" pitchFamily="2" charset="-122"/>
              </a:rPr>
              <a:t>Facets</a:t>
            </a:r>
            <a:r>
              <a:rPr lang="en-US" altLang="zh-CN" sz="2000" smtClean="0">
                <a:ea typeface="宋体" pitchFamily="2" charset="-122"/>
              </a:rPr>
              <a:t> &amp; </a:t>
            </a:r>
            <a:r>
              <a:rPr lang="en-US" altLang="zh-CN" sz="2000" i="1" smtClean="0">
                <a:ea typeface="宋体" pitchFamily="2" charset="-122"/>
              </a:rPr>
              <a:t>event sinks</a:t>
            </a:r>
            <a:r>
              <a:rPr lang="en-US" altLang="zh-CN" sz="2000" smtClean="0">
                <a:ea typeface="宋体" pitchFamily="2" charset="-122"/>
              </a:rPr>
              <a:t> are mapped to a factory operation for obtaining the associated reference</a:t>
            </a:r>
          </a:p>
          <a:p>
            <a:pPr marL="174625" indent="-174625" eaLnBrk="1" hangingPunct="1">
              <a:spcBef>
                <a:spcPct val="50000"/>
              </a:spcBef>
            </a:pPr>
            <a:r>
              <a:rPr lang="en-US" altLang="zh-CN" sz="2000" i="1" smtClean="0">
                <a:ea typeface="宋体" pitchFamily="2" charset="-122"/>
              </a:rPr>
              <a:t>Receptacles</a:t>
            </a:r>
            <a:r>
              <a:rPr lang="en-US" altLang="zh-CN" sz="2000" smtClean="0">
                <a:ea typeface="宋体" pitchFamily="2" charset="-122"/>
              </a:rPr>
              <a:t> are mapped to operations for connecting, disconnecting, &amp; getting the associated reference(s)</a:t>
            </a:r>
          </a:p>
          <a:p>
            <a:pPr marL="174625" indent="-174625" eaLnBrk="1" hangingPunct="1">
              <a:spcBef>
                <a:spcPct val="50000"/>
              </a:spcBef>
            </a:pPr>
            <a:r>
              <a:rPr lang="en-US" altLang="zh-CN" sz="2000" i="1" smtClean="0">
                <a:ea typeface="宋体" pitchFamily="2" charset="-122"/>
              </a:rPr>
              <a:t>Event sources</a:t>
            </a:r>
            <a:r>
              <a:rPr lang="en-US" altLang="zh-CN" sz="2000" smtClean="0">
                <a:ea typeface="宋体" pitchFamily="2" charset="-122"/>
              </a:rPr>
              <a:t> are mapped to operations for subscribing &amp; unsubscribing for produced events</a:t>
            </a:r>
          </a:p>
        </p:txBody>
      </p:sp>
      <p:sp>
        <p:nvSpPr>
          <p:cNvPr id="111620" name="Rectangle 4"/>
          <p:cNvSpPr>
            <a:spLocks noChangeArrowheads="1"/>
          </p:cNvSpPr>
          <p:nvPr/>
        </p:nvSpPr>
        <p:spPr bwMode="auto">
          <a:xfrm>
            <a:off x="4206875" y="1030288"/>
            <a:ext cx="4937125" cy="5181600"/>
          </a:xfrm>
          <a:prstGeom prst="rect">
            <a:avLst/>
          </a:prstGeom>
          <a:noFill/>
          <a:ln w="9525">
            <a:noFill/>
            <a:miter lim="800000"/>
            <a:headEnd/>
            <a:tailEnd/>
          </a:ln>
        </p:spPr>
        <p:txBody>
          <a:bodyPr/>
          <a:lstStyle/>
          <a:p>
            <a:pPr marL="174625" indent="-174625">
              <a:buFontTx/>
              <a:buChar char="•"/>
            </a:pPr>
            <a:r>
              <a:rPr lang="en-US" altLang="zh-CN" sz="2000" i="0">
                <a:ea typeface="宋体" pitchFamily="2" charset="-122"/>
              </a:rPr>
              <a:t>An </a:t>
            </a:r>
            <a:r>
              <a:rPr lang="en-US" altLang="zh-CN" sz="2000">
                <a:ea typeface="宋体" pitchFamily="2" charset="-122"/>
              </a:rPr>
              <a:t>event type</a:t>
            </a:r>
            <a:r>
              <a:rPr lang="en-US" altLang="zh-CN" sz="2000" i="0">
                <a:ea typeface="宋体" pitchFamily="2" charset="-122"/>
              </a:rPr>
              <a:t> is mapped to</a:t>
            </a:r>
          </a:p>
          <a:p>
            <a:pPr marL="511175" lvl="1" indent="-163513">
              <a:buFontTx/>
              <a:buChar char="–"/>
            </a:pPr>
            <a:r>
              <a:rPr lang="en-US" altLang="zh-CN" sz="2000" i="0">
                <a:ea typeface="宋体" pitchFamily="2" charset="-122"/>
              </a:rPr>
              <a:t>A value type that inherits from </a:t>
            </a:r>
            <a:r>
              <a:rPr lang="en-US" altLang="zh-CN" sz="2000" b="1" i="0">
                <a:latin typeface="Courier New" pitchFamily="49" charset="0"/>
                <a:ea typeface="宋体" pitchFamily="2" charset="-122"/>
                <a:cs typeface="Courier New" pitchFamily="49" charset="0"/>
              </a:rPr>
              <a:t>Components::EventBase</a:t>
            </a:r>
            <a:r>
              <a:rPr lang="en-US" altLang="zh-CN" sz="2000" i="0">
                <a:ea typeface="宋体" pitchFamily="2" charset="-122"/>
              </a:rPr>
              <a:t> </a:t>
            </a:r>
          </a:p>
          <a:p>
            <a:pPr marL="511175" lvl="1" indent="-163513">
              <a:buFontTx/>
              <a:buChar char="–"/>
            </a:pPr>
            <a:r>
              <a:rPr lang="en-US" altLang="zh-CN" sz="2000" i="0">
                <a:ea typeface="宋体" pitchFamily="2" charset="-122"/>
              </a:rPr>
              <a:t>A consumer interface that inherits from </a:t>
            </a:r>
            <a:r>
              <a:rPr lang="en-US" altLang="zh-CN" sz="2000" b="1" i="0">
                <a:latin typeface="Courier New" pitchFamily="49" charset="0"/>
                <a:ea typeface="宋体" pitchFamily="2" charset="-122"/>
              </a:rPr>
              <a:t>Components:: EventConsumerBase</a:t>
            </a:r>
            <a:endParaRPr lang="en-US" altLang="zh-CN" sz="2000" b="1" i="0">
              <a:ea typeface="宋体" pitchFamily="2" charset="-122"/>
            </a:endParaRPr>
          </a:p>
          <a:p>
            <a:pPr marL="174625" indent="-174625">
              <a:buFontTx/>
              <a:buChar char="•"/>
            </a:pPr>
            <a:r>
              <a:rPr lang="en-US" altLang="zh-CN" sz="2000" i="0">
                <a:ea typeface="宋体" pitchFamily="2" charset="-122"/>
              </a:rPr>
              <a:t>A </a:t>
            </a:r>
            <a:r>
              <a:rPr lang="en-US" altLang="zh-CN" sz="2000">
                <a:ea typeface="宋体" pitchFamily="2" charset="-122"/>
              </a:rPr>
              <a:t>home type</a:t>
            </a:r>
            <a:r>
              <a:rPr lang="en-US" altLang="zh-CN" sz="2000" i="0">
                <a:ea typeface="宋体" pitchFamily="2" charset="-122"/>
              </a:rPr>
              <a:t> is mapped to three interfaces</a:t>
            </a:r>
          </a:p>
          <a:p>
            <a:pPr marL="511175" lvl="1" indent="-163513">
              <a:buFontTx/>
              <a:buChar char="–"/>
            </a:pPr>
            <a:r>
              <a:rPr lang="en-US" altLang="zh-CN" sz="2000" i="0">
                <a:ea typeface="宋体" pitchFamily="2" charset="-122"/>
              </a:rPr>
              <a:t>One for explicit user-defined operations that inherits from </a:t>
            </a:r>
            <a:r>
              <a:rPr lang="en-US" altLang="zh-CN" sz="2000" b="1" i="0">
                <a:latin typeface="Courier New" pitchFamily="49" charset="0"/>
                <a:ea typeface="宋体" pitchFamily="2" charset="-122"/>
              </a:rPr>
              <a:t>Components::CCMHome</a:t>
            </a:r>
            <a:endParaRPr lang="en-US" altLang="zh-CN" sz="2000" b="1" i="0">
              <a:ea typeface="宋体" pitchFamily="2" charset="-122"/>
            </a:endParaRPr>
          </a:p>
          <a:p>
            <a:pPr marL="511175" lvl="1" indent="-163513">
              <a:buFontTx/>
              <a:buChar char="–"/>
            </a:pPr>
            <a:r>
              <a:rPr lang="en-US" altLang="zh-CN" sz="2000" i="0">
                <a:ea typeface="宋体" pitchFamily="2" charset="-122"/>
              </a:rPr>
              <a:t>One for generated implicit operations</a:t>
            </a:r>
          </a:p>
          <a:p>
            <a:pPr marL="511175" lvl="1" indent="-163513">
              <a:buFontTx/>
              <a:buChar char="–"/>
            </a:pPr>
            <a:r>
              <a:rPr lang="en-US" altLang="zh-CN" sz="2000" i="0">
                <a:ea typeface="宋体" pitchFamily="2" charset="-122"/>
              </a:rPr>
              <a:t>One inheriting from both interfaces</a:t>
            </a:r>
          </a:p>
        </p:txBody>
      </p:sp>
      <p:sp>
        <p:nvSpPr>
          <p:cNvPr id="111621" name="Rectangle 5"/>
          <p:cNvSpPr>
            <a:spLocks noChangeArrowheads="1"/>
          </p:cNvSpPr>
          <p:nvPr/>
        </p:nvSpPr>
        <p:spPr bwMode="auto">
          <a:xfrm>
            <a:off x="1003300" y="6384925"/>
            <a:ext cx="7058025" cy="4064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We explored all of these mappings in detail in previous slides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AFD07199-0C57-4307-8632-E9A38324F402}" type="datetime1">
              <a:rPr lang="zh-CN" altLang="en-US">
                <a:ea typeface="宋体" pitchFamily="2" charset="-122"/>
              </a:rPr>
              <a:pPr/>
              <a:t>2010-4-28</a:t>
            </a:fld>
            <a:endParaRPr lang="en-US" altLang="zh-CN">
              <a:ea typeface="宋体" pitchFamily="2" charset="-122"/>
            </a:endParaRPr>
          </a:p>
        </p:txBody>
      </p:sp>
      <p:sp>
        <p:nvSpPr>
          <p:cNvPr id="112643" name="Slide Number Placeholder 4"/>
          <p:cNvSpPr>
            <a:spLocks noGrp="1"/>
          </p:cNvSpPr>
          <p:nvPr>
            <p:ph type="sldNum" sz="quarter" idx="10"/>
          </p:nvPr>
        </p:nvSpPr>
        <p:spPr>
          <a:noFill/>
        </p:spPr>
        <p:txBody>
          <a:bodyPr/>
          <a:lstStyle/>
          <a:p>
            <a:fld id="{DBD009A1-EA66-41A8-81D3-0010519DBA98}" type="slidenum">
              <a:rPr lang="zh-CN" altLang="en-US" smtClean="0">
                <a:latin typeface="Arial" charset="0"/>
              </a:rPr>
              <a:pPr/>
              <a:t>66</a:t>
            </a:fld>
            <a:endParaRPr lang="en-US" altLang="zh-CN" smtClean="0">
              <a:latin typeface="Arial" charset="0"/>
            </a:endParaRPr>
          </a:p>
        </p:txBody>
      </p:sp>
      <p:sp>
        <p:nvSpPr>
          <p:cNvPr id="112644" name="Rectangle 3"/>
          <p:cNvSpPr>
            <a:spLocks noGrp="1" noChangeArrowheads="1"/>
          </p:cNvSpPr>
          <p:nvPr>
            <p:ph type="body" idx="1"/>
          </p:nvPr>
        </p:nvSpPr>
        <p:spPr>
          <a:xfrm>
            <a:off x="1219200" y="1066800"/>
            <a:ext cx="7315200" cy="4953000"/>
          </a:xfrm>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CCM Component </a:t>
            </a:r>
          </a:p>
          <a:p>
            <a:pPr algn="ctr" eaLnBrk="1" hangingPunct="1">
              <a:buFont typeface="Wingdings" pitchFamily="2" charset="2"/>
              <a:buNone/>
            </a:pPr>
            <a:r>
              <a:rPr lang="en-US" altLang="zh-CN" sz="5400" smtClean="0">
                <a:solidFill>
                  <a:srgbClr val="FF3300"/>
                </a:solidFill>
                <a:ea typeface="ＭＳ Ｐゴシック" pitchFamily="34" charset="-128"/>
              </a:rPr>
              <a:t>Run-time Environment &amp; Containers</a:t>
            </a:r>
          </a:p>
        </p:txBody>
      </p:sp>
      <p:sp>
        <p:nvSpPr>
          <p:cNvPr id="112645" name="Text Box 4"/>
          <p:cNvSpPr txBox="1">
            <a:spLocks noChangeArrowheads="1"/>
          </p:cNvSpPr>
          <p:nvPr/>
        </p:nvSpPr>
        <p:spPr bwMode="auto">
          <a:xfrm>
            <a:off x="2141538" y="5589588"/>
            <a:ext cx="5413375" cy="457200"/>
          </a:xfrm>
          <a:prstGeom prst="rect">
            <a:avLst/>
          </a:prstGeom>
          <a:noFill/>
          <a:ln w="9525">
            <a:noFill/>
            <a:miter lim="800000"/>
            <a:headEnd/>
            <a:tailEnd/>
          </a:ln>
        </p:spPr>
        <p:txBody>
          <a:bodyPr wrap="none">
            <a:spAutoFit/>
          </a:bodyPr>
          <a:lstStyle/>
          <a:p>
            <a:pPr algn="ctr"/>
            <a:r>
              <a:rPr lang="en-US" altLang="zh-CN" sz="2400" i="0">
                <a:ea typeface="宋体" pitchFamily="2" charset="-122"/>
              </a:rPr>
              <a:t>www.cs.wustl.edu/~schmidt/cuj-18.doc</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2"/>
          <p:cNvGraphicFramePr>
            <a:graphicFrameLocks noChangeAspect="1"/>
          </p:cNvGraphicFramePr>
          <p:nvPr>
            <p:ph sz="half" idx="1"/>
          </p:nvPr>
        </p:nvGraphicFramePr>
        <p:xfrm>
          <a:off x="152400" y="1411288"/>
          <a:ext cx="8826500" cy="4891087"/>
        </p:xfrm>
        <a:graphic>
          <a:graphicData uri="http://schemas.openxmlformats.org/presentationml/2006/ole">
            <p:oleObj spid="_x0000_s29698" name="Visio" r:id="rId3" imgW="12585192" imgH="6974434" progId="Visio.Drawing.11">
              <p:embed/>
            </p:oleObj>
          </a:graphicData>
        </a:graphic>
      </p:graphicFrame>
      <p:sp>
        <p:nvSpPr>
          <p:cNvPr id="29699" name="Rectangle 2"/>
          <p:cNvSpPr>
            <a:spLocks noGrp="1" noChangeArrowheads="1"/>
          </p:cNvSpPr>
          <p:nvPr>
            <p:ph type="title"/>
          </p:nvPr>
        </p:nvSpPr>
        <p:spPr/>
        <p:txBody>
          <a:bodyPr/>
          <a:lstStyle/>
          <a:p>
            <a:pPr eaLnBrk="1" hangingPunct="1"/>
            <a:r>
              <a:rPr lang="en-US" altLang="zh-CN" sz="3200" smtClean="0">
                <a:ea typeface="宋体" pitchFamily="2" charset="-122"/>
              </a:rPr>
              <a:t>Component Implementation Stage</a:t>
            </a:r>
          </a:p>
        </p:txBody>
      </p:sp>
      <p:sp>
        <p:nvSpPr>
          <p:cNvPr id="29700" name="Text Box 8"/>
          <p:cNvSpPr txBox="1">
            <a:spLocks noChangeArrowheads="1"/>
          </p:cNvSpPr>
          <p:nvPr/>
        </p:nvSpPr>
        <p:spPr bwMode="auto">
          <a:xfrm>
            <a:off x="1092200" y="990600"/>
            <a:ext cx="6950075"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ea typeface="宋体" pitchFamily="2" charset="-122"/>
              </a:rPr>
              <a:t>Goal 1: Implement </a:t>
            </a:r>
            <a:r>
              <a:rPr lang="en-US" altLang="zh-CN" sz="2000">
                <a:ea typeface="宋体" pitchFamily="2" charset="-122"/>
              </a:rPr>
              <a:t>components</a:t>
            </a:r>
            <a:r>
              <a:rPr lang="en-US" altLang="zh-CN" sz="2000" i="0">
                <a:ea typeface="宋体" pitchFamily="2" charset="-122"/>
              </a:rPr>
              <a:t> in the context of </a:t>
            </a:r>
            <a:r>
              <a:rPr lang="en-US" altLang="zh-CN" sz="2000">
                <a:ea typeface="宋体" pitchFamily="2" charset="-122"/>
              </a:rPr>
              <a:t>containers</a:t>
            </a:r>
          </a:p>
        </p:txBody>
      </p:sp>
      <p:sp>
        <p:nvSpPr>
          <p:cNvPr id="29701" name="Rectangle 9"/>
          <p:cNvSpPr>
            <a:spLocks noChangeArrowheads="1"/>
          </p:cNvSpPr>
          <p:nvPr/>
        </p:nvSpPr>
        <p:spPr bwMode="auto">
          <a:xfrm>
            <a:off x="2070100" y="1446213"/>
            <a:ext cx="4265613" cy="2655887"/>
          </a:xfrm>
          <a:prstGeom prst="rect">
            <a:avLst/>
          </a:prstGeom>
          <a:noFill/>
          <a:ln w="38100">
            <a:solidFill>
              <a:srgbClr val="FF3300"/>
            </a:solidFill>
            <a:miter lim="800000"/>
            <a:headEnd/>
            <a:tailEnd/>
          </a:ln>
        </p:spPr>
        <p:txBody>
          <a:bodyPr wrap="none" anchor="ctr"/>
          <a:lstStyle/>
          <a:p>
            <a:pPr algn="ctr">
              <a:lnSpc>
                <a:spcPct val="35000"/>
              </a:lnSpc>
            </a:pPr>
            <a:endParaRPr lang="zh-CN" altLang="en-US" sz="2000" i="0">
              <a:solidFill>
                <a:srgbClr val="FF3300"/>
              </a:solidFill>
              <a:ea typeface="宋体" pitchFamily="2"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59"/>
          <p:cNvSpPr>
            <a:spLocks noChangeAspect="1" noChangeArrowheads="1"/>
          </p:cNvSpPr>
          <p:nvPr/>
        </p:nvSpPr>
        <p:spPr bwMode="auto">
          <a:xfrm>
            <a:off x="163513" y="3024188"/>
            <a:ext cx="4394200" cy="2649537"/>
          </a:xfrm>
          <a:prstGeom prst="roundRect">
            <a:avLst>
              <a:gd name="adj" fmla="val 16667"/>
            </a:avLst>
          </a:prstGeom>
          <a:solidFill>
            <a:srgbClr val="66CCFF"/>
          </a:solidFill>
          <a:ln w="9525">
            <a:solidFill>
              <a:schemeClr val="tx1"/>
            </a:solidFill>
            <a:round/>
            <a:headEnd/>
            <a:tailEnd/>
          </a:ln>
        </p:spPr>
        <p:txBody>
          <a:bodyPr wrap="none" anchor="ctr"/>
          <a:lstStyle/>
          <a:p>
            <a:pPr algn="ctr"/>
            <a:endParaRPr lang="zh-CN" altLang="en-US" i="0">
              <a:ea typeface="宋体" pitchFamily="2" charset="-122"/>
            </a:endParaRPr>
          </a:p>
        </p:txBody>
      </p:sp>
      <p:grpSp>
        <p:nvGrpSpPr>
          <p:cNvPr id="2" name="Group 233"/>
          <p:cNvGrpSpPr>
            <a:grpSpLocks/>
          </p:cNvGrpSpPr>
          <p:nvPr/>
        </p:nvGrpSpPr>
        <p:grpSpPr bwMode="auto">
          <a:xfrm>
            <a:off x="808038" y="3205163"/>
            <a:ext cx="1468437" cy="1863725"/>
            <a:chOff x="509" y="2019"/>
            <a:chExt cx="925" cy="1174"/>
          </a:xfrm>
        </p:grpSpPr>
        <p:grpSp>
          <p:nvGrpSpPr>
            <p:cNvPr id="113753" name="Group 231"/>
            <p:cNvGrpSpPr>
              <a:grpSpLocks/>
            </p:cNvGrpSpPr>
            <p:nvPr/>
          </p:nvGrpSpPr>
          <p:grpSpPr bwMode="auto">
            <a:xfrm>
              <a:off x="509" y="2030"/>
              <a:ext cx="925" cy="1163"/>
              <a:chOff x="509" y="2030"/>
              <a:chExt cx="925" cy="1163"/>
            </a:xfrm>
          </p:grpSpPr>
          <p:grpSp>
            <p:nvGrpSpPr>
              <p:cNvPr id="113755" name="Group 219"/>
              <p:cNvGrpSpPr>
                <a:grpSpLocks/>
              </p:cNvGrpSpPr>
              <p:nvPr/>
            </p:nvGrpSpPr>
            <p:grpSpPr bwMode="auto">
              <a:xfrm>
                <a:off x="509" y="2030"/>
                <a:ext cx="925" cy="1163"/>
                <a:chOff x="509" y="2030"/>
                <a:chExt cx="925" cy="1163"/>
              </a:xfrm>
            </p:grpSpPr>
            <p:sp>
              <p:nvSpPr>
                <p:cNvPr id="113762" name="Rectangle 61"/>
                <p:cNvSpPr>
                  <a:spLocks noChangeArrowheads="1"/>
                </p:cNvSpPr>
                <p:nvPr/>
              </p:nvSpPr>
              <p:spPr bwMode="auto">
                <a:xfrm>
                  <a:off x="509" y="2030"/>
                  <a:ext cx="925" cy="1163"/>
                </a:xfrm>
                <a:prstGeom prst="rect">
                  <a:avLst/>
                </a:prstGeom>
                <a:solidFill>
                  <a:srgbClr val="FFCC66"/>
                </a:solidFill>
                <a:ln w="3175" cap="rnd">
                  <a:solidFill>
                    <a:srgbClr val="000000"/>
                  </a:solidFill>
                  <a:round/>
                  <a:headEnd/>
                  <a:tailEnd/>
                </a:ln>
              </p:spPr>
              <p:txBody>
                <a:bodyPr/>
                <a:lstStyle/>
                <a:p>
                  <a:endParaRPr lang="nl-NL"/>
                </a:p>
              </p:txBody>
            </p:sp>
            <p:sp>
              <p:nvSpPr>
                <p:cNvPr id="113763" name="Rectangle 71"/>
                <p:cNvSpPr>
                  <a:spLocks noChangeArrowheads="1"/>
                </p:cNvSpPr>
                <p:nvPr/>
              </p:nvSpPr>
              <p:spPr bwMode="auto">
                <a:xfrm>
                  <a:off x="1130" y="2931"/>
                  <a:ext cx="231" cy="175"/>
                </a:xfrm>
                <a:prstGeom prst="rect">
                  <a:avLst/>
                </a:prstGeom>
                <a:solidFill>
                  <a:srgbClr val="E3FFFF"/>
                </a:solidFill>
                <a:ln w="3175" cap="rnd">
                  <a:solidFill>
                    <a:srgbClr val="000000"/>
                  </a:solidFill>
                  <a:round/>
                  <a:headEnd/>
                  <a:tailEnd/>
                </a:ln>
              </p:spPr>
              <p:txBody>
                <a:bodyPr/>
                <a:lstStyle/>
                <a:p>
                  <a:endParaRPr lang="nl-NL"/>
                </a:p>
              </p:txBody>
            </p:sp>
            <p:sp>
              <p:nvSpPr>
                <p:cNvPr id="113764" name="Rectangle 72"/>
                <p:cNvSpPr>
                  <a:spLocks noChangeArrowheads="1"/>
                </p:cNvSpPr>
                <p:nvPr/>
              </p:nvSpPr>
              <p:spPr bwMode="auto">
                <a:xfrm>
                  <a:off x="1169" y="2975"/>
                  <a:ext cx="168" cy="96"/>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POA</a:t>
                  </a:r>
                  <a:endParaRPr lang="en-US" altLang="zh-CN" sz="1400" i="0">
                    <a:ea typeface="宋体" pitchFamily="2" charset="-122"/>
                  </a:endParaRPr>
                </a:p>
              </p:txBody>
            </p:sp>
            <p:sp>
              <p:nvSpPr>
                <p:cNvPr id="113765" name="Rectangle 112"/>
                <p:cNvSpPr>
                  <a:spLocks noChangeArrowheads="1"/>
                </p:cNvSpPr>
                <p:nvPr/>
              </p:nvSpPr>
              <p:spPr bwMode="auto">
                <a:xfrm>
                  <a:off x="1099" y="2452"/>
                  <a:ext cx="246"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Callback</a:t>
                  </a:r>
                  <a:endParaRPr lang="en-US" altLang="zh-CN" sz="1400" i="0">
                    <a:ea typeface="宋体" pitchFamily="2" charset="-122"/>
                  </a:endParaRPr>
                </a:p>
              </p:txBody>
            </p:sp>
            <p:sp>
              <p:nvSpPr>
                <p:cNvPr id="113766" name="Rectangle 113"/>
                <p:cNvSpPr>
                  <a:spLocks noChangeArrowheads="1"/>
                </p:cNvSpPr>
                <p:nvPr/>
              </p:nvSpPr>
              <p:spPr bwMode="auto">
                <a:xfrm>
                  <a:off x="1090" y="2530"/>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sp>
              <p:nvSpPr>
                <p:cNvPr id="113767" name="Rectangle 114"/>
                <p:cNvSpPr>
                  <a:spLocks noChangeArrowheads="1"/>
                </p:cNvSpPr>
                <p:nvPr/>
              </p:nvSpPr>
              <p:spPr bwMode="auto">
                <a:xfrm>
                  <a:off x="695" y="2773"/>
                  <a:ext cx="215"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Internal</a:t>
                  </a:r>
                  <a:endParaRPr lang="en-US" altLang="zh-CN" sz="1400" i="0">
                    <a:ea typeface="宋体" pitchFamily="2" charset="-122"/>
                  </a:endParaRPr>
                </a:p>
              </p:txBody>
            </p:sp>
            <p:sp>
              <p:nvSpPr>
                <p:cNvPr id="113768" name="Rectangle 115"/>
                <p:cNvSpPr>
                  <a:spLocks noChangeArrowheads="1"/>
                </p:cNvSpPr>
                <p:nvPr/>
              </p:nvSpPr>
              <p:spPr bwMode="auto">
                <a:xfrm>
                  <a:off x="670" y="2850"/>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sp>
            <p:nvSpPr>
              <p:cNvPr id="113756" name="Freeform 83"/>
              <p:cNvSpPr>
                <a:spLocks/>
              </p:cNvSpPr>
              <p:nvPr/>
            </p:nvSpPr>
            <p:spPr bwMode="auto">
              <a:xfrm>
                <a:off x="1118" y="2640"/>
                <a:ext cx="58" cy="59"/>
              </a:xfrm>
              <a:custGeom>
                <a:avLst/>
                <a:gdLst>
                  <a:gd name="T0" fmla="*/ 0 w 192"/>
                  <a:gd name="T1" fmla="*/ 0 h 193"/>
                  <a:gd name="T2" fmla="*/ 0 w 192"/>
                  <a:gd name="T3" fmla="*/ 0 h 193"/>
                  <a:gd name="T4" fmla="*/ 0 w 192"/>
                  <a:gd name="T5" fmla="*/ 0 h 193"/>
                  <a:gd name="T6" fmla="*/ 0 w 192"/>
                  <a:gd name="T7" fmla="*/ 0 h 193"/>
                  <a:gd name="T8" fmla="*/ 0 w 192"/>
                  <a:gd name="T9" fmla="*/ 0 h 193"/>
                  <a:gd name="T10" fmla="*/ 0 w 192"/>
                  <a:gd name="T11" fmla="*/ 0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3757" name="Freeform 84"/>
              <p:cNvSpPr>
                <a:spLocks/>
              </p:cNvSpPr>
              <p:nvPr/>
            </p:nvSpPr>
            <p:spPr bwMode="auto">
              <a:xfrm>
                <a:off x="1118" y="2640"/>
                <a:ext cx="58" cy="59"/>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60"/>
                      <a:pt x="59" y="77"/>
                      <a:pt x="38" y="77"/>
                    </a:cubicBezTo>
                    <a:cubicBezTo>
                      <a:pt x="17" y="77"/>
                      <a:pt x="0" y="60"/>
                      <a:pt x="0" y="38"/>
                    </a:cubicBezTo>
                  </a:path>
                </a:pathLst>
              </a:custGeom>
              <a:noFill/>
              <a:ln w="3175" cap="rnd">
                <a:solidFill>
                  <a:srgbClr val="000000"/>
                </a:solidFill>
                <a:round/>
                <a:headEnd/>
                <a:tailEnd/>
              </a:ln>
            </p:spPr>
            <p:txBody>
              <a:bodyPr/>
              <a:lstStyle/>
              <a:p>
                <a:endParaRPr lang="nl-NL"/>
              </a:p>
            </p:txBody>
          </p:sp>
          <p:sp>
            <p:nvSpPr>
              <p:cNvPr id="113758" name="Freeform 85"/>
              <p:cNvSpPr>
                <a:spLocks/>
              </p:cNvSpPr>
              <p:nvPr/>
            </p:nvSpPr>
            <p:spPr bwMode="auto">
              <a:xfrm>
                <a:off x="1118" y="2786"/>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59" name="Freeform 86"/>
              <p:cNvSpPr>
                <a:spLocks/>
              </p:cNvSpPr>
              <p:nvPr/>
            </p:nvSpPr>
            <p:spPr bwMode="auto">
              <a:xfrm>
                <a:off x="1118" y="2786"/>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59"/>
                      <a:pt x="59"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3760" name="Line 92"/>
              <p:cNvSpPr>
                <a:spLocks noChangeShapeType="1"/>
              </p:cNvSpPr>
              <p:nvPr/>
            </p:nvSpPr>
            <p:spPr bwMode="auto">
              <a:xfrm flipH="1">
                <a:off x="1031" y="2669"/>
                <a:ext cx="87" cy="1"/>
              </a:xfrm>
              <a:prstGeom prst="line">
                <a:avLst/>
              </a:prstGeom>
              <a:noFill/>
              <a:ln w="3175" cap="rnd">
                <a:solidFill>
                  <a:srgbClr val="000000"/>
                </a:solidFill>
                <a:round/>
                <a:headEnd/>
                <a:tailEnd/>
              </a:ln>
            </p:spPr>
            <p:txBody>
              <a:bodyPr/>
              <a:lstStyle/>
              <a:p>
                <a:endParaRPr lang="nl-NL"/>
              </a:p>
            </p:txBody>
          </p:sp>
          <p:sp>
            <p:nvSpPr>
              <p:cNvPr id="113761" name="Line 93"/>
              <p:cNvSpPr>
                <a:spLocks noChangeShapeType="1"/>
              </p:cNvSpPr>
              <p:nvPr/>
            </p:nvSpPr>
            <p:spPr bwMode="auto">
              <a:xfrm flipH="1">
                <a:off x="1031" y="2815"/>
                <a:ext cx="87" cy="0"/>
              </a:xfrm>
              <a:prstGeom prst="line">
                <a:avLst/>
              </a:prstGeom>
              <a:noFill/>
              <a:ln w="3175" cap="rnd">
                <a:solidFill>
                  <a:srgbClr val="000000"/>
                </a:solidFill>
                <a:round/>
                <a:headEnd/>
                <a:tailEnd/>
              </a:ln>
            </p:spPr>
            <p:txBody>
              <a:bodyPr/>
              <a:lstStyle/>
              <a:p>
                <a:endParaRPr lang="nl-NL"/>
              </a:p>
            </p:txBody>
          </p:sp>
        </p:grpSp>
        <p:sp>
          <p:nvSpPr>
            <p:cNvPr id="113754" name="Rectangle 116"/>
            <p:cNvSpPr>
              <a:spLocks noChangeArrowheads="1"/>
            </p:cNvSpPr>
            <p:nvPr/>
          </p:nvSpPr>
          <p:spPr bwMode="auto">
            <a:xfrm>
              <a:off x="704" y="2019"/>
              <a:ext cx="564" cy="173"/>
            </a:xfrm>
            <a:prstGeom prst="rect">
              <a:avLst/>
            </a:prstGeom>
            <a:noFill/>
            <a:ln w="9525">
              <a:noFill/>
              <a:miter lim="800000"/>
              <a:headEnd/>
              <a:tailEnd/>
            </a:ln>
          </p:spPr>
          <p:txBody>
            <a:bodyPr wrap="none">
              <a:spAutoFit/>
            </a:bodyPr>
            <a:lstStyle/>
            <a:p>
              <a:r>
                <a:rPr lang="en-US" altLang="zh-CN" sz="1200" b="1" i="0">
                  <a:solidFill>
                    <a:srgbClr val="000000"/>
                  </a:solidFill>
                  <a:ea typeface="宋体" pitchFamily="2" charset="-122"/>
                </a:rPr>
                <a:t>Container</a:t>
              </a:r>
            </a:p>
          </p:txBody>
        </p:sp>
      </p:grpSp>
      <p:sp>
        <p:nvSpPr>
          <p:cNvPr id="113668" name="Rectangle 2"/>
          <p:cNvSpPr>
            <a:spLocks noGrp="1" noChangeArrowheads="1"/>
          </p:cNvSpPr>
          <p:nvPr>
            <p:ph type="title"/>
          </p:nvPr>
        </p:nvSpPr>
        <p:spPr/>
        <p:txBody>
          <a:bodyPr/>
          <a:lstStyle/>
          <a:p>
            <a:pPr eaLnBrk="1" hangingPunct="1"/>
            <a:r>
              <a:rPr lang="en-US" altLang="zh-CN" sz="3200" smtClean="0">
                <a:ea typeface="宋体" pitchFamily="2" charset="-122"/>
              </a:rPr>
              <a:t>CCM Component Server Features </a:t>
            </a:r>
          </a:p>
        </p:txBody>
      </p:sp>
      <p:sp>
        <p:nvSpPr>
          <p:cNvPr id="386051" name="Rectangle 3"/>
          <p:cNvSpPr>
            <a:spLocks noGrp="1" noChangeArrowheads="1"/>
          </p:cNvSpPr>
          <p:nvPr>
            <p:ph type="body" idx="1"/>
          </p:nvPr>
        </p:nvSpPr>
        <p:spPr>
          <a:xfrm>
            <a:off x="4437063" y="1030288"/>
            <a:ext cx="4592637" cy="4945062"/>
          </a:xfrm>
        </p:spPr>
        <p:txBody>
          <a:bodyPr/>
          <a:lstStyle/>
          <a:p>
            <a:pPr marL="176213" indent="-176213" eaLnBrk="1" hangingPunct="1">
              <a:spcBef>
                <a:spcPct val="40000"/>
              </a:spcBef>
            </a:pPr>
            <a:r>
              <a:rPr lang="en-US" altLang="zh-CN" sz="2000" smtClean="0">
                <a:ea typeface="宋体" pitchFamily="2" charset="-122"/>
              </a:rPr>
              <a:t>CCM’s primary enhancement to CORBA 2.x is its focus on </a:t>
            </a:r>
            <a:r>
              <a:rPr lang="en-US" altLang="zh-CN" sz="2000" i="1" smtClean="0">
                <a:ea typeface="宋体" pitchFamily="2" charset="-122"/>
              </a:rPr>
              <a:t>component servers</a:t>
            </a:r>
            <a:r>
              <a:rPr lang="en-US" altLang="zh-CN" sz="2000" smtClean="0">
                <a:ea typeface="宋体" pitchFamily="2" charset="-122"/>
              </a:rPr>
              <a:t> &amp; </a:t>
            </a:r>
            <a:r>
              <a:rPr lang="en-US" altLang="zh-CN" sz="2000" i="1" smtClean="0">
                <a:ea typeface="宋体" pitchFamily="2" charset="-122"/>
              </a:rPr>
              <a:t>application deployment/configuration</a:t>
            </a:r>
          </a:p>
          <a:p>
            <a:pPr marL="176213" indent="-176213" eaLnBrk="1" hangingPunct="1">
              <a:spcBef>
                <a:spcPct val="40000"/>
              </a:spcBef>
            </a:pPr>
            <a:r>
              <a:rPr lang="en-US" altLang="zh-CN" sz="2000" smtClean="0">
                <a:ea typeface="宋体" pitchFamily="2" charset="-122"/>
              </a:rPr>
              <a:t>CCM extends CORBA 2.x via</a:t>
            </a:r>
          </a:p>
          <a:p>
            <a:pPr marL="512763" lvl="1" indent="-176213" eaLnBrk="1" hangingPunct="1">
              <a:spcBef>
                <a:spcPct val="40000"/>
              </a:spcBef>
            </a:pPr>
            <a:r>
              <a:rPr lang="en-US" altLang="zh-CN" sz="2000" smtClean="0">
                <a:ea typeface="宋体" pitchFamily="2" charset="-122"/>
              </a:rPr>
              <a:t>Higher-level abstractions of common servant usage models</a:t>
            </a:r>
          </a:p>
          <a:p>
            <a:pPr marL="512763" lvl="1" indent="-176213" eaLnBrk="1" hangingPunct="1">
              <a:spcBef>
                <a:spcPct val="40000"/>
              </a:spcBef>
            </a:pPr>
            <a:r>
              <a:rPr lang="en-US" altLang="zh-CN" sz="2000" smtClean="0">
                <a:ea typeface="宋体" pitchFamily="2" charset="-122"/>
              </a:rPr>
              <a:t>Tool-based configuration &amp; </a:t>
            </a:r>
            <a:r>
              <a:rPr lang="en-US" altLang="zh-CN" sz="2000" i="1" smtClean="0">
                <a:ea typeface="宋体" pitchFamily="2" charset="-122"/>
              </a:rPr>
              <a:t>meta-programming</a:t>
            </a:r>
            <a:r>
              <a:rPr lang="en-US" altLang="zh-CN" sz="2000" smtClean="0">
                <a:ea typeface="宋体" pitchFamily="2" charset="-122"/>
              </a:rPr>
              <a:t> techniques, e.g.:</a:t>
            </a:r>
          </a:p>
          <a:p>
            <a:pPr marL="860425" lvl="2" indent="-169863" eaLnBrk="1" hangingPunct="1">
              <a:spcBef>
                <a:spcPct val="40000"/>
              </a:spcBef>
            </a:pPr>
            <a:r>
              <a:rPr lang="en-US" altLang="zh-CN" smtClean="0">
                <a:ea typeface="宋体" pitchFamily="2" charset="-122"/>
              </a:rPr>
              <a:t>Reusable run-time environment</a:t>
            </a:r>
          </a:p>
          <a:p>
            <a:pPr marL="860425" lvl="2" indent="-169863" eaLnBrk="1" hangingPunct="1">
              <a:spcBef>
                <a:spcPct val="40000"/>
              </a:spcBef>
            </a:pPr>
            <a:r>
              <a:rPr lang="en-US" altLang="zh-CN" smtClean="0">
                <a:ea typeface="宋体" pitchFamily="2" charset="-122"/>
              </a:rPr>
              <a:t>Drop in &amp; run</a:t>
            </a:r>
          </a:p>
          <a:p>
            <a:pPr marL="860425" lvl="2" indent="-169863" eaLnBrk="1" hangingPunct="1">
              <a:spcBef>
                <a:spcPct val="40000"/>
              </a:spcBef>
            </a:pPr>
            <a:r>
              <a:rPr lang="en-US" altLang="zh-CN" smtClean="0">
                <a:ea typeface="宋体" pitchFamily="2" charset="-122"/>
              </a:rPr>
              <a:t>Transparent to clients</a:t>
            </a:r>
          </a:p>
          <a:p>
            <a:pPr marL="176213" indent="-176213" eaLnBrk="1" hangingPunct="1">
              <a:spcBef>
                <a:spcPct val="40000"/>
              </a:spcBef>
            </a:pPr>
            <a:r>
              <a:rPr lang="en-US" altLang="zh-CN" sz="2000" smtClean="0">
                <a:ea typeface="宋体" pitchFamily="2" charset="-122"/>
              </a:rPr>
              <a:t>The CCM </a:t>
            </a:r>
            <a:r>
              <a:rPr lang="en-US" altLang="zh-CN" sz="2000" i="1" smtClean="0">
                <a:ea typeface="宋体" pitchFamily="2" charset="-122"/>
              </a:rPr>
              <a:t>container framework</a:t>
            </a:r>
            <a:r>
              <a:rPr lang="en-US" altLang="zh-CN" sz="2000" smtClean="0">
                <a:ea typeface="宋体" pitchFamily="2" charset="-122"/>
              </a:rPr>
              <a:t> is central to this support</a:t>
            </a:r>
          </a:p>
        </p:txBody>
      </p:sp>
      <p:sp>
        <p:nvSpPr>
          <p:cNvPr id="113670" name="Line 16"/>
          <p:cNvSpPr>
            <a:spLocks noChangeShapeType="1"/>
          </p:cNvSpPr>
          <p:nvPr/>
        </p:nvSpPr>
        <p:spPr bwMode="auto">
          <a:xfrm>
            <a:off x="1735138" y="1738313"/>
            <a:ext cx="879475" cy="2265362"/>
          </a:xfrm>
          <a:prstGeom prst="line">
            <a:avLst/>
          </a:prstGeom>
          <a:noFill/>
          <a:ln w="9525">
            <a:solidFill>
              <a:schemeClr val="tx2"/>
            </a:solidFill>
            <a:round/>
            <a:headEnd/>
            <a:tailEnd type="triangle" w="med" len="med"/>
          </a:ln>
        </p:spPr>
        <p:txBody>
          <a:bodyPr anchor="ctr">
            <a:spAutoFit/>
          </a:bodyPr>
          <a:lstStyle/>
          <a:p>
            <a:endParaRPr lang="nl-NL"/>
          </a:p>
        </p:txBody>
      </p:sp>
      <p:sp>
        <p:nvSpPr>
          <p:cNvPr id="113671" name="Line 17"/>
          <p:cNvSpPr>
            <a:spLocks noChangeShapeType="1"/>
          </p:cNvSpPr>
          <p:nvPr/>
        </p:nvSpPr>
        <p:spPr bwMode="auto">
          <a:xfrm flipH="1">
            <a:off x="2679700" y="1585913"/>
            <a:ext cx="823913" cy="2005012"/>
          </a:xfrm>
          <a:prstGeom prst="line">
            <a:avLst/>
          </a:prstGeom>
          <a:noFill/>
          <a:ln w="9525">
            <a:solidFill>
              <a:schemeClr val="tx2"/>
            </a:solidFill>
            <a:round/>
            <a:headEnd/>
            <a:tailEnd type="triangle" w="med" len="med"/>
          </a:ln>
        </p:spPr>
        <p:txBody>
          <a:bodyPr anchor="ctr">
            <a:spAutoFit/>
          </a:bodyPr>
          <a:lstStyle/>
          <a:p>
            <a:endParaRPr lang="nl-NL"/>
          </a:p>
        </p:txBody>
      </p:sp>
      <p:sp>
        <p:nvSpPr>
          <p:cNvPr id="113672" name="Rectangle 56"/>
          <p:cNvSpPr>
            <a:spLocks noChangeArrowheads="1"/>
          </p:cNvSpPr>
          <p:nvPr/>
        </p:nvSpPr>
        <p:spPr bwMode="auto">
          <a:xfrm>
            <a:off x="911225" y="1290638"/>
            <a:ext cx="974725" cy="466725"/>
          </a:xfrm>
          <a:prstGeom prst="rect">
            <a:avLst/>
          </a:prstGeom>
          <a:solidFill>
            <a:schemeClr val="bg1"/>
          </a:solidFill>
          <a:ln w="9525">
            <a:solidFill>
              <a:schemeClr val="tx2"/>
            </a:solidFill>
            <a:miter lim="800000"/>
            <a:headEnd/>
            <a:tailEnd/>
          </a:ln>
        </p:spPr>
        <p:txBody>
          <a:bodyPr wrap="none" anchor="ctr">
            <a:spAutoFit/>
          </a:bodyPr>
          <a:lstStyle/>
          <a:p>
            <a:pPr algn="ctr"/>
            <a:r>
              <a:rPr lang="en-US" altLang="zh-CN" sz="2400" i="0">
                <a:latin typeface="Arial Unicode MS" pitchFamily="34" charset="-128"/>
                <a:ea typeface="宋体" pitchFamily="2" charset="-122"/>
              </a:rPr>
              <a:t>Client</a:t>
            </a:r>
          </a:p>
        </p:txBody>
      </p:sp>
      <p:sp>
        <p:nvSpPr>
          <p:cNvPr id="113673" name="Rectangle 5"/>
          <p:cNvSpPr>
            <a:spLocks noChangeArrowheads="1"/>
          </p:cNvSpPr>
          <p:nvPr/>
        </p:nvSpPr>
        <p:spPr bwMode="auto">
          <a:xfrm>
            <a:off x="2770188" y="1254125"/>
            <a:ext cx="974725" cy="466725"/>
          </a:xfrm>
          <a:prstGeom prst="rect">
            <a:avLst/>
          </a:prstGeom>
          <a:solidFill>
            <a:schemeClr val="bg1"/>
          </a:solidFill>
          <a:ln w="9525">
            <a:solidFill>
              <a:schemeClr val="tx2"/>
            </a:solidFill>
            <a:miter lim="800000"/>
            <a:headEnd/>
            <a:tailEnd/>
          </a:ln>
        </p:spPr>
        <p:txBody>
          <a:bodyPr wrap="none" anchor="ctr">
            <a:spAutoFit/>
          </a:bodyPr>
          <a:lstStyle/>
          <a:p>
            <a:pPr algn="ctr"/>
            <a:r>
              <a:rPr lang="en-US" altLang="zh-CN" sz="2400" i="0">
                <a:latin typeface="Arial Unicode MS" pitchFamily="34" charset="-128"/>
                <a:ea typeface="宋体" pitchFamily="2" charset="-122"/>
              </a:rPr>
              <a:t>Client</a:t>
            </a:r>
          </a:p>
        </p:txBody>
      </p:sp>
      <p:sp>
        <p:nvSpPr>
          <p:cNvPr id="113674" name="Line 57"/>
          <p:cNvSpPr>
            <a:spLocks noChangeShapeType="1"/>
          </p:cNvSpPr>
          <p:nvPr/>
        </p:nvSpPr>
        <p:spPr bwMode="auto">
          <a:xfrm flipH="1">
            <a:off x="592138" y="1736725"/>
            <a:ext cx="463550" cy="1847850"/>
          </a:xfrm>
          <a:prstGeom prst="line">
            <a:avLst/>
          </a:prstGeom>
          <a:noFill/>
          <a:ln w="9525">
            <a:solidFill>
              <a:schemeClr val="tx2"/>
            </a:solidFill>
            <a:round/>
            <a:headEnd/>
            <a:tailEnd type="triangle" w="med" len="med"/>
          </a:ln>
        </p:spPr>
        <p:txBody>
          <a:bodyPr anchor="ctr">
            <a:spAutoFit/>
          </a:bodyPr>
          <a:lstStyle/>
          <a:p>
            <a:endParaRPr lang="nl-NL"/>
          </a:p>
        </p:txBody>
      </p:sp>
      <p:sp>
        <p:nvSpPr>
          <p:cNvPr id="113675" name="Rectangle 60"/>
          <p:cNvSpPr>
            <a:spLocks noChangeArrowheads="1"/>
          </p:cNvSpPr>
          <p:nvPr/>
        </p:nvSpPr>
        <p:spPr bwMode="auto">
          <a:xfrm>
            <a:off x="1252538" y="5216525"/>
            <a:ext cx="2228850" cy="366713"/>
          </a:xfrm>
          <a:prstGeom prst="rect">
            <a:avLst/>
          </a:prstGeom>
          <a:noFill/>
          <a:ln w="9525">
            <a:noFill/>
            <a:miter lim="800000"/>
            <a:headEnd/>
            <a:tailEnd/>
          </a:ln>
        </p:spPr>
        <p:txBody>
          <a:bodyPr wrap="none">
            <a:spAutoFit/>
          </a:bodyPr>
          <a:lstStyle/>
          <a:p>
            <a:r>
              <a:rPr lang="en-US" altLang="zh-CN" b="1" i="0">
                <a:ea typeface="宋体" pitchFamily="2" charset="-122"/>
              </a:rPr>
              <a:t>Component Server</a:t>
            </a:r>
          </a:p>
        </p:txBody>
      </p:sp>
      <p:sp>
        <p:nvSpPr>
          <p:cNvPr id="113676" name="Freeform 62"/>
          <p:cNvSpPr>
            <a:spLocks/>
          </p:cNvSpPr>
          <p:nvPr/>
        </p:nvSpPr>
        <p:spPr bwMode="auto">
          <a:xfrm>
            <a:off x="900113" y="3868738"/>
            <a:ext cx="736600" cy="1108075"/>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BDFFFF"/>
          </a:solidFill>
          <a:ln w="0">
            <a:solidFill>
              <a:srgbClr val="000000"/>
            </a:solidFill>
            <a:round/>
            <a:headEnd/>
            <a:tailEnd/>
          </a:ln>
        </p:spPr>
        <p:txBody>
          <a:bodyPr/>
          <a:lstStyle/>
          <a:p>
            <a:endParaRPr lang="nl-NL"/>
          </a:p>
        </p:txBody>
      </p:sp>
      <p:sp>
        <p:nvSpPr>
          <p:cNvPr id="113677" name="Freeform 63"/>
          <p:cNvSpPr>
            <a:spLocks/>
          </p:cNvSpPr>
          <p:nvPr/>
        </p:nvSpPr>
        <p:spPr bwMode="auto">
          <a:xfrm>
            <a:off x="900113" y="3868738"/>
            <a:ext cx="736600" cy="1108075"/>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EAEAEA"/>
          </a:solidFill>
          <a:ln w="3175" cap="rnd">
            <a:solidFill>
              <a:srgbClr val="000000"/>
            </a:solidFill>
            <a:round/>
            <a:headEnd/>
            <a:tailEnd/>
          </a:ln>
        </p:spPr>
        <p:txBody>
          <a:bodyPr/>
          <a:lstStyle/>
          <a:p>
            <a:endParaRPr lang="nl-NL"/>
          </a:p>
        </p:txBody>
      </p:sp>
      <p:sp>
        <p:nvSpPr>
          <p:cNvPr id="113678" name="Rectangle 64"/>
          <p:cNvSpPr>
            <a:spLocks noChangeArrowheads="1"/>
          </p:cNvSpPr>
          <p:nvPr/>
        </p:nvSpPr>
        <p:spPr bwMode="auto">
          <a:xfrm>
            <a:off x="1033463" y="3908425"/>
            <a:ext cx="450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CORBA</a:t>
            </a:r>
            <a:endParaRPr lang="en-US" altLang="zh-CN" sz="1400" i="0">
              <a:ea typeface="宋体" pitchFamily="2" charset="-122"/>
            </a:endParaRPr>
          </a:p>
        </p:txBody>
      </p:sp>
      <p:sp>
        <p:nvSpPr>
          <p:cNvPr id="113679" name="Rectangle 65"/>
          <p:cNvSpPr>
            <a:spLocks noChangeArrowheads="1"/>
          </p:cNvSpPr>
          <p:nvPr/>
        </p:nvSpPr>
        <p:spPr bwMode="auto">
          <a:xfrm>
            <a:off x="957263" y="4062413"/>
            <a:ext cx="652462"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Component</a:t>
            </a:r>
            <a:endParaRPr lang="en-US" altLang="zh-CN" sz="1400" i="0">
              <a:ea typeface="宋体" pitchFamily="2" charset="-122"/>
            </a:endParaRPr>
          </a:p>
        </p:txBody>
      </p:sp>
      <p:sp>
        <p:nvSpPr>
          <p:cNvPr id="113680" name="Freeform 66"/>
          <p:cNvSpPr>
            <a:spLocks/>
          </p:cNvSpPr>
          <p:nvPr/>
        </p:nvSpPr>
        <p:spPr bwMode="auto">
          <a:xfrm>
            <a:off x="900113" y="3454400"/>
            <a:ext cx="736600" cy="368300"/>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BDFFFF"/>
          </a:solidFill>
          <a:ln w="0">
            <a:solidFill>
              <a:srgbClr val="000000"/>
            </a:solidFill>
            <a:round/>
            <a:headEnd/>
            <a:tailEnd/>
          </a:ln>
        </p:spPr>
        <p:txBody>
          <a:bodyPr/>
          <a:lstStyle/>
          <a:p>
            <a:endParaRPr lang="nl-NL"/>
          </a:p>
        </p:txBody>
      </p:sp>
      <p:sp>
        <p:nvSpPr>
          <p:cNvPr id="113681" name="Freeform 67"/>
          <p:cNvSpPr>
            <a:spLocks/>
          </p:cNvSpPr>
          <p:nvPr/>
        </p:nvSpPr>
        <p:spPr bwMode="auto">
          <a:xfrm>
            <a:off x="900113" y="3454400"/>
            <a:ext cx="736600" cy="368300"/>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EAEAEA"/>
          </a:solidFill>
          <a:ln w="3175" cap="rnd">
            <a:solidFill>
              <a:srgbClr val="000000"/>
            </a:solidFill>
            <a:round/>
            <a:headEnd/>
            <a:tailEnd/>
          </a:ln>
        </p:spPr>
        <p:txBody>
          <a:bodyPr/>
          <a:lstStyle/>
          <a:p>
            <a:endParaRPr lang="nl-NL"/>
          </a:p>
        </p:txBody>
      </p:sp>
      <p:sp>
        <p:nvSpPr>
          <p:cNvPr id="113682" name="Rectangle 68"/>
          <p:cNvSpPr>
            <a:spLocks noChangeArrowheads="1"/>
          </p:cNvSpPr>
          <p:nvPr/>
        </p:nvSpPr>
        <p:spPr bwMode="auto">
          <a:xfrm>
            <a:off x="957263" y="3494088"/>
            <a:ext cx="652462"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Component</a:t>
            </a:r>
            <a:endParaRPr lang="en-US" altLang="zh-CN" sz="1400" i="0">
              <a:ea typeface="宋体" pitchFamily="2" charset="-122"/>
            </a:endParaRPr>
          </a:p>
        </p:txBody>
      </p:sp>
      <p:sp>
        <p:nvSpPr>
          <p:cNvPr id="113683" name="Rectangle 69"/>
          <p:cNvSpPr>
            <a:spLocks noChangeArrowheads="1"/>
          </p:cNvSpPr>
          <p:nvPr/>
        </p:nvSpPr>
        <p:spPr bwMode="auto">
          <a:xfrm>
            <a:off x="1095375" y="3640138"/>
            <a:ext cx="3381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Home</a:t>
            </a:r>
            <a:endParaRPr lang="en-US" altLang="zh-CN" sz="1400" i="0">
              <a:ea typeface="宋体" pitchFamily="2" charset="-122"/>
            </a:endParaRPr>
          </a:p>
        </p:txBody>
      </p:sp>
      <p:grpSp>
        <p:nvGrpSpPr>
          <p:cNvPr id="113684" name="Group 228"/>
          <p:cNvGrpSpPr>
            <a:grpSpLocks/>
          </p:cNvGrpSpPr>
          <p:nvPr/>
        </p:nvGrpSpPr>
        <p:grpSpPr bwMode="auto">
          <a:xfrm>
            <a:off x="322263" y="3590925"/>
            <a:ext cx="577850" cy="1171575"/>
            <a:chOff x="203" y="2262"/>
            <a:chExt cx="364" cy="738"/>
          </a:xfrm>
        </p:grpSpPr>
        <p:sp>
          <p:nvSpPr>
            <p:cNvPr id="113742" name="Freeform 73"/>
            <p:cNvSpPr>
              <a:spLocks/>
            </p:cNvSpPr>
            <p:nvPr/>
          </p:nvSpPr>
          <p:spPr bwMode="auto">
            <a:xfrm>
              <a:off x="335" y="2262"/>
              <a:ext cx="58" cy="58"/>
            </a:xfrm>
            <a:custGeom>
              <a:avLst/>
              <a:gdLst>
                <a:gd name="T0" fmla="*/ 0 w 192"/>
                <a:gd name="T1" fmla="*/ 0 h 193"/>
                <a:gd name="T2" fmla="*/ 0 w 192"/>
                <a:gd name="T3" fmla="*/ 0 h 193"/>
                <a:gd name="T4" fmla="*/ 0 w 192"/>
                <a:gd name="T5" fmla="*/ 0 h 193"/>
                <a:gd name="T6" fmla="*/ 0 w 192"/>
                <a:gd name="T7" fmla="*/ 0 h 193"/>
                <a:gd name="T8" fmla="*/ 0 w 192"/>
                <a:gd name="T9" fmla="*/ 0 h 193"/>
                <a:gd name="T10" fmla="*/ 0 w 192"/>
                <a:gd name="T11" fmla="*/ 0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3743" name="Freeform 74"/>
            <p:cNvSpPr>
              <a:spLocks/>
            </p:cNvSpPr>
            <p:nvPr/>
          </p:nvSpPr>
          <p:spPr bwMode="auto">
            <a:xfrm>
              <a:off x="335" y="2262"/>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9"/>
                  </a:moveTo>
                  <a:cubicBezTo>
                    <a:pt x="0" y="18"/>
                    <a:pt x="17" y="0"/>
                    <a:pt x="38" y="0"/>
                  </a:cubicBezTo>
                  <a:cubicBezTo>
                    <a:pt x="60" y="0"/>
                    <a:pt x="77" y="18"/>
                    <a:pt x="77" y="39"/>
                  </a:cubicBezTo>
                  <a:cubicBezTo>
                    <a:pt x="77" y="39"/>
                    <a:pt x="77" y="39"/>
                    <a:pt x="77" y="39"/>
                  </a:cubicBezTo>
                  <a:cubicBezTo>
                    <a:pt x="77" y="60"/>
                    <a:pt x="60" y="77"/>
                    <a:pt x="38" y="77"/>
                  </a:cubicBezTo>
                  <a:cubicBezTo>
                    <a:pt x="17" y="77"/>
                    <a:pt x="0" y="60"/>
                    <a:pt x="0" y="39"/>
                  </a:cubicBezTo>
                </a:path>
              </a:pathLst>
            </a:custGeom>
            <a:noFill/>
            <a:ln w="3175" cap="rnd">
              <a:solidFill>
                <a:srgbClr val="000000"/>
              </a:solidFill>
              <a:round/>
              <a:headEnd/>
              <a:tailEnd/>
            </a:ln>
          </p:spPr>
          <p:txBody>
            <a:bodyPr/>
            <a:lstStyle/>
            <a:p>
              <a:endParaRPr lang="nl-NL"/>
            </a:p>
          </p:txBody>
        </p:sp>
        <p:sp>
          <p:nvSpPr>
            <p:cNvPr id="113744" name="Freeform 75"/>
            <p:cNvSpPr>
              <a:spLocks/>
            </p:cNvSpPr>
            <p:nvPr/>
          </p:nvSpPr>
          <p:spPr bwMode="auto">
            <a:xfrm>
              <a:off x="335" y="2524"/>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45" name="Freeform 76"/>
            <p:cNvSpPr>
              <a:spLocks/>
            </p:cNvSpPr>
            <p:nvPr/>
          </p:nvSpPr>
          <p:spPr bwMode="auto">
            <a:xfrm>
              <a:off x="335" y="2524"/>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3746" name="Freeform 77"/>
            <p:cNvSpPr>
              <a:spLocks/>
            </p:cNvSpPr>
            <p:nvPr/>
          </p:nvSpPr>
          <p:spPr bwMode="auto">
            <a:xfrm>
              <a:off x="335" y="2699"/>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47" name="Freeform 78"/>
            <p:cNvSpPr>
              <a:spLocks/>
            </p:cNvSpPr>
            <p:nvPr/>
          </p:nvSpPr>
          <p:spPr bwMode="auto">
            <a:xfrm>
              <a:off x="335" y="2699"/>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60" y="0"/>
                    <a:pt x="77" y="17"/>
                    <a:pt x="77" y="38"/>
                  </a:cubicBezTo>
                  <a:cubicBezTo>
                    <a:pt x="77" y="38"/>
                    <a:pt x="77" y="38"/>
                    <a:pt x="77" y="38"/>
                  </a:cubicBezTo>
                  <a:cubicBezTo>
                    <a:pt x="77" y="59"/>
                    <a:pt x="60"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3748" name="Line 87"/>
            <p:cNvSpPr>
              <a:spLocks noChangeShapeType="1"/>
            </p:cNvSpPr>
            <p:nvPr/>
          </p:nvSpPr>
          <p:spPr bwMode="auto">
            <a:xfrm>
              <a:off x="393" y="2292"/>
              <a:ext cx="174" cy="0"/>
            </a:xfrm>
            <a:prstGeom prst="line">
              <a:avLst/>
            </a:prstGeom>
            <a:noFill/>
            <a:ln w="3175" cap="rnd">
              <a:solidFill>
                <a:srgbClr val="000000"/>
              </a:solidFill>
              <a:round/>
              <a:headEnd/>
              <a:tailEnd/>
            </a:ln>
          </p:spPr>
          <p:txBody>
            <a:bodyPr/>
            <a:lstStyle/>
            <a:p>
              <a:endParaRPr lang="nl-NL"/>
            </a:p>
          </p:txBody>
        </p:sp>
        <p:sp>
          <p:nvSpPr>
            <p:cNvPr id="113749" name="Line 88"/>
            <p:cNvSpPr>
              <a:spLocks noChangeShapeType="1"/>
            </p:cNvSpPr>
            <p:nvPr/>
          </p:nvSpPr>
          <p:spPr bwMode="auto">
            <a:xfrm>
              <a:off x="393" y="2553"/>
              <a:ext cx="174" cy="1"/>
            </a:xfrm>
            <a:prstGeom prst="line">
              <a:avLst/>
            </a:prstGeom>
            <a:noFill/>
            <a:ln w="3175" cap="rnd">
              <a:solidFill>
                <a:srgbClr val="000000"/>
              </a:solidFill>
              <a:round/>
              <a:headEnd/>
              <a:tailEnd/>
            </a:ln>
          </p:spPr>
          <p:txBody>
            <a:bodyPr/>
            <a:lstStyle/>
            <a:p>
              <a:endParaRPr lang="nl-NL"/>
            </a:p>
          </p:txBody>
        </p:sp>
        <p:sp>
          <p:nvSpPr>
            <p:cNvPr id="113750" name="Line 89"/>
            <p:cNvSpPr>
              <a:spLocks noChangeShapeType="1"/>
            </p:cNvSpPr>
            <p:nvPr/>
          </p:nvSpPr>
          <p:spPr bwMode="auto">
            <a:xfrm>
              <a:off x="393" y="2727"/>
              <a:ext cx="174" cy="1"/>
            </a:xfrm>
            <a:prstGeom prst="line">
              <a:avLst/>
            </a:prstGeom>
            <a:noFill/>
            <a:ln w="3175" cap="rnd">
              <a:solidFill>
                <a:srgbClr val="000000"/>
              </a:solidFill>
              <a:round/>
              <a:headEnd/>
              <a:tailEnd/>
            </a:ln>
          </p:spPr>
          <p:txBody>
            <a:bodyPr/>
            <a:lstStyle/>
            <a:p>
              <a:endParaRPr lang="nl-NL"/>
            </a:p>
          </p:txBody>
        </p:sp>
        <p:sp>
          <p:nvSpPr>
            <p:cNvPr id="113751" name="Rectangle 175"/>
            <p:cNvSpPr>
              <a:spLocks noChangeArrowheads="1"/>
            </p:cNvSpPr>
            <p:nvPr/>
          </p:nvSpPr>
          <p:spPr bwMode="auto">
            <a:xfrm>
              <a:off x="228" y="2834"/>
              <a:ext cx="23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a:solidFill>
                    <a:srgbClr val="000000"/>
                  </a:solidFill>
                  <a:ea typeface="宋体" pitchFamily="2" charset="-122"/>
                </a:rPr>
                <a:t>External</a:t>
              </a:r>
              <a:endParaRPr lang="en-US" altLang="zh-CN" sz="1400" i="0">
                <a:ea typeface="宋体" pitchFamily="2" charset="-122"/>
              </a:endParaRPr>
            </a:p>
          </p:txBody>
        </p:sp>
        <p:sp>
          <p:nvSpPr>
            <p:cNvPr id="113752" name="Rectangle 176"/>
            <p:cNvSpPr>
              <a:spLocks noChangeArrowheads="1"/>
            </p:cNvSpPr>
            <p:nvPr/>
          </p:nvSpPr>
          <p:spPr bwMode="auto">
            <a:xfrm>
              <a:off x="203" y="2923"/>
              <a:ext cx="283"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grpSp>
        <p:nvGrpSpPr>
          <p:cNvPr id="6" name="Group 232"/>
          <p:cNvGrpSpPr>
            <a:grpSpLocks/>
          </p:cNvGrpSpPr>
          <p:nvPr/>
        </p:nvGrpSpPr>
        <p:grpSpPr bwMode="auto">
          <a:xfrm>
            <a:off x="1065213" y="4365625"/>
            <a:ext cx="449262" cy="611188"/>
            <a:chOff x="671" y="2750"/>
            <a:chExt cx="283" cy="385"/>
          </a:xfrm>
        </p:grpSpPr>
        <p:sp>
          <p:nvSpPr>
            <p:cNvPr id="113733" name="Freeform 79"/>
            <p:cNvSpPr>
              <a:spLocks/>
            </p:cNvSpPr>
            <p:nvPr/>
          </p:nvSpPr>
          <p:spPr bwMode="auto">
            <a:xfrm>
              <a:off x="683" y="2931"/>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34" name="Freeform 80"/>
            <p:cNvSpPr>
              <a:spLocks/>
            </p:cNvSpPr>
            <p:nvPr/>
          </p:nvSpPr>
          <p:spPr bwMode="auto">
            <a:xfrm>
              <a:off x="683" y="2931"/>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8" y="0"/>
                    <a:pt x="39" y="0"/>
                  </a:cubicBezTo>
                  <a:cubicBezTo>
                    <a:pt x="60" y="0"/>
                    <a:pt x="77" y="17"/>
                    <a:pt x="77" y="38"/>
                  </a:cubicBezTo>
                  <a:cubicBezTo>
                    <a:pt x="77" y="38"/>
                    <a:pt x="77" y="38"/>
                    <a:pt x="77" y="38"/>
                  </a:cubicBezTo>
                  <a:cubicBezTo>
                    <a:pt x="77" y="59"/>
                    <a:pt x="60" y="76"/>
                    <a:pt x="39" y="76"/>
                  </a:cubicBezTo>
                  <a:cubicBezTo>
                    <a:pt x="18" y="76"/>
                    <a:pt x="0" y="59"/>
                    <a:pt x="0" y="38"/>
                  </a:cubicBezTo>
                </a:path>
              </a:pathLst>
            </a:custGeom>
            <a:noFill/>
            <a:ln w="3175" cap="rnd">
              <a:solidFill>
                <a:srgbClr val="000000"/>
              </a:solidFill>
              <a:round/>
              <a:headEnd/>
              <a:tailEnd/>
            </a:ln>
          </p:spPr>
          <p:txBody>
            <a:bodyPr/>
            <a:lstStyle/>
            <a:p>
              <a:endParaRPr lang="nl-NL"/>
            </a:p>
          </p:txBody>
        </p:sp>
        <p:sp>
          <p:nvSpPr>
            <p:cNvPr id="113735" name="Freeform 81"/>
            <p:cNvSpPr>
              <a:spLocks/>
            </p:cNvSpPr>
            <p:nvPr/>
          </p:nvSpPr>
          <p:spPr bwMode="auto">
            <a:xfrm>
              <a:off x="857" y="2931"/>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36" name="Freeform 82"/>
            <p:cNvSpPr>
              <a:spLocks/>
            </p:cNvSpPr>
            <p:nvPr/>
          </p:nvSpPr>
          <p:spPr bwMode="auto">
            <a:xfrm>
              <a:off x="857" y="2931"/>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59" y="0"/>
                    <a:pt x="77" y="17"/>
                    <a:pt x="77" y="38"/>
                  </a:cubicBezTo>
                  <a:cubicBezTo>
                    <a:pt x="77" y="38"/>
                    <a:pt x="77" y="38"/>
                    <a:pt x="77" y="38"/>
                  </a:cubicBezTo>
                  <a:cubicBezTo>
                    <a:pt x="77" y="59"/>
                    <a:pt x="59"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3737" name="Line 90"/>
            <p:cNvSpPr>
              <a:spLocks noChangeShapeType="1"/>
            </p:cNvSpPr>
            <p:nvPr/>
          </p:nvSpPr>
          <p:spPr bwMode="auto">
            <a:xfrm>
              <a:off x="712" y="2989"/>
              <a:ext cx="1" cy="146"/>
            </a:xfrm>
            <a:prstGeom prst="line">
              <a:avLst/>
            </a:prstGeom>
            <a:noFill/>
            <a:ln w="3175" cap="rnd">
              <a:solidFill>
                <a:srgbClr val="000000"/>
              </a:solidFill>
              <a:round/>
              <a:headEnd/>
              <a:tailEnd/>
            </a:ln>
          </p:spPr>
          <p:txBody>
            <a:bodyPr/>
            <a:lstStyle/>
            <a:p>
              <a:endParaRPr lang="nl-NL"/>
            </a:p>
          </p:txBody>
        </p:sp>
        <p:sp>
          <p:nvSpPr>
            <p:cNvPr id="113738" name="Line 91"/>
            <p:cNvSpPr>
              <a:spLocks noChangeShapeType="1"/>
            </p:cNvSpPr>
            <p:nvPr/>
          </p:nvSpPr>
          <p:spPr bwMode="auto">
            <a:xfrm>
              <a:off x="886" y="2989"/>
              <a:ext cx="0" cy="146"/>
            </a:xfrm>
            <a:prstGeom prst="line">
              <a:avLst/>
            </a:prstGeom>
            <a:noFill/>
            <a:ln w="3175" cap="rnd">
              <a:solidFill>
                <a:srgbClr val="000000"/>
              </a:solidFill>
              <a:round/>
              <a:headEnd/>
              <a:tailEnd/>
            </a:ln>
          </p:spPr>
          <p:txBody>
            <a:bodyPr/>
            <a:lstStyle/>
            <a:p>
              <a:endParaRPr lang="nl-NL"/>
            </a:p>
          </p:txBody>
        </p:sp>
        <p:grpSp>
          <p:nvGrpSpPr>
            <p:cNvPr id="113739" name="Group 229"/>
            <p:cNvGrpSpPr>
              <a:grpSpLocks/>
            </p:cNvGrpSpPr>
            <p:nvPr/>
          </p:nvGrpSpPr>
          <p:grpSpPr bwMode="auto">
            <a:xfrm>
              <a:off x="671" y="2750"/>
              <a:ext cx="283" cy="154"/>
              <a:chOff x="671" y="2750"/>
              <a:chExt cx="283" cy="154"/>
            </a:xfrm>
          </p:grpSpPr>
          <p:sp>
            <p:nvSpPr>
              <p:cNvPr id="113740" name="Rectangle 212"/>
              <p:cNvSpPr>
                <a:spLocks noChangeArrowheads="1"/>
              </p:cNvSpPr>
              <p:nvPr/>
            </p:nvSpPr>
            <p:spPr bwMode="auto">
              <a:xfrm>
                <a:off x="696" y="2750"/>
                <a:ext cx="215"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Internal</a:t>
                </a:r>
                <a:endParaRPr lang="en-US" altLang="zh-CN" sz="1400" i="0">
                  <a:ea typeface="宋体" pitchFamily="2" charset="-122"/>
                </a:endParaRPr>
              </a:p>
            </p:txBody>
          </p:sp>
          <p:sp>
            <p:nvSpPr>
              <p:cNvPr id="113741" name="Rectangle 213"/>
              <p:cNvSpPr>
                <a:spLocks noChangeArrowheads="1"/>
              </p:cNvSpPr>
              <p:nvPr/>
            </p:nvSpPr>
            <p:spPr bwMode="auto">
              <a:xfrm>
                <a:off x="671" y="2827"/>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grpSp>
      <p:grpSp>
        <p:nvGrpSpPr>
          <p:cNvPr id="8" name="Group 234"/>
          <p:cNvGrpSpPr>
            <a:grpSpLocks/>
          </p:cNvGrpSpPr>
          <p:nvPr/>
        </p:nvGrpSpPr>
        <p:grpSpPr bwMode="auto">
          <a:xfrm>
            <a:off x="2876550" y="3197225"/>
            <a:ext cx="1468438" cy="1863725"/>
            <a:chOff x="509" y="2019"/>
            <a:chExt cx="925" cy="1174"/>
          </a:xfrm>
        </p:grpSpPr>
        <p:grpSp>
          <p:nvGrpSpPr>
            <p:cNvPr id="113717" name="Group 235"/>
            <p:cNvGrpSpPr>
              <a:grpSpLocks/>
            </p:cNvGrpSpPr>
            <p:nvPr/>
          </p:nvGrpSpPr>
          <p:grpSpPr bwMode="auto">
            <a:xfrm>
              <a:off x="509" y="2030"/>
              <a:ext cx="925" cy="1163"/>
              <a:chOff x="509" y="2030"/>
              <a:chExt cx="925" cy="1163"/>
            </a:xfrm>
          </p:grpSpPr>
          <p:grpSp>
            <p:nvGrpSpPr>
              <p:cNvPr id="113719" name="Group 236"/>
              <p:cNvGrpSpPr>
                <a:grpSpLocks/>
              </p:cNvGrpSpPr>
              <p:nvPr/>
            </p:nvGrpSpPr>
            <p:grpSpPr bwMode="auto">
              <a:xfrm>
                <a:off x="509" y="2030"/>
                <a:ext cx="925" cy="1163"/>
                <a:chOff x="509" y="2030"/>
                <a:chExt cx="925" cy="1163"/>
              </a:xfrm>
            </p:grpSpPr>
            <p:sp>
              <p:nvSpPr>
                <p:cNvPr id="113726" name="Rectangle 237"/>
                <p:cNvSpPr>
                  <a:spLocks noChangeArrowheads="1"/>
                </p:cNvSpPr>
                <p:nvPr/>
              </p:nvSpPr>
              <p:spPr bwMode="auto">
                <a:xfrm>
                  <a:off x="509" y="2030"/>
                  <a:ext cx="925" cy="1163"/>
                </a:xfrm>
                <a:prstGeom prst="rect">
                  <a:avLst/>
                </a:prstGeom>
                <a:solidFill>
                  <a:srgbClr val="FFCC66"/>
                </a:solidFill>
                <a:ln w="3175" cap="rnd">
                  <a:solidFill>
                    <a:srgbClr val="000000"/>
                  </a:solidFill>
                  <a:round/>
                  <a:headEnd/>
                  <a:tailEnd/>
                </a:ln>
              </p:spPr>
              <p:txBody>
                <a:bodyPr/>
                <a:lstStyle/>
                <a:p>
                  <a:endParaRPr lang="nl-NL"/>
                </a:p>
              </p:txBody>
            </p:sp>
            <p:sp>
              <p:nvSpPr>
                <p:cNvPr id="113727" name="Rectangle 238"/>
                <p:cNvSpPr>
                  <a:spLocks noChangeArrowheads="1"/>
                </p:cNvSpPr>
                <p:nvPr/>
              </p:nvSpPr>
              <p:spPr bwMode="auto">
                <a:xfrm>
                  <a:off x="1130" y="2931"/>
                  <a:ext cx="231" cy="175"/>
                </a:xfrm>
                <a:prstGeom prst="rect">
                  <a:avLst/>
                </a:prstGeom>
                <a:solidFill>
                  <a:srgbClr val="E3FFFF"/>
                </a:solidFill>
                <a:ln w="3175" cap="rnd">
                  <a:solidFill>
                    <a:srgbClr val="000000"/>
                  </a:solidFill>
                  <a:round/>
                  <a:headEnd/>
                  <a:tailEnd/>
                </a:ln>
              </p:spPr>
              <p:txBody>
                <a:bodyPr/>
                <a:lstStyle/>
                <a:p>
                  <a:endParaRPr lang="nl-NL"/>
                </a:p>
              </p:txBody>
            </p:sp>
            <p:sp>
              <p:nvSpPr>
                <p:cNvPr id="113728" name="Rectangle 239"/>
                <p:cNvSpPr>
                  <a:spLocks noChangeArrowheads="1"/>
                </p:cNvSpPr>
                <p:nvPr/>
              </p:nvSpPr>
              <p:spPr bwMode="auto">
                <a:xfrm>
                  <a:off x="1169" y="2975"/>
                  <a:ext cx="168" cy="96"/>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POA</a:t>
                  </a:r>
                  <a:endParaRPr lang="en-US" altLang="zh-CN" sz="1400" i="0">
                    <a:ea typeface="宋体" pitchFamily="2" charset="-122"/>
                  </a:endParaRPr>
                </a:p>
              </p:txBody>
            </p:sp>
            <p:sp>
              <p:nvSpPr>
                <p:cNvPr id="113729" name="Rectangle 240"/>
                <p:cNvSpPr>
                  <a:spLocks noChangeArrowheads="1"/>
                </p:cNvSpPr>
                <p:nvPr/>
              </p:nvSpPr>
              <p:spPr bwMode="auto">
                <a:xfrm>
                  <a:off x="1099" y="2452"/>
                  <a:ext cx="246"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Callback</a:t>
                  </a:r>
                  <a:endParaRPr lang="en-US" altLang="zh-CN" sz="1400" i="0">
                    <a:ea typeface="宋体" pitchFamily="2" charset="-122"/>
                  </a:endParaRPr>
                </a:p>
              </p:txBody>
            </p:sp>
            <p:sp>
              <p:nvSpPr>
                <p:cNvPr id="113730" name="Rectangle 241"/>
                <p:cNvSpPr>
                  <a:spLocks noChangeArrowheads="1"/>
                </p:cNvSpPr>
                <p:nvPr/>
              </p:nvSpPr>
              <p:spPr bwMode="auto">
                <a:xfrm>
                  <a:off x="1090" y="2530"/>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sp>
              <p:nvSpPr>
                <p:cNvPr id="113731" name="Rectangle 242"/>
                <p:cNvSpPr>
                  <a:spLocks noChangeArrowheads="1"/>
                </p:cNvSpPr>
                <p:nvPr/>
              </p:nvSpPr>
              <p:spPr bwMode="auto">
                <a:xfrm>
                  <a:off x="695" y="2773"/>
                  <a:ext cx="215"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Internal</a:t>
                  </a:r>
                  <a:endParaRPr lang="en-US" altLang="zh-CN" sz="1400" i="0">
                    <a:ea typeface="宋体" pitchFamily="2" charset="-122"/>
                  </a:endParaRPr>
                </a:p>
              </p:txBody>
            </p:sp>
            <p:sp>
              <p:nvSpPr>
                <p:cNvPr id="113732" name="Rectangle 243"/>
                <p:cNvSpPr>
                  <a:spLocks noChangeArrowheads="1"/>
                </p:cNvSpPr>
                <p:nvPr/>
              </p:nvSpPr>
              <p:spPr bwMode="auto">
                <a:xfrm>
                  <a:off x="670" y="2850"/>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sp>
            <p:nvSpPr>
              <p:cNvPr id="113720" name="Freeform 244"/>
              <p:cNvSpPr>
                <a:spLocks/>
              </p:cNvSpPr>
              <p:nvPr/>
            </p:nvSpPr>
            <p:spPr bwMode="auto">
              <a:xfrm>
                <a:off x="1118" y="2640"/>
                <a:ext cx="58" cy="59"/>
              </a:xfrm>
              <a:custGeom>
                <a:avLst/>
                <a:gdLst>
                  <a:gd name="T0" fmla="*/ 0 w 192"/>
                  <a:gd name="T1" fmla="*/ 0 h 193"/>
                  <a:gd name="T2" fmla="*/ 0 w 192"/>
                  <a:gd name="T3" fmla="*/ 0 h 193"/>
                  <a:gd name="T4" fmla="*/ 0 w 192"/>
                  <a:gd name="T5" fmla="*/ 0 h 193"/>
                  <a:gd name="T6" fmla="*/ 0 w 192"/>
                  <a:gd name="T7" fmla="*/ 0 h 193"/>
                  <a:gd name="T8" fmla="*/ 0 w 192"/>
                  <a:gd name="T9" fmla="*/ 0 h 193"/>
                  <a:gd name="T10" fmla="*/ 0 w 192"/>
                  <a:gd name="T11" fmla="*/ 0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3721" name="Freeform 245"/>
              <p:cNvSpPr>
                <a:spLocks/>
              </p:cNvSpPr>
              <p:nvPr/>
            </p:nvSpPr>
            <p:spPr bwMode="auto">
              <a:xfrm>
                <a:off x="1118" y="2640"/>
                <a:ext cx="58" cy="59"/>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60"/>
                      <a:pt x="59" y="77"/>
                      <a:pt x="38" y="77"/>
                    </a:cubicBezTo>
                    <a:cubicBezTo>
                      <a:pt x="17" y="77"/>
                      <a:pt x="0" y="60"/>
                      <a:pt x="0" y="38"/>
                    </a:cubicBezTo>
                  </a:path>
                </a:pathLst>
              </a:custGeom>
              <a:noFill/>
              <a:ln w="3175" cap="rnd">
                <a:solidFill>
                  <a:srgbClr val="000000"/>
                </a:solidFill>
                <a:round/>
                <a:headEnd/>
                <a:tailEnd/>
              </a:ln>
            </p:spPr>
            <p:txBody>
              <a:bodyPr/>
              <a:lstStyle/>
              <a:p>
                <a:endParaRPr lang="nl-NL"/>
              </a:p>
            </p:txBody>
          </p:sp>
          <p:sp>
            <p:nvSpPr>
              <p:cNvPr id="113722" name="Freeform 246"/>
              <p:cNvSpPr>
                <a:spLocks/>
              </p:cNvSpPr>
              <p:nvPr/>
            </p:nvSpPr>
            <p:spPr bwMode="auto">
              <a:xfrm>
                <a:off x="1118" y="2786"/>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23" name="Freeform 247"/>
              <p:cNvSpPr>
                <a:spLocks/>
              </p:cNvSpPr>
              <p:nvPr/>
            </p:nvSpPr>
            <p:spPr bwMode="auto">
              <a:xfrm>
                <a:off x="1118" y="2786"/>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59"/>
                      <a:pt x="59"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3724" name="Line 248"/>
              <p:cNvSpPr>
                <a:spLocks noChangeShapeType="1"/>
              </p:cNvSpPr>
              <p:nvPr/>
            </p:nvSpPr>
            <p:spPr bwMode="auto">
              <a:xfrm flipH="1">
                <a:off x="1031" y="2669"/>
                <a:ext cx="87" cy="1"/>
              </a:xfrm>
              <a:prstGeom prst="line">
                <a:avLst/>
              </a:prstGeom>
              <a:noFill/>
              <a:ln w="3175" cap="rnd">
                <a:solidFill>
                  <a:srgbClr val="000000"/>
                </a:solidFill>
                <a:round/>
                <a:headEnd/>
                <a:tailEnd/>
              </a:ln>
            </p:spPr>
            <p:txBody>
              <a:bodyPr/>
              <a:lstStyle/>
              <a:p>
                <a:endParaRPr lang="nl-NL"/>
              </a:p>
            </p:txBody>
          </p:sp>
          <p:sp>
            <p:nvSpPr>
              <p:cNvPr id="113725" name="Line 249"/>
              <p:cNvSpPr>
                <a:spLocks noChangeShapeType="1"/>
              </p:cNvSpPr>
              <p:nvPr/>
            </p:nvSpPr>
            <p:spPr bwMode="auto">
              <a:xfrm flipH="1">
                <a:off x="1031" y="2815"/>
                <a:ext cx="87" cy="0"/>
              </a:xfrm>
              <a:prstGeom prst="line">
                <a:avLst/>
              </a:prstGeom>
              <a:noFill/>
              <a:ln w="3175" cap="rnd">
                <a:solidFill>
                  <a:srgbClr val="000000"/>
                </a:solidFill>
                <a:round/>
                <a:headEnd/>
                <a:tailEnd/>
              </a:ln>
            </p:spPr>
            <p:txBody>
              <a:bodyPr/>
              <a:lstStyle/>
              <a:p>
                <a:endParaRPr lang="nl-NL"/>
              </a:p>
            </p:txBody>
          </p:sp>
        </p:grpSp>
        <p:sp>
          <p:nvSpPr>
            <p:cNvPr id="113718" name="Rectangle 250"/>
            <p:cNvSpPr>
              <a:spLocks noChangeArrowheads="1"/>
            </p:cNvSpPr>
            <p:nvPr/>
          </p:nvSpPr>
          <p:spPr bwMode="auto">
            <a:xfrm>
              <a:off x="704" y="2019"/>
              <a:ext cx="564" cy="173"/>
            </a:xfrm>
            <a:prstGeom prst="rect">
              <a:avLst/>
            </a:prstGeom>
            <a:noFill/>
            <a:ln w="9525">
              <a:noFill/>
              <a:miter lim="800000"/>
              <a:headEnd/>
              <a:tailEnd/>
            </a:ln>
          </p:spPr>
          <p:txBody>
            <a:bodyPr wrap="none">
              <a:spAutoFit/>
            </a:bodyPr>
            <a:lstStyle/>
            <a:p>
              <a:r>
                <a:rPr lang="en-US" altLang="zh-CN" sz="1200" b="1" i="0">
                  <a:solidFill>
                    <a:srgbClr val="000000"/>
                  </a:solidFill>
                  <a:ea typeface="宋体" pitchFamily="2" charset="-122"/>
                </a:rPr>
                <a:t>Container</a:t>
              </a:r>
            </a:p>
          </p:txBody>
        </p:sp>
      </p:grpSp>
      <p:sp>
        <p:nvSpPr>
          <p:cNvPr id="113687" name="Freeform 251"/>
          <p:cNvSpPr>
            <a:spLocks/>
          </p:cNvSpPr>
          <p:nvPr/>
        </p:nvSpPr>
        <p:spPr bwMode="auto">
          <a:xfrm>
            <a:off x="2968625" y="3860800"/>
            <a:ext cx="736600" cy="1108075"/>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BDFFFF"/>
          </a:solidFill>
          <a:ln w="0">
            <a:solidFill>
              <a:srgbClr val="000000"/>
            </a:solidFill>
            <a:round/>
            <a:headEnd/>
            <a:tailEnd/>
          </a:ln>
        </p:spPr>
        <p:txBody>
          <a:bodyPr/>
          <a:lstStyle/>
          <a:p>
            <a:endParaRPr lang="nl-NL"/>
          </a:p>
        </p:txBody>
      </p:sp>
      <p:sp>
        <p:nvSpPr>
          <p:cNvPr id="113688" name="Freeform 252"/>
          <p:cNvSpPr>
            <a:spLocks/>
          </p:cNvSpPr>
          <p:nvPr/>
        </p:nvSpPr>
        <p:spPr bwMode="auto">
          <a:xfrm>
            <a:off x="2968625" y="3860800"/>
            <a:ext cx="736600" cy="1108075"/>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EAEAEA"/>
          </a:solidFill>
          <a:ln w="3175" cap="rnd">
            <a:solidFill>
              <a:srgbClr val="000000"/>
            </a:solidFill>
            <a:round/>
            <a:headEnd/>
            <a:tailEnd/>
          </a:ln>
        </p:spPr>
        <p:txBody>
          <a:bodyPr/>
          <a:lstStyle/>
          <a:p>
            <a:endParaRPr lang="nl-NL"/>
          </a:p>
        </p:txBody>
      </p:sp>
      <p:sp>
        <p:nvSpPr>
          <p:cNvPr id="113689" name="Rectangle 253"/>
          <p:cNvSpPr>
            <a:spLocks noChangeArrowheads="1"/>
          </p:cNvSpPr>
          <p:nvPr/>
        </p:nvSpPr>
        <p:spPr bwMode="auto">
          <a:xfrm>
            <a:off x="3101975" y="3900488"/>
            <a:ext cx="450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CORBA</a:t>
            </a:r>
            <a:endParaRPr lang="en-US" altLang="zh-CN" sz="1400" i="0">
              <a:ea typeface="宋体" pitchFamily="2" charset="-122"/>
            </a:endParaRPr>
          </a:p>
        </p:txBody>
      </p:sp>
      <p:sp>
        <p:nvSpPr>
          <p:cNvPr id="113690" name="Rectangle 254"/>
          <p:cNvSpPr>
            <a:spLocks noChangeArrowheads="1"/>
          </p:cNvSpPr>
          <p:nvPr/>
        </p:nvSpPr>
        <p:spPr bwMode="auto">
          <a:xfrm>
            <a:off x="3025775" y="4054475"/>
            <a:ext cx="6524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Component</a:t>
            </a:r>
            <a:endParaRPr lang="en-US" altLang="zh-CN" sz="1400" i="0">
              <a:ea typeface="宋体" pitchFamily="2" charset="-122"/>
            </a:endParaRPr>
          </a:p>
        </p:txBody>
      </p:sp>
      <p:sp>
        <p:nvSpPr>
          <p:cNvPr id="113691" name="Freeform 255"/>
          <p:cNvSpPr>
            <a:spLocks/>
          </p:cNvSpPr>
          <p:nvPr/>
        </p:nvSpPr>
        <p:spPr bwMode="auto">
          <a:xfrm>
            <a:off x="2968625" y="3446463"/>
            <a:ext cx="736600" cy="368300"/>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BDFFFF"/>
          </a:solidFill>
          <a:ln w="0">
            <a:solidFill>
              <a:srgbClr val="000000"/>
            </a:solidFill>
            <a:round/>
            <a:headEnd/>
            <a:tailEnd/>
          </a:ln>
        </p:spPr>
        <p:txBody>
          <a:bodyPr/>
          <a:lstStyle/>
          <a:p>
            <a:endParaRPr lang="nl-NL"/>
          </a:p>
        </p:txBody>
      </p:sp>
      <p:sp>
        <p:nvSpPr>
          <p:cNvPr id="113692" name="Freeform 256"/>
          <p:cNvSpPr>
            <a:spLocks/>
          </p:cNvSpPr>
          <p:nvPr/>
        </p:nvSpPr>
        <p:spPr bwMode="auto">
          <a:xfrm>
            <a:off x="2968625" y="3446463"/>
            <a:ext cx="736600" cy="368300"/>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EAEAEA"/>
          </a:solidFill>
          <a:ln w="3175" cap="rnd">
            <a:solidFill>
              <a:srgbClr val="000000"/>
            </a:solidFill>
            <a:round/>
            <a:headEnd/>
            <a:tailEnd/>
          </a:ln>
        </p:spPr>
        <p:txBody>
          <a:bodyPr/>
          <a:lstStyle/>
          <a:p>
            <a:endParaRPr lang="nl-NL"/>
          </a:p>
        </p:txBody>
      </p:sp>
      <p:sp>
        <p:nvSpPr>
          <p:cNvPr id="113693" name="Rectangle 257"/>
          <p:cNvSpPr>
            <a:spLocks noChangeArrowheads="1"/>
          </p:cNvSpPr>
          <p:nvPr/>
        </p:nvSpPr>
        <p:spPr bwMode="auto">
          <a:xfrm>
            <a:off x="3025775" y="3486150"/>
            <a:ext cx="6524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Component</a:t>
            </a:r>
            <a:endParaRPr lang="en-US" altLang="zh-CN" sz="1400" i="0">
              <a:ea typeface="宋体" pitchFamily="2" charset="-122"/>
            </a:endParaRPr>
          </a:p>
        </p:txBody>
      </p:sp>
      <p:sp>
        <p:nvSpPr>
          <p:cNvPr id="113694" name="Rectangle 258"/>
          <p:cNvSpPr>
            <a:spLocks noChangeArrowheads="1"/>
          </p:cNvSpPr>
          <p:nvPr/>
        </p:nvSpPr>
        <p:spPr bwMode="auto">
          <a:xfrm>
            <a:off x="3163888" y="3632200"/>
            <a:ext cx="338137"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i="0">
                <a:solidFill>
                  <a:srgbClr val="000000"/>
                </a:solidFill>
                <a:ea typeface="宋体" pitchFamily="2" charset="-122"/>
              </a:rPr>
              <a:t>Home</a:t>
            </a:r>
            <a:endParaRPr lang="en-US" altLang="zh-CN" sz="1400" i="0">
              <a:ea typeface="宋体" pitchFamily="2" charset="-122"/>
            </a:endParaRPr>
          </a:p>
        </p:txBody>
      </p:sp>
      <p:grpSp>
        <p:nvGrpSpPr>
          <p:cNvPr id="113695" name="Group 259"/>
          <p:cNvGrpSpPr>
            <a:grpSpLocks/>
          </p:cNvGrpSpPr>
          <p:nvPr/>
        </p:nvGrpSpPr>
        <p:grpSpPr bwMode="auto">
          <a:xfrm>
            <a:off x="2390775" y="3582988"/>
            <a:ext cx="577850" cy="1171575"/>
            <a:chOff x="203" y="2262"/>
            <a:chExt cx="364" cy="738"/>
          </a:xfrm>
        </p:grpSpPr>
        <p:sp>
          <p:nvSpPr>
            <p:cNvPr id="113706" name="Freeform 260"/>
            <p:cNvSpPr>
              <a:spLocks/>
            </p:cNvSpPr>
            <p:nvPr/>
          </p:nvSpPr>
          <p:spPr bwMode="auto">
            <a:xfrm>
              <a:off x="335" y="2262"/>
              <a:ext cx="58" cy="58"/>
            </a:xfrm>
            <a:custGeom>
              <a:avLst/>
              <a:gdLst>
                <a:gd name="T0" fmla="*/ 0 w 192"/>
                <a:gd name="T1" fmla="*/ 0 h 193"/>
                <a:gd name="T2" fmla="*/ 0 w 192"/>
                <a:gd name="T3" fmla="*/ 0 h 193"/>
                <a:gd name="T4" fmla="*/ 0 w 192"/>
                <a:gd name="T5" fmla="*/ 0 h 193"/>
                <a:gd name="T6" fmla="*/ 0 w 192"/>
                <a:gd name="T7" fmla="*/ 0 h 193"/>
                <a:gd name="T8" fmla="*/ 0 w 192"/>
                <a:gd name="T9" fmla="*/ 0 h 193"/>
                <a:gd name="T10" fmla="*/ 0 w 192"/>
                <a:gd name="T11" fmla="*/ 0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3707" name="Freeform 261"/>
            <p:cNvSpPr>
              <a:spLocks/>
            </p:cNvSpPr>
            <p:nvPr/>
          </p:nvSpPr>
          <p:spPr bwMode="auto">
            <a:xfrm>
              <a:off x="335" y="2262"/>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9"/>
                  </a:moveTo>
                  <a:cubicBezTo>
                    <a:pt x="0" y="18"/>
                    <a:pt x="17" y="0"/>
                    <a:pt x="38" y="0"/>
                  </a:cubicBezTo>
                  <a:cubicBezTo>
                    <a:pt x="60" y="0"/>
                    <a:pt x="77" y="18"/>
                    <a:pt x="77" y="39"/>
                  </a:cubicBezTo>
                  <a:cubicBezTo>
                    <a:pt x="77" y="39"/>
                    <a:pt x="77" y="39"/>
                    <a:pt x="77" y="39"/>
                  </a:cubicBezTo>
                  <a:cubicBezTo>
                    <a:pt x="77" y="60"/>
                    <a:pt x="60" y="77"/>
                    <a:pt x="38" y="77"/>
                  </a:cubicBezTo>
                  <a:cubicBezTo>
                    <a:pt x="17" y="77"/>
                    <a:pt x="0" y="60"/>
                    <a:pt x="0" y="39"/>
                  </a:cubicBezTo>
                </a:path>
              </a:pathLst>
            </a:custGeom>
            <a:noFill/>
            <a:ln w="3175" cap="rnd">
              <a:solidFill>
                <a:srgbClr val="000000"/>
              </a:solidFill>
              <a:round/>
              <a:headEnd/>
              <a:tailEnd/>
            </a:ln>
          </p:spPr>
          <p:txBody>
            <a:bodyPr/>
            <a:lstStyle/>
            <a:p>
              <a:endParaRPr lang="nl-NL"/>
            </a:p>
          </p:txBody>
        </p:sp>
        <p:sp>
          <p:nvSpPr>
            <p:cNvPr id="113708" name="Freeform 262"/>
            <p:cNvSpPr>
              <a:spLocks/>
            </p:cNvSpPr>
            <p:nvPr/>
          </p:nvSpPr>
          <p:spPr bwMode="auto">
            <a:xfrm>
              <a:off x="335" y="2524"/>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09" name="Freeform 263"/>
            <p:cNvSpPr>
              <a:spLocks/>
            </p:cNvSpPr>
            <p:nvPr/>
          </p:nvSpPr>
          <p:spPr bwMode="auto">
            <a:xfrm>
              <a:off x="335" y="2524"/>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3710" name="Freeform 264"/>
            <p:cNvSpPr>
              <a:spLocks/>
            </p:cNvSpPr>
            <p:nvPr/>
          </p:nvSpPr>
          <p:spPr bwMode="auto">
            <a:xfrm>
              <a:off x="335" y="2699"/>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11" name="Freeform 265"/>
            <p:cNvSpPr>
              <a:spLocks/>
            </p:cNvSpPr>
            <p:nvPr/>
          </p:nvSpPr>
          <p:spPr bwMode="auto">
            <a:xfrm>
              <a:off x="335" y="2699"/>
              <a:ext cx="58" cy="58"/>
            </a:xfrm>
            <a:custGeom>
              <a:avLst/>
              <a:gdLst>
                <a:gd name="T0" fmla="*/ 0 w 77"/>
                <a:gd name="T1" fmla="*/ 2 h 77"/>
                <a:gd name="T2" fmla="*/ 2 w 77"/>
                <a:gd name="T3" fmla="*/ 0 h 77"/>
                <a:gd name="T4" fmla="*/ 2 w 77"/>
                <a:gd name="T5" fmla="*/ 2 h 77"/>
                <a:gd name="T6" fmla="*/ 2 w 77"/>
                <a:gd name="T7" fmla="*/ 2 h 77"/>
                <a:gd name="T8" fmla="*/ 2 w 77"/>
                <a:gd name="T9" fmla="*/ 2 h 77"/>
                <a:gd name="T10" fmla="*/ 0 w 77"/>
                <a:gd name="T11" fmla="*/ 2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60" y="0"/>
                    <a:pt x="77" y="17"/>
                    <a:pt x="77" y="38"/>
                  </a:cubicBezTo>
                  <a:cubicBezTo>
                    <a:pt x="77" y="38"/>
                    <a:pt x="77" y="38"/>
                    <a:pt x="77" y="38"/>
                  </a:cubicBezTo>
                  <a:cubicBezTo>
                    <a:pt x="77" y="59"/>
                    <a:pt x="60"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3712" name="Line 266"/>
            <p:cNvSpPr>
              <a:spLocks noChangeShapeType="1"/>
            </p:cNvSpPr>
            <p:nvPr/>
          </p:nvSpPr>
          <p:spPr bwMode="auto">
            <a:xfrm>
              <a:off x="393" y="2292"/>
              <a:ext cx="174" cy="0"/>
            </a:xfrm>
            <a:prstGeom prst="line">
              <a:avLst/>
            </a:prstGeom>
            <a:noFill/>
            <a:ln w="3175" cap="rnd">
              <a:solidFill>
                <a:srgbClr val="000000"/>
              </a:solidFill>
              <a:round/>
              <a:headEnd/>
              <a:tailEnd/>
            </a:ln>
          </p:spPr>
          <p:txBody>
            <a:bodyPr/>
            <a:lstStyle/>
            <a:p>
              <a:endParaRPr lang="nl-NL"/>
            </a:p>
          </p:txBody>
        </p:sp>
        <p:sp>
          <p:nvSpPr>
            <p:cNvPr id="113713" name="Line 267"/>
            <p:cNvSpPr>
              <a:spLocks noChangeShapeType="1"/>
            </p:cNvSpPr>
            <p:nvPr/>
          </p:nvSpPr>
          <p:spPr bwMode="auto">
            <a:xfrm>
              <a:off x="393" y="2553"/>
              <a:ext cx="174" cy="1"/>
            </a:xfrm>
            <a:prstGeom prst="line">
              <a:avLst/>
            </a:prstGeom>
            <a:noFill/>
            <a:ln w="3175" cap="rnd">
              <a:solidFill>
                <a:srgbClr val="000000"/>
              </a:solidFill>
              <a:round/>
              <a:headEnd/>
              <a:tailEnd/>
            </a:ln>
          </p:spPr>
          <p:txBody>
            <a:bodyPr/>
            <a:lstStyle/>
            <a:p>
              <a:endParaRPr lang="nl-NL"/>
            </a:p>
          </p:txBody>
        </p:sp>
        <p:sp>
          <p:nvSpPr>
            <p:cNvPr id="113714" name="Line 268"/>
            <p:cNvSpPr>
              <a:spLocks noChangeShapeType="1"/>
            </p:cNvSpPr>
            <p:nvPr/>
          </p:nvSpPr>
          <p:spPr bwMode="auto">
            <a:xfrm>
              <a:off x="393" y="2727"/>
              <a:ext cx="174" cy="1"/>
            </a:xfrm>
            <a:prstGeom prst="line">
              <a:avLst/>
            </a:prstGeom>
            <a:noFill/>
            <a:ln w="3175" cap="rnd">
              <a:solidFill>
                <a:srgbClr val="000000"/>
              </a:solidFill>
              <a:round/>
              <a:headEnd/>
              <a:tailEnd/>
            </a:ln>
          </p:spPr>
          <p:txBody>
            <a:bodyPr/>
            <a:lstStyle/>
            <a:p>
              <a:endParaRPr lang="nl-NL"/>
            </a:p>
          </p:txBody>
        </p:sp>
        <p:sp>
          <p:nvSpPr>
            <p:cNvPr id="113715" name="Rectangle 269"/>
            <p:cNvSpPr>
              <a:spLocks noChangeArrowheads="1"/>
            </p:cNvSpPr>
            <p:nvPr/>
          </p:nvSpPr>
          <p:spPr bwMode="auto">
            <a:xfrm>
              <a:off x="228" y="2834"/>
              <a:ext cx="23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a:solidFill>
                    <a:srgbClr val="000000"/>
                  </a:solidFill>
                  <a:ea typeface="宋体" pitchFamily="2" charset="-122"/>
                </a:rPr>
                <a:t>External</a:t>
              </a:r>
              <a:endParaRPr lang="en-US" altLang="zh-CN" sz="1400" i="0">
                <a:ea typeface="宋体" pitchFamily="2" charset="-122"/>
              </a:endParaRPr>
            </a:p>
          </p:txBody>
        </p:sp>
        <p:sp>
          <p:nvSpPr>
            <p:cNvPr id="113716" name="Rectangle 270"/>
            <p:cNvSpPr>
              <a:spLocks noChangeArrowheads="1"/>
            </p:cNvSpPr>
            <p:nvPr/>
          </p:nvSpPr>
          <p:spPr bwMode="auto">
            <a:xfrm>
              <a:off x="203" y="2923"/>
              <a:ext cx="283"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grpSp>
        <p:nvGrpSpPr>
          <p:cNvPr id="12" name="Group 271"/>
          <p:cNvGrpSpPr>
            <a:grpSpLocks/>
          </p:cNvGrpSpPr>
          <p:nvPr/>
        </p:nvGrpSpPr>
        <p:grpSpPr bwMode="auto">
          <a:xfrm>
            <a:off x="3133725" y="4357688"/>
            <a:ext cx="449263" cy="611187"/>
            <a:chOff x="671" y="2750"/>
            <a:chExt cx="283" cy="385"/>
          </a:xfrm>
        </p:grpSpPr>
        <p:sp>
          <p:nvSpPr>
            <p:cNvPr id="113697" name="Freeform 272"/>
            <p:cNvSpPr>
              <a:spLocks/>
            </p:cNvSpPr>
            <p:nvPr/>
          </p:nvSpPr>
          <p:spPr bwMode="auto">
            <a:xfrm>
              <a:off x="683" y="2931"/>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698" name="Freeform 273"/>
            <p:cNvSpPr>
              <a:spLocks/>
            </p:cNvSpPr>
            <p:nvPr/>
          </p:nvSpPr>
          <p:spPr bwMode="auto">
            <a:xfrm>
              <a:off x="683" y="2931"/>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8" y="0"/>
                    <a:pt x="39" y="0"/>
                  </a:cubicBezTo>
                  <a:cubicBezTo>
                    <a:pt x="60" y="0"/>
                    <a:pt x="77" y="17"/>
                    <a:pt x="77" y="38"/>
                  </a:cubicBezTo>
                  <a:cubicBezTo>
                    <a:pt x="77" y="38"/>
                    <a:pt x="77" y="38"/>
                    <a:pt x="77" y="38"/>
                  </a:cubicBezTo>
                  <a:cubicBezTo>
                    <a:pt x="77" y="59"/>
                    <a:pt x="60" y="76"/>
                    <a:pt x="39" y="76"/>
                  </a:cubicBezTo>
                  <a:cubicBezTo>
                    <a:pt x="18" y="76"/>
                    <a:pt x="0" y="59"/>
                    <a:pt x="0" y="38"/>
                  </a:cubicBezTo>
                </a:path>
              </a:pathLst>
            </a:custGeom>
            <a:noFill/>
            <a:ln w="3175" cap="rnd">
              <a:solidFill>
                <a:srgbClr val="000000"/>
              </a:solidFill>
              <a:round/>
              <a:headEnd/>
              <a:tailEnd/>
            </a:ln>
          </p:spPr>
          <p:txBody>
            <a:bodyPr/>
            <a:lstStyle/>
            <a:p>
              <a:endParaRPr lang="nl-NL"/>
            </a:p>
          </p:txBody>
        </p:sp>
        <p:sp>
          <p:nvSpPr>
            <p:cNvPr id="113699" name="Freeform 274"/>
            <p:cNvSpPr>
              <a:spLocks/>
            </p:cNvSpPr>
            <p:nvPr/>
          </p:nvSpPr>
          <p:spPr bwMode="auto">
            <a:xfrm>
              <a:off x="857" y="2931"/>
              <a:ext cx="58" cy="58"/>
            </a:xfrm>
            <a:custGeom>
              <a:avLst/>
              <a:gdLst>
                <a:gd name="T0" fmla="*/ 0 w 192"/>
                <a:gd name="T1" fmla="*/ 0 h 192"/>
                <a:gd name="T2" fmla="*/ 0 w 192"/>
                <a:gd name="T3" fmla="*/ 0 h 192"/>
                <a:gd name="T4" fmla="*/ 0 w 192"/>
                <a:gd name="T5" fmla="*/ 0 h 192"/>
                <a:gd name="T6" fmla="*/ 0 w 192"/>
                <a:gd name="T7" fmla="*/ 0 h 192"/>
                <a:gd name="T8" fmla="*/ 0 w 192"/>
                <a:gd name="T9" fmla="*/ 0 h 192"/>
                <a:gd name="T10" fmla="*/ 0 w 192"/>
                <a:gd name="T11" fmla="*/ 0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3700" name="Freeform 275"/>
            <p:cNvSpPr>
              <a:spLocks/>
            </p:cNvSpPr>
            <p:nvPr/>
          </p:nvSpPr>
          <p:spPr bwMode="auto">
            <a:xfrm>
              <a:off x="857" y="2931"/>
              <a:ext cx="58" cy="58"/>
            </a:xfrm>
            <a:custGeom>
              <a:avLst/>
              <a:gdLst>
                <a:gd name="T0" fmla="*/ 0 w 77"/>
                <a:gd name="T1" fmla="*/ 2 h 76"/>
                <a:gd name="T2" fmla="*/ 2 w 77"/>
                <a:gd name="T3" fmla="*/ 0 h 76"/>
                <a:gd name="T4" fmla="*/ 2 w 77"/>
                <a:gd name="T5" fmla="*/ 2 h 76"/>
                <a:gd name="T6" fmla="*/ 2 w 77"/>
                <a:gd name="T7" fmla="*/ 2 h 76"/>
                <a:gd name="T8" fmla="*/ 2 w 77"/>
                <a:gd name="T9" fmla="*/ 2 h 76"/>
                <a:gd name="T10" fmla="*/ 0 w 77"/>
                <a:gd name="T11" fmla="*/ 2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59" y="0"/>
                    <a:pt x="77" y="17"/>
                    <a:pt x="77" y="38"/>
                  </a:cubicBezTo>
                  <a:cubicBezTo>
                    <a:pt x="77" y="38"/>
                    <a:pt x="77" y="38"/>
                    <a:pt x="77" y="38"/>
                  </a:cubicBezTo>
                  <a:cubicBezTo>
                    <a:pt x="77" y="59"/>
                    <a:pt x="59"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3701" name="Line 276"/>
            <p:cNvSpPr>
              <a:spLocks noChangeShapeType="1"/>
            </p:cNvSpPr>
            <p:nvPr/>
          </p:nvSpPr>
          <p:spPr bwMode="auto">
            <a:xfrm>
              <a:off x="712" y="2989"/>
              <a:ext cx="1" cy="146"/>
            </a:xfrm>
            <a:prstGeom prst="line">
              <a:avLst/>
            </a:prstGeom>
            <a:noFill/>
            <a:ln w="3175" cap="rnd">
              <a:solidFill>
                <a:srgbClr val="000000"/>
              </a:solidFill>
              <a:round/>
              <a:headEnd/>
              <a:tailEnd/>
            </a:ln>
          </p:spPr>
          <p:txBody>
            <a:bodyPr/>
            <a:lstStyle/>
            <a:p>
              <a:endParaRPr lang="nl-NL"/>
            </a:p>
          </p:txBody>
        </p:sp>
        <p:sp>
          <p:nvSpPr>
            <p:cNvPr id="113702" name="Line 277"/>
            <p:cNvSpPr>
              <a:spLocks noChangeShapeType="1"/>
            </p:cNvSpPr>
            <p:nvPr/>
          </p:nvSpPr>
          <p:spPr bwMode="auto">
            <a:xfrm>
              <a:off x="886" y="2989"/>
              <a:ext cx="0" cy="146"/>
            </a:xfrm>
            <a:prstGeom prst="line">
              <a:avLst/>
            </a:prstGeom>
            <a:noFill/>
            <a:ln w="3175" cap="rnd">
              <a:solidFill>
                <a:srgbClr val="000000"/>
              </a:solidFill>
              <a:round/>
              <a:headEnd/>
              <a:tailEnd/>
            </a:ln>
          </p:spPr>
          <p:txBody>
            <a:bodyPr/>
            <a:lstStyle/>
            <a:p>
              <a:endParaRPr lang="nl-NL"/>
            </a:p>
          </p:txBody>
        </p:sp>
        <p:grpSp>
          <p:nvGrpSpPr>
            <p:cNvPr id="113703" name="Group 278"/>
            <p:cNvGrpSpPr>
              <a:grpSpLocks/>
            </p:cNvGrpSpPr>
            <p:nvPr/>
          </p:nvGrpSpPr>
          <p:grpSpPr bwMode="auto">
            <a:xfrm>
              <a:off x="671" y="2750"/>
              <a:ext cx="283" cy="154"/>
              <a:chOff x="671" y="2750"/>
              <a:chExt cx="283" cy="154"/>
            </a:xfrm>
          </p:grpSpPr>
          <p:sp>
            <p:nvSpPr>
              <p:cNvPr id="113704" name="Rectangle 279"/>
              <p:cNvSpPr>
                <a:spLocks noChangeArrowheads="1"/>
              </p:cNvSpPr>
              <p:nvPr/>
            </p:nvSpPr>
            <p:spPr bwMode="auto">
              <a:xfrm>
                <a:off x="696" y="2750"/>
                <a:ext cx="215"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Internal</a:t>
                </a:r>
                <a:endParaRPr lang="en-US" altLang="zh-CN" sz="1400" i="0">
                  <a:ea typeface="宋体" pitchFamily="2" charset="-122"/>
                </a:endParaRPr>
              </a:p>
            </p:txBody>
          </p:sp>
          <p:sp>
            <p:nvSpPr>
              <p:cNvPr id="113705" name="Rectangle 280"/>
              <p:cNvSpPr>
                <a:spLocks noChangeArrowheads="1"/>
              </p:cNvSpPr>
              <p:nvPr/>
            </p:nvSpPr>
            <p:spPr bwMode="auto">
              <a:xfrm>
                <a:off x="671" y="2827"/>
                <a:ext cx="283" cy="7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sz="1400" i="0">
                  <a:ea typeface="宋体"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60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605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605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8605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605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6051">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86051">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zh-CN" sz="3200" smtClean="0">
                <a:ea typeface="宋体" pitchFamily="2" charset="-122"/>
              </a:rPr>
              <a:t>The CCM Container Framework</a:t>
            </a:r>
          </a:p>
        </p:txBody>
      </p:sp>
      <p:sp>
        <p:nvSpPr>
          <p:cNvPr id="114691" name="Rectangle 3"/>
          <p:cNvSpPr>
            <a:spLocks noGrp="1" noChangeArrowheads="1"/>
          </p:cNvSpPr>
          <p:nvPr>
            <p:ph type="body" idx="1"/>
          </p:nvPr>
        </p:nvSpPr>
        <p:spPr>
          <a:xfrm>
            <a:off x="5414963" y="962025"/>
            <a:ext cx="3700462" cy="5257800"/>
          </a:xfrm>
        </p:spPr>
        <p:txBody>
          <a:bodyPr/>
          <a:lstStyle/>
          <a:p>
            <a:pPr marL="176213" indent="-176213" eaLnBrk="1" hangingPunct="1">
              <a:spcBef>
                <a:spcPct val="40000"/>
              </a:spcBef>
            </a:pPr>
            <a:r>
              <a:rPr lang="en-US" altLang="zh-CN" sz="2000" smtClean="0">
                <a:ea typeface="宋体" pitchFamily="2" charset="-122"/>
              </a:rPr>
              <a:t>A standard framework within CCM component servers</a:t>
            </a:r>
          </a:p>
          <a:p>
            <a:pPr marL="176213" indent="-176213" eaLnBrk="1" hangingPunct="1">
              <a:spcBef>
                <a:spcPct val="40000"/>
              </a:spcBef>
            </a:pPr>
            <a:r>
              <a:rPr lang="en-US" altLang="zh-CN" sz="2000" smtClean="0">
                <a:ea typeface="宋体" pitchFamily="2" charset="-122"/>
              </a:rPr>
              <a:t>Extends the Portable Object Adaptor (POA) with common patterns, e.g.,</a:t>
            </a:r>
          </a:p>
          <a:p>
            <a:pPr marL="519113" lvl="1" indent="-176213" eaLnBrk="1" hangingPunct="1">
              <a:spcBef>
                <a:spcPct val="40000"/>
              </a:spcBef>
            </a:pPr>
            <a:r>
              <a:rPr lang="en-US" altLang="zh-CN" sz="2000" smtClean="0">
                <a:ea typeface="宋体" pitchFamily="2" charset="-122"/>
              </a:rPr>
              <a:t>Automatic activation &amp; deactivation of components</a:t>
            </a:r>
          </a:p>
          <a:p>
            <a:pPr marL="519113" lvl="1" indent="-176213" eaLnBrk="1" hangingPunct="1">
              <a:spcBef>
                <a:spcPct val="40000"/>
              </a:spcBef>
            </a:pPr>
            <a:r>
              <a:rPr lang="en-US" altLang="zh-CN" sz="2000" smtClean="0">
                <a:ea typeface="宋体" pitchFamily="2" charset="-122"/>
              </a:rPr>
              <a:t>Optimize resource usage</a:t>
            </a:r>
          </a:p>
          <a:p>
            <a:pPr marL="176213" indent="-176213" eaLnBrk="1" hangingPunct="1">
              <a:spcBef>
                <a:spcPct val="40000"/>
              </a:spcBef>
            </a:pPr>
            <a:r>
              <a:rPr lang="en-US" altLang="zh-CN" sz="2000" smtClean="0">
                <a:ea typeface="宋体" pitchFamily="2" charset="-122"/>
              </a:rPr>
              <a:t>Provides simplified access to CORBA Common Services</a:t>
            </a:r>
          </a:p>
          <a:p>
            <a:pPr marL="519113" lvl="1" indent="-176213" eaLnBrk="1" hangingPunct="1">
              <a:spcBef>
                <a:spcPct val="40000"/>
              </a:spcBef>
            </a:pPr>
            <a:r>
              <a:rPr lang="en-US" altLang="zh-CN" sz="2000" smtClean="0">
                <a:ea typeface="宋体" pitchFamily="2" charset="-122"/>
              </a:rPr>
              <a:t>e.g., security, transactions, persistence, &amp; events</a:t>
            </a:r>
          </a:p>
          <a:p>
            <a:pPr marL="176213" indent="-176213" eaLnBrk="1" hangingPunct="1">
              <a:spcBef>
                <a:spcPct val="40000"/>
              </a:spcBef>
            </a:pPr>
            <a:endParaRPr lang="en-US" altLang="zh-CN" sz="2000" smtClean="0">
              <a:ea typeface="宋体" pitchFamily="2" charset="-122"/>
            </a:endParaRPr>
          </a:p>
        </p:txBody>
      </p:sp>
      <p:grpSp>
        <p:nvGrpSpPr>
          <p:cNvPr id="114692" name="Group 276"/>
          <p:cNvGrpSpPr>
            <a:grpSpLocks noChangeAspect="1"/>
          </p:cNvGrpSpPr>
          <p:nvPr/>
        </p:nvGrpSpPr>
        <p:grpSpPr bwMode="auto">
          <a:xfrm>
            <a:off x="22225" y="1050925"/>
            <a:ext cx="5372100" cy="4298950"/>
            <a:chOff x="12" y="698"/>
            <a:chExt cx="3139" cy="2329"/>
          </a:xfrm>
        </p:grpSpPr>
        <p:sp>
          <p:nvSpPr>
            <p:cNvPr id="114694" name="AutoShape 277"/>
            <p:cNvSpPr>
              <a:spLocks noChangeAspect="1" noChangeArrowheads="1" noTextEdit="1"/>
            </p:cNvSpPr>
            <p:nvPr/>
          </p:nvSpPr>
          <p:spPr bwMode="auto">
            <a:xfrm>
              <a:off x="12" y="698"/>
              <a:ext cx="3139" cy="2329"/>
            </a:xfrm>
            <a:prstGeom prst="rect">
              <a:avLst/>
            </a:prstGeom>
            <a:noFill/>
            <a:ln w="9525">
              <a:noFill/>
              <a:miter lim="800000"/>
              <a:headEnd/>
              <a:tailEnd/>
            </a:ln>
          </p:spPr>
          <p:txBody>
            <a:bodyPr/>
            <a:lstStyle/>
            <a:p>
              <a:endParaRPr lang="nl-NL"/>
            </a:p>
          </p:txBody>
        </p:sp>
        <p:grpSp>
          <p:nvGrpSpPr>
            <p:cNvPr id="114695" name="Group 278"/>
            <p:cNvGrpSpPr>
              <a:grpSpLocks/>
            </p:cNvGrpSpPr>
            <p:nvPr/>
          </p:nvGrpSpPr>
          <p:grpSpPr bwMode="auto">
            <a:xfrm>
              <a:off x="21" y="708"/>
              <a:ext cx="3121" cy="2306"/>
              <a:chOff x="21" y="708"/>
              <a:chExt cx="3121" cy="2306"/>
            </a:xfrm>
          </p:grpSpPr>
          <p:sp>
            <p:nvSpPr>
              <p:cNvPr id="114801" name="Freeform 279"/>
              <p:cNvSpPr>
                <a:spLocks/>
              </p:cNvSpPr>
              <p:nvPr/>
            </p:nvSpPr>
            <p:spPr bwMode="auto">
              <a:xfrm>
                <a:off x="1648" y="708"/>
                <a:ext cx="1494"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solidFill>
                <a:srgbClr val="99CCFF"/>
              </a:solidFill>
              <a:ln w="0">
                <a:solidFill>
                  <a:srgbClr val="000000"/>
                </a:solidFill>
                <a:round/>
                <a:headEnd/>
                <a:tailEnd/>
              </a:ln>
            </p:spPr>
            <p:txBody>
              <a:bodyPr/>
              <a:lstStyle/>
              <a:p>
                <a:endParaRPr lang="nl-NL"/>
              </a:p>
            </p:txBody>
          </p:sp>
          <p:sp>
            <p:nvSpPr>
              <p:cNvPr id="114802" name="Freeform 280"/>
              <p:cNvSpPr>
                <a:spLocks/>
              </p:cNvSpPr>
              <p:nvPr/>
            </p:nvSpPr>
            <p:spPr bwMode="auto">
              <a:xfrm>
                <a:off x="1648" y="708"/>
                <a:ext cx="1494"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noFill/>
              <a:ln w="3175" cap="rnd">
                <a:solidFill>
                  <a:srgbClr val="000000"/>
                </a:solidFill>
                <a:round/>
                <a:headEnd/>
                <a:tailEnd/>
              </a:ln>
            </p:spPr>
            <p:txBody>
              <a:bodyPr/>
              <a:lstStyle/>
              <a:p>
                <a:endParaRPr lang="nl-NL"/>
              </a:p>
            </p:txBody>
          </p:sp>
          <p:sp>
            <p:nvSpPr>
              <p:cNvPr id="114803" name="Freeform 281"/>
              <p:cNvSpPr>
                <a:spLocks/>
              </p:cNvSpPr>
              <p:nvPr/>
            </p:nvSpPr>
            <p:spPr bwMode="auto">
              <a:xfrm>
                <a:off x="21" y="708"/>
                <a:ext cx="1495"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solidFill>
                <a:srgbClr val="99CCFF"/>
              </a:solidFill>
              <a:ln w="0">
                <a:solidFill>
                  <a:srgbClr val="000000"/>
                </a:solidFill>
                <a:round/>
                <a:headEnd/>
                <a:tailEnd/>
              </a:ln>
            </p:spPr>
            <p:txBody>
              <a:bodyPr/>
              <a:lstStyle/>
              <a:p>
                <a:endParaRPr lang="nl-NL"/>
              </a:p>
            </p:txBody>
          </p:sp>
          <p:sp>
            <p:nvSpPr>
              <p:cNvPr id="114804" name="Freeform 282"/>
              <p:cNvSpPr>
                <a:spLocks/>
              </p:cNvSpPr>
              <p:nvPr/>
            </p:nvSpPr>
            <p:spPr bwMode="auto">
              <a:xfrm>
                <a:off x="21" y="708"/>
                <a:ext cx="1495" cy="2306"/>
              </a:xfrm>
              <a:custGeom>
                <a:avLst/>
                <a:gdLst>
                  <a:gd name="T0" fmla="*/ 0 w 5349"/>
                  <a:gd name="T1" fmla="*/ 0 h 8368"/>
                  <a:gd name="T2" fmla="*/ 0 w 5349"/>
                  <a:gd name="T3" fmla="*/ 0 h 8368"/>
                  <a:gd name="T4" fmla="*/ 0 w 5349"/>
                  <a:gd name="T5" fmla="*/ 0 h 8368"/>
                  <a:gd name="T6" fmla="*/ 0 w 5349"/>
                  <a:gd name="T7" fmla="*/ 0 h 8368"/>
                  <a:gd name="T8" fmla="*/ 0 w 5349"/>
                  <a:gd name="T9" fmla="*/ 0 h 8368"/>
                  <a:gd name="T10" fmla="*/ 0 w 5349"/>
                  <a:gd name="T11" fmla="*/ 0 h 8368"/>
                  <a:gd name="T12" fmla="*/ 0 w 5349"/>
                  <a:gd name="T13" fmla="*/ 0 h 8368"/>
                  <a:gd name="T14" fmla="*/ 0 w 5349"/>
                  <a:gd name="T15" fmla="*/ 0 h 8368"/>
                  <a:gd name="T16" fmla="*/ 0 w 5349"/>
                  <a:gd name="T17" fmla="*/ 0 h 8368"/>
                  <a:gd name="T18" fmla="*/ 0 w 5349"/>
                  <a:gd name="T19" fmla="*/ 0 h 8368"/>
                  <a:gd name="T20" fmla="*/ 0 w 5349"/>
                  <a:gd name="T21" fmla="*/ 0 h 8368"/>
                  <a:gd name="T22" fmla="*/ 0 w 5349"/>
                  <a:gd name="T23" fmla="*/ 0 h 83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49"/>
                  <a:gd name="T37" fmla="*/ 0 h 8368"/>
                  <a:gd name="T38" fmla="*/ 5349 w 5349"/>
                  <a:gd name="T39" fmla="*/ 8368 h 83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49" h="8368">
                    <a:moveTo>
                      <a:pt x="5139" y="8368"/>
                    </a:moveTo>
                    <a:cubicBezTo>
                      <a:pt x="5255" y="8368"/>
                      <a:pt x="5349" y="8267"/>
                      <a:pt x="5349" y="8142"/>
                    </a:cubicBezTo>
                    <a:lnTo>
                      <a:pt x="5349" y="226"/>
                    </a:lnTo>
                    <a:cubicBezTo>
                      <a:pt x="5349" y="101"/>
                      <a:pt x="5255" y="0"/>
                      <a:pt x="5139" y="0"/>
                    </a:cubicBezTo>
                    <a:lnTo>
                      <a:pt x="210" y="0"/>
                    </a:lnTo>
                    <a:cubicBezTo>
                      <a:pt x="94" y="0"/>
                      <a:pt x="0" y="101"/>
                      <a:pt x="0" y="226"/>
                    </a:cubicBezTo>
                    <a:lnTo>
                      <a:pt x="0" y="8142"/>
                    </a:lnTo>
                    <a:cubicBezTo>
                      <a:pt x="0" y="8267"/>
                      <a:pt x="94" y="8368"/>
                      <a:pt x="210" y="8368"/>
                    </a:cubicBezTo>
                    <a:lnTo>
                      <a:pt x="5139" y="8368"/>
                    </a:lnTo>
                    <a:close/>
                  </a:path>
                </a:pathLst>
              </a:custGeom>
              <a:noFill/>
              <a:ln w="3175" cap="rnd">
                <a:solidFill>
                  <a:srgbClr val="000000"/>
                </a:solidFill>
                <a:round/>
                <a:headEnd/>
                <a:tailEnd/>
              </a:ln>
            </p:spPr>
            <p:txBody>
              <a:bodyPr/>
              <a:lstStyle/>
              <a:p>
                <a:endParaRPr lang="nl-NL"/>
              </a:p>
            </p:txBody>
          </p:sp>
          <p:sp>
            <p:nvSpPr>
              <p:cNvPr id="114805" name="Rectangle 283"/>
              <p:cNvSpPr>
                <a:spLocks noChangeArrowheads="1"/>
              </p:cNvSpPr>
              <p:nvPr/>
            </p:nvSpPr>
            <p:spPr bwMode="auto">
              <a:xfrm>
                <a:off x="377" y="938"/>
                <a:ext cx="879" cy="1216"/>
              </a:xfrm>
              <a:prstGeom prst="rect">
                <a:avLst/>
              </a:prstGeom>
              <a:solidFill>
                <a:srgbClr val="FFCC99"/>
              </a:solidFill>
              <a:ln w="9525">
                <a:noFill/>
                <a:miter lim="800000"/>
                <a:headEnd/>
                <a:tailEnd/>
              </a:ln>
            </p:spPr>
            <p:txBody>
              <a:bodyPr/>
              <a:lstStyle/>
              <a:p>
                <a:endParaRPr lang="nl-NL"/>
              </a:p>
            </p:txBody>
          </p:sp>
          <p:sp>
            <p:nvSpPr>
              <p:cNvPr id="114806" name="Rectangle 284"/>
              <p:cNvSpPr>
                <a:spLocks noChangeArrowheads="1"/>
              </p:cNvSpPr>
              <p:nvPr/>
            </p:nvSpPr>
            <p:spPr bwMode="auto">
              <a:xfrm>
                <a:off x="377" y="938"/>
                <a:ext cx="879" cy="1216"/>
              </a:xfrm>
              <a:prstGeom prst="rect">
                <a:avLst/>
              </a:prstGeom>
              <a:noFill/>
              <a:ln w="3175" cap="rnd">
                <a:solidFill>
                  <a:srgbClr val="000000"/>
                </a:solidFill>
                <a:round/>
                <a:headEnd/>
                <a:tailEnd/>
              </a:ln>
            </p:spPr>
            <p:txBody>
              <a:bodyPr/>
              <a:lstStyle/>
              <a:p>
                <a:endParaRPr lang="nl-NL"/>
              </a:p>
            </p:txBody>
          </p:sp>
          <p:sp>
            <p:nvSpPr>
              <p:cNvPr id="114807" name="Rectangle 285"/>
              <p:cNvSpPr>
                <a:spLocks noChangeArrowheads="1"/>
              </p:cNvSpPr>
              <p:nvPr/>
            </p:nvSpPr>
            <p:spPr bwMode="auto">
              <a:xfrm>
                <a:off x="401" y="967"/>
                <a:ext cx="355"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Container</a:t>
                </a:r>
                <a:endParaRPr lang="en-US" altLang="zh-CN" i="0">
                  <a:ea typeface="宋体" pitchFamily="2" charset="-122"/>
                </a:endParaRPr>
              </a:p>
            </p:txBody>
          </p:sp>
          <p:sp>
            <p:nvSpPr>
              <p:cNvPr id="114808" name="Freeform 286"/>
              <p:cNvSpPr>
                <a:spLocks/>
              </p:cNvSpPr>
              <p:nvPr/>
            </p:nvSpPr>
            <p:spPr bwMode="auto">
              <a:xfrm>
                <a:off x="435" y="1344"/>
                <a:ext cx="480" cy="642"/>
              </a:xfrm>
              <a:custGeom>
                <a:avLst/>
                <a:gdLst>
                  <a:gd name="T0" fmla="*/ 0 w 1716"/>
                  <a:gd name="T1" fmla="*/ 0 h 2329"/>
                  <a:gd name="T2" fmla="*/ 0 w 1716"/>
                  <a:gd name="T3" fmla="*/ 0 h 2329"/>
                  <a:gd name="T4" fmla="*/ 0 w 1716"/>
                  <a:gd name="T5" fmla="*/ 0 h 2329"/>
                  <a:gd name="T6" fmla="*/ 0 w 1716"/>
                  <a:gd name="T7" fmla="*/ 0 h 2329"/>
                  <a:gd name="T8" fmla="*/ 0 w 1716"/>
                  <a:gd name="T9" fmla="*/ 0 h 2329"/>
                  <a:gd name="T10" fmla="*/ 0 w 1716"/>
                  <a:gd name="T11" fmla="*/ 0 h 2329"/>
                  <a:gd name="T12" fmla="*/ 0 w 1716"/>
                  <a:gd name="T13" fmla="*/ 0 h 2329"/>
                  <a:gd name="T14" fmla="*/ 0 w 1716"/>
                  <a:gd name="T15" fmla="*/ 0 h 2329"/>
                  <a:gd name="T16" fmla="*/ 0 w 1716"/>
                  <a:gd name="T17" fmla="*/ 0 h 2329"/>
                  <a:gd name="T18" fmla="*/ 0 w 1716"/>
                  <a:gd name="T19" fmla="*/ 0 h 2329"/>
                  <a:gd name="T20" fmla="*/ 0 w 1716"/>
                  <a:gd name="T21" fmla="*/ 0 h 2329"/>
                  <a:gd name="T22" fmla="*/ 0 w 1716"/>
                  <a:gd name="T23" fmla="*/ 0 h 2329"/>
                  <a:gd name="T24" fmla="*/ 0 w 1716"/>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16"/>
                  <a:gd name="T40" fmla="*/ 0 h 2329"/>
                  <a:gd name="T41" fmla="*/ 1716 w 1716"/>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16" h="2329">
                    <a:moveTo>
                      <a:pt x="1506" y="2329"/>
                    </a:moveTo>
                    <a:cubicBezTo>
                      <a:pt x="1622" y="2329"/>
                      <a:pt x="1716" y="2228"/>
                      <a:pt x="1716" y="2103"/>
                    </a:cubicBezTo>
                    <a:lnTo>
                      <a:pt x="1716" y="226"/>
                    </a:lnTo>
                    <a:cubicBezTo>
                      <a:pt x="1716" y="101"/>
                      <a:pt x="1622" y="0"/>
                      <a:pt x="1506" y="0"/>
                    </a:cubicBezTo>
                    <a:lnTo>
                      <a:pt x="210" y="0"/>
                    </a:lnTo>
                    <a:cubicBezTo>
                      <a:pt x="94" y="0"/>
                      <a:pt x="0" y="101"/>
                      <a:pt x="0" y="226"/>
                    </a:cubicBezTo>
                    <a:lnTo>
                      <a:pt x="0" y="2103"/>
                    </a:lnTo>
                    <a:cubicBezTo>
                      <a:pt x="0" y="2228"/>
                      <a:pt x="94" y="2329"/>
                      <a:pt x="210" y="2329"/>
                    </a:cubicBezTo>
                    <a:lnTo>
                      <a:pt x="1506" y="2329"/>
                    </a:lnTo>
                    <a:close/>
                  </a:path>
                </a:pathLst>
              </a:custGeom>
              <a:solidFill>
                <a:srgbClr val="BDFFFF"/>
              </a:solidFill>
              <a:ln w="0">
                <a:solidFill>
                  <a:srgbClr val="000000"/>
                </a:solidFill>
                <a:round/>
                <a:headEnd/>
                <a:tailEnd/>
              </a:ln>
            </p:spPr>
            <p:txBody>
              <a:bodyPr/>
              <a:lstStyle/>
              <a:p>
                <a:endParaRPr lang="nl-NL"/>
              </a:p>
            </p:txBody>
          </p:sp>
          <p:sp>
            <p:nvSpPr>
              <p:cNvPr id="114809" name="Freeform 287"/>
              <p:cNvSpPr>
                <a:spLocks/>
              </p:cNvSpPr>
              <p:nvPr/>
            </p:nvSpPr>
            <p:spPr bwMode="auto">
              <a:xfrm>
                <a:off x="435" y="1344"/>
                <a:ext cx="480" cy="642"/>
              </a:xfrm>
              <a:custGeom>
                <a:avLst/>
                <a:gdLst>
                  <a:gd name="T0" fmla="*/ 0 w 1716"/>
                  <a:gd name="T1" fmla="*/ 0 h 2329"/>
                  <a:gd name="T2" fmla="*/ 0 w 1716"/>
                  <a:gd name="T3" fmla="*/ 0 h 2329"/>
                  <a:gd name="T4" fmla="*/ 0 w 1716"/>
                  <a:gd name="T5" fmla="*/ 0 h 2329"/>
                  <a:gd name="T6" fmla="*/ 0 w 1716"/>
                  <a:gd name="T7" fmla="*/ 0 h 2329"/>
                  <a:gd name="T8" fmla="*/ 0 w 1716"/>
                  <a:gd name="T9" fmla="*/ 0 h 2329"/>
                  <a:gd name="T10" fmla="*/ 0 w 1716"/>
                  <a:gd name="T11" fmla="*/ 0 h 2329"/>
                  <a:gd name="T12" fmla="*/ 0 w 1716"/>
                  <a:gd name="T13" fmla="*/ 0 h 2329"/>
                  <a:gd name="T14" fmla="*/ 0 w 1716"/>
                  <a:gd name="T15" fmla="*/ 0 h 2329"/>
                  <a:gd name="T16" fmla="*/ 0 w 1716"/>
                  <a:gd name="T17" fmla="*/ 0 h 2329"/>
                  <a:gd name="T18" fmla="*/ 0 w 1716"/>
                  <a:gd name="T19" fmla="*/ 0 h 2329"/>
                  <a:gd name="T20" fmla="*/ 0 w 1716"/>
                  <a:gd name="T21" fmla="*/ 0 h 2329"/>
                  <a:gd name="T22" fmla="*/ 0 w 1716"/>
                  <a:gd name="T23" fmla="*/ 0 h 2329"/>
                  <a:gd name="T24" fmla="*/ 0 w 1716"/>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16"/>
                  <a:gd name="T40" fmla="*/ 0 h 2329"/>
                  <a:gd name="T41" fmla="*/ 1716 w 1716"/>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16" h="2329">
                    <a:moveTo>
                      <a:pt x="1506" y="2329"/>
                    </a:moveTo>
                    <a:cubicBezTo>
                      <a:pt x="1622" y="2329"/>
                      <a:pt x="1716" y="2228"/>
                      <a:pt x="1716" y="2103"/>
                    </a:cubicBezTo>
                    <a:lnTo>
                      <a:pt x="1716" y="226"/>
                    </a:lnTo>
                    <a:cubicBezTo>
                      <a:pt x="1716" y="101"/>
                      <a:pt x="1622" y="0"/>
                      <a:pt x="1506" y="0"/>
                    </a:cubicBezTo>
                    <a:lnTo>
                      <a:pt x="210" y="0"/>
                    </a:lnTo>
                    <a:cubicBezTo>
                      <a:pt x="94" y="0"/>
                      <a:pt x="0" y="101"/>
                      <a:pt x="0" y="226"/>
                    </a:cubicBezTo>
                    <a:lnTo>
                      <a:pt x="0" y="2103"/>
                    </a:lnTo>
                    <a:cubicBezTo>
                      <a:pt x="0" y="2228"/>
                      <a:pt x="94" y="2329"/>
                      <a:pt x="210" y="2329"/>
                    </a:cubicBezTo>
                    <a:lnTo>
                      <a:pt x="1506" y="2329"/>
                    </a:lnTo>
                    <a:close/>
                  </a:path>
                </a:pathLst>
              </a:custGeom>
              <a:noFill/>
              <a:ln w="3175" cap="rnd">
                <a:solidFill>
                  <a:srgbClr val="000000"/>
                </a:solidFill>
                <a:round/>
                <a:headEnd/>
                <a:tailEnd/>
              </a:ln>
            </p:spPr>
            <p:txBody>
              <a:bodyPr/>
              <a:lstStyle/>
              <a:p>
                <a:endParaRPr lang="nl-NL"/>
              </a:p>
            </p:txBody>
          </p:sp>
          <p:sp>
            <p:nvSpPr>
              <p:cNvPr id="114810" name="Rectangle 288"/>
              <p:cNvSpPr>
                <a:spLocks noChangeArrowheads="1"/>
              </p:cNvSpPr>
              <p:nvPr/>
            </p:nvSpPr>
            <p:spPr bwMode="auto">
              <a:xfrm>
                <a:off x="464" y="1369"/>
                <a:ext cx="434"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114811" name="Rectangle 289"/>
              <p:cNvSpPr>
                <a:spLocks noChangeArrowheads="1"/>
              </p:cNvSpPr>
              <p:nvPr/>
            </p:nvSpPr>
            <p:spPr bwMode="auto">
              <a:xfrm>
                <a:off x="473" y="1452"/>
                <a:ext cx="415"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EXECUTORS</a:t>
                </a:r>
                <a:endParaRPr lang="en-US" altLang="zh-CN" i="0">
                  <a:ea typeface="宋体" pitchFamily="2" charset="-122"/>
                </a:endParaRPr>
              </a:p>
            </p:txBody>
          </p:sp>
          <p:sp>
            <p:nvSpPr>
              <p:cNvPr id="114812" name="Freeform 290"/>
              <p:cNvSpPr>
                <a:spLocks/>
              </p:cNvSpPr>
              <p:nvPr/>
            </p:nvSpPr>
            <p:spPr bwMode="auto">
              <a:xfrm>
                <a:off x="435" y="1063"/>
                <a:ext cx="392"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2" y="905"/>
                    </a:moveTo>
                    <a:cubicBezTo>
                      <a:pt x="1307" y="905"/>
                      <a:pt x="1401" y="803"/>
                      <a:pt x="1401" y="678"/>
                    </a:cubicBezTo>
                    <a:lnTo>
                      <a:pt x="1401" y="226"/>
                    </a:lnTo>
                    <a:cubicBezTo>
                      <a:pt x="1401" y="101"/>
                      <a:pt x="1307" y="0"/>
                      <a:pt x="1192" y="0"/>
                    </a:cubicBezTo>
                    <a:lnTo>
                      <a:pt x="210" y="0"/>
                    </a:lnTo>
                    <a:cubicBezTo>
                      <a:pt x="94" y="0"/>
                      <a:pt x="0" y="101"/>
                      <a:pt x="0" y="226"/>
                    </a:cubicBezTo>
                    <a:lnTo>
                      <a:pt x="0" y="678"/>
                    </a:lnTo>
                    <a:cubicBezTo>
                      <a:pt x="0" y="803"/>
                      <a:pt x="94" y="905"/>
                      <a:pt x="210" y="905"/>
                    </a:cubicBezTo>
                    <a:lnTo>
                      <a:pt x="1192" y="905"/>
                    </a:lnTo>
                    <a:close/>
                  </a:path>
                </a:pathLst>
              </a:custGeom>
              <a:solidFill>
                <a:srgbClr val="BDFFFF"/>
              </a:solidFill>
              <a:ln w="0">
                <a:solidFill>
                  <a:srgbClr val="000000"/>
                </a:solidFill>
                <a:round/>
                <a:headEnd/>
                <a:tailEnd/>
              </a:ln>
            </p:spPr>
            <p:txBody>
              <a:bodyPr/>
              <a:lstStyle/>
              <a:p>
                <a:endParaRPr lang="nl-NL"/>
              </a:p>
            </p:txBody>
          </p:sp>
          <p:sp>
            <p:nvSpPr>
              <p:cNvPr id="114813" name="Freeform 291"/>
              <p:cNvSpPr>
                <a:spLocks/>
              </p:cNvSpPr>
              <p:nvPr/>
            </p:nvSpPr>
            <p:spPr bwMode="auto">
              <a:xfrm>
                <a:off x="435" y="1063"/>
                <a:ext cx="392"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2" y="905"/>
                    </a:moveTo>
                    <a:cubicBezTo>
                      <a:pt x="1307" y="905"/>
                      <a:pt x="1401" y="803"/>
                      <a:pt x="1401" y="678"/>
                    </a:cubicBezTo>
                    <a:lnTo>
                      <a:pt x="1401" y="226"/>
                    </a:lnTo>
                    <a:cubicBezTo>
                      <a:pt x="1401" y="101"/>
                      <a:pt x="1307" y="0"/>
                      <a:pt x="1192" y="0"/>
                    </a:cubicBezTo>
                    <a:lnTo>
                      <a:pt x="210" y="0"/>
                    </a:lnTo>
                    <a:cubicBezTo>
                      <a:pt x="94" y="0"/>
                      <a:pt x="0" y="101"/>
                      <a:pt x="0" y="226"/>
                    </a:cubicBezTo>
                    <a:lnTo>
                      <a:pt x="0" y="678"/>
                    </a:lnTo>
                    <a:cubicBezTo>
                      <a:pt x="0" y="803"/>
                      <a:pt x="94" y="905"/>
                      <a:pt x="210" y="905"/>
                    </a:cubicBezTo>
                    <a:lnTo>
                      <a:pt x="1192" y="905"/>
                    </a:lnTo>
                    <a:close/>
                  </a:path>
                </a:pathLst>
              </a:custGeom>
              <a:noFill/>
              <a:ln w="3175" cap="rnd">
                <a:solidFill>
                  <a:srgbClr val="000000"/>
                </a:solidFill>
                <a:round/>
                <a:headEnd/>
                <a:tailEnd/>
              </a:ln>
            </p:spPr>
            <p:txBody>
              <a:bodyPr/>
              <a:lstStyle/>
              <a:p>
                <a:endParaRPr lang="nl-NL"/>
              </a:p>
            </p:txBody>
          </p:sp>
          <p:sp>
            <p:nvSpPr>
              <p:cNvPr id="114814" name="Rectangle 292"/>
              <p:cNvSpPr>
                <a:spLocks noChangeArrowheads="1"/>
              </p:cNvSpPr>
              <p:nvPr/>
            </p:nvSpPr>
            <p:spPr bwMode="auto">
              <a:xfrm>
                <a:off x="464" y="1100"/>
                <a:ext cx="345"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114815" name="Rectangle 293"/>
              <p:cNvSpPr>
                <a:spLocks noChangeArrowheads="1"/>
              </p:cNvSpPr>
              <p:nvPr/>
            </p:nvSpPr>
            <p:spPr bwMode="auto">
              <a:xfrm>
                <a:off x="544" y="1183"/>
                <a:ext cx="178"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Home</a:t>
                </a:r>
                <a:endParaRPr lang="en-US" altLang="zh-CN" i="0">
                  <a:ea typeface="宋体" pitchFamily="2" charset="-122"/>
                </a:endParaRPr>
              </a:p>
            </p:txBody>
          </p:sp>
          <p:sp>
            <p:nvSpPr>
              <p:cNvPr id="114816" name="Rectangle 294"/>
              <p:cNvSpPr>
                <a:spLocks noChangeArrowheads="1"/>
              </p:cNvSpPr>
              <p:nvPr/>
            </p:nvSpPr>
            <p:spPr bwMode="auto">
              <a:xfrm>
                <a:off x="915" y="1986"/>
                <a:ext cx="322" cy="156"/>
              </a:xfrm>
              <a:prstGeom prst="rect">
                <a:avLst/>
              </a:prstGeom>
              <a:solidFill>
                <a:srgbClr val="FFC6FF"/>
              </a:solidFill>
              <a:ln w="9525">
                <a:noFill/>
                <a:miter lim="800000"/>
                <a:headEnd/>
                <a:tailEnd/>
              </a:ln>
            </p:spPr>
            <p:txBody>
              <a:bodyPr/>
              <a:lstStyle/>
              <a:p>
                <a:endParaRPr lang="nl-NL"/>
              </a:p>
            </p:txBody>
          </p:sp>
          <p:sp>
            <p:nvSpPr>
              <p:cNvPr id="114817" name="Rectangle 295"/>
              <p:cNvSpPr>
                <a:spLocks noChangeArrowheads="1"/>
              </p:cNvSpPr>
              <p:nvPr/>
            </p:nvSpPr>
            <p:spPr bwMode="auto">
              <a:xfrm>
                <a:off x="915" y="1986"/>
                <a:ext cx="322" cy="156"/>
              </a:xfrm>
              <a:prstGeom prst="rect">
                <a:avLst/>
              </a:prstGeom>
              <a:noFill/>
              <a:ln w="3175" cap="rnd">
                <a:solidFill>
                  <a:srgbClr val="000000"/>
                </a:solidFill>
                <a:round/>
                <a:headEnd/>
                <a:tailEnd/>
              </a:ln>
            </p:spPr>
            <p:txBody>
              <a:bodyPr/>
              <a:lstStyle/>
              <a:p>
                <a:endParaRPr lang="nl-NL"/>
              </a:p>
            </p:txBody>
          </p:sp>
          <p:sp>
            <p:nvSpPr>
              <p:cNvPr id="114818" name="Rectangle 296"/>
              <p:cNvSpPr>
                <a:spLocks noChangeArrowheads="1"/>
              </p:cNvSpPr>
              <p:nvPr/>
            </p:nvSpPr>
            <p:spPr bwMode="auto">
              <a:xfrm>
                <a:off x="996" y="2012"/>
                <a:ext cx="173"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POA</a:t>
                </a:r>
                <a:endParaRPr lang="en-US" altLang="zh-CN" i="0">
                  <a:ea typeface="宋体" pitchFamily="2" charset="-122"/>
                </a:endParaRPr>
              </a:p>
            </p:txBody>
          </p:sp>
          <p:sp>
            <p:nvSpPr>
              <p:cNvPr id="114819" name="Freeform 297"/>
              <p:cNvSpPr>
                <a:spLocks/>
              </p:cNvSpPr>
              <p:nvPr/>
            </p:nvSpPr>
            <p:spPr bwMode="auto">
              <a:xfrm>
                <a:off x="201" y="1156"/>
                <a:ext cx="59" cy="63"/>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820" name="Freeform 298"/>
              <p:cNvSpPr>
                <a:spLocks/>
              </p:cNvSpPr>
              <p:nvPr/>
            </p:nvSpPr>
            <p:spPr bwMode="auto">
              <a:xfrm>
                <a:off x="201" y="1156"/>
                <a:ext cx="59" cy="63"/>
              </a:xfrm>
              <a:custGeom>
                <a:avLst/>
                <a:gdLst>
                  <a:gd name="T0" fmla="*/ 0 w 59"/>
                  <a:gd name="T1" fmla="*/ 32 h 63"/>
                  <a:gd name="T2" fmla="*/ 29 w 59"/>
                  <a:gd name="T3" fmla="*/ 0 h 63"/>
                  <a:gd name="T4" fmla="*/ 59 w 59"/>
                  <a:gd name="T5" fmla="*/ 32 h 63"/>
                  <a:gd name="T6" fmla="*/ 59 w 59"/>
                  <a:gd name="T7" fmla="*/ 32 h 63"/>
                  <a:gd name="T8" fmla="*/ 29 w 59"/>
                  <a:gd name="T9" fmla="*/ 63 h 63"/>
                  <a:gd name="T10" fmla="*/ 0 w 59"/>
                  <a:gd name="T11" fmla="*/ 32 h 63"/>
                  <a:gd name="T12" fmla="*/ 0 60000 65536"/>
                  <a:gd name="T13" fmla="*/ 0 60000 65536"/>
                  <a:gd name="T14" fmla="*/ 0 60000 65536"/>
                  <a:gd name="T15" fmla="*/ 0 60000 65536"/>
                  <a:gd name="T16" fmla="*/ 0 60000 65536"/>
                  <a:gd name="T17" fmla="*/ 0 60000 65536"/>
                  <a:gd name="T18" fmla="*/ 0 w 59"/>
                  <a:gd name="T19" fmla="*/ 0 h 63"/>
                  <a:gd name="T20" fmla="*/ 59 w 5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59" h="63">
                    <a:moveTo>
                      <a:pt x="0" y="32"/>
                    </a:moveTo>
                    <a:cubicBezTo>
                      <a:pt x="0" y="14"/>
                      <a:pt x="13" y="0"/>
                      <a:pt x="29" y="0"/>
                    </a:cubicBezTo>
                    <a:cubicBezTo>
                      <a:pt x="45" y="0"/>
                      <a:pt x="59" y="14"/>
                      <a:pt x="59" y="32"/>
                    </a:cubicBezTo>
                    <a:cubicBezTo>
                      <a:pt x="59" y="32"/>
                      <a:pt x="59" y="32"/>
                      <a:pt x="59" y="32"/>
                    </a:cubicBezTo>
                    <a:cubicBezTo>
                      <a:pt x="59" y="49"/>
                      <a:pt x="45" y="63"/>
                      <a:pt x="29" y="63"/>
                    </a:cubicBezTo>
                    <a:cubicBezTo>
                      <a:pt x="13" y="63"/>
                      <a:pt x="0" y="49"/>
                      <a:pt x="0" y="32"/>
                    </a:cubicBezTo>
                  </a:path>
                </a:pathLst>
              </a:custGeom>
              <a:noFill/>
              <a:ln w="3175" cap="rnd">
                <a:solidFill>
                  <a:srgbClr val="000000"/>
                </a:solidFill>
                <a:round/>
                <a:headEnd/>
                <a:tailEnd/>
              </a:ln>
            </p:spPr>
            <p:txBody>
              <a:bodyPr/>
              <a:lstStyle/>
              <a:p>
                <a:endParaRPr lang="nl-NL"/>
              </a:p>
            </p:txBody>
          </p:sp>
          <p:sp>
            <p:nvSpPr>
              <p:cNvPr id="114821" name="Freeform 299"/>
              <p:cNvSpPr>
                <a:spLocks/>
              </p:cNvSpPr>
              <p:nvPr/>
            </p:nvSpPr>
            <p:spPr bwMode="auto">
              <a:xfrm>
                <a:off x="201" y="1437"/>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822" name="Freeform 300"/>
              <p:cNvSpPr>
                <a:spLocks/>
              </p:cNvSpPr>
              <p:nvPr/>
            </p:nvSpPr>
            <p:spPr bwMode="auto">
              <a:xfrm>
                <a:off x="201" y="1437"/>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9"/>
                      <a:pt x="45" y="62"/>
                      <a:pt x="29" y="62"/>
                    </a:cubicBezTo>
                    <a:cubicBezTo>
                      <a:pt x="13" y="62"/>
                      <a:pt x="0" y="49"/>
                      <a:pt x="0" y="31"/>
                    </a:cubicBezTo>
                  </a:path>
                </a:pathLst>
              </a:custGeom>
              <a:noFill/>
              <a:ln w="3175" cap="rnd">
                <a:solidFill>
                  <a:srgbClr val="000000"/>
                </a:solidFill>
                <a:round/>
                <a:headEnd/>
                <a:tailEnd/>
              </a:ln>
            </p:spPr>
            <p:txBody>
              <a:bodyPr/>
              <a:lstStyle/>
              <a:p>
                <a:endParaRPr lang="nl-NL"/>
              </a:p>
            </p:txBody>
          </p:sp>
          <p:sp>
            <p:nvSpPr>
              <p:cNvPr id="114823" name="Freeform 301"/>
              <p:cNvSpPr>
                <a:spLocks/>
              </p:cNvSpPr>
              <p:nvPr/>
            </p:nvSpPr>
            <p:spPr bwMode="auto">
              <a:xfrm>
                <a:off x="201" y="1565"/>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0"/>
                      <a:pt x="47" y="0"/>
                      <a:pt x="105" y="0"/>
                    </a:cubicBezTo>
                    <a:cubicBezTo>
                      <a:pt x="163" y="0"/>
                      <a:pt x="210" y="50"/>
                      <a:pt x="210" y="113"/>
                    </a:cubicBezTo>
                    <a:cubicBezTo>
                      <a:pt x="210" y="113"/>
                      <a:pt x="210" y="113"/>
                      <a:pt x="210" y="113"/>
                    </a:cubicBezTo>
                    <a:cubicBezTo>
                      <a:pt x="210" y="175"/>
                      <a:pt x="163"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114824" name="Freeform 302"/>
              <p:cNvSpPr>
                <a:spLocks/>
              </p:cNvSpPr>
              <p:nvPr/>
            </p:nvSpPr>
            <p:spPr bwMode="auto">
              <a:xfrm>
                <a:off x="201" y="1565"/>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825" name="Freeform 303"/>
              <p:cNvSpPr>
                <a:spLocks/>
              </p:cNvSpPr>
              <p:nvPr/>
            </p:nvSpPr>
            <p:spPr bwMode="auto">
              <a:xfrm>
                <a:off x="552"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114826" name="Freeform 304"/>
              <p:cNvSpPr>
                <a:spLocks/>
              </p:cNvSpPr>
              <p:nvPr/>
            </p:nvSpPr>
            <p:spPr bwMode="auto">
              <a:xfrm>
                <a:off x="552"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6" y="0"/>
                      <a:pt x="59" y="14"/>
                      <a:pt x="59" y="31"/>
                    </a:cubicBezTo>
                    <a:cubicBezTo>
                      <a:pt x="59" y="31"/>
                      <a:pt x="59" y="31"/>
                      <a:pt x="59" y="31"/>
                    </a:cubicBezTo>
                    <a:cubicBezTo>
                      <a:pt x="59" y="48"/>
                      <a:pt x="46"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827" name="Freeform 305"/>
              <p:cNvSpPr>
                <a:spLocks/>
              </p:cNvSpPr>
              <p:nvPr/>
            </p:nvSpPr>
            <p:spPr bwMode="auto">
              <a:xfrm>
                <a:off x="728"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114828" name="Freeform 306"/>
              <p:cNvSpPr>
                <a:spLocks/>
              </p:cNvSpPr>
              <p:nvPr/>
            </p:nvSpPr>
            <p:spPr bwMode="auto">
              <a:xfrm>
                <a:off x="728" y="2048"/>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6" y="0"/>
                      <a:pt x="59" y="14"/>
                      <a:pt x="59" y="31"/>
                    </a:cubicBezTo>
                    <a:cubicBezTo>
                      <a:pt x="59" y="31"/>
                      <a:pt x="59" y="31"/>
                      <a:pt x="59" y="31"/>
                    </a:cubicBezTo>
                    <a:cubicBezTo>
                      <a:pt x="59" y="48"/>
                      <a:pt x="46"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829" name="Freeform 307"/>
              <p:cNvSpPr>
                <a:spLocks/>
              </p:cNvSpPr>
              <p:nvPr/>
            </p:nvSpPr>
            <p:spPr bwMode="auto">
              <a:xfrm>
                <a:off x="798" y="1562"/>
                <a:ext cx="58"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6" y="0"/>
                      <a:pt x="104" y="0"/>
                    </a:cubicBezTo>
                    <a:cubicBezTo>
                      <a:pt x="162" y="0"/>
                      <a:pt x="209" y="51"/>
                      <a:pt x="209" y="113"/>
                    </a:cubicBezTo>
                    <a:cubicBezTo>
                      <a:pt x="209" y="113"/>
                      <a:pt x="209" y="113"/>
                      <a:pt x="209" y="113"/>
                    </a:cubicBezTo>
                    <a:cubicBezTo>
                      <a:pt x="209" y="176"/>
                      <a:pt x="162" y="226"/>
                      <a:pt x="104" y="226"/>
                    </a:cubicBezTo>
                    <a:cubicBezTo>
                      <a:pt x="46"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830" name="Freeform 308"/>
              <p:cNvSpPr>
                <a:spLocks/>
              </p:cNvSpPr>
              <p:nvPr/>
            </p:nvSpPr>
            <p:spPr bwMode="auto">
              <a:xfrm>
                <a:off x="798" y="1562"/>
                <a:ext cx="58" cy="62"/>
              </a:xfrm>
              <a:custGeom>
                <a:avLst/>
                <a:gdLst>
                  <a:gd name="T0" fmla="*/ 0 w 58"/>
                  <a:gd name="T1" fmla="*/ 31 h 62"/>
                  <a:gd name="T2" fmla="*/ 29 w 58"/>
                  <a:gd name="T3" fmla="*/ 0 h 62"/>
                  <a:gd name="T4" fmla="*/ 58 w 58"/>
                  <a:gd name="T5" fmla="*/ 31 h 62"/>
                  <a:gd name="T6" fmla="*/ 58 w 58"/>
                  <a:gd name="T7" fmla="*/ 31 h 62"/>
                  <a:gd name="T8" fmla="*/ 29 w 58"/>
                  <a:gd name="T9" fmla="*/ 62 h 62"/>
                  <a:gd name="T10" fmla="*/ 0 w 58"/>
                  <a:gd name="T11" fmla="*/ 31 h 62"/>
                  <a:gd name="T12" fmla="*/ 0 60000 65536"/>
                  <a:gd name="T13" fmla="*/ 0 60000 65536"/>
                  <a:gd name="T14" fmla="*/ 0 60000 65536"/>
                  <a:gd name="T15" fmla="*/ 0 60000 65536"/>
                  <a:gd name="T16" fmla="*/ 0 60000 65536"/>
                  <a:gd name="T17" fmla="*/ 0 60000 65536"/>
                  <a:gd name="T18" fmla="*/ 0 w 58"/>
                  <a:gd name="T19" fmla="*/ 0 h 62"/>
                  <a:gd name="T20" fmla="*/ 58 w 5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8" h="62">
                    <a:moveTo>
                      <a:pt x="0" y="31"/>
                    </a:moveTo>
                    <a:cubicBezTo>
                      <a:pt x="0" y="14"/>
                      <a:pt x="13" y="0"/>
                      <a:pt x="29" y="0"/>
                    </a:cubicBezTo>
                    <a:cubicBezTo>
                      <a:pt x="45" y="0"/>
                      <a:pt x="58" y="14"/>
                      <a:pt x="58" y="31"/>
                    </a:cubicBezTo>
                    <a:cubicBezTo>
                      <a:pt x="58" y="31"/>
                      <a:pt x="58" y="31"/>
                      <a:pt x="58" y="31"/>
                    </a:cubicBezTo>
                    <a:cubicBezTo>
                      <a:pt x="58"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831" name="Freeform 309"/>
              <p:cNvSpPr>
                <a:spLocks/>
              </p:cNvSpPr>
              <p:nvPr/>
            </p:nvSpPr>
            <p:spPr bwMode="auto">
              <a:xfrm>
                <a:off x="798" y="1718"/>
                <a:ext cx="58"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0"/>
                      <a:pt x="46" y="0"/>
                      <a:pt x="104" y="0"/>
                    </a:cubicBezTo>
                    <a:cubicBezTo>
                      <a:pt x="162" y="0"/>
                      <a:pt x="209" y="50"/>
                      <a:pt x="209" y="113"/>
                    </a:cubicBezTo>
                    <a:cubicBezTo>
                      <a:pt x="209" y="113"/>
                      <a:pt x="209" y="113"/>
                      <a:pt x="209" y="113"/>
                    </a:cubicBezTo>
                    <a:cubicBezTo>
                      <a:pt x="209" y="175"/>
                      <a:pt x="162" y="226"/>
                      <a:pt x="104" y="226"/>
                    </a:cubicBezTo>
                    <a:cubicBezTo>
                      <a:pt x="46" y="226"/>
                      <a:pt x="0" y="175"/>
                      <a:pt x="0" y="113"/>
                    </a:cubicBezTo>
                  </a:path>
                </a:pathLst>
              </a:custGeom>
              <a:solidFill>
                <a:srgbClr val="FFFFFF"/>
              </a:solidFill>
              <a:ln w="0">
                <a:solidFill>
                  <a:srgbClr val="000000"/>
                </a:solidFill>
                <a:round/>
                <a:headEnd/>
                <a:tailEnd/>
              </a:ln>
            </p:spPr>
            <p:txBody>
              <a:bodyPr/>
              <a:lstStyle/>
              <a:p>
                <a:endParaRPr lang="nl-NL"/>
              </a:p>
            </p:txBody>
          </p:sp>
          <p:sp>
            <p:nvSpPr>
              <p:cNvPr id="114832" name="Freeform 310"/>
              <p:cNvSpPr>
                <a:spLocks/>
              </p:cNvSpPr>
              <p:nvPr/>
            </p:nvSpPr>
            <p:spPr bwMode="auto">
              <a:xfrm>
                <a:off x="798" y="1718"/>
                <a:ext cx="58" cy="62"/>
              </a:xfrm>
              <a:custGeom>
                <a:avLst/>
                <a:gdLst>
                  <a:gd name="T0" fmla="*/ 0 w 58"/>
                  <a:gd name="T1" fmla="*/ 31 h 62"/>
                  <a:gd name="T2" fmla="*/ 29 w 58"/>
                  <a:gd name="T3" fmla="*/ 0 h 62"/>
                  <a:gd name="T4" fmla="*/ 58 w 58"/>
                  <a:gd name="T5" fmla="*/ 31 h 62"/>
                  <a:gd name="T6" fmla="*/ 58 w 58"/>
                  <a:gd name="T7" fmla="*/ 31 h 62"/>
                  <a:gd name="T8" fmla="*/ 29 w 58"/>
                  <a:gd name="T9" fmla="*/ 62 h 62"/>
                  <a:gd name="T10" fmla="*/ 0 w 58"/>
                  <a:gd name="T11" fmla="*/ 31 h 62"/>
                  <a:gd name="T12" fmla="*/ 0 60000 65536"/>
                  <a:gd name="T13" fmla="*/ 0 60000 65536"/>
                  <a:gd name="T14" fmla="*/ 0 60000 65536"/>
                  <a:gd name="T15" fmla="*/ 0 60000 65536"/>
                  <a:gd name="T16" fmla="*/ 0 60000 65536"/>
                  <a:gd name="T17" fmla="*/ 0 60000 65536"/>
                  <a:gd name="T18" fmla="*/ 0 w 58"/>
                  <a:gd name="T19" fmla="*/ 0 h 62"/>
                  <a:gd name="T20" fmla="*/ 58 w 5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8" h="62">
                    <a:moveTo>
                      <a:pt x="0" y="31"/>
                    </a:moveTo>
                    <a:cubicBezTo>
                      <a:pt x="0" y="13"/>
                      <a:pt x="13" y="0"/>
                      <a:pt x="29" y="0"/>
                    </a:cubicBezTo>
                    <a:cubicBezTo>
                      <a:pt x="45" y="0"/>
                      <a:pt x="58" y="13"/>
                      <a:pt x="58" y="31"/>
                    </a:cubicBezTo>
                    <a:cubicBezTo>
                      <a:pt x="58" y="31"/>
                      <a:pt x="58" y="31"/>
                      <a:pt x="58" y="31"/>
                    </a:cubicBezTo>
                    <a:cubicBezTo>
                      <a:pt x="58"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833" name="Line 311"/>
              <p:cNvSpPr>
                <a:spLocks noChangeShapeType="1"/>
              </p:cNvSpPr>
              <p:nvPr/>
            </p:nvSpPr>
            <p:spPr bwMode="auto">
              <a:xfrm>
                <a:off x="260" y="1188"/>
                <a:ext cx="175" cy="1"/>
              </a:xfrm>
              <a:prstGeom prst="line">
                <a:avLst/>
              </a:prstGeom>
              <a:noFill/>
              <a:ln w="3175" cap="rnd">
                <a:solidFill>
                  <a:srgbClr val="000000"/>
                </a:solidFill>
                <a:round/>
                <a:headEnd/>
                <a:tailEnd/>
              </a:ln>
            </p:spPr>
            <p:txBody>
              <a:bodyPr/>
              <a:lstStyle/>
              <a:p>
                <a:endParaRPr lang="nl-NL"/>
              </a:p>
            </p:txBody>
          </p:sp>
          <p:sp>
            <p:nvSpPr>
              <p:cNvPr id="114834" name="Line 312"/>
              <p:cNvSpPr>
                <a:spLocks noChangeShapeType="1"/>
              </p:cNvSpPr>
              <p:nvPr/>
            </p:nvSpPr>
            <p:spPr bwMode="auto">
              <a:xfrm>
                <a:off x="260" y="1468"/>
                <a:ext cx="175" cy="1"/>
              </a:xfrm>
              <a:prstGeom prst="line">
                <a:avLst/>
              </a:prstGeom>
              <a:noFill/>
              <a:ln w="3175" cap="rnd">
                <a:solidFill>
                  <a:srgbClr val="000000"/>
                </a:solidFill>
                <a:round/>
                <a:headEnd/>
                <a:tailEnd/>
              </a:ln>
            </p:spPr>
            <p:txBody>
              <a:bodyPr/>
              <a:lstStyle/>
              <a:p>
                <a:endParaRPr lang="nl-NL"/>
              </a:p>
            </p:txBody>
          </p:sp>
          <p:sp>
            <p:nvSpPr>
              <p:cNvPr id="114835" name="Line 313"/>
              <p:cNvSpPr>
                <a:spLocks noChangeShapeType="1"/>
              </p:cNvSpPr>
              <p:nvPr/>
            </p:nvSpPr>
            <p:spPr bwMode="auto">
              <a:xfrm>
                <a:off x="260" y="1596"/>
                <a:ext cx="175" cy="1"/>
              </a:xfrm>
              <a:prstGeom prst="line">
                <a:avLst/>
              </a:prstGeom>
              <a:noFill/>
              <a:ln w="3175" cap="rnd">
                <a:solidFill>
                  <a:srgbClr val="000000"/>
                </a:solidFill>
                <a:round/>
                <a:headEnd/>
                <a:tailEnd/>
              </a:ln>
            </p:spPr>
            <p:txBody>
              <a:bodyPr/>
              <a:lstStyle/>
              <a:p>
                <a:endParaRPr lang="nl-NL"/>
              </a:p>
            </p:txBody>
          </p:sp>
          <p:sp>
            <p:nvSpPr>
              <p:cNvPr id="114836" name="Freeform 314"/>
              <p:cNvSpPr>
                <a:spLocks/>
              </p:cNvSpPr>
              <p:nvPr/>
            </p:nvSpPr>
            <p:spPr bwMode="auto">
              <a:xfrm>
                <a:off x="582" y="1986"/>
                <a:ext cx="10" cy="62"/>
              </a:xfrm>
              <a:custGeom>
                <a:avLst/>
                <a:gdLst>
                  <a:gd name="T0" fmla="*/ 10 w 10"/>
                  <a:gd name="T1" fmla="*/ 0 h 62"/>
                  <a:gd name="T2" fmla="*/ 0 w 10"/>
                  <a:gd name="T3" fmla="*/ 0 h 62"/>
                  <a:gd name="T4" fmla="*/ 0 w 10"/>
                  <a:gd name="T5" fmla="*/ 62 h 62"/>
                  <a:gd name="T6" fmla="*/ 0 60000 65536"/>
                  <a:gd name="T7" fmla="*/ 0 60000 65536"/>
                  <a:gd name="T8" fmla="*/ 0 60000 65536"/>
                  <a:gd name="T9" fmla="*/ 0 w 10"/>
                  <a:gd name="T10" fmla="*/ 0 h 62"/>
                  <a:gd name="T11" fmla="*/ 10 w 10"/>
                  <a:gd name="T12" fmla="*/ 62 h 62"/>
                </a:gdLst>
                <a:ahLst/>
                <a:cxnLst>
                  <a:cxn ang="T6">
                    <a:pos x="T0" y="T1"/>
                  </a:cxn>
                  <a:cxn ang="T7">
                    <a:pos x="T2" y="T3"/>
                  </a:cxn>
                  <a:cxn ang="T8">
                    <a:pos x="T4" y="T5"/>
                  </a:cxn>
                </a:cxnLst>
                <a:rect l="T9" t="T10" r="T11" b="T12"/>
                <a:pathLst>
                  <a:path w="10" h="62">
                    <a:moveTo>
                      <a:pt x="10" y="0"/>
                    </a:moveTo>
                    <a:lnTo>
                      <a:pt x="0" y="0"/>
                    </a:lnTo>
                    <a:lnTo>
                      <a:pt x="0" y="62"/>
                    </a:lnTo>
                  </a:path>
                </a:pathLst>
              </a:custGeom>
              <a:noFill/>
              <a:ln w="3175" cap="rnd">
                <a:solidFill>
                  <a:srgbClr val="000000"/>
                </a:solidFill>
                <a:round/>
                <a:headEnd/>
                <a:tailEnd/>
              </a:ln>
            </p:spPr>
            <p:txBody>
              <a:bodyPr/>
              <a:lstStyle/>
              <a:p>
                <a:endParaRPr lang="nl-NL"/>
              </a:p>
            </p:txBody>
          </p:sp>
          <p:sp>
            <p:nvSpPr>
              <p:cNvPr id="114837" name="Line 315"/>
              <p:cNvSpPr>
                <a:spLocks noChangeShapeType="1"/>
              </p:cNvSpPr>
              <p:nvPr/>
            </p:nvSpPr>
            <p:spPr bwMode="auto">
              <a:xfrm flipV="1">
                <a:off x="757" y="1986"/>
                <a:ext cx="1" cy="62"/>
              </a:xfrm>
              <a:prstGeom prst="line">
                <a:avLst/>
              </a:prstGeom>
              <a:noFill/>
              <a:ln w="3175" cap="rnd">
                <a:solidFill>
                  <a:srgbClr val="000000"/>
                </a:solidFill>
                <a:round/>
                <a:headEnd/>
                <a:tailEnd/>
              </a:ln>
            </p:spPr>
            <p:txBody>
              <a:bodyPr/>
              <a:lstStyle/>
              <a:p>
                <a:endParaRPr lang="nl-NL"/>
              </a:p>
            </p:txBody>
          </p:sp>
          <p:sp>
            <p:nvSpPr>
              <p:cNvPr id="114838" name="Line 316"/>
              <p:cNvSpPr>
                <a:spLocks noChangeShapeType="1"/>
              </p:cNvSpPr>
              <p:nvPr/>
            </p:nvSpPr>
            <p:spPr bwMode="auto">
              <a:xfrm>
                <a:off x="856" y="1593"/>
                <a:ext cx="88" cy="1"/>
              </a:xfrm>
              <a:prstGeom prst="line">
                <a:avLst/>
              </a:prstGeom>
              <a:noFill/>
              <a:ln w="3175" cap="rnd">
                <a:solidFill>
                  <a:srgbClr val="000000"/>
                </a:solidFill>
                <a:round/>
                <a:headEnd/>
                <a:tailEnd/>
              </a:ln>
            </p:spPr>
            <p:txBody>
              <a:bodyPr/>
              <a:lstStyle/>
              <a:p>
                <a:endParaRPr lang="nl-NL"/>
              </a:p>
            </p:txBody>
          </p:sp>
          <p:sp>
            <p:nvSpPr>
              <p:cNvPr id="114839" name="Line 317"/>
              <p:cNvSpPr>
                <a:spLocks noChangeShapeType="1"/>
              </p:cNvSpPr>
              <p:nvPr/>
            </p:nvSpPr>
            <p:spPr bwMode="auto">
              <a:xfrm>
                <a:off x="856" y="1749"/>
                <a:ext cx="88" cy="1"/>
              </a:xfrm>
              <a:prstGeom prst="line">
                <a:avLst/>
              </a:prstGeom>
              <a:noFill/>
              <a:ln w="3175" cap="rnd">
                <a:solidFill>
                  <a:srgbClr val="000000"/>
                </a:solidFill>
                <a:round/>
                <a:headEnd/>
                <a:tailEnd/>
              </a:ln>
            </p:spPr>
            <p:txBody>
              <a:bodyPr/>
              <a:lstStyle/>
              <a:p>
                <a:endParaRPr lang="nl-NL"/>
              </a:p>
            </p:txBody>
          </p:sp>
          <p:sp>
            <p:nvSpPr>
              <p:cNvPr id="114840" name="Rectangle 318"/>
              <p:cNvSpPr>
                <a:spLocks noChangeArrowheads="1"/>
              </p:cNvSpPr>
              <p:nvPr/>
            </p:nvSpPr>
            <p:spPr bwMode="auto">
              <a:xfrm>
                <a:off x="212" y="2435"/>
                <a:ext cx="703" cy="187"/>
              </a:xfrm>
              <a:prstGeom prst="rect">
                <a:avLst/>
              </a:prstGeom>
              <a:solidFill>
                <a:srgbClr val="FFFFC8"/>
              </a:solidFill>
              <a:ln w="9525">
                <a:noFill/>
                <a:miter lim="800000"/>
                <a:headEnd/>
                <a:tailEnd/>
              </a:ln>
            </p:spPr>
            <p:txBody>
              <a:bodyPr/>
              <a:lstStyle/>
              <a:p>
                <a:endParaRPr lang="nl-NL"/>
              </a:p>
            </p:txBody>
          </p:sp>
          <p:sp>
            <p:nvSpPr>
              <p:cNvPr id="114841" name="Rectangle 319"/>
              <p:cNvSpPr>
                <a:spLocks noChangeArrowheads="1"/>
              </p:cNvSpPr>
              <p:nvPr/>
            </p:nvSpPr>
            <p:spPr bwMode="auto">
              <a:xfrm>
                <a:off x="212" y="2435"/>
                <a:ext cx="703" cy="187"/>
              </a:xfrm>
              <a:prstGeom prst="rect">
                <a:avLst/>
              </a:prstGeom>
              <a:noFill/>
              <a:ln w="3175" cap="rnd">
                <a:solidFill>
                  <a:srgbClr val="000000"/>
                </a:solidFill>
                <a:round/>
                <a:headEnd/>
                <a:tailEnd/>
              </a:ln>
            </p:spPr>
            <p:txBody>
              <a:bodyPr/>
              <a:lstStyle/>
              <a:p>
                <a:endParaRPr lang="nl-NL"/>
              </a:p>
            </p:txBody>
          </p:sp>
          <p:sp>
            <p:nvSpPr>
              <p:cNvPr id="114842" name="Rectangle 320"/>
              <p:cNvSpPr>
                <a:spLocks noChangeArrowheads="1"/>
              </p:cNvSpPr>
              <p:nvPr/>
            </p:nvSpPr>
            <p:spPr bwMode="auto">
              <a:xfrm>
                <a:off x="361" y="2480"/>
                <a:ext cx="426"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Transaction</a:t>
                </a:r>
                <a:endParaRPr lang="en-US" altLang="zh-CN" i="0">
                  <a:ea typeface="宋体" pitchFamily="2" charset="-122"/>
                </a:endParaRPr>
              </a:p>
            </p:txBody>
          </p:sp>
          <p:sp>
            <p:nvSpPr>
              <p:cNvPr id="114843" name="Rectangle 321"/>
              <p:cNvSpPr>
                <a:spLocks noChangeArrowheads="1"/>
              </p:cNvSpPr>
              <p:nvPr/>
            </p:nvSpPr>
            <p:spPr bwMode="auto">
              <a:xfrm>
                <a:off x="768" y="2653"/>
                <a:ext cx="704" cy="187"/>
              </a:xfrm>
              <a:prstGeom prst="rect">
                <a:avLst/>
              </a:prstGeom>
              <a:solidFill>
                <a:srgbClr val="FFFFC8"/>
              </a:solidFill>
              <a:ln w="9525">
                <a:noFill/>
                <a:miter lim="800000"/>
                <a:headEnd/>
                <a:tailEnd/>
              </a:ln>
            </p:spPr>
            <p:txBody>
              <a:bodyPr/>
              <a:lstStyle/>
              <a:p>
                <a:endParaRPr lang="nl-NL"/>
              </a:p>
            </p:txBody>
          </p:sp>
          <p:sp>
            <p:nvSpPr>
              <p:cNvPr id="114844" name="Rectangle 322"/>
              <p:cNvSpPr>
                <a:spLocks noChangeArrowheads="1"/>
              </p:cNvSpPr>
              <p:nvPr/>
            </p:nvSpPr>
            <p:spPr bwMode="auto">
              <a:xfrm>
                <a:off x="768" y="2653"/>
                <a:ext cx="704" cy="187"/>
              </a:xfrm>
              <a:prstGeom prst="rect">
                <a:avLst/>
              </a:prstGeom>
              <a:noFill/>
              <a:ln w="3175" cap="rnd">
                <a:solidFill>
                  <a:srgbClr val="000000"/>
                </a:solidFill>
                <a:round/>
                <a:headEnd/>
                <a:tailEnd/>
              </a:ln>
            </p:spPr>
            <p:txBody>
              <a:bodyPr/>
              <a:lstStyle/>
              <a:p>
                <a:endParaRPr lang="nl-NL"/>
              </a:p>
            </p:txBody>
          </p:sp>
          <p:sp>
            <p:nvSpPr>
              <p:cNvPr id="114845" name="Rectangle 323"/>
              <p:cNvSpPr>
                <a:spLocks noChangeArrowheads="1"/>
              </p:cNvSpPr>
              <p:nvPr/>
            </p:nvSpPr>
            <p:spPr bwMode="auto">
              <a:xfrm>
                <a:off x="978" y="2696"/>
                <a:ext cx="295"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Security</a:t>
                </a:r>
                <a:endParaRPr lang="en-US" altLang="zh-CN" i="0">
                  <a:ea typeface="宋体" pitchFamily="2" charset="-122"/>
                </a:endParaRPr>
              </a:p>
            </p:txBody>
          </p:sp>
          <p:sp>
            <p:nvSpPr>
              <p:cNvPr id="114846" name="Rectangle 324"/>
              <p:cNvSpPr>
                <a:spLocks noChangeArrowheads="1"/>
              </p:cNvSpPr>
              <p:nvPr/>
            </p:nvSpPr>
            <p:spPr bwMode="auto">
              <a:xfrm>
                <a:off x="2351" y="2653"/>
                <a:ext cx="703" cy="187"/>
              </a:xfrm>
              <a:prstGeom prst="rect">
                <a:avLst/>
              </a:prstGeom>
              <a:solidFill>
                <a:srgbClr val="FFFFC8"/>
              </a:solidFill>
              <a:ln w="9525">
                <a:noFill/>
                <a:miter lim="800000"/>
                <a:headEnd/>
                <a:tailEnd/>
              </a:ln>
            </p:spPr>
            <p:txBody>
              <a:bodyPr/>
              <a:lstStyle/>
              <a:p>
                <a:endParaRPr lang="nl-NL"/>
              </a:p>
            </p:txBody>
          </p:sp>
          <p:sp>
            <p:nvSpPr>
              <p:cNvPr id="114847" name="Rectangle 325"/>
              <p:cNvSpPr>
                <a:spLocks noChangeArrowheads="1"/>
              </p:cNvSpPr>
              <p:nvPr/>
            </p:nvSpPr>
            <p:spPr bwMode="auto">
              <a:xfrm>
                <a:off x="2351" y="2653"/>
                <a:ext cx="703" cy="187"/>
              </a:xfrm>
              <a:prstGeom prst="rect">
                <a:avLst/>
              </a:prstGeom>
              <a:noFill/>
              <a:ln w="3175" cap="rnd">
                <a:solidFill>
                  <a:srgbClr val="000000"/>
                </a:solidFill>
                <a:round/>
                <a:headEnd/>
                <a:tailEnd/>
              </a:ln>
            </p:spPr>
            <p:txBody>
              <a:bodyPr/>
              <a:lstStyle/>
              <a:p>
                <a:endParaRPr lang="nl-NL"/>
              </a:p>
            </p:txBody>
          </p:sp>
          <p:sp>
            <p:nvSpPr>
              <p:cNvPr id="114848" name="Rectangle 326"/>
              <p:cNvSpPr>
                <a:spLocks noChangeArrowheads="1"/>
              </p:cNvSpPr>
              <p:nvPr/>
            </p:nvSpPr>
            <p:spPr bwMode="auto">
              <a:xfrm>
                <a:off x="2511" y="2696"/>
                <a:ext cx="405"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Notification</a:t>
                </a:r>
                <a:endParaRPr lang="en-US" altLang="zh-CN" i="0">
                  <a:ea typeface="宋体" pitchFamily="2" charset="-122"/>
                </a:endParaRPr>
              </a:p>
            </p:txBody>
          </p:sp>
          <p:sp>
            <p:nvSpPr>
              <p:cNvPr id="114849" name="Rectangle 327"/>
              <p:cNvSpPr>
                <a:spLocks noChangeArrowheads="1"/>
              </p:cNvSpPr>
              <p:nvPr/>
            </p:nvSpPr>
            <p:spPr bwMode="auto">
              <a:xfrm>
                <a:off x="1809" y="2435"/>
                <a:ext cx="703" cy="187"/>
              </a:xfrm>
              <a:prstGeom prst="rect">
                <a:avLst/>
              </a:prstGeom>
              <a:solidFill>
                <a:srgbClr val="FFFFC8"/>
              </a:solidFill>
              <a:ln w="9525">
                <a:noFill/>
                <a:miter lim="800000"/>
                <a:headEnd/>
                <a:tailEnd/>
              </a:ln>
            </p:spPr>
            <p:txBody>
              <a:bodyPr/>
              <a:lstStyle/>
              <a:p>
                <a:endParaRPr lang="nl-NL"/>
              </a:p>
            </p:txBody>
          </p:sp>
          <p:sp>
            <p:nvSpPr>
              <p:cNvPr id="114850" name="Rectangle 328"/>
              <p:cNvSpPr>
                <a:spLocks noChangeArrowheads="1"/>
              </p:cNvSpPr>
              <p:nvPr/>
            </p:nvSpPr>
            <p:spPr bwMode="auto">
              <a:xfrm>
                <a:off x="1809" y="2435"/>
                <a:ext cx="703" cy="187"/>
              </a:xfrm>
              <a:prstGeom prst="rect">
                <a:avLst/>
              </a:prstGeom>
              <a:noFill/>
              <a:ln w="3175" cap="rnd">
                <a:solidFill>
                  <a:srgbClr val="000000"/>
                </a:solidFill>
                <a:round/>
                <a:headEnd/>
                <a:tailEnd/>
              </a:ln>
            </p:spPr>
            <p:txBody>
              <a:bodyPr/>
              <a:lstStyle/>
              <a:p>
                <a:endParaRPr lang="nl-NL"/>
              </a:p>
            </p:txBody>
          </p:sp>
          <p:sp>
            <p:nvSpPr>
              <p:cNvPr id="114851" name="Rectangle 329"/>
              <p:cNvSpPr>
                <a:spLocks noChangeArrowheads="1"/>
              </p:cNvSpPr>
              <p:nvPr/>
            </p:nvSpPr>
            <p:spPr bwMode="auto">
              <a:xfrm>
                <a:off x="1988" y="2480"/>
                <a:ext cx="363"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Persistent</a:t>
                </a:r>
                <a:endParaRPr lang="en-US" altLang="zh-CN" i="0">
                  <a:ea typeface="宋体" pitchFamily="2" charset="-122"/>
                </a:endParaRPr>
              </a:p>
            </p:txBody>
          </p:sp>
          <p:sp>
            <p:nvSpPr>
              <p:cNvPr id="114852" name="Freeform 330"/>
              <p:cNvSpPr>
                <a:spLocks/>
              </p:cNvSpPr>
              <p:nvPr/>
            </p:nvSpPr>
            <p:spPr bwMode="auto">
              <a:xfrm>
                <a:off x="553" y="2361"/>
                <a:ext cx="10" cy="74"/>
              </a:xfrm>
              <a:custGeom>
                <a:avLst/>
                <a:gdLst>
                  <a:gd name="T0" fmla="*/ 10 w 10"/>
                  <a:gd name="T1" fmla="*/ 74 h 74"/>
                  <a:gd name="T2" fmla="*/ 10 w 10"/>
                  <a:gd name="T3" fmla="*/ 0 h 74"/>
                  <a:gd name="T4" fmla="*/ 0 w 10"/>
                  <a:gd name="T5" fmla="*/ 0 h 74"/>
                  <a:gd name="T6" fmla="*/ 0 60000 65536"/>
                  <a:gd name="T7" fmla="*/ 0 60000 65536"/>
                  <a:gd name="T8" fmla="*/ 0 60000 65536"/>
                  <a:gd name="T9" fmla="*/ 0 w 10"/>
                  <a:gd name="T10" fmla="*/ 0 h 74"/>
                  <a:gd name="T11" fmla="*/ 10 w 10"/>
                  <a:gd name="T12" fmla="*/ 74 h 74"/>
                </a:gdLst>
                <a:ahLst/>
                <a:cxnLst>
                  <a:cxn ang="T6">
                    <a:pos x="T0" y="T1"/>
                  </a:cxn>
                  <a:cxn ang="T7">
                    <a:pos x="T2" y="T3"/>
                  </a:cxn>
                  <a:cxn ang="T8">
                    <a:pos x="T4" y="T5"/>
                  </a:cxn>
                </a:cxnLst>
                <a:rect l="T9" t="T10" r="T11" b="T12"/>
                <a:pathLst>
                  <a:path w="10" h="74">
                    <a:moveTo>
                      <a:pt x="10" y="74"/>
                    </a:moveTo>
                    <a:lnTo>
                      <a:pt x="10" y="0"/>
                    </a:lnTo>
                    <a:lnTo>
                      <a:pt x="0" y="0"/>
                    </a:lnTo>
                  </a:path>
                </a:pathLst>
              </a:custGeom>
              <a:noFill/>
              <a:ln w="3175" cap="rnd">
                <a:solidFill>
                  <a:srgbClr val="000000"/>
                </a:solidFill>
                <a:round/>
                <a:headEnd/>
                <a:tailEnd/>
              </a:ln>
            </p:spPr>
            <p:txBody>
              <a:bodyPr/>
              <a:lstStyle/>
              <a:p>
                <a:endParaRPr lang="nl-NL"/>
              </a:p>
            </p:txBody>
          </p:sp>
          <p:sp>
            <p:nvSpPr>
              <p:cNvPr id="114853" name="Freeform 331"/>
              <p:cNvSpPr>
                <a:spLocks/>
              </p:cNvSpPr>
              <p:nvPr/>
            </p:nvSpPr>
            <p:spPr bwMode="auto">
              <a:xfrm>
                <a:off x="1120" y="2387"/>
                <a:ext cx="151" cy="266"/>
              </a:xfrm>
              <a:custGeom>
                <a:avLst/>
                <a:gdLst>
                  <a:gd name="T0" fmla="*/ 0 w 151"/>
                  <a:gd name="T1" fmla="*/ 266 h 266"/>
                  <a:gd name="T2" fmla="*/ 0 w 151"/>
                  <a:gd name="T3" fmla="*/ 0 h 266"/>
                  <a:gd name="T4" fmla="*/ 151 w 151"/>
                  <a:gd name="T5" fmla="*/ 0 h 266"/>
                  <a:gd name="T6" fmla="*/ 0 60000 65536"/>
                  <a:gd name="T7" fmla="*/ 0 60000 65536"/>
                  <a:gd name="T8" fmla="*/ 0 60000 65536"/>
                  <a:gd name="T9" fmla="*/ 0 w 151"/>
                  <a:gd name="T10" fmla="*/ 0 h 266"/>
                  <a:gd name="T11" fmla="*/ 151 w 151"/>
                  <a:gd name="T12" fmla="*/ 266 h 266"/>
                </a:gdLst>
                <a:ahLst/>
                <a:cxnLst>
                  <a:cxn ang="T6">
                    <a:pos x="T0" y="T1"/>
                  </a:cxn>
                  <a:cxn ang="T7">
                    <a:pos x="T2" y="T3"/>
                  </a:cxn>
                  <a:cxn ang="T8">
                    <a:pos x="T4" y="T5"/>
                  </a:cxn>
                </a:cxnLst>
                <a:rect l="T9" t="T10" r="T11" b="T12"/>
                <a:pathLst>
                  <a:path w="151" h="266">
                    <a:moveTo>
                      <a:pt x="0" y="266"/>
                    </a:moveTo>
                    <a:lnTo>
                      <a:pt x="0" y="0"/>
                    </a:lnTo>
                    <a:lnTo>
                      <a:pt x="151" y="0"/>
                    </a:lnTo>
                  </a:path>
                </a:pathLst>
              </a:custGeom>
              <a:noFill/>
              <a:ln w="3175" cap="rnd">
                <a:solidFill>
                  <a:srgbClr val="000000"/>
                </a:solidFill>
                <a:round/>
                <a:headEnd/>
                <a:tailEnd/>
              </a:ln>
            </p:spPr>
            <p:txBody>
              <a:bodyPr/>
              <a:lstStyle/>
              <a:p>
                <a:endParaRPr lang="nl-NL"/>
              </a:p>
            </p:txBody>
          </p:sp>
          <p:sp>
            <p:nvSpPr>
              <p:cNvPr id="114854" name="Freeform 332"/>
              <p:cNvSpPr>
                <a:spLocks/>
              </p:cNvSpPr>
              <p:nvPr/>
            </p:nvSpPr>
            <p:spPr bwMode="auto">
              <a:xfrm>
                <a:off x="2160" y="2372"/>
                <a:ext cx="1" cy="63"/>
              </a:xfrm>
              <a:custGeom>
                <a:avLst/>
                <a:gdLst>
                  <a:gd name="T0" fmla="*/ 0 w 1"/>
                  <a:gd name="T1" fmla="*/ 63 h 63"/>
                  <a:gd name="T2" fmla="*/ 0 w 1"/>
                  <a:gd name="T3" fmla="*/ 0 h 63"/>
                  <a:gd name="T4" fmla="*/ 0 w 1"/>
                  <a:gd name="T5" fmla="*/ 63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63"/>
                    </a:moveTo>
                    <a:lnTo>
                      <a:pt x="0" y="0"/>
                    </a:lnTo>
                    <a:lnTo>
                      <a:pt x="0" y="63"/>
                    </a:lnTo>
                  </a:path>
                </a:pathLst>
              </a:custGeom>
              <a:noFill/>
              <a:ln w="3175" cap="rnd">
                <a:solidFill>
                  <a:srgbClr val="000000"/>
                </a:solidFill>
                <a:round/>
                <a:headEnd/>
                <a:tailEnd/>
              </a:ln>
            </p:spPr>
            <p:txBody>
              <a:bodyPr/>
              <a:lstStyle/>
              <a:p>
                <a:endParaRPr lang="nl-NL"/>
              </a:p>
            </p:txBody>
          </p:sp>
          <p:sp>
            <p:nvSpPr>
              <p:cNvPr id="114855" name="Freeform 333"/>
              <p:cNvSpPr>
                <a:spLocks/>
              </p:cNvSpPr>
              <p:nvPr/>
            </p:nvSpPr>
            <p:spPr bwMode="auto">
              <a:xfrm>
                <a:off x="2698" y="2349"/>
                <a:ext cx="5" cy="304"/>
              </a:xfrm>
              <a:custGeom>
                <a:avLst/>
                <a:gdLst>
                  <a:gd name="T0" fmla="*/ 5 w 5"/>
                  <a:gd name="T1" fmla="*/ 304 h 304"/>
                  <a:gd name="T2" fmla="*/ 5 w 5"/>
                  <a:gd name="T3" fmla="*/ 0 h 304"/>
                  <a:gd name="T4" fmla="*/ 0 w 5"/>
                  <a:gd name="T5" fmla="*/ 0 h 304"/>
                  <a:gd name="T6" fmla="*/ 0 60000 65536"/>
                  <a:gd name="T7" fmla="*/ 0 60000 65536"/>
                  <a:gd name="T8" fmla="*/ 0 60000 65536"/>
                  <a:gd name="T9" fmla="*/ 0 w 5"/>
                  <a:gd name="T10" fmla="*/ 0 h 304"/>
                  <a:gd name="T11" fmla="*/ 5 w 5"/>
                  <a:gd name="T12" fmla="*/ 304 h 304"/>
                </a:gdLst>
                <a:ahLst/>
                <a:cxnLst>
                  <a:cxn ang="T6">
                    <a:pos x="T0" y="T1"/>
                  </a:cxn>
                  <a:cxn ang="T7">
                    <a:pos x="T2" y="T3"/>
                  </a:cxn>
                  <a:cxn ang="T8">
                    <a:pos x="T4" y="T5"/>
                  </a:cxn>
                </a:cxnLst>
                <a:rect l="T9" t="T10" r="T11" b="T12"/>
                <a:pathLst>
                  <a:path w="5" h="304">
                    <a:moveTo>
                      <a:pt x="5" y="304"/>
                    </a:moveTo>
                    <a:lnTo>
                      <a:pt x="5" y="0"/>
                    </a:lnTo>
                    <a:lnTo>
                      <a:pt x="0" y="0"/>
                    </a:lnTo>
                  </a:path>
                </a:pathLst>
              </a:custGeom>
              <a:noFill/>
              <a:ln w="3175" cap="rnd">
                <a:solidFill>
                  <a:srgbClr val="000000"/>
                </a:solidFill>
                <a:round/>
                <a:headEnd/>
                <a:tailEnd/>
              </a:ln>
            </p:spPr>
            <p:txBody>
              <a:bodyPr/>
              <a:lstStyle/>
              <a:p>
                <a:endParaRPr lang="nl-NL"/>
              </a:p>
            </p:txBody>
          </p:sp>
          <p:sp>
            <p:nvSpPr>
              <p:cNvPr id="114856" name="Rectangle 334"/>
              <p:cNvSpPr>
                <a:spLocks noChangeArrowheads="1"/>
              </p:cNvSpPr>
              <p:nvPr/>
            </p:nvSpPr>
            <p:spPr bwMode="auto">
              <a:xfrm>
                <a:off x="580" y="1845"/>
                <a:ext cx="198" cy="58"/>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Callback</a:t>
                </a:r>
                <a:endParaRPr lang="en-US" altLang="zh-CN" i="0">
                  <a:ea typeface="宋体" pitchFamily="2" charset="-122"/>
                </a:endParaRPr>
              </a:p>
            </p:txBody>
          </p:sp>
          <p:sp>
            <p:nvSpPr>
              <p:cNvPr id="114857" name="Rectangle 335"/>
              <p:cNvSpPr>
                <a:spLocks noChangeArrowheads="1"/>
              </p:cNvSpPr>
              <p:nvPr/>
            </p:nvSpPr>
            <p:spPr bwMode="auto">
              <a:xfrm>
                <a:off x="566" y="1911"/>
                <a:ext cx="229" cy="58"/>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Interfaces</a:t>
                </a:r>
                <a:endParaRPr lang="en-US" altLang="zh-CN" i="0">
                  <a:ea typeface="宋体" pitchFamily="2" charset="-122"/>
                </a:endParaRPr>
              </a:p>
            </p:txBody>
          </p:sp>
          <p:sp>
            <p:nvSpPr>
              <p:cNvPr id="114858" name="Rectangle 336"/>
              <p:cNvSpPr>
                <a:spLocks noChangeArrowheads="1"/>
              </p:cNvSpPr>
              <p:nvPr/>
            </p:nvSpPr>
            <p:spPr bwMode="auto">
              <a:xfrm rot="-5400000">
                <a:off x="699" y="1744"/>
                <a:ext cx="13"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114859" name="Rectangle 337"/>
              <p:cNvSpPr>
                <a:spLocks noChangeArrowheads="1"/>
              </p:cNvSpPr>
              <p:nvPr/>
            </p:nvSpPr>
            <p:spPr bwMode="auto">
              <a:xfrm rot="-5400000">
                <a:off x="694" y="1726"/>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860" name="Rectangle 338"/>
              <p:cNvSpPr>
                <a:spLocks noChangeArrowheads="1"/>
              </p:cNvSpPr>
              <p:nvPr/>
            </p:nvSpPr>
            <p:spPr bwMode="auto">
              <a:xfrm rot="-5400000">
                <a:off x="699" y="1700"/>
                <a:ext cx="13"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114861" name="Rectangle 339"/>
              <p:cNvSpPr>
                <a:spLocks noChangeArrowheads="1"/>
              </p:cNvSpPr>
              <p:nvPr/>
            </p:nvSpPr>
            <p:spPr bwMode="auto">
              <a:xfrm rot="-5400000">
                <a:off x="694" y="1676"/>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4862" name="Rectangle 340"/>
              <p:cNvSpPr>
                <a:spLocks noChangeArrowheads="1"/>
              </p:cNvSpPr>
              <p:nvPr/>
            </p:nvSpPr>
            <p:spPr bwMode="auto">
              <a:xfrm rot="-5400000">
                <a:off x="698" y="1649"/>
                <a:ext cx="16"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114863" name="Rectangle 341"/>
              <p:cNvSpPr>
                <a:spLocks noChangeArrowheads="1"/>
              </p:cNvSpPr>
              <p:nvPr/>
            </p:nvSpPr>
            <p:spPr bwMode="auto">
              <a:xfrm rot="-5400000">
                <a:off x="694" y="1628"/>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864" name="Rectangle 342"/>
              <p:cNvSpPr>
                <a:spLocks noChangeArrowheads="1"/>
              </p:cNvSpPr>
              <p:nvPr/>
            </p:nvSpPr>
            <p:spPr bwMode="auto">
              <a:xfrm rot="-5400000">
                <a:off x="694" y="1597"/>
                <a:ext cx="26"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114865" name="Rectangle 343"/>
              <p:cNvSpPr>
                <a:spLocks noChangeArrowheads="1"/>
              </p:cNvSpPr>
              <p:nvPr/>
            </p:nvSpPr>
            <p:spPr bwMode="auto">
              <a:xfrm rot="-5400000">
                <a:off x="701" y="1574"/>
                <a:ext cx="10"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l</a:t>
                </a:r>
                <a:endParaRPr lang="en-US" altLang="zh-CN" i="0">
                  <a:ea typeface="宋体" pitchFamily="2" charset="-122"/>
                </a:endParaRPr>
              </a:p>
            </p:txBody>
          </p:sp>
          <p:sp>
            <p:nvSpPr>
              <p:cNvPr id="114866" name="Rectangle 344"/>
              <p:cNvSpPr>
                <a:spLocks noChangeArrowheads="1"/>
              </p:cNvSpPr>
              <p:nvPr/>
            </p:nvSpPr>
            <p:spPr bwMode="auto">
              <a:xfrm rot="-5400000">
                <a:off x="761" y="1776"/>
                <a:ext cx="13"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114867" name="Rectangle 345"/>
              <p:cNvSpPr>
                <a:spLocks noChangeArrowheads="1"/>
              </p:cNvSpPr>
              <p:nvPr/>
            </p:nvSpPr>
            <p:spPr bwMode="auto">
              <a:xfrm rot="-5400000">
                <a:off x="754" y="1752"/>
                <a:ext cx="27"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868" name="Rectangle 346"/>
              <p:cNvSpPr>
                <a:spLocks noChangeArrowheads="1"/>
              </p:cNvSpPr>
              <p:nvPr/>
            </p:nvSpPr>
            <p:spPr bwMode="auto">
              <a:xfrm rot="-5400000">
                <a:off x="761" y="1726"/>
                <a:ext cx="14"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114869" name="Rectangle 347"/>
              <p:cNvSpPr>
                <a:spLocks noChangeArrowheads="1"/>
              </p:cNvSpPr>
              <p:nvPr/>
            </p:nvSpPr>
            <p:spPr bwMode="auto">
              <a:xfrm rot="-5400000">
                <a:off x="755" y="1708"/>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4870" name="Rectangle 348"/>
              <p:cNvSpPr>
                <a:spLocks noChangeArrowheads="1"/>
              </p:cNvSpPr>
              <p:nvPr/>
            </p:nvSpPr>
            <p:spPr bwMode="auto">
              <a:xfrm rot="-5400000">
                <a:off x="760" y="1681"/>
                <a:ext cx="1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114871" name="Rectangle 349"/>
              <p:cNvSpPr>
                <a:spLocks noChangeArrowheads="1"/>
              </p:cNvSpPr>
              <p:nvPr/>
            </p:nvSpPr>
            <p:spPr bwMode="auto">
              <a:xfrm rot="-5400000">
                <a:off x="760" y="1664"/>
                <a:ext cx="14"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f</a:t>
                </a:r>
                <a:endParaRPr lang="en-US" altLang="zh-CN" i="0">
                  <a:ea typeface="宋体" pitchFamily="2" charset="-122"/>
                </a:endParaRPr>
              </a:p>
            </p:txBody>
          </p:sp>
          <p:sp>
            <p:nvSpPr>
              <p:cNvPr id="114872" name="Rectangle 350"/>
              <p:cNvSpPr>
                <a:spLocks noChangeArrowheads="1"/>
              </p:cNvSpPr>
              <p:nvPr/>
            </p:nvSpPr>
            <p:spPr bwMode="auto">
              <a:xfrm rot="-5400000">
                <a:off x="754" y="1642"/>
                <a:ext cx="27"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114873" name="Rectangle 351"/>
              <p:cNvSpPr>
                <a:spLocks noChangeArrowheads="1"/>
              </p:cNvSpPr>
              <p:nvPr/>
            </p:nvSpPr>
            <p:spPr bwMode="auto">
              <a:xfrm rot="-5400000">
                <a:off x="756" y="1612"/>
                <a:ext cx="24"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t>
                </a:r>
                <a:endParaRPr lang="en-US" altLang="zh-CN" i="0">
                  <a:ea typeface="宋体" pitchFamily="2" charset="-122"/>
                </a:endParaRPr>
              </a:p>
            </p:txBody>
          </p:sp>
          <p:sp>
            <p:nvSpPr>
              <p:cNvPr id="114874" name="Rectangle 352"/>
              <p:cNvSpPr>
                <a:spLocks noChangeArrowheads="1"/>
              </p:cNvSpPr>
              <p:nvPr/>
            </p:nvSpPr>
            <p:spPr bwMode="auto">
              <a:xfrm rot="-5400000">
                <a:off x="756" y="1585"/>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4875" name="Rectangle 353"/>
              <p:cNvSpPr>
                <a:spLocks noChangeArrowheads="1"/>
              </p:cNvSpPr>
              <p:nvPr/>
            </p:nvSpPr>
            <p:spPr bwMode="auto">
              <a:xfrm rot="-5400000">
                <a:off x="757" y="1555"/>
                <a:ext cx="24"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s</a:t>
                </a:r>
                <a:endParaRPr lang="en-US" altLang="zh-CN" i="0">
                  <a:ea typeface="宋体" pitchFamily="2" charset="-122"/>
                </a:endParaRPr>
              </a:p>
            </p:txBody>
          </p:sp>
          <p:sp>
            <p:nvSpPr>
              <p:cNvPr id="114876" name="Freeform 354"/>
              <p:cNvSpPr>
                <a:spLocks/>
              </p:cNvSpPr>
              <p:nvPr/>
            </p:nvSpPr>
            <p:spPr bwMode="auto">
              <a:xfrm>
                <a:off x="1306" y="1393"/>
                <a:ext cx="49"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10" y="266"/>
                      <a:pt x="82" y="227"/>
                      <a:pt x="82" y="183"/>
                    </a:cubicBezTo>
                    <a:cubicBezTo>
                      <a:pt x="82" y="139"/>
                      <a:pt x="110" y="100"/>
                      <a:pt x="149" y="89"/>
                    </a:cubicBezTo>
                    <a:cubicBezTo>
                      <a:pt x="163" y="84"/>
                      <a:pt x="173" y="70"/>
                      <a:pt x="173" y="54"/>
                    </a:cubicBezTo>
                    <a:lnTo>
                      <a:pt x="173" y="36"/>
                    </a:lnTo>
                    <a:cubicBezTo>
                      <a:pt x="173" y="16"/>
                      <a:pt x="158" y="0"/>
                      <a:pt x="140" y="0"/>
                    </a:cubicBezTo>
                    <a:cubicBezTo>
                      <a:pt x="138" y="0"/>
                      <a:pt x="135" y="1"/>
                      <a:pt x="132" y="1"/>
                    </a:cubicBezTo>
                    <a:cubicBezTo>
                      <a:pt x="55" y="22"/>
                      <a:pt x="0" y="97"/>
                      <a:pt x="0" y="183"/>
                    </a:cubicBezTo>
                    <a:cubicBezTo>
                      <a:pt x="0" y="269"/>
                      <a:pt x="55" y="345"/>
                      <a:pt x="132" y="365"/>
                    </a:cubicBezTo>
                    <a:cubicBezTo>
                      <a:pt x="150" y="369"/>
                      <a:pt x="168" y="358"/>
                      <a:pt x="172" y="339"/>
                    </a:cubicBezTo>
                    <a:cubicBezTo>
                      <a:pt x="173" y="336"/>
                      <a:pt x="173" y="333"/>
                      <a:pt x="173" y="330"/>
                    </a:cubicBezTo>
                    <a:close/>
                  </a:path>
                </a:pathLst>
              </a:custGeom>
              <a:solidFill>
                <a:srgbClr val="FFFF97"/>
              </a:solidFill>
              <a:ln w="0">
                <a:solidFill>
                  <a:srgbClr val="000000"/>
                </a:solidFill>
                <a:round/>
                <a:headEnd/>
                <a:tailEnd/>
              </a:ln>
            </p:spPr>
            <p:txBody>
              <a:bodyPr/>
              <a:lstStyle/>
              <a:p>
                <a:endParaRPr lang="nl-NL"/>
              </a:p>
            </p:txBody>
          </p:sp>
          <p:sp>
            <p:nvSpPr>
              <p:cNvPr id="114877" name="Freeform 355"/>
              <p:cNvSpPr>
                <a:spLocks/>
              </p:cNvSpPr>
              <p:nvPr/>
            </p:nvSpPr>
            <p:spPr bwMode="auto">
              <a:xfrm>
                <a:off x="1306" y="1393"/>
                <a:ext cx="49"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10" y="266"/>
                      <a:pt x="82" y="227"/>
                      <a:pt x="82" y="183"/>
                    </a:cubicBezTo>
                    <a:cubicBezTo>
                      <a:pt x="82" y="139"/>
                      <a:pt x="110" y="100"/>
                      <a:pt x="149" y="89"/>
                    </a:cubicBezTo>
                    <a:cubicBezTo>
                      <a:pt x="163" y="84"/>
                      <a:pt x="173" y="70"/>
                      <a:pt x="173" y="54"/>
                    </a:cubicBezTo>
                    <a:lnTo>
                      <a:pt x="173" y="36"/>
                    </a:lnTo>
                    <a:cubicBezTo>
                      <a:pt x="173" y="16"/>
                      <a:pt x="158" y="0"/>
                      <a:pt x="140" y="0"/>
                    </a:cubicBezTo>
                    <a:cubicBezTo>
                      <a:pt x="138" y="0"/>
                      <a:pt x="135" y="1"/>
                      <a:pt x="132" y="1"/>
                    </a:cubicBezTo>
                    <a:cubicBezTo>
                      <a:pt x="55" y="22"/>
                      <a:pt x="0" y="97"/>
                      <a:pt x="0" y="183"/>
                    </a:cubicBezTo>
                    <a:cubicBezTo>
                      <a:pt x="0" y="269"/>
                      <a:pt x="55" y="345"/>
                      <a:pt x="132" y="365"/>
                    </a:cubicBezTo>
                    <a:cubicBezTo>
                      <a:pt x="150" y="369"/>
                      <a:pt x="168" y="358"/>
                      <a:pt x="172" y="339"/>
                    </a:cubicBezTo>
                    <a:cubicBezTo>
                      <a:pt x="173" y="336"/>
                      <a:pt x="173" y="333"/>
                      <a:pt x="173" y="330"/>
                    </a:cubicBezTo>
                    <a:close/>
                  </a:path>
                </a:pathLst>
              </a:custGeom>
              <a:noFill/>
              <a:ln w="7938" cap="rnd">
                <a:solidFill>
                  <a:srgbClr val="000000"/>
                </a:solidFill>
                <a:round/>
                <a:headEnd/>
                <a:tailEnd/>
              </a:ln>
            </p:spPr>
            <p:txBody>
              <a:bodyPr/>
              <a:lstStyle/>
              <a:p>
                <a:endParaRPr lang="nl-NL"/>
              </a:p>
            </p:txBody>
          </p:sp>
          <p:sp>
            <p:nvSpPr>
              <p:cNvPr id="114878" name="Freeform 356"/>
              <p:cNvSpPr>
                <a:spLocks/>
              </p:cNvSpPr>
              <p:nvPr/>
            </p:nvSpPr>
            <p:spPr bwMode="auto">
              <a:xfrm>
                <a:off x="200"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114879" name="Freeform 357"/>
              <p:cNvSpPr>
                <a:spLocks/>
              </p:cNvSpPr>
              <p:nvPr/>
            </p:nvSpPr>
            <p:spPr bwMode="auto">
              <a:xfrm>
                <a:off x="200"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114880" name="Freeform 358"/>
              <p:cNvSpPr>
                <a:spLocks/>
              </p:cNvSpPr>
              <p:nvPr/>
            </p:nvSpPr>
            <p:spPr bwMode="auto">
              <a:xfrm>
                <a:off x="1309" y="1699"/>
                <a:ext cx="73" cy="78"/>
              </a:xfrm>
              <a:custGeom>
                <a:avLst/>
                <a:gdLst>
                  <a:gd name="T0" fmla="*/ 0 w 73"/>
                  <a:gd name="T1" fmla="*/ 0 h 78"/>
                  <a:gd name="T2" fmla="*/ 0 w 73"/>
                  <a:gd name="T3" fmla="*/ 78 h 78"/>
                  <a:gd name="T4" fmla="*/ 55 w 73"/>
                  <a:gd name="T5" fmla="*/ 78 h 78"/>
                  <a:gd name="T6" fmla="*/ 73 w 73"/>
                  <a:gd name="T7" fmla="*/ 39 h 78"/>
                  <a:gd name="T8" fmla="*/ 55 w 73"/>
                  <a:gd name="T9" fmla="*/ 0 h 78"/>
                  <a:gd name="T10" fmla="*/ 0 w 73"/>
                  <a:gd name="T11" fmla="*/ 0 h 78"/>
                  <a:gd name="T12" fmla="*/ 0 60000 65536"/>
                  <a:gd name="T13" fmla="*/ 0 60000 65536"/>
                  <a:gd name="T14" fmla="*/ 0 60000 65536"/>
                  <a:gd name="T15" fmla="*/ 0 60000 65536"/>
                  <a:gd name="T16" fmla="*/ 0 60000 65536"/>
                  <a:gd name="T17" fmla="*/ 0 60000 65536"/>
                  <a:gd name="T18" fmla="*/ 0 w 73"/>
                  <a:gd name="T19" fmla="*/ 0 h 78"/>
                  <a:gd name="T20" fmla="*/ 73 w 73"/>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3" h="78">
                    <a:moveTo>
                      <a:pt x="0" y="0"/>
                    </a:moveTo>
                    <a:lnTo>
                      <a:pt x="0" y="78"/>
                    </a:lnTo>
                    <a:lnTo>
                      <a:pt x="55" y="78"/>
                    </a:lnTo>
                    <a:lnTo>
                      <a:pt x="73" y="39"/>
                    </a:lnTo>
                    <a:lnTo>
                      <a:pt x="55" y="0"/>
                    </a:lnTo>
                    <a:lnTo>
                      <a:pt x="0" y="0"/>
                    </a:lnTo>
                    <a:close/>
                  </a:path>
                </a:pathLst>
              </a:custGeom>
              <a:solidFill>
                <a:srgbClr val="BFFFBF"/>
              </a:solidFill>
              <a:ln w="9525">
                <a:noFill/>
                <a:round/>
                <a:headEnd/>
                <a:tailEnd/>
              </a:ln>
            </p:spPr>
            <p:txBody>
              <a:bodyPr/>
              <a:lstStyle/>
              <a:p>
                <a:endParaRPr lang="nl-NL"/>
              </a:p>
            </p:txBody>
          </p:sp>
          <p:sp>
            <p:nvSpPr>
              <p:cNvPr id="114881" name="Freeform 359"/>
              <p:cNvSpPr>
                <a:spLocks/>
              </p:cNvSpPr>
              <p:nvPr/>
            </p:nvSpPr>
            <p:spPr bwMode="auto">
              <a:xfrm>
                <a:off x="1309" y="1699"/>
                <a:ext cx="73" cy="78"/>
              </a:xfrm>
              <a:custGeom>
                <a:avLst/>
                <a:gdLst>
                  <a:gd name="T0" fmla="*/ 0 w 73"/>
                  <a:gd name="T1" fmla="*/ 0 h 78"/>
                  <a:gd name="T2" fmla="*/ 0 w 73"/>
                  <a:gd name="T3" fmla="*/ 78 h 78"/>
                  <a:gd name="T4" fmla="*/ 55 w 73"/>
                  <a:gd name="T5" fmla="*/ 78 h 78"/>
                  <a:gd name="T6" fmla="*/ 73 w 73"/>
                  <a:gd name="T7" fmla="*/ 39 h 78"/>
                  <a:gd name="T8" fmla="*/ 55 w 73"/>
                  <a:gd name="T9" fmla="*/ 0 h 78"/>
                  <a:gd name="T10" fmla="*/ 0 w 73"/>
                  <a:gd name="T11" fmla="*/ 0 h 78"/>
                  <a:gd name="T12" fmla="*/ 0 60000 65536"/>
                  <a:gd name="T13" fmla="*/ 0 60000 65536"/>
                  <a:gd name="T14" fmla="*/ 0 60000 65536"/>
                  <a:gd name="T15" fmla="*/ 0 60000 65536"/>
                  <a:gd name="T16" fmla="*/ 0 60000 65536"/>
                  <a:gd name="T17" fmla="*/ 0 60000 65536"/>
                  <a:gd name="T18" fmla="*/ 0 w 73"/>
                  <a:gd name="T19" fmla="*/ 0 h 78"/>
                  <a:gd name="T20" fmla="*/ 73 w 73"/>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3" h="78">
                    <a:moveTo>
                      <a:pt x="0" y="0"/>
                    </a:moveTo>
                    <a:lnTo>
                      <a:pt x="0" y="78"/>
                    </a:lnTo>
                    <a:lnTo>
                      <a:pt x="55" y="78"/>
                    </a:lnTo>
                    <a:lnTo>
                      <a:pt x="73" y="39"/>
                    </a:lnTo>
                    <a:lnTo>
                      <a:pt x="55" y="0"/>
                    </a:lnTo>
                    <a:lnTo>
                      <a:pt x="0" y="0"/>
                    </a:lnTo>
                    <a:close/>
                  </a:path>
                </a:pathLst>
              </a:custGeom>
              <a:noFill/>
              <a:ln w="7938" cap="rnd">
                <a:solidFill>
                  <a:srgbClr val="000000"/>
                </a:solidFill>
                <a:round/>
                <a:headEnd/>
                <a:tailEnd/>
              </a:ln>
            </p:spPr>
            <p:txBody>
              <a:bodyPr/>
              <a:lstStyle/>
              <a:p>
                <a:endParaRPr lang="nl-NL"/>
              </a:p>
            </p:txBody>
          </p:sp>
          <p:sp>
            <p:nvSpPr>
              <p:cNvPr id="114882" name="Freeform 360"/>
              <p:cNvSpPr>
                <a:spLocks/>
              </p:cNvSpPr>
              <p:nvPr/>
            </p:nvSpPr>
            <p:spPr bwMode="auto">
              <a:xfrm>
                <a:off x="1306" y="1541"/>
                <a:ext cx="49"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10" y="265"/>
                      <a:pt x="82" y="226"/>
                      <a:pt x="82" y="182"/>
                    </a:cubicBezTo>
                    <a:cubicBezTo>
                      <a:pt x="82" y="138"/>
                      <a:pt x="110" y="100"/>
                      <a:pt x="149" y="88"/>
                    </a:cubicBezTo>
                    <a:cubicBezTo>
                      <a:pt x="163" y="84"/>
                      <a:pt x="173" y="70"/>
                      <a:pt x="173" y="54"/>
                    </a:cubicBezTo>
                    <a:lnTo>
                      <a:pt x="173" y="35"/>
                    </a:lnTo>
                    <a:cubicBezTo>
                      <a:pt x="173" y="16"/>
                      <a:pt x="158" y="0"/>
                      <a:pt x="140" y="0"/>
                    </a:cubicBezTo>
                    <a:cubicBezTo>
                      <a:pt x="138" y="0"/>
                      <a:pt x="135" y="0"/>
                      <a:pt x="132" y="1"/>
                    </a:cubicBezTo>
                    <a:cubicBezTo>
                      <a:pt x="55" y="21"/>
                      <a:pt x="0" y="96"/>
                      <a:pt x="0" y="182"/>
                    </a:cubicBezTo>
                    <a:cubicBezTo>
                      <a:pt x="0" y="269"/>
                      <a:pt x="55" y="344"/>
                      <a:pt x="132" y="364"/>
                    </a:cubicBezTo>
                    <a:cubicBezTo>
                      <a:pt x="150" y="369"/>
                      <a:pt x="168" y="357"/>
                      <a:pt x="172" y="338"/>
                    </a:cubicBezTo>
                    <a:cubicBezTo>
                      <a:pt x="173" y="335"/>
                      <a:pt x="173" y="332"/>
                      <a:pt x="173" y="329"/>
                    </a:cubicBezTo>
                    <a:close/>
                  </a:path>
                </a:pathLst>
              </a:custGeom>
              <a:solidFill>
                <a:srgbClr val="FFFF97"/>
              </a:solidFill>
              <a:ln w="0">
                <a:solidFill>
                  <a:srgbClr val="000000"/>
                </a:solidFill>
                <a:round/>
                <a:headEnd/>
                <a:tailEnd/>
              </a:ln>
            </p:spPr>
            <p:txBody>
              <a:bodyPr/>
              <a:lstStyle/>
              <a:p>
                <a:endParaRPr lang="nl-NL"/>
              </a:p>
            </p:txBody>
          </p:sp>
          <p:sp>
            <p:nvSpPr>
              <p:cNvPr id="114883" name="Freeform 361"/>
              <p:cNvSpPr>
                <a:spLocks/>
              </p:cNvSpPr>
              <p:nvPr/>
            </p:nvSpPr>
            <p:spPr bwMode="auto">
              <a:xfrm>
                <a:off x="1306" y="1541"/>
                <a:ext cx="49"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10" y="265"/>
                      <a:pt x="82" y="226"/>
                      <a:pt x="82" y="182"/>
                    </a:cubicBezTo>
                    <a:cubicBezTo>
                      <a:pt x="82" y="138"/>
                      <a:pt x="110" y="100"/>
                      <a:pt x="149" y="88"/>
                    </a:cubicBezTo>
                    <a:cubicBezTo>
                      <a:pt x="163" y="84"/>
                      <a:pt x="173" y="70"/>
                      <a:pt x="173" y="54"/>
                    </a:cubicBezTo>
                    <a:lnTo>
                      <a:pt x="173" y="35"/>
                    </a:lnTo>
                    <a:cubicBezTo>
                      <a:pt x="173" y="16"/>
                      <a:pt x="158" y="0"/>
                      <a:pt x="140" y="0"/>
                    </a:cubicBezTo>
                    <a:cubicBezTo>
                      <a:pt x="138" y="0"/>
                      <a:pt x="135" y="0"/>
                      <a:pt x="132" y="1"/>
                    </a:cubicBezTo>
                    <a:cubicBezTo>
                      <a:pt x="55" y="21"/>
                      <a:pt x="0" y="96"/>
                      <a:pt x="0" y="182"/>
                    </a:cubicBezTo>
                    <a:cubicBezTo>
                      <a:pt x="0" y="269"/>
                      <a:pt x="55" y="344"/>
                      <a:pt x="132" y="364"/>
                    </a:cubicBezTo>
                    <a:cubicBezTo>
                      <a:pt x="150" y="369"/>
                      <a:pt x="168" y="357"/>
                      <a:pt x="172" y="338"/>
                    </a:cubicBezTo>
                    <a:cubicBezTo>
                      <a:pt x="173" y="335"/>
                      <a:pt x="173" y="332"/>
                      <a:pt x="173" y="329"/>
                    </a:cubicBezTo>
                    <a:close/>
                  </a:path>
                </a:pathLst>
              </a:custGeom>
              <a:noFill/>
              <a:ln w="7938" cap="rnd">
                <a:solidFill>
                  <a:srgbClr val="000000"/>
                </a:solidFill>
                <a:round/>
                <a:headEnd/>
                <a:tailEnd/>
              </a:ln>
            </p:spPr>
            <p:txBody>
              <a:bodyPr/>
              <a:lstStyle/>
              <a:p>
                <a:endParaRPr lang="nl-NL"/>
              </a:p>
            </p:txBody>
          </p:sp>
          <p:sp>
            <p:nvSpPr>
              <p:cNvPr id="114884" name="Freeform 362"/>
              <p:cNvSpPr>
                <a:spLocks/>
              </p:cNvSpPr>
              <p:nvPr/>
            </p:nvSpPr>
            <p:spPr bwMode="auto">
              <a:xfrm>
                <a:off x="1309" y="1846"/>
                <a:ext cx="73" cy="79"/>
              </a:xfrm>
              <a:custGeom>
                <a:avLst/>
                <a:gdLst>
                  <a:gd name="T0" fmla="*/ 0 w 73"/>
                  <a:gd name="T1" fmla="*/ 0 h 79"/>
                  <a:gd name="T2" fmla="*/ 0 w 73"/>
                  <a:gd name="T3" fmla="*/ 79 h 79"/>
                  <a:gd name="T4" fmla="*/ 55 w 73"/>
                  <a:gd name="T5" fmla="*/ 79 h 79"/>
                  <a:gd name="T6" fmla="*/ 73 w 73"/>
                  <a:gd name="T7" fmla="*/ 40 h 79"/>
                  <a:gd name="T8" fmla="*/ 55 w 73"/>
                  <a:gd name="T9" fmla="*/ 0 h 79"/>
                  <a:gd name="T10" fmla="*/ 0 w 73"/>
                  <a:gd name="T11" fmla="*/ 0 h 79"/>
                  <a:gd name="T12" fmla="*/ 0 60000 65536"/>
                  <a:gd name="T13" fmla="*/ 0 60000 65536"/>
                  <a:gd name="T14" fmla="*/ 0 60000 65536"/>
                  <a:gd name="T15" fmla="*/ 0 60000 65536"/>
                  <a:gd name="T16" fmla="*/ 0 60000 65536"/>
                  <a:gd name="T17" fmla="*/ 0 60000 65536"/>
                  <a:gd name="T18" fmla="*/ 0 w 73"/>
                  <a:gd name="T19" fmla="*/ 0 h 79"/>
                  <a:gd name="T20" fmla="*/ 73 w 73"/>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3" h="79">
                    <a:moveTo>
                      <a:pt x="0" y="0"/>
                    </a:moveTo>
                    <a:lnTo>
                      <a:pt x="0" y="79"/>
                    </a:lnTo>
                    <a:lnTo>
                      <a:pt x="55" y="79"/>
                    </a:lnTo>
                    <a:lnTo>
                      <a:pt x="73" y="40"/>
                    </a:lnTo>
                    <a:lnTo>
                      <a:pt x="55" y="0"/>
                    </a:lnTo>
                    <a:lnTo>
                      <a:pt x="0" y="0"/>
                    </a:lnTo>
                    <a:close/>
                  </a:path>
                </a:pathLst>
              </a:custGeom>
              <a:solidFill>
                <a:srgbClr val="BFFFBF"/>
              </a:solidFill>
              <a:ln w="9525">
                <a:noFill/>
                <a:round/>
                <a:headEnd/>
                <a:tailEnd/>
              </a:ln>
            </p:spPr>
            <p:txBody>
              <a:bodyPr/>
              <a:lstStyle/>
              <a:p>
                <a:endParaRPr lang="nl-NL"/>
              </a:p>
            </p:txBody>
          </p:sp>
          <p:sp>
            <p:nvSpPr>
              <p:cNvPr id="114885" name="Freeform 363"/>
              <p:cNvSpPr>
                <a:spLocks/>
              </p:cNvSpPr>
              <p:nvPr/>
            </p:nvSpPr>
            <p:spPr bwMode="auto">
              <a:xfrm>
                <a:off x="1309" y="1846"/>
                <a:ext cx="73" cy="79"/>
              </a:xfrm>
              <a:custGeom>
                <a:avLst/>
                <a:gdLst>
                  <a:gd name="T0" fmla="*/ 0 w 73"/>
                  <a:gd name="T1" fmla="*/ 0 h 79"/>
                  <a:gd name="T2" fmla="*/ 0 w 73"/>
                  <a:gd name="T3" fmla="*/ 79 h 79"/>
                  <a:gd name="T4" fmla="*/ 55 w 73"/>
                  <a:gd name="T5" fmla="*/ 79 h 79"/>
                  <a:gd name="T6" fmla="*/ 73 w 73"/>
                  <a:gd name="T7" fmla="*/ 40 h 79"/>
                  <a:gd name="T8" fmla="*/ 55 w 73"/>
                  <a:gd name="T9" fmla="*/ 0 h 79"/>
                  <a:gd name="T10" fmla="*/ 0 w 73"/>
                  <a:gd name="T11" fmla="*/ 0 h 79"/>
                  <a:gd name="T12" fmla="*/ 0 60000 65536"/>
                  <a:gd name="T13" fmla="*/ 0 60000 65536"/>
                  <a:gd name="T14" fmla="*/ 0 60000 65536"/>
                  <a:gd name="T15" fmla="*/ 0 60000 65536"/>
                  <a:gd name="T16" fmla="*/ 0 60000 65536"/>
                  <a:gd name="T17" fmla="*/ 0 60000 65536"/>
                  <a:gd name="T18" fmla="*/ 0 w 73"/>
                  <a:gd name="T19" fmla="*/ 0 h 79"/>
                  <a:gd name="T20" fmla="*/ 73 w 73"/>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3" h="79">
                    <a:moveTo>
                      <a:pt x="0" y="0"/>
                    </a:moveTo>
                    <a:lnTo>
                      <a:pt x="0" y="79"/>
                    </a:lnTo>
                    <a:lnTo>
                      <a:pt x="55" y="79"/>
                    </a:lnTo>
                    <a:lnTo>
                      <a:pt x="73" y="40"/>
                    </a:lnTo>
                    <a:lnTo>
                      <a:pt x="55" y="0"/>
                    </a:lnTo>
                    <a:lnTo>
                      <a:pt x="0" y="0"/>
                    </a:lnTo>
                    <a:close/>
                  </a:path>
                </a:pathLst>
              </a:custGeom>
              <a:noFill/>
              <a:ln w="7938" cap="rnd">
                <a:solidFill>
                  <a:srgbClr val="000000"/>
                </a:solidFill>
                <a:round/>
                <a:headEnd/>
                <a:tailEnd/>
              </a:ln>
            </p:spPr>
            <p:txBody>
              <a:bodyPr/>
              <a:lstStyle/>
              <a:p>
                <a:endParaRPr lang="nl-NL"/>
              </a:p>
            </p:txBody>
          </p:sp>
          <p:sp>
            <p:nvSpPr>
              <p:cNvPr id="114886" name="Freeform 364"/>
              <p:cNvSpPr>
                <a:spLocks/>
              </p:cNvSpPr>
              <p:nvPr/>
            </p:nvSpPr>
            <p:spPr bwMode="auto">
              <a:xfrm>
                <a:off x="200"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114887" name="Freeform 365"/>
              <p:cNvSpPr>
                <a:spLocks/>
              </p:cNvSpPr>
              <p:nvPr/>
            </p:nvSpPr>
            <p:spPr bwMode="auto">
              <a:xfrm>
                <a:off x="200"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114888" name="Rectangle 366"/>
              <p:cNvSpPr>
                <a:spLocks noChangeArrowheads="1"/>
              </p:cNvSpPr>
              <p:nvPr/>
            </p:nvSpPr>
            <p:spPr bwMode="auto">
              <a:xfrm>
                <a:off x="468" y="1978"/>
                <a:ext cx="74" cy="39"/>
              </a:xfrm>
              <a:prstGeom prst="rect">
                <a:avLst/>
              </a:prstGeom>
              <a:solidFill>
                <a:srgbClr val="00FFFF"/>
              </a:solidFill>
              <a:ln w="9525">
                <a:noFill/>
                <a:miter lim="800000"/>
                <a:headEnd/>
                <a:tailEnd/>
              </a:ln>
            </p:spPr>
            <p:txBody>
              <a:bodyPr/>
              <a:lstStyle/>
              <a:p>
                <a:endParaRPr lang="nl-NL"/>
              </a:p>
            </p:txBody>
          </p:sp>
          <p:sp>
            <p:nvSpPr>
              <p:cNvPr id="114889" name="Rectangle 367"/>
              <p:cNvSpPr>
                <a:spLocks noChangeArrowheads="1"/>
              </p:cNvSpPr>
              <p:nvPr/>
            </p:nvSpPr>
            <p:spPr bwMode="auto">
              <a:xfrm>
                <a:off x="468" y="1978"/>
                <a:ext cx="74" cy="39"/>
              </a:xfrm>
              <a:prstGeom prst="rect">
                <a:avLst/>
              </a:prstGeom>
              <a:noFill/>
              <a:ln w="7938" cap="rnd">
                <a:solidFill>
                  <a:srgbClr val="000000"/>
                </a:solidFill>
                <a:round/>
                <a:headEnd/>
                <a:tailEnd/>
              </a:ln>
            </p:spPr>
            <p:txBody>
              <a:bodyPr/>
              <a:lstStyle/>
              <a:p>
                <a:endParaRPr lang="nl-NL"/>
              </a:p>
            </p:txBody>
          </p:sp>
          <p:sp>
            <p:nvSpPr>
              <p:cNvPr id="114890" name="Rectangle 368"/>
              <p:cNvSpPr>
                <a:spLocks noChangeArrowheads="1"/>
              </p:cNvSpPr>
              <p:nvPr/>
            </p:nvSpPr>
            <p:spPr bwMode="auto">
              <a:xfrm rot="5400000">
                <a:off x="147" y="1761"/>
                <a:ext cx="31"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891" name="Rectangle 369"/>
              <p:cNvSpPr>
                <a:spLocks noChangeArrowheads="1"/>
              </p:cNvSpPr>
              <p:nvPr/>
            </p:nvSpPr>
            <p:spPr bwMode="auto">
              <a:xfrm rot="5400000">
                <a:off x="151" y="1792"/>
                <a:ext cx="2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114892" name="Rectangle 370"/>
              <p:cNvSpPr>
                <a:spLocks noChangeArrowheads="1"/>
              </p:cNvSpPr>
              <p:nvPr/>
            </p:nvSpPr>
            <p:spPr bwMode="auto">
              <a:xfrm rot="5400000">
                <a:off x="150" y="1820"/>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893" name="Rectangle 371"/>
              <p:cNvSpPr>
                <a:spLocks noChangeArrowheads="1"/>
              </p:cNvSpPr>
              <p:nvPr/>
            </p:nvSpPr>
            <p:spPr bwMode="auto">
              <a:xfrm rot="5400000">
                <a:off x="149" y="1856"/>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894" name="Rectangle 372"/>
              <p:cNvSpPr>
                <a:spLocks noChangeArrowheads="1"/>
              </p:cNvSpPr>
              <p:nvPr/>
            </p:nvSpPr>
            <p:spPr bwMode="auto">
              <a:xfrm rot="5400000">
                <a:off x="156" y="1877"/>
                <a:ext cx="1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895" name="Rectangle 373"/>
              <p:cNvSpPr>
                <a:spLocks noChangeArrowheads="1"/>
              </p:cNvSpPr>
              <p:nvPr/>
            </p:nvSpPr>
            <p:spPr bwMode="auto">
              <a:xfrm rot="5400000">
                <a:off x="85" y="1762"/>
                <a:ext cx="32"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896" name="Rectangle 374"/>
              <p:cNvSpPr>
                <a:spLocks noChangeArrowheads="1"/>
              </p:cNvSpPr>
              <p:nvPr/>
            </p:nvSpPr>
            <p:spPr bwMode="auto">
              <a:xfrm rot="5400000">
                <a:off x="96" y="1790"/>
                <a:ext cx="10"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i</a:t>
                </a:r>
                <a:endParaRPr lang="en-US" altLang="zh-CN" i="0">
                  <a:ea typeface="宋体" pitchFamily="2" charset="-122"/>
                </a:endParaRPr>
              </a:p>
            </p:txBody>
          </p:sp>
          <p:sp>
            <p:nvSpPr>
              <p:cNvPr id="114897" name="Rectangle 375"/>
              <p:cNvSpPr>
                <a:spLocks noChangeArrowheads="1"/>
              </p:cNvSpPr>
              <p:nvPr/>
            </p:nvSpPr>
            <p:spPr bwMode="auto">
              <a:xfrm rot="5400000">
                <a:off x="87" y="1815"/>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898" name="Rectangle 376"/>
              <p:cNvSpPr>
                <a:spLocks noChangeArrowheads="1"/>
              </p:cNvSpPr>
              <p:nvPr/>
            </p:nvSpPr>
            <p:spPr bwMode="auto">
              <a:xfrm rot="5400000">
                <a:off x="89" y="1842"/>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k</a:t>
                </a:r>
                <a:endParaRPr lang="en-US" altLang="zh-CN" i="0">
                  <a:ea typeface="宋体" pitchFamily="2" charset="-122"/>
                </a:endParaRPr>
              </a:p>
            </p:txBody>
          </p:sp>
          <p:sp>
            <p:nvSpPr>
              <p:cNvPr id="114899" name="Rectangle 377"/>
              <p:cNvSpPr>
                <a:spLocks noChangeArrowheads="1"/>
              </p:cNvSpPr>
              <p:nvPr/>
            </p:nvSpPr>
            <p:spPr bwMode="auto">
              <a:xfrm rot="5400000">
                <a:off x="89" y="1866"/>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900" name="Rectangle 378"/>
              <p:cNvSpPr>
                <a:spLocks noChangeArrowheads="1"/>
              </p:cNvSpPr>
              <p:nvPr/>
            </p:nvSpPr>
            <p:spPr bwMode="auto">
              <a:xfrm rot="5400000">
                <a:off x="144" y="1424"/>
                <a:ext cx="29"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F</a:t>
                </a:r>
                <a:endParaRPr lang="en-US" altLang="zh-CN" i="0">
                  <a:ea typeface="宋体" pitchFamily="2" charset="-122"/>
                </a:endParaRPr>
              </a:p>
            </p:txBody>
          </p:sp>
          <p:sp>
            <p:nvSpPr>
              <p:cNvPr id="114901" name="Rectangle 379"/>
              <p:cNvSpPr>
                <a:spLocks noChangeArrowheads="1"/>
              </p:cNvSpPr>
              <p:nvPr/>
            </p:nvSpPr>
            <p:spPr bwMode="auto">
              <a:xfrm rot="5400000">
                <a:off x="145" y="1457"/>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114902" name="Rectangle 380"/>
              <p:cNvSpPr>
                <a:spLocks noChangeArrowheads="1"/>
              </p:cNvSpPr>
              <p:nvPr/>
            </p:nvSpPr>
            <p:spPr bwMode="auto">
              <a:xfrm rot="5400000">
                <a:off x="147" y="1485"/>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03" name="Rectangle 381"/>
              <p:cNvSpPr>
                <a:spLocks noChangeArrowheads="1"/>
              </p:cNvSpPr>
              <p:nvPr/>
            </p:nvSpPr>
            <p:spPr bwMode="auto">
              <a:xfrm rot="5400000">
                <a:off x="145" y="1513"/>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04" name="Rectangle 382"/>
              <p:cNvSpPr>
                <a:spLocks noChangeArrowheads="1"/>
              </p:cNvSpPr>
              <p:nvPr/>
            </p:nvSpPr>
            <p:spPr bwMode="auto">
              <a:xfrm rot="5400000">
                <a:off x="152" y="1537"/>
                <a:ext cx="1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05" name="Rectangle 383"/>
              <p:cNvSpPr>
                <a:spLocks noChangeArrowheads="1"/>
              </p:cNvSpPr>
              <p:nvPr/>
            </p:nvSpPr>
            <p:spPr bwMode="auto">
              <a:xfrm rot="5400000">
                <a:off x="147" y="1557"/>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906" name="Rectangle 384"/>
              <p:cNvSpPr>
                <a:spLocks noChangeArrowheads="1"/>
              </p:cNvSpPr>
              <p:nvPr/>
            </p:nvSpPr>
            <p:spPr bwMode="auto">
              <a:xfrm rot="-5400000">
                <a:off x="1428" y="1628"/>
                <a:ext cx="3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114907" name="Rectangle 385"/>
              <p:cNvSpPr>
                <a:spLocks noChangeArrowheads="1"/>
              </p:cNvSpPr>
              <p:nvPr/>
            </p:nvSpPr>
            <p:spPr bwMode="auto">
              <a:xfrm rot="-5400000">
                <a:off x="1432" y="1593"/>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08" name="Rectangle 386"/>
              <p:cNvSpPr>
                <a:spLocks noChangeArrowheads="1"/>
              </p:cNvSpPr>
              <p:nvPr/>
            </p:nvSpPr>
            <p:spPr bwMode="auto">
              <a:xfrm rot="-5400000">
                <a:off x="1433" y="1566"/>
                <a:ext cx="2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09" name="Rectangle 387"/>
              <p:cNvSpPr>
                <a:spLocks noChangeArrowheads="1"/>
              </p:cNvSpPr>
              <p:nvPr/>
            </p:nvSpPr>
            <p:spPr bwMode="auto">
              <a:xfrm rot="-5400000">
                <a:off x="1432" y="1531"/>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10" name="Rectangle 388"/>
              <p:cNvSpPr>
                <a:spLocks noChangeArrowheads="1"/>
              </p:cNvSpPr>
              <p:nvPr/>
            </p:nvSpPr>
            <p:spPr bwMode="auto">
              <a:xfrm rot="-5400000">
                <a:off x="1432" y="1502"/>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114911" name="Rectangle 389"/>
              <p:cNvSpPr>
                <a:spLocks noChangeArrowheads="1"/>
              </p:cNvSpPr>
              <p:nvPr/>
            </p:nvSpPr>
            <p:spPr bwMode="auto">
              <a:xfrm rot="-5400000">
                <a:off x="1437" y="1477"/>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12" name="Rectangle 390"/>
              <p:cNvSpPr>
                <a:spLocks noChangeArrowheads="1"/>
              </p:cNvSpPr>
              <p:nvPr/>
            </p:nvSpPr>
            <p:spPr bwMode="auto">
              <a:xfrm rot="-5400000">
                <a:off x="1432" y="1456"/>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114913" name="Rectangle 391"/>
              <p:cNvSpPr>
                <a:spLocks noChangeArrowheads="1"/>
              </p:cNvSpPr>
              <p:nvPr/>
            </p:nvSpPr>
            <p:spPr bwMode="auto">
              <a:xfrm rot="-5400000">
                <a:off x="1432" y="1428"/>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14" name="Rectangle 392"/>
              <p:cNvSpPr>
                <a:spLocks noChangeArrowheads="1"/>
              </p:cNvSpPr>
              <p:nvPr/>
            </p:nvSpPr>
            <p:spPr bwMode="auto">
              <a:xfrm rot="-5400000">
                <a:off x="1439" y="1409"/>
                <a:ext cx="9"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l</a:t>
                </a:r>
                <a:endParaRPr lang="en-US" altLang="zh-CN" i="0">
                  <a:ea typeface="宋体" pitchFamily="2" charset="-122"/>
                </a:endParaRPr>
              </a:p>
            </p:txBody>
          </p:sp>
          <p:sp>
            <p:nvSpPr>
              <p:cNvPr id="114915" name="Rectangle 393"/>
              <p:cNvSpPr>
                <a:spLocks noChangeArrowheads="1"/>
              </p:cNvSpPr>
              <p:nvPr/>
            </p:nvSpPr>
            <p:spPr bwMode="auto">
              <a:xfrm rot="-5400000">
                <a:off x="1432" y="1385"/>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16" name="Rectangle 394"/>
              <p:cNvSpPr>
                <a:spLocks noChangeArrowheads="1"/>
              </p:cNvSpPr>
              <p:nvPr/>
            </p:nvSpPr>
            <p:spPr bwMode="auto">
              <a:xfrm rot="-5400000">
                <a:off x="1434" y="1357"/>
                <a:ext cx="2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917" name="Rectangle 395"/>
              <p:cNvSpPr>
                <a:spLocks noChangeArrowheads="1"/>
              </p:cNvSpPr>
              <p:nvPr/>
            </p:nvSpPr>
            <p:spPr bwMode="auto">
              <a:xfrm rot="-5400000">
                <a:off x="1408" y="1841"/>
                <a:ext cx="31"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18" name="Rectangle 396"/>
              <p:cNvSpPr>
                <a:spLocks noChangeArrowheads="1"/>
              </p:cNvSpPr>
              <p:nvPr/>
            </p:nvSpPr>
            <p:spPr bwMode="auto">
              <a:xfrm rot="-5400000">
                <a:off x="1411" y="1804"/>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114919" name="Rectangle 397"/>
              <p:cNvSpPr>
                <a:spLocks noChangeArrowheads="1"/>
              </p:cNvSpPr>
              <p:nvPr/>
            </p:nvSpPr>
            <p:spPr bwMode="auto">
              <a:xfrm rot="-5400000">
                <a:off x="1411" y="1777"/>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20" name="Rectangle 398"/>
              <p:cNvSpPr>
                <a:spLocks noChangeArrowheads="1"/>
              </p:cNvSpPr>
              <p:nvPr/>
            </p:nvSpPr>
            <p:spPr bwMode="auto">
              <a:xfrm rot="-5400000">
                <a:off x="1412" y="1744"/>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921" name="Rectangle 399"/>
              <p:cNvSpPr>
                <a:spLocks noChangeArrowheads="1"/>
              </p:cNvSpPr>
              <p:nvPr/>
            </p:nvSpPr>
            <p:spPr bwMode="auto">
              <a:xfrm rot="-5400000">
                <a:off x="1417" y="1720"/>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22" name="Rectangle 400"/>
              <p:cNvSpPr>
                <a:spLocks noChangeArrowheads="1"/>
              </p:cNvSpPr>
              <p:nvPr/>
            </p:nvSpPr>
            <p:spPr bwMode="auto">
              <a:xfrm rot="-5400000">
                <a:off x="1467" y="1866"/>
                <a:ext cx="3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923" name="Rectangle 401"/>
              <p:cNvSpPr>
                <a:spLocks noChangeArrowheads="1"/>
              </p:cNvSpPr>
              <p:nvPr/>
            </p:nvSpPr>
            <p:spPr bwMode="auto">
              <a:xfrm rot="-5400000">
                <a:off x="1470" y="1835"/>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924" name="Rectangle 402"/>
              <p:cNvSpPr>
                <a:spLocks noChangeArrowheads="1"/>
              </p:cNvSpPr>
              <p:nvPr/>
            </p:nvSpPr>
            <p:spPr bwMode="auto">
              <a:xfrm rot="-5400000">
                <a:off x="1470" y="1803"/>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u</a:t>
                </a:r>
                <a:endParaRPr lang="en-US" altLang="zh-CN" i="0">
                  <a:ea typeface="宋体" pitchFamily="2" charset="-122"/>
                </a:endParaRPr>
              </a:p>
            </p:txBody>
          </p:sp>
          <p:sp>
            <p:nvSpPr>
              <p:cNvPr id="114925" name="Rectangle 403"/>
              <p:cNvSpPr>
                <a:spLocks noChangeArrowheads="1"/>
              </p:cNvSpPr>
              <p:nvPr/>
            </p:nvSpPr>
            <p:spPr bwMode="auto">
              <a:xfrm rot="-5400000">
                <a:off x="1474" y="1775"/>
                <a:ext cx="1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114926" name="Rectangle 404"/>
              <p:cNvSpPr>
                <a:spLocks noChangeArrowheads="1"/>
              </p:cNvSpPr>
              <p:nvPr/>
            </p:nvSpPr>
            <p:spPr bwMode="auto">
              <a:xfrm rot="-5400000">
                <a:off x="1471" y="1755"/>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27" name="Rectangle 405"/>
              <p:cNvSpPr>
                <a:spLocks noChangeArrowheads="1"/>
              </p:cNvSpPr>
              <p:nvPr/>
            </p:nvSpPr>
            <p:spPr bwMode="auto">
              <a:xfrm rot="-5400000">
                <a:off x="1470" y="1727"/>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28" name="Rectangle 406"/>
              <p:cNvSpPr>
                <a:spLocks noChangeArrowheads="1"/>
              </p:cNvSpPr>
              <p:nvPr/>
            </p:nvSpPr>
            <p:spPr bwMode="auto">
              <a:xfrm rot="-5400000">
                <a:off x="1471" y="1694"/>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929" name="Line 407"/>
              <p:cNvSpPr>
                <a:spLocks noChangeShapeType="1"/>
              </p:cNvSpPr>
              <p:nvPr/>
            </p:nvSpPr>
            <p:spPr bwMode="auto">
              <a:xfrm>
                <a:off x="273" y="1768"/>
                <a:ext cx="162" cy="1"/>
              </a:xfrm>
              <a:prstGeom prst="line">
                <a:avLst/>
              </a:prstGeom>
              <a:noFill/>
              <a:ln w="3175" cap="rnd">
                <a:solidFill>
                  <a:srgbClr val="000000"/>
                </a:solidFill>
                <a:round/>
                <a:headEnd/>
                <a:tailEnd/>
              </a:ln>
            </p:spPr>
            <p:txBody>
              <a:bodyPr/>
              <a:lstStyle/>
              <a:p>
                <a:endParaRPr lang="nl-NL"/>
              </a:p>
            </p:txBody>
          </p:sp>
          <p:sp>
            <p:nvSpPr>
              <p:cNvPr id="114930" name="Line 408"/>
              <p:cNvSpPr>
                <a:spLocks noChangeShapeType="1"/>
              </p:cNvSpPr>
              <p:nvPr/>
            </p:nvSpPr>
            <p:spPr bwMode="auto">
              <a:xfrm>
                <a:off x="273" y="1915"/>
                <a:ext cx="162" cy="1"/>
              </a:xfrm>
              <a:prstGeom prst="line">
                <a:avLst/>
              </a:prstGeom>
              <a:noFill/>
              <a:ln w="3175" cap="rnd">
                <a:solidFill>
                  <a:srgbClr val="000000"/>
                </a:solidFill>
                <a:round/>
                <a:headEnd/>
                <a:tailEnd/>
              </a:ln>
            </p:spPr>
            <p:txBody>
              <a:bodyPr/>
              <a:lstStyle/>
              <a:p>
                <a:endParaRPr lang="nl-NL"/>
              </a:p>
            </p:txBody>
          </p:sp>
          <p:sp>
            <p:nvSpPr>
              <p:cNvPr id="114931" name="Line 409"/>
              <p:cNvSpPr>
                <a:spLocks noChangeShapeType="1"/>
              </p:cNvSpPr>
              <p:nvPr/>
            </p:nvSpPr>
            <p:spPr bwMode="auto">
              <a:xfrm flipH="1">
                <a:off x="1216" y="1886"/>
                <a:ext cx="93" cy="1"/>
              </a:xfrm>
              <a:prstGeom prst="line">
                <a:avLst/>
              </a:prstGeom>
              <a:noFill/>
              <a:ln w="3175" cap="rnd">
                <a:solidFill>
                  <a:srgbClr val="000000"/>
                </a:solidFill>
                <a:round/>
                <a:headEnd/>
                <a:tailEnd/>
              </a:ln>
            </p:spPr>
            <p:txBody>
              <a:bodyPr/>
              <a:lstStyle/>
              <a:p>
                <a:endParaRPr lang="nl-NL"/>
              </a:p>
            </p:txBody>
          </p:sp>
          <p:sp>
            <p:nvSpPr>
              <p:cNvPr id="114932" name="Line 410"/>
              <p:cNvSpPr>
                <a:spLocks noChangeShapeType="1"/>
              </p:cNvSpPr>
              <p:nvPr/>
            </p:nvSpPr>
            <p:spPr bwMode="auto">
              <a:xfrm flipH="1">
                <a:off x="1216" y="1738"/>
                <a:ext cx="93" cy="1"/>
              </a:xfrm>
              <a:prstGeom prst="line">
                <a:avLst/>
              </a:prstGeom>
              <a:noFill/>
              <a:ln w="3175" cap="rnd">
                <a:solidFill>
                  <a:srgbClr val="000000"/>
                </a:solidFill>
                <a:round/>
                <a:headEnd/>
                <a:tailEnd/>
              </a:ln>
            </p:spPr>
            <p:txBody>
              <a:bodyPr/>
              <a:lstStyle/>
              <a:p>
                <a:endParaRPr lang="nl-NL"/>
              </a:p>
            </p:txBody>
          </p:sp>
          <p:sp>
            <p:nvSpPr>
              <p:cNvPr id="114933" name="Line 411"/>
              <p:cNvSpPr>
                <a:spLocks noChangeShapeType="1"/>
              </p:cNvSpPr>
              <p:nvPr/>
            </p:nvSpPr>
            <p:spPr bwMode="auto">
              <a:xfrm flipH="1">
                <a:off x="1216" y="1591"/>
                <a:ext cx="90" cy="1"/>
              </a:xfrm>
              <a:prstGeom prst="line">
                <a:avLst/>
              </a:prstGeom>
              <a:noFill/>
              <a:ln w="3175" cap="rnd">
                <a:solidFill>
                  <a:srgbClr val="000000"/>
                </a:solidFill>
                <a:round/>
                <a:headEnd/>
                <a:tailEnd/>
              </a:ln>
            </p:spPr>
            <p:txBody>
              <a:bodyPr/>
              <a:lstStyle/>
              <a:p>
                <a:endParaRPr lang="nl-NL"/>
              </a:p>
            </p:txBody>
          </p:sp>
          <p:sp>
            <p:nvSpPr>
              <p:cNvPr id="114934" name="Line 412"/>
              <p:cNvSpPr>
                <a:spLocks noChangeShapeType="1"/>
              </p:cNvSpPr>
              <p:nvPr/>
            </p:nvSpPr>
            <p:spPr bwMode="auto">
              <a:xfrm flipH="1">
                <a:off x="1216" y="1443"/>
                <a:ext cx="90" cy="1"/>
              </a:xfrm>
              <a:prstGeom prst="line">
                <a:avLst/>
              </a:prstGeom>
              <a:noFill/>
              <a:ln w="3175" cap="rnd">
                <a:solidFill>
                  <a:srgbClr val="000000"/>
                </a:solidFill>
                <a:round/>
                <a:headEnd/>
                <a:tailEnd/>
              </a:ln>
            </p:spPr>
            <p:txBody>
              <a:bodyPr/>
              <a:lstStyle/>
              <a:p>
                <a:endParaRPr lang="nl-NL"/>
              </a:p>
            </p:txBody>
          </p:sp>
          <p:sp>
            <p:nvSpPr>
              <p:cNvPr id="114935" name="Freeform 413"/>
              <p:cNvSpPr>
                <a:spLocks/>
              </p:cNvSpPr>
              <p:nvPr/>
            </p:nvSpPr>
            <p:spPr bwMode="auto">
              <a:xfrm>
                <a:off x="833" y="832"/>
                <a:ext cx="46" cy="49"/>
              </a:xfrm>
              <a:custGeom>
                <a:avLst/>
                <a:gdLst>
                  <a:gd name="T0" fmla="*/ 0 w 165"/>
                  <a:gd name="T1" fmla="*/ 0 h 178"/>
                  <a:gd name="T2" fmla="*/ 0 w 165"/>
                  <a:gd name="T3" fmla="*/ 0 h 178"/>
                  <a:gd name="T4" fmla="*/ 0 w 165"/>
                  <a:gd name="T5" fmla="*/ 0 h 178"/>
                  <a:gd name="T6" fmla="*/ 0 w 165"/>
                  <a:gd name="T7" fmla="*/ 0 h 178"/>
                  <a:gd name="T8" fmla="*/ 0 w 165"/>
                  <a:gd name="T9" fmla="*/ 0 h 178"/>
                  <a:gd name="T10" fmla="*/ 0 w 165"/>
                  <a:gd name="T11" fmla="*/ 0 h 178"/>
                  <a:gd name="T12" fmla="*/ 0 60000 65536"/>
                  <a:gd name="T13" fmla="*/ 0 60000 65536"/>
                  <a:gd name="T14" fmla="*/ 0 60000 65536"/>
                  <a:gd name="T15" fmla="*/ 0 60000 65536"/>
                  <a:gd name="T16" fmla="*/ 0 60000 65536"/>
                  <a:gd name="T17" fmla="*/ 0 60000 65536"/>
                  <a:gd name="T18" fmla="*/ 0 w 165"/>
                  <a:gd name="T19" fmla="*/ 0 h 178"/>
                  <a:gd name="T20" fmla="*/ 165 w 16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65" h="178">
                    <a:moveTo>
                      <a:pt x="0" y="89"/>
                    </a:moveTo>
                    <a:cubicBezTo>
                      <a:pt x="0" y="40"/>
                      <a:pt x="37" y="0"/>
                      <a:pt x="82" y="0"/>
                    </a:cubicBezTo>
                    <a:cubicBezTo>
                      <a:pt x="128" y="0"/>
                      <a:pt x="165" y="40"/>
                      <a:pt x="165" y="89"/>
                    </a:cubicBezTo>
                    <a:cubicBezTo>
                      <a:pt x="165" y="89"/>
                      <a:pt x="165" y="89"/>
                      <a:pt x="165" y="89"/>
                    </a:cubicBezTo>
                    <a:cubicBezTo>
                      <a:pt x="165" y="138"/>
                      <a:pt x="128" y="178"/>
                      <a:pt x="82" y="178"/>
                    </a:cubicBezTo>
                    <a:cubicBezTo>
                      <a:pt x="37" y="178"/>
                      <a:pt x="0" y="138"/>
                      <a:pt x="0" y="89"/>
                    </a:cubicBezTo>
                  </a:path>
                </a:pathLst>
              </a:custGeom>
              <a:solidFill>
                <a:srgbClr val="FFFFFF"/>
              </a:solidFill>
              <a:ln w="0">
                <a:solidFill>
                  <a:srgbClr val="000000"/>
                </a:solidFill>
                <a:round/>
                <a:headEnd/>
                <a:tailEnd/>
              </a:ln>
            </p:spPr>
            <p:txBody>
              <a:bodyPr/>
              <a:lstStyle/>
              <a:p>
                <a:endParaRPr lang="nl-NL"/>
              </a:p>
            </p:txBody>
          </p:sp>
          <p:sp>
            <p:nvSpPr>
              <p:cNvPr id="114936" name="Freeform 414"/>
              <p:cNvSpPr>
                <a:spLocks/>
              </p:cNvSpPr>
              <p:nvPr/>
            </p:nvSpPr>
            <p:spPr bwMode="auto">
              <a:xfrm>
                <a:off x="833" y="832"/>
                <a:ext cx="46" cy="49"/>
              </a:xfrm>
              <a:custGeom>
                <a:avLst/>
                <a:gdLst>
                  <a:gd name="T0" fmla="*/ 0 w 46"/>
                  <a:gd name="T1" fmla="*/ 25 h 49"/>
                  <a:gd name="T2" fmla="*/ 23 w 46"/>
                  <a:gd name="T3" fmla="*/ 0 h 49"/>
                  <a:gd name="T4" fmla="*/ 46 w 46"/>
                  <a:gd name="T5" fmla="*/ 25 h 49"/>
                  <a:gd name="T6" fmla="*/ 46 w 46"/>
                  <a:gd name="T7" fmla="*/ 25 h 49"/>
                  <a:gd name="T8" fmla="*/ 23 w 46"/>
                  <a:gd name="T9" fmla="*/ 49 h 49"/>
                  <a:gd name="T10" fmla="*/ 0 w 46"/>
                  <a:gd name="T11" fmla="*/ 25 h 49"/>
                  <a:gd name="T12" fmla="*/ 0 60000 65536"/>
                  <a:gd name="T13" fmla="*/ 0 60000 65536"/>
                  <a:gd name="T14" fmla="*/ 0 60000 65536"/>
                  <a:gd name="T15" fmla="*/ 0 60000 65536"/>
                  <a:gd name="T16" fmla="*/ 0 60000 65536"/>
                  <a:gd name="T17" fmla="*/ 0 60000 65536"/>
                  <a:gd name="T18" fmla="*/ 0 w 46"/>
                  <a:gd name="T19" fmla="*/ 0 h 49"/>
                  <a:gd name="T20" fmla="*/ 46 w 46"/>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6" h="49">
                    <a:moveTo>
                      <a:pt x="0" y="25"/>
                    </a:moveTo>
                    <a:cubicBezTo>
                      <a:pt x="0" y="11"/>
                      <a:pt x="11" y="0"/>
                      <a:pt x="23" y="0"/>
                    </a:cubicBezTo>
                    <a:cubicBezTo>
                      <a:pt x="36" y="0"/>
                      <a:pt x="46" y="11"/>
                      <a:pt x="46" y="25"/>
                    </a:cubicBezTo>
                    <a:cubicBezTo>
                      <a:pt x="46" y="25"/>
                      <a:pt x="46" y="25"/>
                      <a:pt x="46" y="25"/>
                    </a:cubicBezTo>
                    <a:cubicBezTo>
                      <a:pt x="46" y="38"/>
                      <a:pt x="36" y="49"/>
                      <a:pt x="23" y="49"/>
                    </a:cubicBezTo>
                    <a:cubicBezTo>
                      <a:pt x="11" y="49"/>
                      <a:pt x="0" y="38"/>
                      <a:pt x="0" y="25"/>
                    </a:cubicBezTo>
                  </a:path>
                </a:pathLst>
              </a:custGeom>
              <a:noFill/>
              <a:ln w="7938" cap="rnd">
                <a:solidFill>
                  <a:srgbClr val="000000"/>
                </a:solidFill>
                <a:round/>
                <a:headEnd/>
                <a:tailEnd/>
              </a:ln>
            </p:spPr>
            <p:txBody>
              <a:bodyPr/>
              <a:lstStyle/>
              <a:p>
                <a:endParaRPr lang="nl-NL"/>
              </a:p>
            </p:txBody>
          </p:sp>
          <p:sp>
            <p:nvSpPr>
              <p:cNvPr id="114937" name="Line 415"/>
              <p:cNvSpPr>
                <a:spLocks noChangeShapeType="1"/>
              </p:cNvSpPr>
              <p:nvPr/>
            </p:nvSpPr>
            <p:spPr bwMode="auto">
              <a:xfrm>
                <a:off x="856" y="881"/>
                <a:ext cx="1" cy="463"/>
              </a:xfrm>
              <a:prstGeom prst="line">
                <a:avLst/>
              </a:prstGeom>
              <a:noFill/>
              <a:ln w="3175" cap="rnd">
                <a:solidFill>
                  <a:srgbClr val="000000"/>
                </a:solidFill>
                <a:round/>
                <a:headEnd/>
                <a:tailEnd/>
              </a:ln>
            </p:spPr>
            <p:txBody>
              <a:bodyPr/>
              <a:lstStyle/>
              <a:p>
                <a:endParaRPr lang="nl-NL"/>
              </a:p>
            </p:txBody>
          </p:sp>
          <p:sp>
            <p:nvSpPr>
              <p:cNvPr id="114938" name="Rectangle 416"/>
              <p:cNvSpPr>
                <a:spLocks noChangeArrowheads="1"/>
              </p:cNvSpPr>
              <p:nvPr/>
            </p:nvSpPr>
            <p:spPr bwMode="auto">
              <a:xfrm>
                <a:off x="499" y="764"/>
                <a:ext cx="268" cy="58"/>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Component</a:t>
                </a:r>
                <a:endParaRPr lang="en-US" altLang="zh-CN" i="0">
                  <a:ea typeface="宋体" pitchFamily="2" charset="-122"/>
                </a:endParaRPr>
              </a:p>
            </p:txBody>
          </p:sp>
          <p:sp>
            <p:nvSpPr>
              <p:cNvPr id="114939" name="Rectangle 417"/>
              <p:cNvSpPr>
                <a:spLocks noChangeArrowheads="1"/>
              </p:cNvSpPr>
              <p:nvPr/>
            </p:nvSpPr>
            <p:spPr bwMode="auto">
              <a:xfrm>
                <a:off x="513" y="830"/>
                <a:ext cx="239" cy="58"/>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Reference</a:t>
                </a:r>
                <a:endParaRPr lang="en-US" altLang="zh-CN" i="0">
                  <a:ea typeface="宋体" pitchFamily="2" charset="-122"/>
                </a:endParaRPr>
              </a:p>
            </p:txBody>
          </p:sp>
          <p:sp>
            <p:nvSpPr>
              <p:cNvPr id="114940" name="Freeform 418"/>
              <p:cNvSpPr>
                <a:spLocks/>
              </p:cNvSpPr>
              <p:nvPr/>
            </p:nvSpPr>
            <p:spPr bwMode="auto">
              <a:xfrm>
                <a:off x="952" y="1362"/>
                <a:ext cx="278" cy="592"/>
              </a:xfrm>
              <a:custGeom>
                <a:avLst/>
                <a:gdLst>
                  <a:gd name="T0" fmla="*/ 0 w 996"/>
                  <a:gd name="T1" fmla="*/ 0 h 2148"/>
                  <a:gd name="T2" fmla="*/ 0 w 996"/>
                  <a:gd name="T3" fmla="*/ 0 h 2148"/>
                  <a:gd name="T4" fmla="*/ 0 w 996"/>
                  <a:gd name="T5" fmla="*/ 0 h 2148"/>
                  <a:gd name="T6" fmla="*/ 0 w 996"/>
                  <a:gd name="T7" fmla="*/ 0 h 2148"/>
                  <a:gd name="T8" fmla="*/ 0 w 996"/>
                  <a:gd name="T9" fmla="*/ 0 h 2148"/>
                  <a:gd name="T10" fmla="*/ 0 w 996"/>
                  <a:gd name="T11" fmla="*/ 0 h 2148"/>
                  <a:gd name="T12" fmla="*/ 0 w 996"/>
                  <a:gd name="T13" fmla="*/ 0 h 2148"/>
                  <a:gd name="T14" fmla="*/ 0 w 996"/>
                  <a:gd name="T15" fmla="*/ 0 h 2148"/>
                  <a:gd name="T16" fmla="*/ 0 w 996"/>
                  <a:gd name="T17" fmla="*/ 0 h 2148"/>
                  <a:gd name="T18" fmla="*/ 0 w 996"/>
                  <a:gd name="T19" fmla="*/ 0 h 2148"/>
                  <a:gd name="T20" fmla="*/ 0 w 996"/>
                  <a:gd name="T21" fmla="*/ 0 h 2148"/>
                  <a:gd name="T22" fmla="*/ 0 w 996"/>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6"/>
                  <a:gd name="T37" fmla="*/ 0 h 2148"/>
                  <a:gd name="T38" fmla="*/ 996 w 996"/>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6" h="2148">
                    <a:moveTo>
                      <a:pt x="996" y="226"/>
                    </a:moveTo>
                    <a:cubicBezTo>
                      <a:pt x="996" y="101"/>
                      <a:pt x="903" y="0"/>
                      <a:pt x="787" y="0"/>
                    </a:cubicBezTo>
                    <a:lnTo>
                      <a:pt x="210" y="0"/>
                    </a:lnTo>
                    <a:cubicBezTo>
                      <a:pt x="94" y="0"/>
                      <a:pt x="0" y="101"/>
                      <a:pt x="0" y="226"/>
                    </a:cubicBezTo>
                    <a:lnTo>
                      <a:pt x="0" y="1922"/>
                    </a:lnTo>
                    <a:cubicBezTo>
                      <a:pt x="0" y="2047"/>
                      <a:pt x="94" y="2148"/>
                      <a:pt x="210" y="2148"/>
                    </a:cubicBezTo>
                    <a:lnTo>
                      <a:pt x="787" y="2148"/>
                    </a:lnTo>
                    <a:cubicBezTo>
                      <a:pt x="903" y="2148"/>
                      <a:pt x="996" y="2047"/>
                      <a:pt x="996" y="1922"/>
                    </a:cubicBezTo>
                    <a:lnTo>
                      <a:pt x="996" y="226"/>
                    </a:lnTo>
                    <a:close/>
                  </a:path>
                </a:pathLst>
              </a:custGeom>
              <a:solidFill>
                <a:srgbClr val="FFC6FF"/>
              </a:solidFill>
              <a:ln w="0">
                <a:solidFill>
                  <a:srgbClr val="000000"/>
                </a:solidFill>
                <a:round/>
                <a:headEnd/>
                <a:tailEnd/>
              </a:ln>
            </p:spPr>
            <p:txBody>
              <a:bodyPr/>
              <a:lstStyle/>
              <a:p>
                <a:endParaRPr lang="nl-NL"/>
              </a:p>
            </p:txBody>
          </p:sp>
          <p:sp>
            <p:nvSpPr>
              <p:cNvPr id="114941" name="Freeform 419"/>
              <p:cNvSpPr>
                <a:spLocks/>
              </p:cNvSpPr>
              <p:nvPr/>
            </p:nvSpPr>
            <p:spPr bwMode="auto">
              <a:xfrm>
                <a:off x="952" y="1362"/>
                <a:ext cx="278" cy="592"/>
              </a:xfrm>
              <a:custGeom>
                <a:avLst/>
                <a:gdLst>
                  <a:gd name="T0" fmla="*/ 0 w 996"/>
                  <a:gd name="T1" fmla="*/ 0 h 2148"/>
                  <a:gd name="T2" fmla="*/ 0 w 996"/>
                  <a:gd name="T3" fmla="*/ 0 h 2148"/>
                  <a:gd name="T4" fmla="*/ 0 w 996"/>
                  <a:gd name="T5" fmla="*/ 0 h 2148"/>
                  <a:gd name="T6" fmla="*/ 0 w 996"/>
                  <a:gd name="T7" fmla="*/ 0 h 2148"/>
                  <a:gd name="T8" fmla="*/ 0 w 996"/>
                  <a:gd name="T9" fmla="*/ 0 h 2148"/>
                  <a:gd name="T10" fmla="*/ 0 w 996"/>
                  <a:gd name="T11" fmla="*/ 0 h 2148"/>
                  <a:gd name="T12" fmla="*/ 0 w 996"/>
                  <a:gd name="T13" fmla="*/ 0 h 2148"/>
                  <a:gd name="T14" fmla="*/ 0 w 996"/>
                  <a:gd name="T15" fmla="*/ 0 h 2148"/>
                  <a:gd name="T16" fmla="*/ 0 w 996"/>
                  <a:gd name="T17" fmla="*/ 0 h 2148"/>
                  <a:gd name="T18" fmla="*/ 0 w 996"/>
                  <a:gd name="T19" fmla="*/ 0 h 2148"/>
                  <a:gd name="T20" fmla="*/ 0 w 996"/>
                  <a:gd name="T21" fmla="*/ 0 h 2148"/>
                  <a:gd name="T22" fmla="*/ 0 w 996"/>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6"/>
                  <a:gd name="T37" fmla="*/ 0 h 2148"/>
                  <a:gd name="T38" fmla="*/ 996 w 996"/>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6" h="2148">
                    <a:moveTo>
                      <a:pt x="996" y="226"/>
                    </a:moveTo>
                    <a:cubicBezTo>
                      <a:pt x="996" y="101"/>
                      <a:pt x="903" y="0"/>
                      <a:pt x="787" y="0"/>
                    </a:cubicBezTo>
                    <a:lnTo>
                      <a:pt x="210" y="0"/>
                    </a:lnTo>
                    <a:cubicBezTo>
                      <a:pt x="94" y="0"/>
                      <a:pt x="0" y="101"/>
                      <a:pt x="0" y="226"/>
                    </a:cubicBezTo>
                    <a:lnTo>
                      <a:pt x="0" y="1922"/>
                    </a:lnTo>
                    <a:cubicBezTo>
                      <a:pt x="0" y="2047"/>
                      <a:pt x="94" y="2148"/>
                      <a:pt x="210" y="2148"/>
                    </a:cubicBezTo>
                    <a:lnTo>
                      <a:pt x="787" y="2148"/>
                    </a:lnTo>
                    <a:cubicBezTo>
                      <a:pt x="903" y="2148"/>
                      <a:pt x="996" y="2047"/>
                      <a:pt x="996" y="1922"/>
                    </a:cubicBezTo>
                    <a:lnTo>
                      <a:pt x="996" y="226"/>
                    </a:lnTo>
                    <a:close/>
                  </a:path>
                </a:pathLst>
              </a:custGeom>
              <a:noFill/>
              <a:ln w="3175" cap="rnd">
                <a:solidFill>
                  <a:srgbClr val="000000"/>
                </a:solidFill>
                <a:round/>
                <a:headEnd/>
                <a:tailEnd/>
              </a:ln>
            </p:spPr>
            <p:txBody>
              <a:bodyPr/>
              <a:lstStyle/>
              <a:p>
                <a:endParaRPr lang="nl-NL"/>
              </a:p>
            </p:txBody>
          </p:sp>
          <p:sp>
            <p:nvSpPr>
              <p:cNvPr id="114942" name="Rectangle 420"/>
              <p:cNvSpPr>
                <a:spLocks noChangeArrowheads="1"/>
              </p:cNvSpPr>
              <p:nvPr/>
            </p:nvSpPr>
            <p:spPr bwMode="auto">
              <a:xfrm rot="-5400000">
                <a:off x="1077" y="1857"/>
                <a:ext cx="3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43" name="Rectangle 421"/>
              <p:cNvSpPr>
                <a:spLocks noChangeArrowheads="1"/>
              </p:cNvSpPr>
              <p:nvPr/>
            </p:nvSpPr>
            <p:spPr bwMode="auto">
              <a:xfrm rot="-5400000">
                <a:off x="1081" y="1823"/>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944" name="Rectangle 422"/>
              <p:cNvSpPr>
                <a:spLocks noChangeArrowheads="1"/>
              </p:cNvSpPr>
              <p:nvPr/>
            </p:nvSpPr>
            <p:spPr bwMode="auto">
              <a:xfrm rot="-5400000">
                <a:off x="1075" y="1784"/>
                <a:ext cx="41"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m</a:t>
                </a:r>
                <a:endParaRPr lang="en-US" altLang="zh-CN" i="0">
                  <a:ea typeface="宋体" pitchFamily="2" charset="-122"/>
                </a:endParaRPr>
              </a:p>
            </p:txBody>
          </p:sp>
          <p:sp>
            <p:nvSpPr>
              <p:cNvPr id="114945" name="Rectangle 423"/>
              <p:cNvSpPr>
                <a:spLocks noChangeArrowheads="1"/>
              </p:cNvSpPr>
              <p:nvPr/>
            </p:nvSpPr>
            <p:spPr bwMode="auto">
              <a:xfrm rot="-5400000">
                <a:off x="1081" y="1741"/>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114946" name="Rectangle 424"/>
              <p:cNvSpPr>
                <a:spLocks noChangeArrowheads="1"/>
              </p:cNvSpPr>
              <p:nvPr/>
            </p:nvSpPr>
            <p:spPr bwMode="auto">
              <a:xfrm rot="-5400000">
                <a:off x="1082" y="1711"/>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947" name="Rectangle 425"/>
              <p:cNvSpPr>
                <a:spLocks noChangeArrowheads="1"/>
              </p:cNvSpPr>
              <p:nvPr/>
            </p:nvSpPr>
            <p:spPr bwMode="auto">
              <a:xfrm rot="-5400000">
                <a:off x="1083" y="1676"/>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948" name="Rectangle 426"/>
              <p:cNvSpPr>
                <a:spLocks noChangeArrowheads="1"/>
              </p:cNvSpPr>
              <p:nvPr/>
            </p:nvSpPr>
            <p:spPr bwMode="auto">
              <a:xfrm rot="-5400000">
                <a:off x="1082" y="1645"/>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49" name="Rectangle 427"/>
              <p:cNvSpPr>
                <a:spLocks noChangeArrowheads="1"/>
              </p:cNvSpPr>
              <p:nvPr/>
            </p:nvSpPr>
            <p:spPr bwMode="auto">
              <a:xfrm rot="-5400000">
                <a:off x="1091" y="1613"/>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950" name="Rectangle 428"/>
              <p:cNvSpPr>
                <a:spLocks noChangeArrowheads="1"/>
              </p:cNvSpPr>
              <p:nvPr/>
            </p:nvSpPr>
            <p:spPr bwMode="auto">
              <a:xfrm rot="-5400000">
                <a:off x="1087" y="1588"/>
                <a:ext cx="1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51" name="Rectangle 429"/>
              <p:cNvSpPr>
                <a:spLocks noChangeArrowheads="1"/>
              </p:cNvSpPr>
              <p:nvPr/>
            </p:nvSpPr>
            <p:spPr bwMode="auto">
              <a:xfrm rot="-5400000">
                <a:off x="1086" y="1578"/>
                <a:ext cx="13" cy="62"/>
              </a:xfrm>
              <a:prstGeom prst="rect">
                <a:avLst/>
              </a:prstGeom>
              <a:noFill/>
              <a:ln w="9525">
                <a:noFill/>
                <a:miter lim="800000"/>
                <a:headEnd/>
                <a:tailEnd/>
              </a:ln>
            </p:spPr>
            <p:txBody>
              <a:bodyPr wrap="none" lIns="0" tIns="0" rIns="0" bIns="0">
                <a:spAutoFit/>
              </a:bodyPr>
              <a:lstStyle/>
              <a:p>
                <a:r>
                  <a:rPr lang="zh-CN" altLang="en-US" sz="700" i="0">
                    <a:solidFill>
                      <a:srgbClr val="000000"/>
                    </a:solidFill>
                    <a:ea typeface="宋体" pitchFamily="2" charset="-122"/>
                  </a:rPr>
                  <a:t> </a:t>
                </a:r>
                <a:endParaRPr lang="zh-CN" altLang="en-US" i="0">
                  <a:ea typeface="宋体" pitchFamily="2" charset="-122"/>
                </a:endParaRPr>
              </a:p>
            </p:txBody>
          </p:sp>
          <p:sp>
            <p:nvSpPr>
              <p:cNvPr id="114952" name="Rectangle 430"/>
              <p:cNvSpPr>
                <a:spLocks noChangeArrowheads="1"/>
              </p:cNvSpPr>
              <p:nvPr/>
            </p:nvSpPr>
            <p:spPr bwMode="auto">
              <a:xfrm rot="-5400000">
                <a:off x="1087" y="1544"/>
                <a:ext cx="3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953" name="Rectangle 431"/>
              <p:cNvSpPr>
                <a:spLocks noChangeArrowheads="1"/>
              </p:cNvSpPr>
              <p:nvPr/>
            </p:nvSpPr>
            <p:spPr bwMode="auto">
              <a:xfrm rot="-5400000">
                <a:off x="1082" y="1510"/>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954" name="Rectangle 432"/>
              <p:cNvSpPr>
                <a:spLocks noChangeArrowheads="1"/>
              </p:cNvSpPr>
              <p:nvPr/>
            </p:nvSpPr>
            <p:spPr bwMode="auto">
              <a:xfrm rot="-5400000">
                <a:off x="1082" y="1480"/>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955" name="Rectangle 433"/>
              <p:cNvSpPr>
                <a:spLocks noChangeArrowheads="1"/>
              </p:cNvSpPr>
              <p:nvPr/>
            </p:nvSpPr>
            <p:spPr bwMode="auto">
              <a:xfrm rot="-5400000">
                <a:off x="1086" y="1456"/>
                <a:ext cx="1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56" name="Rectangle 434"/>
              <p:cNvSpPr>
                <a:spLocks noChangeArrowheads="1"/>
              </p:cNvSpPr>
              <p:nvPr/>
            </p:nvSpPr>
            <p:spPr bwMode="auto">
              <a:xfrm rot="-5400000">
                <a:off x="1082" y="1434"/>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957" name="Rectangle 435"/>
              <p:cNvSpPr>
                <a:spLocks noChangeArrowheads="1"/>
              </p:cNvSpPr>
              <p:nvPr/>
            </p:nvSpPr>
            <p:spPr bwMode="auto">
              <a:xfrm rot="-5400000">
                <a:off x="1083" y="1408"/>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x</a:t>
                </a:r>
                <a:endParaRPr lang="en-US" altLang="zh-CN" i="0">
                  <a:ea typeface="宋体" pitchFamily="2" charset="-122"/>
                </a:endParaRPr>
              </a:p>
            </p:txBody>
          </p:sp>
          <p:sp>
            <p:nvSpPr>
              <p:cNvPr id="114958" name="Rectangle 436"/>
              <p:cNvSpPr>
                <a:spLocks noChangeArrowheads="1"/>
              </p:cNvSpPr>
              <p:nvPr/>
            </p:nvSpPr>
            <p:spPr bwMode="auto">
              <a:xfrm rot="-5400000">
                <a:off x="1088" y="1379"/>
                <a:ext cx="1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959" name="Rectangle 437"/>
              <p:cNvSpPr>
                <a:spLocks noChangeArrowheads="1"/>
              </p:cNvSpPr>
              <p:nvPr/>
            </p:nvSpPr>
            <p:spPr bwMode="auto">
              <a:xfrm>
                <a:off x="1924" y="938"/>
                <a:ext cx="879" cy="1216"/>
              </a:xfrm>
              <a:prstGeom prst="rect">
                <a:avLst/>
              </a:prstGeom>
              <a:solidFill>
                <a:srgbClr val="FFCC99"/>
              </a:solidFill>
              <a:ln w="9525">
                <a:noFill/>
                <a:miter lim="800000"/>
                <a:headEnd/>
                <a:tailEnd/>
              </a:ln>
            </p:spPr>
            <p:txBody>
              <a:bodyPr/>
              <a:lstStyle/>
              <a:p>
                <a:endParaRPr lang="nl-NL"/>
              </a:p>
            </p:txBody>
          </p:sp>
          <p:sp>
            <p:nvSpPr>
              <p:cNvPr id="114960" name="Rectangle 438"/>
              <p:cNvSpPr>
                <a:spLocks noChangeArrowheads="1"/>
              </p:cNvSpPr>
              <p:nvPr/>
            </p:nvSpPr>
            <p:spPr bwMode="auto">
              <a:xfrm>
                <a:off x="1924" y="938"/>
                <a:ext cx="879" cy="1216"/>
              </a:xfrm>
              <a:prstGeom prst="rect">
                <a:avLst/>
              </a:prstGeom>
              <a:noFill/>
              <a:ln w="3175" cap="rnd">
                <a:solidFill>
                  <a:srgbClr val="000000"/>
                </a:solidFill>
                <a:round/>
                <a:headEnd/>
                <a:tailEnd/>
              </a:ln>
            </p:spPr>
            <p:txBody>
              <a:bodyPr/>
              <a:lstStyle/>
              <a:p>
                <a:endParaRPr lang="nl-NL"/>
              </a:p>
            </p:txBody>
          </p:sp>
          <p:sp>
            <p:nvSpPr>
              <p:cNvPr id="114961" name="Rectangle 439"/>
              <p:cNvSpPr>
                <a:spLocks noChangeArrowheads="1"/>
              </p:cNvSpPr>
              <p:nvPr/>
            </p:nvSpPr>
            <p:spPr bwMode="auto">
              <a:xfrm>
                <a:off x="1948" y="967"/>
                <a:ext cx="354"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Container</a:t>
                </a:r>
                <a:endParaRPr lang="en-US" altLang="zh-CN" i="0">
                  <a:ea typeface="宋体" pitchFamily="2" charset="-122"/>
                </a:endParaRPr>
              </a:p>
            </p:txBody>
          </p:sp>
          <p:sp>
            <p:nvSpPr>
              <p:cNvPr id="114962" name="Freeform 440"/>
              <p:cNvSpPr>
                <a:spLocks/>
              </p:cNvSpPr>
              <p:nvPr/>
            </p:nvSpPr>
            <p:spPr bwMode="auto">
              <a:xfrm>
                <a:off x="1983" y="1344"/>
                <a:ext cx="500" cy="642"/>
              </a:xfrm>
              <a:custGeom>
                <a:avLst/>
                <a:gdLst>
                  <a:gd name="T0" fmla="*/ 0 w 1790"/>
                  <a:gd name="T1" fmla="*/ 0 h 2329"/>
                  <a:gd name="T2" fmla="*/ 0 w 1790"/>
                  <a:gd name="T3" fmla="*/ 0 h 2329"/>
                  <a:gd name="T4" fmla="*/ 0 w 1790"/>
                  <a:gd name="T5" fmla="*/ 0 h 2329"/>
                  <a:gd name="T6" fmla="*/ 0 w 1790"/>
                  <a:gd name="T7" fmla="*/ 0 h 2329"/>
                  <a:gd name="T8" fmla="*/ 0 w 1790"/>
                  <a:gd name="T9" fmla="*/ 0 h 2329"/>
                  <a:gd name="T10" fmla="*/ 0 w 1790"/>
                  <a:gd name="T11" fmla="*/ 0 h 2329"/>
                  <a:gd name="T12" fmla="*/ 0 w 1790"/>
                  <a:gd name="T13" fmla="*/ 0 h 2329"/>
                  <a:gd name="T14" fmla="*/ 0 w 1790"/>
                  <a:gd name="T15" fmla="*/ 0 h 2329"/>
                  <a:gd name="T16" fmla="*/ 0 w 1790"/>
                  <a:gd name="T17" fmla="*/ 0 h 2329"/>
                  <a:gd name="T18" fmla="*/ 0 w 1790"/>
                  <a:gd name="T19" fmla="*/ 0 h 2329"/>
                  <a:gd name="T20" fmla="*/ 0 w 1790"/>
                  <a:gd name="T21" fmla="*/ 0 h 2329"/>
                  <a:gd name="T22" fmla="*/ 0 w 1790"/>
                  <a:gd name="T23" fmla="*/ 0 h 2329"/>
                  <a:gd name="T24" fmla="*/ 0 w 1790"/>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0"/>
                  <a:gd name="T40" fmla="*/ 0 h 2329"/>
                  <a:gd name="T41" fmla="*/ 1790 w 1790"/>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0" h="2329">
                    <a:moveTo>
                      <a:pt x="1580" y="2329"/>
                    </a:moveTo>
                    <a:cubicBezTo>
                      <a:pt x="1696" y="2329"/>
                      <a:pt x="1790" y="2228"/>
                      <a:pt x="1790" y="2103"/>
                    </a:cubicBezTo>
                    <a:lnTo>
                      <a:pt x="1790" y="226"/>
                    </a:lnTo>
                    <a:cubicBezTo>
                      <a:pt x="1790" y="101"/>
                      <a:pt x="1696" y="0"/>
                      <a:pt x="1580" y="0"/>
                    </a:cubicBezTo>
                    <a:lnTo>
                      <a:pt x="209" y="0"/>
                    </a:lnTo>
                    <a:cubicBezTo>
                      <a:pt x="94" y="0"/>
                      <a:pt x="0" y="101"/>
                      <a:pt x="0" y="226"/>
                    </a:cubicBezTo>
                    <a:lnTo>
                      <a:pt x="0" y="2103"/>
                    </a:lnTo>
                    <a:cubicBezTo>
                      <a:pt x="0" y="2228"/>
                      <a:pt x="94" y="2329"/>
                      <a:pt x="209" y="2329"/>
                    </a:cubicBezTo>
                    <a:lnTo>
                      <a:pt x="1580" y="2329"/>
                    </a:lnTo>
                    <a:close/>
                  </a:path>
                </a:pathLst>
              </a:custGeom>
              <a:solidFill>
                <a:srgbClr val="BDFFFF"/>
              </a:solidFill>
              <a:ln w="0">
                <a:solidFill>
                  <a:srgbClr val="000000"/>
                </a:solidFill>
                <a:round/>
                <a:headEnd/>
                <a:tailEnd/>
              </a:ln>
            </p:spPr>
            <p:txBody>
              <a:bodyPr/>
              <a:lstStyle/>
              <a:p>
                <a:endParaRPr lang="nl-NL"/>
              </a:p>
            </p:txBody>
          </p:sp>
          <p:sp>
            <p:nvSpPr>
              <p:cNvPr id="114963" name="Freeform 441"/>
              <p:cNvSpPr>
                <a:spLocks/>
              </p:cNvSpPr>
              <p:nvPr/>
            </p:nvSpPr>
            <p:spPr bwMode="auto">
              <a:xfrm>
                <a:off x="1983" y="1344"/>
                <a:ext cx="500" cy="642"/>
              </a:xfrm>
              <a:custGeom>
                <a:avLst/>
                <a:gdLst>
                  <a:gd name="T0" fmla="*/ 0 w 1790"/>
                  <a:gd name="T1" fmla="*/ 0 h 2329"/>
                  <a:gd name="T2" fmla="*/ 0 w 1790"/>
                  <a:gd name="T3" fmla="*/ 0 h 2329"/>
                  <a:gd name="T4" fmla="*/ 0 w 1790"/>
                  <a:gd name="T5" fmla="*/ 0 h 2329"/>
                  <a:gd name="T6" fmla="*/ 0 w 1790"/>
                  <a:gd name="T7" fmla="*/ 0 h 2329"/>
                  <a:gd name="T8" fmla="*/ 0 w 1790"/>
                  <a:gd name="T9" fmla="*/ 0 h 2329"/>
                  <a:gd name="T10" fmla="*/ 0 w 1790"/>
                  <a:gd name="T11" fmla="*/ 0 h 2329"/>
                  <a:gd name="T12" fmla="*/ 0 w 1790"/>
                  <a:gd name="T13" fmla="*/ 0 h 2329"/>
                  <a:gd name="T14" fmla="*/ 0 w 1790"/>
                  <a:gd name="T15" fmla="*/ 0 h 2329"/>
                  <a:gd name="T16" fmla="*/ 0 w 1790"/>
                  <a:gd name="T17" fmla="*/ 0 h 2329"/>
                  <a:gd name="T18" fmla="*/ 0 w 1790"/>
                  <a:gd name="T19" fmla="*/ 0 h 2329"/>
                  <a:gd name="T20" fmla="*/ 0 w 1790"/>
                  <a:gd name="T21" fmla="*/ 0 h 2329"/>
                  <a:gd name="T22" fmla="*/ 0 w 1790"/>
                  <a:gd name="T23" fmla="*/ 0 h 2329"/>
                  <a:gd name="T24" fmla="*/ 0 w 1790"/>
                  <a:gd name="T25" fmla="*/ 0 h 2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0"/>
                  <a:gd name="T40" fmla="*/ 0 h 2329"/>
                  <a:gd name="T41" fmla="*/ 1790 w 1790"/>
                  <a:gd name="T42" fmla="*/ 2329 h 2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0" h="2329">
                    <a:moveTo>
                      <a:pt x="1580" y="2329"/>
                    </a:moveTo>
                    <a:cubicBezTo>
                      <a:pt x="1696" y="2329"/>
                      <a:pt x="1790" y="2228"/>
                      <a:pt x="1790" y="2103"/>
                    </a:cubicBezTo>
                    <a:lnTo>
                      <a:pt x="1790" y="226"/>
                    </a:lnTo>
                    <a:cubicBezTo>
                      <a:pt x="1790" y="101"/>
                      <a:pt x="1696" y="0"/>
                      <a:pt x="1580" y="0"/>
                    </a:cubicBezTo>
                    <a:lnTo>
                      <a:pt x="209" y="0"/>
                    </a:lnTo>
                    <a:cubicBezTo>
                      <a:pt x="94" y="0"/>
                      <a:pt x="0" y="101"/>
                      <a:pt x="0" y="226"/>
                    </a:cubicBezTo>
                    <a:lnTo>
                      <a:pt x="0" y="2103"/>
                    </a:lnTo>
                    <a:cubicBezTo>
                      <a:pt x="0" y="2228"/>
                      <a:pt x="94" y="2329"/>
                      <a:pt x="209" y="2329"/>
                    </a:cubicBezTo>
                    <a:lnTo>
                      <a:pt x="1580" y="2329"/>
                    </a:lnTo>
                    <a:close/>
                  </a:path>
                </a:pathLst>
              </a:custGeom>
              <a:noFill/>
              <a:ln w="3175" cap="rnd">
                <a:solidFill>
                  <a:srgbClr val="000000"/>
                </a:solidFill>
                <a:round/>
                <a:headEnd/>
                <a:tailEnd/>
              </a:ln>
            </p:spPr>
            <p:txBody>
              <a:bodyPr/>
              <a:lstStyle/>
              <a:p>
                <a:endParaRPr lang="nl-NL"/>
              </a:p>
            </p:txBody>
          </p:sp>
          <p:sp>
            <p:nvSpPr>
              <p:cNvPr id="114964" name="Rectangle 442"/>
              <p:cNvSpPr>
                <a:spLocks noChangeArrowheads="1"/>
              </p:cNvSpPr>
              <p:nvPr/>
            </p:nvSpPr>
            <p:spPr bwMode="auto">
              <a:xfrm>
                <a:off x="2020" y="1369"/>
                <a:ext cx="435"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114965" name="Rectangle 443"/>
              <p:cNvSpPr>
                <a:spLocks noChangeArrowheads="1"/>
              </p:cNvSpPr>
              <p:nvPr/>
            </p:nvSpPr>
            <p:spPr bwMode="auto">
              <a:xfrm>
                <a:off x="2029" y="1452"/>
                <a:ext cx="415"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EXECUTORS</a:t>
                </a:r>
                <a:endParaRPr lang="en-US" altLang="zh-CN" i="0">
                  <a:ea typeface="宋体" pitchFamily="2" charset="-122"/>
                </a:endParaRPr>
              </a:p>
            </p:txBody>
          </p:sp>
          <p:sp>
            <p:nvSpPr>
              <p:cNvPr id="114966" name="Freeform 444"/>
              <p:cNvSpPr>
                <a:spLocks/>
              </p:cNvSpPr>
              <p:nvPr/>
            </p:nvSpPr>
            <p:spPr bwMode="auto">
              <a:xfrm>
                <a:off x="1983" y="1063"/>
                <a:ext cx="391"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1" y="905"/>
                    </a:moveTo>
                    <a:cubicBezTo>
                      <a:pt x="1307" y="905"/>
                      <a:pt x="1401" y="803"/>
                      <a:pt x="1401" y="678"/>
                    </a:cubicBezTo>
                    <a:lnTo>
                      <a:pt x="1401" y="226"/>
                    </a:lnTo>
                    <a:cubicBezTo>
                      <a:pt x="1401" y="101"/>
                      <a:pt x="1307" y="0"/>
                      <a:pt x="1191" y="0"/>
                    </a:cubicBezTo>
                    <a:lnTo>
                      <a:pt x="209" y="0"/>
                    </a:lnTo>
                    <a:cubicBezTo>
                      <a:pt x="94" y="0"/>
                      <a:pt x="0" y="101"/>
                      <a:pt x="0" y="226"/>
                    </a:cubicBezTo>
                    <a:lnTo>
                      <a:pt x="0" y="678"/>
                    </a:lnTo>
                    <a:cubicBezTo>
                      <a:pt x="0" y="803"/>
                      <a:pt x="94" y="905"/>
                      <a:pt x="209" y="905"/>
                    </a:cubicBezTo>
                    <a:lnTo>
                      <a:pt x="1191" y="905"/>
                    </a:lnTo>
                    <a:close/>
                  </a:path>
                </a:pathLst>
              </a:custGeom>
              <a:solidFill>
                <a:srgbClr val="BDFFFF"/>
              </a:solidFill>
              <a:ln w="0">
                <a:solidFill>
                  <a:srgbClr val="000000"/>
                </a:solidFill>
                <a:round/>
                <a:headEnd/>
                <a:tailEnd/>
              </a:ln>
            </p:spPr>
            <p:txBody>
              <a:bodyPr/>
              <a:lstStyle/>
              <a:p>
                <a:endParaRPr lang="nl-NL"/>
              </a:p>
            </p:txBody>
          </p:sp>
          <p:sp>
            <p:nvSpPr>
              <p:cNvPr id="114967" name="Freeform 445"/>
              <p:cNvSpPr>
                <a:spLocks/>
              </p:cNvSpPr>
              <p:nvPr/>
            </p:nvSpPr>
            <p:spPr bwMode="auto">
              <a:xfrm>
                <a:off x="1983" y="1063"/>
                <a:ext cx="391" cy="249"/>
              </a:xfrm>
              <a:custGeom>
                <a:avLst/>
                <a:gdLst>
                  <a:gd name="T0" fmla="*/ 0 w 1401"/>
                  <a:gd name="T1" fmla="*/ 0 h 905"/>
                  <a:gd name="T2" fmla="*/ 0 w 1401"/>
                  <a:gd name="T3" fmla="*/ 0 h 905"/>
                  <a:gd name="T4" fmla="*/ 0 w 1401"/>
                  <a:gd name="T5" fmla="*/ 0 h 905"/>
                  <a:gd name="T6" fmla="*/ 0 w 1401"/>
                  <a:gd name="T7" fmla="*/ 0 h 905"/>
                  <a:gd name="T8" fmla="*/ 0 w 1401"/>
                  <a:gd name="T9" fmla="*/ 0 h 905"/>
                  <a:gd name="T10" fmla="*/ 0 w 1401"/>
                  <a:gd name="T11" fmla="*/ 0 h 905"/>
                  <a:gd name="T12" fmla="*/ 0 w 1401"/>
                  <a:gd name="T13" fmla="*/ 0 h 905"/>
                  <a:gd name="T14" fmla="*/ 0 w 1401"/>
                  <a:gd name="T15" fmla="*/ 0 h 905"/>
                  <a:gd name="T16" fmla="*/ 0 w 1401"/>
                  <a:gd name="T17" fmla="*/ 0 h 905"/>
                  <a:gd name="T18" fmla="*/ 0 w 1401"/>
                  <a:gd name="T19" fmla="*/ 0 h 905"/>
                  <a:gd name="T20" fmla="*/ 0 w 1401"/>
                  <a:gd name="T21" fmla="*/ 0 h 905"/>
                  <a:gd name="T22" fmla="*/ 0 w 1401"/>
                  <a:gd name="T23" fmla="*/ 0 h 905"/>
                  <a:gd name="T24" fmla="*/ 0 w 1401"/>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1"/>
                  <a:gd name="T40" fmla="*/ 0 h 905"/>
                  <a:gd name="T41" fmla="*/ 1401 w 1401"/>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1" h="905">
                    <a:moveTo>
                      <a:pt x="1191" y="905"/>
                    </a:moveTo>
                    <a:cubicBezTo>
                      <a:pt x="1307" y="905"/>
                      <a:pt x="1401" y="803"/>
                      <a:pt x="1401" y="678"/>
                    </a:cubicBezTo>
                    <a:lnTo>
                      <a:pt x="1401" y="226"/>
                    </a:lnTo>
                    <a:cubicBezTo>
                      <a:pt x="1401" y="101"/>
                      <a:pt x="1307" y="0"/>
                      <a:pt x="1191" y="0"/>
                    </a:cubicBezTo>
                    <a:lnTo>
                      <a:pt x="209" y="0"/>
                    </a:lnTo>
                    <a:cubicBezTo>
                      <a:pt x="94" y="0"/>
                      <a:pt x="0" y="101"/>
                      <a:pt x="0" y="226"/>
                    </a:cubicBezTo>
                    <a:lnTo>
                      <a:pt x="0" y="678"/>
                    </a:lnTo>
                    <a:cubicBezTo>
                      <a:pt x="0" y="803"/>
                      <a:pt x="94" y="905"/>
                      <a:pt x="209" y="905"/>
                    </a:cubicBezTo>
                    <a:lnTo>
                      <a:pt x="1191" y="905"/>
                    </a:lnTo>
                    <a:close/>
                  </a:path>
                </a:pathLst>
              </a:custGeom>
              <a:noFill/>
              <a:ln w="3175" cap="rnd">
                <a:solidFill>
                  <a:srgbClr val="000000"/>
                </a:solidFill>
                <a:round/>
                <a:headEnd/>
                <a:tailEnd/>
              </a:ln>
            </p:spPr>
            <p:txBody>
              <a:bodyPr/>
              <a:lstStyle/>
              <a:p>
                <a:endParaRPr lang="nl-NL"/>
              </a:p>
            </p:txBody>
          </p:sp>
          <p:sp>
            <p:nvSpPr>
              <p:cNvPr id="114968" name="Rectangle 446"/>
              <p:cNvSpPr>
                <a:spLocks noChangeArrowheads="1"/>
              </p:cNvSpPr>
              <p:nvPr/>
            </p:nvSpPr>
            <p:spPr bwMode="auto">
              <a:xfrm>
                <a:off x="2011" y="1100"/>
                <a:ext cx="345"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Component</a:t>
                </a:r>
                <a:endParaRPr lang="en-US" altLang="zh-CN" i="0">
                  <a:ea typeface="宋体" pitchFamily="2" charset="-122"/>
                </a:endParaRPr>
              </a:p>
            </p:txBody>
          </p:sp>
          <p:sp>
            <p:nvSpPr>
              <p:cNvPr id="114969" name="Rectangle 447"/>
              <p:cNvSpPr>
                <a:spLocks noChangeArrowheads="1"/>
              </p:cNvSpPr>
              <p:nvPr/>
            </p:nvSpPr>
            <p:spPr bwMode="auto">
              <a:xfrm>
                <a:off x="2091" y="1183"/>
                <a:ext cx="178" cy="74"/>
              </a:xfrm>
              <a:prstGeom prst="rect">
                <a:avLst/>
              </a:prstGeom>
              <a:noFill/>
              <a:ln w="9525">
                <a:noFill/>
                <a:miter lim="800000"/>
                <a:headEnd/>
                <a:tailEnd/>
              </a:ln>
            </p:spPr>
            <p:txBody>
              <a:bodyPr wrap="none" lIns="0" tIns="0" rIns="0" bIns="0">
                <a:spAutoFit/>
              </a:bodyPr>
              <a:lstStyle/>
              <a:p>
                <a:r>
                  <a:rPr lang="en-US" altLang="zh-CN" sz="900" i="0">
                    <a:solidFill>
                      <a:srgbClr val="000000"/>
                    </a:solidFill>
                    <a:ea typeface="宋体" pitchFamily="2" charset="-122"/>
                  </a:rPr>
                  <a:t>Home</a:t>
                </a:r>
                <a:endParaRPr lang="en-US" altLang="zh-CN" i="0">
                  <a:ea typeface="宋体" pitchFamily="2" charset="-122"/>
                </a:endParaRPr>
              </a:p>
            </p:txBody>
          </p:sp>
          <p:sp>
            <p:nvSpPr>
              <p:cNvPr id="114970" name="Rectangle 448"/>
              <p:cNvSpPr>
                <a:spLocks noChangeArrowheads="1"/>
              </p:cNvSpPr>
              <p:nvPr/>
            </p:nvSpPr>
            <p:spPr bwMode="auto">
              <a:xfrm>
                <a:off x="2462" y="1986"/>
                <a:ext cx="322" cy="156"/>
              </a:xfrm>
              <a:prstGeom prst="rect">
                <a:avLst/>
              </a:prstGeom>
              <a:solidFill>
                <a:srgbClr val="FFC6FF"/>
              </a:solidFill>
              <a:ln w="9525">
                <a:noFill/>
                <a:miter lim="800000"/>
                <a:headEnd/>
                <a:tailEnd/>
              </a:ln>
            </p:spPr>
            <p:txBody>
              <a:bodyPr/>
              <a:lstStyle/>
              <a:p>
                <a:endParaRPr lang="nl-NL"/>
              </a:p>
            </p:txBody>
          </p:sp>
          <p:sp>
            <p:nvSpPr>
              <p:cNvPr id="114971" name="Rectangle 449"/>
              <p:cNvSpPr>
                <a:spLocks noChangeArrowheads="1"/>
              </p:cNvSpPr>
              <p:nvPr/>
            </p:nvSpPr>
            <p:spPr bwMode="auto">
              <a:xfrm>
                <a:off x="2462" y="1986"/>
                <a:ext cx="322" cy="156"/>
              </a:xfrm>
              <a:prstGeom prst="rect">
                <a:avLst/>
              </a:prstGeom>
              <a:noFill/>
              <a:ln w="3175" cap="rnd">
                <a:solidFill>
                  <a:srgbClr val="000000"/>
                </a:solidFill>
                <a:round/>
                <a:headEnd/>
                <a:tailEnd/>
              </a:ln>
            </p:spPr>
            <p:txBody>
              <a:bodyPr/>
              <a:lstStyle/>
              <a:p>
                <a:endParaRPr lang="nl-NL"/>
              </a:p>
            </p:txBody>
          </p:sp>
          <p:sp>
            <p:nvSpPr>
              <p:cNvPr id="114972" name="Rectangle 450"/>
              <p:cNvSpPr>
                <a:spLocks noChangeArrowheads="1"/>
              </p:cNvSpPr>
              <p:nvPr/>
            </p:nvSpPr>
            <p:spPr bwMode="auto">
              <a:xfrm>
                <a:off x="2543" y="2012"/>
                <a:ext cx="172" cy="91"/>
              </a:xfrm>
              <a:prstGeom prst="rect">
                <a:avLst/>
              </a:prstGeom>
              <a:noFill/>
              <a:ln w="9525">
                <a:noFill/>
                <a:miter lim="800000"/>
                <a:headEnd/>
                <a:tailEnd/>
              </a:ln>
            </p:spPr>
            <p:txBody>
              <a:bodyPr wrap="none" lIns="0" tIns="0" rIns="0" bIns="0">
                <a:spAutoFit/>
              </a:bodyPr>
              <a:lstStyle/>
              <a:p>
                <a:r>
                  <a:rPr lang="en-US" altLang="zh-CN" sz="1100" i="0">
                    <a:solidFill>
                      <a:srgbClr val="000000"/>
                    </a:solidFill>
                    <a:ea typeface="宋体" pitchFamily="2" charset="-122"/>
                  </a:rPr>
                  <a:t>POA</a:t>
                </a:r>
                <a:endParaRPr lang="en-US" altLang="zh-CN" i="0">
                  <a:ea typeface="宋体" pitchFamily="2" charset="-122"/>
                </a:endParaRPr>
              </a:p>
            </p:txBody>
          </p:sp>
          <p:sp>
            <p:nvSpPr>
              <p:cNvPr id="114973" name="Freeform 451"/>
              <p:cNvSpPr>
                <a:spLocks/>
              </p:cNvSpPr>
              <p:nvPr/>
            </p:nvSpPr>
            <p:spPr bwMode="auto">
              <a:xfrm>
                <a:off x="1748" y="1156"/>
                <a:ext cx="59" cy="63"/>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7" y="0"/>
                      <a:pt x="105" y="0"/>
                    </a:cubicBezTo>
                    <a:cubicBezTo>
                      <a:pt x="162" y="0"/>
                      <a:pt x="209" y="51"/>
                      <a:pt x="209" y="113"/>
                    </a:cubicBezTo>
                    <a:cubicBezTo>
                      <a:pt x="209" y="113"/>
                      <a:pt x="209" y="113"/>
                      <a:pt x="209" y="113"/>
                    </a:cubicBezTo>
                    <a:cubicBezTo>
                      <a:pt x="209" y="176"/>
                      <a:pt x="162"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974" name="Freeform 452"/>
              <p:cNvSpPr>
                <a:spLocks/>
              </p:cNvSpPr>
              <p:nvPr/>
            </p:nvSpPr>
            <p:spPr bwMode="auto">
              <a:xfrm>
                <a:off x="1748" y="1156"/>
                <a:ext cx="59" cy="63"/>
              </a:xfrm>
              <a:custGeom>
                <a:avLst/>
                <a:gdLst>
                  <a:gd name="T0" fmla="*/ 0 w 59"/>
                  <a:gd name="T1" fmla="*/ 32 h 63"/>
                  <a:gd name="T2" fmla="*/ 30 w 59"/>
                  <a:gd name="T3" fmla="*/ 0 h 63"/>
                  <a:gd name="T4" fmla="*/ 59 w 59"/>
                  <a:gd name="T5" fmla="*/ 32 h 63"/>
                  <a:gd name="T6" fmla="*/ 59 w 59"/>
                  <a:gd name="T7" fmla="*/ 32 h 63"/>
                  <a:gd name="T8" fmla="*/ 30 w 59"/>
                  <a:gd name="T9" fmla="*/ 63 h 63"/>
                  <a:gd name="T10" fmla="*/ 0 w 59"/>
                  <a:gd name="T11" fmla="*/ 32 h 63"/>
                  <a:gd name="T12" fmla="*/ 0 60000 65536"/>
                  <a:gd name="T13" fmla="*/ 0 60000 65536"/>
                  <a:gd name="T14" fmla="*/ 0 60000 65536"/>
                  <a:gd name="T15" fmla="*/ 0 60000 65536"/>
                  <a:gd name="T16" fmla="*/ 0 60000 65536"/>
                  <a:gd name="T17" fmla="*/ 0 60000 65536"/>
                  <a:gd name="T18" fmla="*/ 0 w 59"/>
                  <a:gd name="T19" fmla="*/ 0 h 63"/>
                  <a:gd name="T20" fmla="*/ 59 w 5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59" h="63">
                    <a:moveTo>
                      <a:pt x="0" y="32"/>
                    </a:moveTo>
                    <a:cubicBezTo>
                      <a:pt x="0" y="14"/>
                      <a:pt x="13" y="0"/>
                      <a:pt x="30" y="0"/>
                    </a:cubicBezTo>
                    <a:cubicBezTo>
                      <a:pt x="45" y="0"/>
                      <a:pt x="59" y="14"/>
                      <a:pt x="59" y="32"/>
                    </a:cubicBezTo>
                    <a:cubicBezTo>
                      <a:pt x="59" y="32"/>
                      <a:pt x="59" y="32"/>
                      <a:pt x="59" y="32"/>
                    </a:cubicBezTo>
                    <a:cubicBezTo>
                      <a:pt x="59" y="49"/>
                      <a:pt x="45" y="63"/>
                      <a:pt x="30" y="63"/>
                    </a:cubicBezTo>
                    <a:cubicBezTo>
                      <a:pt x="13" y="63"/>
                      <a:pt x="0" y="49"/>
                      <a:pt x="0" y="32"/>
                    </a:cubicBezTo>
                  </a:path>
                </a:pathLst>
              </a:custGeom>
              <a:noFill/>
              <a:ln w="3175" cap="rnd">
                <a:solidFill>
                  <a:srgbClr val="000000"/>
                </a:solidFill>
                <a:round/>
                <a:headEnd/>
                <a:tailEnd/>
              </a:ln>
            </p:spPr>
            <p:txBody>
              <a:bodyPr/>
              <a:lstStyle/>
              <a:p>
                <a:endParaRPr lang="nl-NL"/>
              </a:p>
            </p:txBody>
          </p:sp>
          <p:sp>
            <p:nvSpPr>
              <p:cNvPr id="114975" name="Freeform 453"/>
              <p:cNvSpPr>
                <a:spLocks/>
              </p:cNvSpPr>
              <p:nvPr/>
            </p:nvSpPr>
            <p:spPr bwMode="auto">
              <a:xfrm>
                <a:off x="1788" y="1437"/>
                <a:ext cx="59"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1"/>
                      <a:pt x="47" y="0"/>
                      <a:pt x="105" y="0"/>
                    </a:cubicBezTo>
                    <a:cubicBezTo>
                      <a:pt x="162" y="0"/>
                      <a:pt x="209" y="51"/>
                      <a:pt x="209" y="113"/>
                    </a:cubicBezTo>
                    <a:cubicBezTo>
                      <a:pt x="209" y="113"/>
                      <a:pt x="209" y="113"/>
                      <a:pt x="209" y="113"/>
                    </a:cubicBezTo>
                    <a:cubicBezTo>
                      <a:pt x="209" y="176"/>
                      <a:pt x="162"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976" name="Freeform 454"/>
              <p:cNvSpPr>
                <a:spLocks/>
              </p:cNvSpPr>
              <p:nvPr/>
            </p:nvSpPr>
            <p:spPr bwMode="auto">
              <a:xfrm>
                <a:off x="1788" y="1437"/>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5" y="0"/>
                      <a:pt x="59" y="14"/>
                      <a:pt x="59" y="31"/>
                    </a:cubicBezTo>
                    <a:cubicBezTo>
                      <a:pt x="59" y="31"/>
                      <a:pt x="59" y="31"/>
                      <a:pt x="59" y="31"/>
                    </a:cubicBezTo>
                    <a:cubicBezTo>
                      <a:pt x="59" y="49"/>
                      <a:pt x="45" y="62"/>
                      <a:pt x="30" y="62"/>
                    </a:cubicBezTo>
                    <a:cubicBezTo>
                      <a:pt x="13" y="62"/>
                      <a:pt x="0" y="49"/>
                      <a:pt x="0" y="31"/>
                    </a:cubicBezTo>
                  </a:path>
                </a:pathLst>
              </a:custGeom>
              <a:noFill/>
              <a:ln w="3175" cap="rnd">
                <a:solidFill>
                  <a:srgbClr val="000000"/>
                </a:solidFill>
                <a:round/>
                <a:headEnd/>
                <a:tailEnd/>
              </a:ln>
            </p:spPr>
            <p:txBody>
              <a:bodyPr/>
              <a:lstStyle/>
              <a:p>
                <a:endParaRPr lang="nl-NL"/>
              </a:p>
            </p:txBody>
          </p:sp>
          <p:sp>
            <p:nvSpPr>
              <p:cNvPr id="114977" name="Freeform 455"/>
              <p:cNvSpPr>
                <a:spLocks/>
              </p:cNvSpPr>
              <p:nvPr/>
            </p:nvSpPr>
            <p:spPr bwMode="auto">
              <a:xfrm>
                <a:off x="1788" y="1565"/>
                <a:ext cx="59" cy="62"/>
              </a:xfrm>
              <a:custGeom>
                <a:avLst/>
                <a:gdLst>
                  <a:gd name="T0" fmla="*/ 0 w 209"/>
                  <a:gd name="T1" fmla="*/ 0 h 226"/>
                  <a:gd name="T2" fmla="*/ 0 w 209"/>
                  <a:gd name="T3" fmla="*/ 0 h 226"/>
                  <a:gd name="T4" fmla="*/ 0 w 209"/>
                  <a:gd name="T5" fmla="*/ 0 h 226"/>
                  <a:gd name="T6" fmla="*/ 0 w 209"/>
                  <a:gd name="T7" fmla="*/ 0 h 226"/>
                  <a:gd name="T8" fmla="*/ 0 w 209"/>
                  <a:gd name="T9" fmla="*/ 0 h 226"/>
                  <a:gd name="T10" fmla="*/ 0 w 209"/>
                  <a:gd name="T11" fmla="*/ 0 h 226"/>
                  <a:gd name="T12" fmla="*/ 0 60000 65536"/>
                  <a:gd name="T13" fmla="*/ 0 60000 65536"/>
                  <a:gd name="T14" fmla="*/ 0 60000 65536"/>
                  <a:gd name="T15" fmla="*/ 0 60000 65536"/>
                  <a:gd name="T16" fmla="*/ 0 60000 65536"/>
                  <a:gd name="T17" fmla="*/ 0 60000 65536"/>
                  <a:gd name="T18" fmla="*/ 0 w 209"/>
                  <a:gd name="T19" fmla="*/ 0 h 226"/>
                  <a:gd name="T20" fmla="*/ 209 w 209"/>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09" h="226">
                    <a:moveTo>
                      <a:pt x="0" y="113"/>
                    </a:moveTo>
                    <a:cubicBezTo>
                      <a:pt x="0" y="50"/>
                      <a:pt x="47" y="0"/>
                      <a:pt x="105" y="0"/>
                    </a:cubicBezTo>
                    <a:cubicBezTo>
                      <a:pt x="162" y="0"/>
                      <a:pt x="209" y="50"/>
                      <a:pt x="209" y="113"/>
                    </a:cubicBezTo>
                    <a:cubicBezTo>
                      <a:pt x="209" y="113"/>
                      <a:pt x="209" y="113"/>
                      <a:pt x="209" y="113"/>
                    </a:cubicBezTo>
                    <a:cubicBezTo>
                      <a:pt x="209" y="175"/>
                      <a:pt x="162"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114978" name="Freeform 456"/>
              <p:cNvSpPr>
                <a:spLocks/>
              </p:cNvSpPr>
              <p:nvPr/>
            </p:nvSpPr>
            <p:spPr bwMode="auto">
              <a:xfrm>
                <a:off x="1788" y="1565"/>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5" y="0"/>
                      <a:pt x="59" y="14"/>
                      <a:pt x="59" y="31"/>
                    </a:cubicBezTo>
                    <a:cubicBezTo>
                      <a:pt x="59" y="31"/>
                      <a:pt x="59" y="31"/>
                      <a:pt x="59" y="31"/>
                    </a:cubicBezTo>
                    <a:cubicBezTo>
                      <a:pt x="59" y="48"/>
                      <a:pt x="45"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979" name="Freeform 457"/>
              <p:cNvSpPr>
                <a:spLocks/>
              </p:cNvSpPr>
              <p:nvPr/>
            </p:nvSpPr>
            <p:spPr bwMode="auto">
              <a:xfrm>
                <a:off x="2099"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114980" name="Freeform 458"/>
              <p:cNvSpPr>
                <a:spLocks/>
              </p:cNvSpPr>
              <p:nvPr/>
            </p:nvSpPr>
            <p:spPr bwMode="auto">
              <a:xfrm>
                <a:off x="2099"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4" y="0"/>
                      <a:pt x="30" y="0"/>
                    </a:cubicBezTo>
                    <a:cubicBezTo>
                      <a:pt x="46" y="0"/>
                      <a:pt x="59" y="14"/>
                      <a:pt x="59" y="31"/>
                    </a:cubicBezTo>
                    <a:cubicBezTo>
                      <a:pt x="59" y="31"/>
                      <a:pt x="59" y="31"/>
                      <a:pt x="59" y="31"/>
                    </a:cubicBezTo>
                    <a:cubicBezTo>
                      <a:pt x="59" y="48"/>
                      <a:pt x="46" y="62"/>
                      <a:pt x="30" y="62"/>
                    </a:cubicBezTo>
                    <a:cubicBezTo>
                      <a:pt x="14" y="62"/>
                      <a:pt x="0" y="48"/>
                      <a:pt x="0" y="31"/>
                    </a:cubicBezTo>
                  </a:path>
                </a:pathLst>
              </a:custGeom>
              <a:noFill/>
              <a:ln w="3175" cap="rnd">
                <a:solidFill>
                  <a:srgbClr val="000000"/>
                </a:solidFill>
                <a:round/>
                <a:headEnd/>
                <a:tailEnd/>
              </a:ln>
            </p:spPr>
            <p:txBody>
              <a:bodyPr/>
              <a:lstStyle/>
              <a:p>
                <a:endParaRPr lang="nl-NL"/>
              </a:p>
            </p:txBody>
          </p:sp>
          <p:sp>
            <p:nvSpPr>
              <p:cNvPr id="114981" name="Freeform 459"/>
              <p:cNvSpPr>
                <a:spLocks/>
              </p:cNvSpPr>
              <p:nvPr/>
            </p:nvSpPr>
            <p:spPr bwMode="auto">
              <a:xfrm>
                <a:off x="2275" y="2048"/>
                <a:ext cx="59" cy="62"/>
              </a:xfrm>
              <a:custGeom>
                <a:avLst/>
                <a:gdLst>
                  <a:gd name="T0" fmla="*/ 0 w 210"/>
                  <a:gd name="T1" fmla="*/ 0 h 227"/>
                  <a:gd name="T2" fmla="*/ 0 w 210"/>
                  <a:gd name="T3" fmla="*/ 0 h 227"/>
                  <a:gd name="T4" fmla="*/ 0 w 210"/>
                  <a:gd name="T5" fmla="*/ 0 h 227"/>
                  <a:gd name="T6" fmla="*/ 0 w 210"/>
                  <a:gd name="T7" fmla="*/ 0 h 227"/>
                  <a:gd name="T8" fmla="*/ 0 w 210"/>
                  <a:gd name="T9" fmla="*/ 0 h 227"/>
                  <a:gd name="T10" fmla="*/ 0 w 210"/>
                  <a:gd name="T11" fmla="*/ 0 h 227"/>
                  <a:gd name="T12" fmla="*/ 0 60000 65536"/>
                  <a:gd name="T13" fmla="*/ 0 60000 65536"/>
                  <a:gd name="T14" fmla="*/ 0 60000 65536"/>
                  <a:gd name="T15" fmla="*/ 0 60000 65536"/>
                  <a:gd name="T16" fmla="*/ 0 60000 65536"/>
                  <a:gd name="T17" fmla="*/ 0 60000 65536"/>
                  <a:gd name="T18" fmla="*/ 0 w 210"/>
                  <a:gd name="T19" fmla="*/ 0 h 227"/>
                  <a:gd name="T20" fmla="*/ 210 w 21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210" h="227">
                    <a:moveTo>
                      <a:pt x="0" y="114"/>
                    </a:moveTo>
                    <a:cubicBezTo>
                      <a:pt x="0" y="51"/>
                      <a:pt x="47" y="0"/>
                      <a:pt x="105" y="0"/>
                    </a:cubicBezTo>
                    <a:cubicBezTo>
                      <a:pt x="163" y="0"/>
                      <a:pt x="210" y="51"/>
                      <a:pt x="210" y="114"/>
                    </a:cubicBezTo>
                    <a:cubicBezTo>
                      <a:pt x="210" y="114"/>
                      <a:pt x="210" y="114"/>
                      <a:pt x="210" y="114"/>
                    </a:cubicBezTo>
                    <a:cubicBezTo>
                      <a:pt x="210" y="176"/>
                      <a:pt x="163" y="227"/>
                      <a:pt x="105" y="227"/>
                    </a:cubicBezTo>
                    <a:cubicBezTo>
                      <a:pt x="47" y="227"/>
                      <a:pt x="0" y="176"/>
                      <a:pt x="0" y="114"/>
                    </a:cubicBezTo>
                  </a:path>
                </a:pathLst>
              </a:custGeom>
              <a:solidFill>
                <a:srgbClr val="FFFFFF"/>
              </a:solidFill>
              <a:ln w="0">
                <a:solidFill>
                  <a:srgbClr val="000000"/>
                </a:solidFill>
                <a:round/>
                <a:headEnd/>
                <a:tailEnd/>
              </a:ln>
            </p:spPr>
            <p:txBody>
              <a:bodyPr/>
              <a:lstStyle/>
              <a:p>
                <a:endParaRPr lang="nl-NL"/>
              </a:p>
            </p:txBody>
          </p:sp>
          <p:sp>
            <p:nvSpPr>
              <p:cNvPr id="114982" name="Freeform 460"/>
              <p:cNvSpPr>
                <a:spLocks/>
              </p:cNvSpPr>
              <p:nvPr/>
            </p:nvSpPr>
            <p:spPr bwMode="auto">
              <a:xfrm>
                <a:off x="2275" y="2048"/>
                <a:ext cx="59" cy="62"/>
              </a:xfrm>
              <a:custGeom>
                <a:avLst/>
                <a:gdLst>
                  <a:gd name="T0" fmla="*/ 0 w 59"/>
                  <a:gd name="T1" fmla="*/ 31 h 62"/>
                  <a:gd name="T2" fmla="*/ 30 w 59"/>
                  <a:gd name="T3" fmla="*/ 0 h 62"/>
                  <a:gd name="T4" fmla="*/ 59 w 59"/>
                  <a:gd name="T5" fmla="*/ 31 h 62"/>
                  <a:gd name="T6" fmla="*/ 59 w 59"/>
                  <a:gd name="T7" fmla="*/ 31 h 62"/>
                  <a:gd name="T8" fmla="*/ 30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30" y="0"/>
                    </a:cubicBezTo>
                    <a:cubicBezTo>
                      <a:pt x="46" y="0"/>
                      <a:pt x="59" y="14"/>
                      <a:pt x="59" y="31"/>
                    </a:cubicBezTo>
                    <a:cubicBezTo>
                      <a:pt x="59" y="31"/>
                      <a:pt x="59" y="31"/>
                      <a:pt x="59" y="31"/>
                    </a:cubicBezTo>
                    <a:cubicBezTo>
                      <a:pt x="59" y="48"/>
                      <a:pt x="46" y="62"/>
                      <a:pt x="30"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983" name="Freeform 461"/>
              <p:cNvSpPr>
                <a:spLocks/>
              </p:cNvSpPr>
              <p:nvPr/>
            </p:nvSpPr>
            <p:spPr bwMode="auto">
              <a:xfrm>
                <a:off x="2345" y="1562"/>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1"/>
                      <a:pt x="47" y="0"/>
                      <a:pt x="105" y="0"/>
                    </a:cubicBezTo>
                    <a:cubicBezTo>
                      <a:pt x="163" y="0"/>
                      <a:pt x="210" y="51"/>
                      <a:pt x="210" y="113"/>
                    </a:cubicBezTo>
                    <a:cubicBezTo>
                      <a:pt x="210" y="113"/>
                      <a:pt x="210" y="113"/>
                      <a:pt x="210" y="113"/>
                    </a:cubicBezTo>
                    <a:cubicBezTo>
                      <a:pt x="210" y="176"/>
                      <a:pt x="163" y="226"/>
                      <a:pt x="105" y="226"/>
                    </a:cubicBezTo>
                    <a:cubicBezTo>
                      <a:pt x="47" y="226"/>
                      <a:pt x="0" y="176"/>
                      <a:pt x="0" y="113"/>
                    </a:cubicBezTo>
                  </a:path>
                </a:pathLst>
              </a:custGeom>
              <a:solidFill>
                <a:srgbClr val="FFFFFF"/>
              </a:solidFill>
              <a:ln w="0">
                <a:solidFill>
                  <a:srgbClr val="000000"/>
                </a:solidFill>
                <a:round/>
                <a:headEnd/>
                <a:tailEnd/>
              </a:ln>
            </p:spPr>
            <p:txBody>
              <a:bodyPr/>
              <a:lstStyle/>
              <a:p>
                <a:endParaRPr lang="nl-NL"/>
              </a:p>
            </p:txBody>
          </p:sp>
          <p:sp>
            <p:nvSpPr>
              <p:cNvPr id="114984" name="Freeform 462"/>
              <p:cNvSpPr>
                <a:spLocks/>
              </p:cNvSpPr>
              <p:nvPr/>
            </p:nvSpPr>
            <p:spPr bwMode="auto">
              <a:xfrm>
                <a:off x="2345" y="1562"/>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4"/>
                      <a:pt x="13" y="0"/>
                      <a:pt x="29" y="0"/>
                    </a:cubicBezTo>
                    <a:cubicBezTo>
                      <a:pt x="45" y="0"/>
                      <a:pt x="59" y="14"/>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985" name="Freeform 463"/>
              <p:cNvSpPr>
                <a:spLocks/>
              </p:cNvSpPr>
              <p:nvPr/>
            </p:nvSpPr>
            <p:spPr bwMode="auto">
              <a:xfrm>
                <a:off x="2345" y="1718"/>
                <a:ext cx="59" cy="62"/>
              </a:xfrm>
              <a:custGeom>
                <a:avLst/>
                <a:gdLst>
                  <a:gd name="T0" fmla="*/ 0 w 210"/>
                  <a:gd name="T1" fmla="*/ 0 h 226"/>
                  <a:gd name="T2" fmla="*/ 0 w 210"/>
                  <a:gd name="T3" fmla="*/ 0 h 226"/>
                  <a:gd name="T4" fmla="*/ 0 w 210"/>
                  <a:gd name="T5" fmla="*/ 0 h 226"/>
                  <a:gd name="T6" fmla="*/ 0 w 210"/>
                  <a:gd name="T7" fmla="*/ 0 h 226"/>
                  <a:gd name="T8" fmla="*/ 0 w 210"/>
                  <a:gd name="T9" fmla="*/ 0 h 226"/>
                  <a:gd name="T10" fmla="*/ 0 w 210"/>
                  <a:gd name="T11" fmla="*/ 0 h 226"/>
                  <a:gd name="T12" fmla="*/ 0 60000 65536"/>
                  <a:gd name="T13" fmla="*/ 0 60000 65536"/>
                  <a:gd name="T14" fmla="*/ 0 60000 65536"/>
                  <a:gd name="T15" fmla="*/ 0 60000 65536"/>
                  <a:gd name="T16" fmla="*/ 0 60000 65536"/>
                  <a:gd name="T17" fmla="*/ 0 60000 65536"/>
                  <a:gd name="T18" fmla="*/ 0 w 210"/>
                  <a:gd name="T19" fmla="*/ 0 h 226"/>
                  <a:gd name="T20" fmla="*/ 210 w 210"/>
                  <a:gd name="T21" fmla="*/ 226 h 226"/>
                </a:gdLst>
                <a:ahLst/>
                <a:cxnLst>
                  <a:cxn ang="T12">
                    <a:pos x="T0" y="T1"/>
                  </a:cxn>
                  <a:cxn ang="T13">
                    <a:pos x="T2" y="T3"/>
                  </a:cxn>
                  <a:cxn ang="T14">
                    <a:pos x="T4" y="T5"/>
                  </a:cxn>
                  <a:cxn ang="T15">
                    <a:pos x="T6" y="T7"/>
                  </a:cxn>
                  <a:cxn ang="T16">
                    <a:pos x="T8" y="T9"/>
                  </a:cxn>
                  <a:cxn ang="T17">
                    <a:pos x="T10" y="T11"/>
                  </a:cxn>
                </a:cxnLst>
                <a:rect l="T18" t="T19" r="T20" b="T21"/>
                <a:pathLst>
                  <a:path w="210" h="226">
                    <a:moveTo>
                      <a:pt x="0" y="113"/>
                    </a:moveTo>
                    <a:cubicBezTo>
                      <a:pt x="0" y="50"/>
                      <a:pt x="47" y="0"/>
                      <a:pt x="105" y="0"/>
                    </a:cubicBezTo>
                    <a:cubicBezTo>
                      <a:pt x="163" y="0"/>
                      <a:pt x="210" y="50"/>
                      <a:pt x="210" y="113"/>
                    </a:cubicBezTo>
                    <a:cubicBezTo>
                      <a:pt x="210" y="113"/>
                      <a:pt x="210" y="113"/>
                      <a:pt x="210" y="113"/>
                    </a:cubicBezTo>
                    <a:cubicBezTo>
                      <a:pt x="210" y="175"/>
                      <a:pt x="163" y="226"/>
                      <a:pt x="105" y="226"/>
                    </a:cubicBezTo>
                    <a:cubicBezTo>
                      <a:pt x="47" y="226"/>
                      <a:pt x="0" y="175"/>
                      <a:pt x="0" y="113"/>
                    </a:cubicBezTo>
                  </a:path>
                </a:pathLst>
              </a:custGeom>
              <a:solidFill>
                <a:srgbClr val="FFFFFF"/>
              </a:solidFill>
              <a:ln w="0">
                <a:solidFill>
                  <a:srgbClr val="000000"/>
                </a:solidFill>
                <a:round/>
                <a:headEnd/>
                <a:tailEnd/>
              </a:ln>
            </p:spPr>
            <p:txBody>
              <a:bodyPr/>
              <a:lstStyle/>
              <a:p>
                <a:endParaRPr lang="nl-NL"/>
              </a:p>
            </p:txBody>
          </p:sp>
          <p:sp>
            <p:nvSpPr>
              <p:cNvPr id="114986" name="Freeform 464"/>
              <p:cNvSpPr>
                <a:spLocks/>
              </p:cNvSpPr>
              <p:nvPr/>
            </p:nvSpPr>
            <p:spPr bwMode="auto">
              <a:xfrm>
                <a:off x="2345" y="1718"/>
                <a:ext cx="59" cy="62"/>
              </a:xfrm>
              <a:custGeom>
                <a:avLst/>
                <a:gdLst>
                  <a:gd name="T0" fmla="*/ 0 w 59"/>
                  <a:gd name="T1" fmla="*/ 31 h 62"/>
                  <a:gd name="T2" fmla="*/ 29 w 59"/>
                  <a:gd name="T3" fmla="*/ 0 h 62"/>
                  <a:gd name="T4" fmla="*/ 59 w 59"/>
                  <a:gd name="T5" fmla="*/ 31 h 62"/>
                  <a:gd name="T6" fmla="*/ 59 w 59"/>
                  <a:gd name="T7" fmla="*/ 31 h 62"/>
                  <a:gd name="T8" fmla="*/ 29 w 59"/>
                  <a:gd name="T9" fmla="*/ 62 h 62"/>
                  <a:gd name="T10" fmla="*/ 0 w 59"/>
                  <a:gd name="T11" fmla="*/ 31 h 62"/>
                  <a:gd name="T12" fmla="*/ 0 60000 65536"/>
                  <a:gd name="T13" fmla="*/ 0 60000 65536"/>
                  <a:gd name="T14" fmla="*/ 0 60000 65536"/>
                  <a:gd name="T15" fmla="*/ 0 60000 65536"/>
                  <a:gd name="T16" fmla="*/ 0 60000 65536"/>
                  <a:gd name="T17" fmla="*/ 0 60000 65536"/>
                  <a:gd name="T18" fmla="*/ 0 w 59"/>
                  <a:gd name="T19" fmla="*/ 0 h 62"/>
                  <a:gd name="T20" fmla="*/ 59 w 5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9" h="62">
                    <a:moveTo>
                      <a:pt x="0" y="31"/>
                    </a:moveTo>
                    <a:cubicBezTo>
                      <a:pt x="0" y="13"/>
                      <a:pt x="13" y="0"/>
                      <a:pt x="29" y="0"/>
                    </a:cubicBezTo>
                    <a:cubicBezTo>
                      <a:pt x="45" y="0"/>
                      <a:pt x="59" y="13"/>
                      <a:pt x="59" y="31"/>
                    </a:cubicBezTo>
                    <a:cubicBezTo>
                      <a:pt x="59" y="31"/>
                      <a:pt x="59" y="31"/>
                      <a:pt x="59" y="31"/>
                    </a:cubicBezTo>
                    <a:cubicBezTo>
                      <a:pt x="59" y="48"/>
                      <a:pt x="45" y="62"/>
                      <a:pt x="29" y="62"/>
                    </a:cubicBezTo>
                    <a:cubicBezTo>
                      <a:pt x="13" y="62"/>
                      <a:pt x="0" y="48"/>
                      <a:pt x="0" y="31"/>
                    </a:cubicBezTo>
                  </a:path>
                </a:pathLst>
              </a:custGeom>
              <a:noFill/>
              <a:ln w="3175" cap="rnd">
                <a:solidFill>
                  <a:srgbClr val="000000"/>
                </a:solidFill>
                <a:round/>
                <a:headEnd/>
                <a:tailEnd/>
              </a:ln>
            </p:spPr>
            <p:txBody>
              <a:bodyPr/>
              <a:lstStyle/>
              <a:p>
                <a:endParaRPr lang="nl-NL"/>
              </a:p>
            </p:txBody>
          </p:sp>
          <p:sp>
            <p:nvSpPr>
              <p:cNvPr id="114987" name="Line 465"/>
              <p:cNvSpPr>
                <a:spLocks noChangeShapeType="1"/>
              </p:cNvSpPr>
              <p:nvPr/>
            </p:nvSpPr>
            <p:spPr bwMode="auto">
              <a:xfrm>
                <a:off x="1807" y="1188"/>
                <a:ext cx="176" cy="1"/>
              </a:xfrm>
              <a:prstGeom prst="line">
                <a:avLst/>
              </a:prstGeom>
              <a:noFill/>
              <a:ln w="3175" cap="rnd">
                <a:solidFill>
                  <a:srgbClr val="000000"/>
                </a:solidFill>
                <a:round/>
                <a:headEnd/>
                <a:tailEnd/>
              </a:ln>
            </p:spPr>
            <p:txBody>
              <a:bodyPr/>
              <a:lstStyle/>
              <a:p>
                <a:endParaRPr lang="nl-NL"/>
              </a:p>
            </p:txBody>
          </p:sp>
          <p:sp>
            <p:nvSpPr>
              <p:cNvPr id="114988" name="Line 466"/>
              <p:cNvSpPr>
                <a:spLocks noChangeShapeType="1"/>
              </p:cNvSpPr>
              <p:nvPr/>
            </p:nvSpPr>
            <p:spPr bwMode="auto">
              <a:xfrm>
                <a:off x="1847" y="1468"/>
                <a:ext cx="136" cy="1"/>
              </a:xfrm>
              <a:prstGeom prst="line">
                <a:avLst/>
              </a:prstGeom>
              <a:noFill/>
              <a:ln w="3175" cap="rnd">
                <a:solidFill>
                  <a:srgbClr val="000000"/>
                </a:solidFill>
                <a:round/>
                <a:headEnd/>
                <a:tailEnd/>
              </a:ln>
            </p:spPr>
            <p:txBody>
              <a:bodyPr/>
              <a:lstStyle/>
              <a:p>
                <a:endParaRPr lang="nl-NL"/>
              </a:p>
            </p:txBody>
          </p:sp>
          <p:sp>
            <p:nvSpPr>
              <p:cNvPr id="114989" name="Line 467"/>
              <p:cNvSpPr>
                <a:spLocks noChangeShapeType="1"/>
              </p:cNvSpPr>
              <p:nvPr/>
            </p:nvSpPr>
            <p:spPr bwMode="auto">
              <a:xfrm>
                <a:off x="1847" y="1596"/>
                <a:ext cx="136" cy="1"/>
              </a:xfrm>
              <a:prstGeom prst="line">
                <a:avLst/>
              </a:prstGeom>
              <a:noFill/>
              <a:ln w="3175" cap="rnd">
                <a:solidFill>
                  <a:srgbClr val="000000"/>
                </a:solidFill>
                <a:round/>
                <a:headEnd/>
                <a:tailEnd/>
              </a:ln>
            </p:spPr>
            <p:txBody>
              <a:bodyPr/>
              <a:lstStyle/>
              <a:p>
                <a:endParaRPr lang="nl-NL"/>
              </a:p>
            </p:txBody>
          </p:sp>
          <p:sp>
            <p:nvSpPr>
              <p:cNvPr id="114990" name="Freeform 468"/>
              <p:cNvSpPr>
                <a:spLocks/>
              </p:cNvSpPr>
              <p:nvPr/>
            </p:nvSpPr>
            <p:spPr bwMode="auto">
              <a:xfrm>
                <a:off x="2129" y="1986"/>
                <a:ext cx="11" cy="62"/>
              </a:xfrm>
              <a:custGeom>
                <a:avLst/>
                <a:gdLst>
                  <a:gd name="T0" fmla="*/ 11 w 11"/>
                  <a:gd name="T1" fmla="*/ 0 h 62"/>
                  <a:gd name="T2" fmla="*/ 0 w 11"/>
                  <a:gd name="T3" fmla="*/ 0 h 62"/>
                  <a:gd name="T4" fmla="*/ 0 w 11"/>
                  <a:gd name="T5" fmla="*/ 62 h 62"/>
                  <a:gd name="T6" fmla="*/ 0 60000 65536"/>
                  <a:gd name="T7" fmla="*/ 0 60000 65536"/>
                  <a:gd name="T8" fmla="*/ 0 60000 65536"/>
                  <a:gd name="T9" fmla="*/ 0 w 11"/>
                  <a:gd name="T10" fmla="*/ 0 h 62"/>
                  <a:gd name="T11" fmla="*/ 11 w 11"/>
                  <a:gd name="T12" fmla="*/ 62 h 62"/>
                </a:gdLst>
                <a:ahLst/>
                <a:cxnLst>
                  <a:cxn ang="T6">
                    <a:pos x="T0" y="T1"/>
                  </a:cxn>
                  <a:cxn ang="T7">
                    <a:pos x="T2" y="T3"/>
                  </a:cxn>
                  <a:cxn ang="T8">
                    <a:pos x="T4" y="T5"/>
                  </a:cxn>
                </a:cxnLst>
                <a:rect l="T9" t="T10" r="T11" b="T12"/>
                <a:pathLst>
                  <a:path w="11" h="62">
                    <a:moveTo>
                      <a:pt x="11" y="0"/>
                    </a:moveTo>
                    <a:lnTo>
                      <a:pt x="0" y="0"/>
                    </a:lnTo>
                    <a:lnTo>
                      <a:pt x="0" y="62"/>
                    </a:lnTo>
                  </a:path>
                </a:pathLst>
              </a:custGeom>
              <a:noFill/>
              <a:ln w="3175" cap="rnd">
                <a:solidFill>
                  <a:srgbClr val="000000"/>
                </a:solidFill>
                <a:round/>
                <a:headEnd/>
                <a:tailEnd/>
              </a:ln>
            </p:spPr>
            <p:txBody>
              <a:bodyPr/>
              <a:lstStyle/>
              <a:p>
                <a:endParaRPr lang="nl-NL"/>
              </a:p>
            </p:txBody>
          </p:sp>
          <p:sp>
            <p:nvSpPr>
              <p:cNvPr id="114991" name="Line 469"/>
              <p:cNvSpPr>
                <a:spLocks noChangeShapeType="1"/>
              </p:cNvSpPr>
              <p:nvPr/>
            </p:nvSpPr>
            <p:spPr bwMode="auto">
              <a:xfrm flipV="1">
                <a:off x="2305" y="1986"/>
                <a:ext cx="1" cy="62"/>
              </a:xfrm>
              <a:prstGeom prst="line">
                <a:avLst/>
              </a:prstGeom>
              <a:noFill/>
              <a:ln w="3175" cap="rnd">
                <a:solidFill>
                  <a:srgbClr val="000000"/>
                </a:solidFill>
                <a:round/>
                <a:headEnd/>
                <a:tailEnd/>
              </a:ln>
            </p:spPr>
            <p:txBody>
              <a:bodyPr/>
              <a:lstStyle/>
              <a:p>
                <a:endParaRPr lang="nl-NL"/>
              </a:p>
            </p:txBody>
          </p:sp>
          <p:sp>
            <p:nvSpPr>
              <p:cNvPr id="114992" name="Line 470"/>
              <p:cNvSpPr>
                <a:spLocks noChangeShapeType="1"/>
              </p:cNvSpPr>
              <p:nvPr/>
            </p:nvSpPr>
            <p:spPr bwMode="auto">
              <a:xfrm>
                <a:off x="2404" y="1593"/>
                <a:ext cx="88" cy="1"/>
              </a:xfrm>
              <a:prstGeom prst="line">
                <a:avLst/>
              </a:prstGeom>
              <a:noFill/>
              <a:ln w="3175" cap="rnd">
                <a:solidFill>
                  <a:srgbClr val="000000"/>
                </a:solidFill>
                <a:round/>
                <a:headEnd/>
                <a:tailEnd/>
              </a:ln>
            </p:spPr>
            <p:txBody>
              <a:bodyPr/>
              <a:lstStyle/>
              <a:p>
                <a:endParaRPr lang="nl-NL"/>
              </a:p>
            </p:txBody>
          </p:sp>
          <p:sp>
            <p:nvSpPr>
              <p:cNvPr id="114993" name="Line 471"/>
              <p:cNvSpPr>
                <a:spLocks noChangeShapeType="1"/>
              </p:cNvSpPr>
              <p:nvPr/>
            </p:nvSpPr>
            <p:spPr bwMode="auto">
              <a:xfrm>
                <a:off x="2404" y="1749"/>
                <a:ext cx="88" cy="1"/>
              </a:xfrm>
              <a:prstGeom prst="line">
                <a:avLst/>
              </a:prstGeom>
              <a:noFill/>
              <a:ln w="3175" cap="rnd">
                <a:solidFill>
                  <a:srgbClr val="000000"/>
                </a:solidFill>
                <a:round/>
                <a:headEnd/>
                <a:tailEnd/>
              </a:ln>
            </p:spPr>
            <p:txBody>
              <a:bodyPr/>
              <a:lstStyle/>
              <a:p>
                <a:endParaRPr lang="nl-NL"/>
              </a:p>
            </p:txBody>
          </p:sp>
          <p:sp>
            <p:nvSpPr>
              <p:cNvPr id="114994" name="Rectangle 472"/>
              <p:cNvSpPr>
                <a:spLocks noChangeArrowheads="1"/>
              </p:cNvSpPr>
              <p:nvPr/>
            </p:nvSpPr>
            <p:spPr bwMode="auto">
              <a:xfrm>
                <a:off x="2127" y="1845"/>
                <a:ext cx="198" cy="58"/>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Callback</a:t>
                </a:r>
                <a:endParaRPr lang="en-US" altLang="zh-CN" i="0">
                  <a:ea typeface="宋体" pitchFamily="2" charset="-122"/>
                </a:endParaRPr>
              </a:p>
            </p:txBody>
          </p:sp>
          <p:sp>
            <p:nvSpPr>
              <p:cNvPr id="114995" name="Rectangle 473"/>
              <p:cNvSpPr>
                <a:spLocks noChangeArrowheads="1"/>
              </p:cNvSpPr>
              <p:nvPr/>
            </p:nvSpPr>
            <p:spPr bwMode="auto">
              <a:xfrm>
                <a:off x="2113" y="1911"/>
                <a:ext cx="229" cy="58"/>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Interfaces</a:t>
                </a:r>
                <a:endParaRPr lang="en-US" altLang="zh-CN" i="0">
                  <a:ea typeface="宋体" pitchFamily="2" charset="-122"/>
                </a:endParaRPr>
              </a:p>
            </p:txBody>
          </p:sp>
          <p:sp>
            <p:nvSpPr>
              <p:cNvPr id="114996" name="Rectangle 474"/>
              <p:cNvSpPr>
                <a:spLocks noChangeArrowheads="1"/>
              </p:cNvSpPr>
              <p:nvPr/>
            </p:nvSpPr>
            <p:spPr bwMode="auto">
              <a:xfrm rot="-5400000">
                <a:off x="2243" y="1740"/>
                <a:ext cx="14"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114997" name="Rectangle 475"/>
              <p:cNvSpPr>
                <a:spLocks noChangeArrowheads="1"/>
              </p:cNvSpPr>
              <p:nvPr/>
            </p:nvSpPr>
            <p:spPr bwMode="auto">
              <a:xfrm rot="-5400000">
                <a:off x="2246" y="1719"/>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998" name="Rectangle 476"/>
              <p:cNvSpPr>
                <a:spLocks noChangeArrowheads="1"/>
              </p:cNvSpPr>
              <p:nvPr/>
            </p:nvSpPr>
            <p:spPr bwMode="auto">
              <a:xfrm rot="-5400000">
                <a:off x="2244" y="1695"/>
                <a:ext cx="13"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114999" name="Rectangle 477"/>
              <p:cNvSpPr>
                <a:spLocks noChangeArrowheads="1"/>
              </p:cNvSpPr>
              <p:nvPr/>
            </p:nvSpPr>
            <p:spPr bwMode="auto">
              <a:xfrm rot="-5400000">
                <a:off x="2238" y="1671"/>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5000" name="Rectangle 478"/>
              <p:cNvSpPr>
                <a:spLocks noChangeArrowheads="1"/>
              </p:cNvSpPr>
              <p:nvPr/>
            </p:nvSpPr>
            <p:spPr bwMode="auto">
              <a:xfrm rot="-5400000">
                <a:off x="2242" y="1647"/>
                <a:ext cx="1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grpSp>
        <p:sp>
          <p:nvSpPr>
            <p:cNvPr id="114696" name="Rectangle 479"/>
            <p:cNvSpPr>
              <a:spLocks noChangeArrowheads="1"/>
            </p:cNvSpPr>
            <p:nvPr/>
          </p:nvSpPr>
          <p:spPr bwMode="auto">
            <a:xfrm rot="-5400000">
              <a:off x="2237" y="1624"/>
              <a:ext cx="27"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697" name="Rectangle 480"/>
            <p:cNvSpPr>
              <a:spLocks noChangeArrowheads="1"/>
            </p:cNvSpPr>
            <p:nvPr/>
          </p:nvSpPr>
          <p:spPr bwMode="auto">
            <a:xfrm rot="-5400000">
              <a:off x="2239" y="1593"/>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114698" name="Rectangle 481"/>
            <p:cNvSpPr>
              <a:spLocks noChangeArrowheads="1"/>
            </p:cNvSpPr>
            <p:nvPr/>
          </p:nvSpPr>
          <p:spPr bwMode="auto">
            <a:xfrm rot="-5400000">
              <a:off x="2246" y="1572"/>
              <a:ext cx="10"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l</a:t>
              </a:r>
              <a:endParaRPr lang="en-US" altLang="zh-CN" i="0">
                <a:ea typeface="宋体" pitchFamily="2" charset="-122"/>
              </a:endParaRPr>
            </a:p>
          </p:txBody>
        </p:sp>
        <p:sp>
          <p:nvSpPr>
            <p:cNvPr id="114699" name="Rectangle 482"/>
            <p:cNvSpPr>
              <a:spLocks noChangeArrowheads="1"/>
            </p:cNvSpPr>
            <p:nvPr/>
          </p:nvSpPr>
          <p:spPr bwMode="auto">
            <a:xfrm rot="-5400000">
              <a:off x="2310" y="1768"/>
              <a:ext cx="14"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I</a:t>
              </a:r>
              <a:endParaRPr lang="en-US" altLang="zh-CN" i="0">
                <a:ea typeface="宋体" pitchFamily="2" charset="-122"/>
              </a:endParaRPr>
            </a:p>
          </p:txBody>
        </p:sp>
        <p:sp>
          <p:nvSpPr>
            <p:cNvPr id="114700" name="Rectangle 483"/>
            <p:cNvSpPr>
              <a:spLocks noChangeArrowheads="1"/>
            </p:cNvSpPr>
            <p:nvPr/>
          </p:nvSpPr>
          <p:spPr bwMode="auto">
            <a:xfrm rot="-5400000">
              <a:off x="2304" y="1742"/>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n</a:t>
              </a:r>
              <a:endParaRPr lang="en-US" altLang="zh-CN" i="0">
                <a:ea typeface="宋体" pitchFamily="2" charset="-122"/>
              </a:endParaRPr>
            </a:p>
          </p:txBody>
        </p:sp>
        <p:sp>
          <p:nvSpPr>
            <p:cNvPr id="114701" name="Rectangle 484"/>
            <p:cNvSpPr>
              <a:spLocks noChangeArrowheads="1"/>
            </p:cNvSpPr>
            <p:nvPr/>
          </p:nvSpPr>
          <p:spPr bwMode="auto">
            <a:xfrm rot="-5400000">
              <a:off x="2308" y="1720"/>
              <a:ext cx="14"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t</a:t>
              </a:r>
              <a:endParaRPr lang="en-US" altLang="zh-CN" i="0">
                <a:ea typeface="宋体" pitchFamily="2" charset="-122"/>
              </a:endParaRPr>
            </a:p>
          </p:txBody>
        </p:sp>
        <p:sp>
          <p:nvSpPr>
            <p:cNvPr id="114702" name="Rectangle 485"/>
            <p:cNvSpPr>
              <a:spLocks noChangeArrowheads="1"/>
            </p:cNvSpPr>
            <p:nvPr/>
          </p:nvSpPr>
          <p:spPr bwMode="auto">
            <a:xfrm rot="-5400000">
              <a:off x="2304" y="1699"/>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4703" name="Rectangle 486"/>
            <p:cNvSpPr>
              <a:spLocks noChangeArrowheads="1"/>
            </p:cNvSpPr>
            <p:nvPr/>
          </p:nvSpPr>
          <p:spPr bwMode="auto">
            <a:xfrm rot="-5400000">
              <a:off x="2309" y="1675"/>
              <a:ext cx="1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r</a:t>
              </a:r>
              <a:endParaRPr lang="en-US" altLang="zh-CN" i="0">
                <a:ea typeface="宋体" pitchFamily="2" charset="-122"/>
              </a:endParaRPr>
            </a:p>
          </p:txBody>
        </p:sp>
        <p:sp>
          <p:nvSpPr>
            <p:cNvPr id="114704" name="Rectangle 487"/>
            <p:cNvSpPr>
              <a:spLocks noChangeArrowheads="1"/>
            </p:cNvSpPr>
            <p:nvPr/>
          </p:nvSpPr>
          <p:spPr bwMode="auto">
            <a:xfrm rot="-5400000">
              <a:off x="2308" y="1660"/>
              <a:ext cx="13"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f</a:t>
              </a:r>
              <a:endParaRPr lang="en-US" altLang="zh-CN" i="0">
                <a:ea typeface="宋体" pitchFamily="2" charset="-122"/>
              </a:endParaRPr>
            </a:p>
          </p:txBody>
        </p:sp>
        <p:sp>
          <p:nvSpPr>
            <p:cNvPr id="114705" name="Rectangle 488"/>
            <p:cNvSpPr>
              <a:spLocks noChangeArrowheads="1"/>
            </p:cNvSpPr>
            <p:nvPr/>
          </p:nvSpPr>
          <p:spPr bwMode="auto">
            <a:xfrm rot="-5400000">
              <a:off x="2304" y="1635"/>
              <a:ext cx="26" cy="62"/>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a</a:t>
              </a:r>
              <a:endParaRPr lang="en-US" altLang="zh-CN" i="0">
                <a:ea typeface="宋体" pitchFamily="2" charset="-122"/>
              </a:endParaRPr>
            </a:p>
          </p:txBody>
        </p:sp>
        <p:sp>
          <p:nvSpPr>
            <p:cNvPr id="114706" name="Rectangle 489"/>
            <p:cNvSpPr>
              <a:spLocks noChangeArrowheads="1"/>
            </p:cNvSpPr>
            <p:nvPr/>
          </p:nvSpPr>
          <p:spPr bwMode="auto">
            <a:xfrm rot="-5400000">
              <a:off x="2305" y="1605"/>
              <a:ext cx="25"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c</a:t>
              </a:r>
              <a:endParaRPr lang="en-US" altLang="zh-CN" i="0">
                <a:ea typeface="宋体" pitchFamily="2" charset="-122"/>
              </a:endParaRPr>
            </a:p>
          </p:txBody>
        </p:sp>
        <p:sp>
          <p:nvSpPr>
            <p:cNvPr id="114707" name="Rectangle 490"/>
            <p:cNvSpPr>
              <a:spLocks noChangeArrowheads="1"/>
            </p:cNvSpPr>
            <p:nvPr/>
          </p:nvSpPr>
          <p:spPr bwMode="auto">
            <a:xfrm rot="-5400000">
              <a:off x="2304" y="1578"/>
              <a:ext cx="27"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e</a:t>
              </a:r>
              <a:endParaRPr lang="en-US" altLang="zh-CN" i="0">
                <a:ea typeface="宋体" pitchFamily="2" charset="-122"/>
              </a:endParaRPr>
            </a:p>
          </p:txBody>
        </p:sp>
        <p:sp>
          <p:nvSpPr>
            <p:cNvPr id="114708" name="Rectangle 491"/>
            <p:cNvSpPr>
              <a:spLocks noChangeArrowheads="1"/>
            </p:cNvSpPr>
            <p:nvPr/>
          </p:nvSpPr>
          <p:spPr bwMode="auto">
            <a:xfrm rot="-5400000">
              <a:off x="2305" y="1549"/>
              <a:ext cx="25" cy="63"/>
            </a:xfrm>
            <a:prstGeom prst="rect">
              <a:avLst/>
            </a:prstGeom>
            <a:noFill/>
            <a:ln w="9525">
              <a:noFill/>
              <a:miter lim="800000"/>
              <a:headEnd/>
              <a:tailEnd/>
            </a:ln>
          </p:spPr>
          <p:txBody>
            <a:bodyPr wrap="none" lIns="0" tIns="0" rIns="0" bIns="0">
              <a:spAutoFit/>
            </a:bodyPr>
            <a:lstStyle/>
            <a:p>
              <a:r>
                <a:rPr lang="en-US" altLang="zh-CN" sz="700">
                  <a:solidFill>
                    <a:srgbClr val="000000"/>
                  </a:solidFill>
                  <a:ea typeface="宋体" pitchFamily="2" charset="-122"/>
                </a:rPr>
                <a:t>s</a:t>
              </a:r>
              <a:endParaRPr lang="en-US" altLang="zh-CN" i="0">
                <a:ea typeface="宋体" pitchFamily="2" charset="-122"/>
              </a:endParaRPr>
            </a:p>
          </p:txBody>
        </p:sp>
        <p:sp>
          <p:nvSpPr>
            <p:cNvPr id="114709" name="Freeform 492"/>
            <p:cNvSpPr>
              <a:spLocks/>
            </p:cNvSpPr>
            <p:nvPr/>
          </p:nvSpPr>
          <p:spPr bwMode="auto">
            <a:xfrm>
              <a:off x="2854" y="1393"/>
              <a:ext cx="48"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09" y="266"/>
                    <a:pt x="82" y="227"/>
                    <a:pt x="82" y="183"/>
                  </a:cubicBezTo>
                  <a:cubicBezTo>
                    <a:pt x="82" y="139"/>
                    <a:pt x="109" y="100"/>
                    <a:pt x="149" y="89"/>
                  </a:cubicBezTo>
                  <a:cubicBezTo>
                    <a:pt x="163" y="84"/>
                    <a:pt x="173" y="70"/>
                    <a:pt x="173" y="54"/>
                  </a:cubicBezTo>
                  <a:lnTo>
                    <a:pt x="173" y="36"/>
                  </a:lnTo>
                  <a:cubicBezTo>
                    <a:pt x="173" y="16"/>
                    <a:pt x="158" y="0"/>
                    <a:pt x="140" y="0"/>
                  </a:cubicBezTo>
                  <a:cubicBezTo>
                    <a:pt x="137" y="0"/>
                    <a:pt x="135" y="1"/>
                    <a:pt x="132" y="1"/>
                  </a:cubicBezTo>
                  <a:cubicBezTo>
                    <a:pt x="54" y="22"/>
                    <a:pt x="0" y="97"/>
                    <a:pt x="0" y="183"/>
                  </a:cubicBezTo>
                  <a:cubicBezTo>
                    <a:pt x="0" y="269"/>
                    <a:pt x="54" y="345"/>
                    <a:pt x="132" y="365"/>
                  </a:cubicBezTo>
                  <a:cubicBezTo>
                    <a:pt x="150" y="369"/>
                    <a:pt x="168" y="358"/>
                    <a:pt x="172" y="339"/>
                  </a:cubicBezTo>
                  <a:cubicBezTo>
                    <a:pt x="173" y="336"/>
                    <a:pt x="173" y="333"/>
                    <a:pt x="173" y="330"/>
                  </a:cubicBezTo>
                  <a:close/>
                </a:path>
              </a:pathLst>
            </a:custGeom>
            <a:solidFill>
              <a:srgbClr val="FFFF97"/>
            </a:solidFill>
            <a:ln w="0">
              <a:solidFill>
                <a:srgbClr val="000000"/>
              </a:solidFill>
              <a:round/>
              <a:headEnd/>
              <a:tailEnd/>
            </a:ln>
          </p:spPr>
          <p:txBody>
            <a:bodyPr/>
            <a:lstStyle/>
            <a:p>
              <a:endParaRPr lang="nl-NL"/>
            </a:p>
          </p:txBody>
        </p:sp>
        <p:sp>
          <p:nvSpPr>
            <p:cNvPr id="114710" name="Freeform 493"/>
            <p:cNvSpPr>
              <a:spLocks/>
            </p:cNvSpPr>
            <p:nvPr/>
          </p:nvSpPr>
          <p:spPr bwMode="auto">
            <a:xfrm>
              <a:off x="2854" y="1393"/>
              <a:ext cx="48" cy="102"/>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30"/>
                  </a:moveTo>
                  <a:lnTo>
                    <a:pt x="173" y="312"/>
                  </a:lnTo>
                  <a:cubicBezTo>
                    <a:pt x="173" y="296"/>
                    <a:pt x="163" y="282"/>
                    <a:pt x="149" y="277"/>
                  </a:cubicBezTo>
                  <a:cubicBezTo>
                    <a:pt x="109" y="266"/>
                    <a:pt x="82" y="227"/>
                    <a:pt x="82" y="183"/>
                  </a:cubicBezTo>
                  <a:cubicBezTo>
                    <a:pt x="82" y="139"/>
                    <a:pt x="109" y="100"/>
                    <a:pt x="149" y="89"/>
                  </a:cubicBezTo>
                  <a:cubicBezTo>
                    <a:pt x="163" y="84"/>
                    <a:pt x="173" y="70"/>
                    <a:pt x="173" y="54"/>
                  </a:cubicBezTo>
                  <a:lnTo>
                    <a:pt x="173" y="36"/>
                  </a:lnTo>
                  <a:cubicBezTo>
                    <a:pt x="173" y="16"/>
                    <a:pt x="158" y="0"/>
                    <a:pt x="140" y="0"/>
                  </a:cubicBezTo>
                  <a:cubicBezTo>
                    <a:pt x="137" y="0"/>
                    <a:pt x="135" y="1"/>
                    <a:pt x="132" y="1"/>
                  </a:cubicBezTo>
                  <a:cubicBezTo>
                    <a:pt x="54" y="22"/>
                    <a:pt x="0" y="97"/>
                    <a:pt x="0" y="183"/>
                  </a:cubicBezTo>
                  <a:cubicBezTo>
                    <a:pt x="0" y="269"/>
                    <a:pt x="54" y="345"/>
                    <a:pt x="132" y="365"/>
                  </a:cubicBezTo>
                  <a:cubicBezTo>
                    <a:pt x="150" y="369"/>
                    <a:pt x="168" y="358"/>
                    <a:pt x="172" y="339"/>
                  </a:cubicBezTo>
                  <a:cubicBezTo>
                    <a:pt x="173" y="336"/>
                    <a:pt x="173" y="333"/>
                    <a:pt x="173" y="330"/>
                  </a:cubicBezTo>
                  <a:close/>
                </a:path>
              </a:pathLst>
            </a:custGeom>
            <a:noFill/>
            <a:ln w="7938" cap="rnd">
              <a:solidFill>
                <a:srgbClr val="000000"/>
              </a:solidFill>
              <a:round/>
              <a:headEnd/>
              <a:tailEnd/>
            </a:ln>
          </p:spPr>
          <p:txBody>
            <a:bodyPr/>
            <a:lstStyle/>
            <a:p>
              <a:endParaRPr lang="nl-NL"/>
            </a:p>
          </p:txBody>
        </p:sp>
        <p:sp>
          <p:nvSpPr>
            <p:cNvPr id="114711" name="Freeform 494"/>
            <p:cNvSpPr>
              <a:spLocks/>
            </p:cNvSpPr>
            <p:nvPr/>
          </p:nvSpPr>
          <p:spPr bwMode="auto">
            <a:xfrm>
              <a:off x="1788"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114712" name="Freeform 495"/>
            <p:cNvSpPr>
              <a:spLocks/>
            </p:cNvSpPr>
            <p:nvPr/>
          </p:nvSpPr>
          <p:spPr bwMode="auto">
            <a:xfrm>
              <a:off x="1788" y="1729"/>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114713" name="Freeform 496"/>
            <p:cNvSpPr>
              <a:spLocks/>
            </p:cNvSpPr>
            <p:nvPr/>
          </p:nvSpPr>
          <p:spPr bwMode="auto">
            <a:xfrm>
              <a:off x="2856" y="1699"/>
              <a:ext cx="74" cy="78"/>
            </a:xfrm>
            <a:custGeom>
              <a:avLst/>
              <a:gdLst>
                <a:gd name="T0" fmla="*/ 0 w 74"/>
                <a:gd name="T1" fmla="*/ 0 h 78"/>
                <a:gd name="T2" fmla="*/ 0 w 74"/>
                <a:gd name="T3" fmla="*/ 78 h 78"/>
                <a:gd name="T4" fmla="*/ 55 w 74"/>
                <a:gd name="T5" fmla="*/ 78 h 78"/>
                <a:gd name="T6" fmla="*/ 74 w 74"/>
                <a:gd name="T7" fmla="*/ 39 h 78"/>
                <a:gd name="T8" fmla="*/ 55 w 74"/>
                <a:gd name="T9" fmla="*/ 0 h 78"/>
                <a:gd name="T10" fmla="*/ 0 w 74"/>
                <a:gd name="T11" fmla="*/ 0 h 78"/>
                <a:gd name="T12" fmla="*/ 0 60000 65536"/>
                <a:gd name="T13" fmla="*/ 0 60000 65536"/>
                <a:gd name="T14" fmla="*/ 0 60000 65536"/>
                <a:gd name="T15" fmla="*/ 0 60000 65536"/>
                <a:gd name="T16" fmla="*/ 0 60000 65536"/>
                <a:gd name="T17" fmla="*/ 0 60000 65536"/>
                <a:gd name="T18" fmla="*/ 0 w 74"/>
                <a:gd name="T19" fmla="*/ 0 h 78"/>
                <a:gd name="T20" fmla="*/ 74 w 7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4" h="78">
                  <a:moveTo>
                    <a:pt x="0" y="0"/>
                  </a:moveTo>
                  <a:lnTo>
                    <a:pt x="0" y="78"/>
                  </a:lnTo>
                  <a:lnTo>
                    <a:pt x="55" y="78"/>
                  </a:lnTo>
                  <a:lnTo>
                    <a:pt x="74" y="39"/>
                  </a:lnTo>
                  <a:lnTo>
                    <a:pt x="55" y="0"/>
                  </a:lnTo>
                  <a:lnTo>
                    <a:pt x="0" y="0"/>
                  </a:lnTo>
                  <a:close/>
                </a:path>
              </a:pathLst>
            </a:custGeom>
            <a:solidFill>
              <a:srgbClr val="BFFFBF"/>
            </a:solidFill>
            <a:ln w="9525">
              <a:noFill/>
              <a:round/>
              <a:headEnd/>
              <a:tailEnd/>
            </a:ln>
          </p:spPr>
          <p:txBody>
            <a:bodyPr/>
            <a:lstStyle/>
            <a:p>
              <a:endParaRPr lang="nl-NL"/>
            </a:p>
          </p:txBody>
        </p:sp>
        <p:sp>
          <p:nvSpPr>
            <p:cNvPr id="114714" name="Freeform 497"/>
            <p:cNvSpPr>
              <a:spLocks/>
            </p:cNvSpPr>
            <p:nvPr/>
          </p:nvSpPr>
          <p:spPr bwMode="auto">
            <a:xfrm>
              <a:off x="2856" y="1699"/>
              <a:ext cx="74" cy="78"/>
            </a:xfrm>
            <a:custGeom>
              <a:avLst/>
              <a:gdLst>
                <a:gd name="T0" fmla="*/ 0 w 74"/>
                <a:gd name="T1" fmla="*/ 0 h 78"/>
                <a:gd name="T2" fmla="*/ 0 w 74"/>
                <a:gd name="T3" fmla="*/ 78 h 78"/>
                <a:gd name="T4" fmla="*/ 55 w 74"/>
                <a:gd name="T5" fmla="*/ 78 h 78"/>
                <a:gd name="T6" fmla="*/ 74 w 74"/>
                <a:gd name="T7" fmla="*/ 39 h 78"/>
                <a:gd name="T8" fmla="*/ 55 w 74"/>
                <a:gd name="T9" fmla="*/ 0 h 78"/>
                <a:gd name="T10" fmla="*/ 0 w 74"/>
                <a:gd name="T11" fmla="*/ 0 h 78"/>
                <a:gd name="T12" fmla="*/ 0 60000 65536"/>
                <a:gd name="T13" fmla="*/ 0 60000 65536"/>
                <a:gd name="T14" fmla="*/ 0 60000 65536"/>
                <a:gd name="T15" fmla="*/ 0 60000 65536"/>
                <a:gd name="T16" fmla="*/ 0 60000 65536"/>
                <a:gd name="T17" fmla="*/ 0 60000 65536"/>
                <a:gd name="T18" fmla="*/ 0 w 74"/>
                <a:gd name="T19" fmla="*/ 0 h 78"/>
                <a:gd name="T20" fmla="*/ 74 w 7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74" h="78">
                  <a:moveTo>
                    <a:pt x="0" y="0"/>
                  </a:moveTo>
                  <a:lnTo>
                    <a:pt x="0" y="78"/>
                  </a:lnTo>
                  <a:lnTo>
                    <a:pt x="55" y="78"/>
                  </a:lnTo>
                  <a:lnTo>
                    <a:pt x="74" y="39"/>
                  </a:lnTo>
                  <a:lnTo>
                    <a:pt x="55" y="0"/>
                  </a:lnTo>
                  <a:lnTo>
                    <a:pt x="0" y="0"/>
                  </a:lnTo>
                  <a:close/>
                </a:path>
              </a:pathLst>
            </a:custGeom>
            <a:noFill/>
            <a:ln w="7938" cap="rnd">
              <a:solidFill>
                <a:srgbClr val="000000"/>
              </a:solidFill>
              <a:round/>
              <a:headEnd/>
              <a:tailEnd/>
            </a:ln>
          </p:spPr>
          <p:txBody>
            <a:bodyPr/>
            <a:lstStyle/>
            <a:p>
              <a:endParaRPr lang="nl-NL"/>
            </a:p>
          </p:txBody>
        </p:sp>
        <p:sp>
          <p:nvSpPr>
            <p:cNvPr id="114715" name="Freeform 498"/>
            <p:cNvSpPr>
              <a:spLocks/>
            </p:cNvSpPr>
            <p:nvPr/>
          </p:nvSpPr>
          <p:spPr bwMode="auto">
            <a:xfrm>
              <a:off x="2854" y="1541"/>
              <a:ext cx="48"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09" y="265"/>
                    <a:pt x="82" y="226"/>
                    <a:pt x="82" y="182"/>
                  </a:cubicBezTo>
                  <a:cubicBezTo>
                    <a:pt x="82" y="138"/>
                    <a:pt x="109" y="100"/>
                    <a:pt x="149" y="88"/>
                  </a:cubicBezTo>
                  <a:cubicBezTo>
                    <a:pt x="163" y="84"/>
                    <a:pt x="173" y="70"/>
                    <a:pt x="173" y="54"/>
                  </a:cubicBezTo>
                  <a:lnTo>
                    <a:pt x="173" y="35"/>
                  </a:lnTo>
                  <a:cubicBezTo>
                    <a:pt x="173" y="16"/>
                    <a:pt x="158" y="0"/>
                    <a:pt x="140" y="0"/>
                  </a:cubicBezTo>
                  <a:cubicBezTo>
                    <a:pt x="137" y="0"/>
                    <a:pt x="135" y="0"/>
                    <a:pt x="132" y="1"/>
                  </a:cubicBezTo>
                  <a:cubicBezTo>
                    <a:pt x="54" y="21"/>
                    <a:pt x="0" y="96"/>
                    <a:pt x="0" y="182"/>
                  </a:cubicBezTo>
                  <a:cubicBezTo>
                    <a:pt x="0" y="269"/>
                    <a:pt x="54" y="344"/>
                    <a:pt x="132" y="364"/>
                  </a:cubicBezTo>
                  <a:cubicBezTo>
                    <a:pt x="150" y="369"/>
                    <a:pt x="168" y="357"/>
                    <a:pt x="172" y="338"/>
                  </a:cubicBezTo>
                  <a:cubicBezTo>
                    <a:pt x="173" y="335"/>
                    <a:pt x="173" y="332"/>
                    <a:pt x="173" y="329"/>
                  </a:cubicBezTo>
                  <a:close/>
                </a:path>
              </a:pathLst>
            </a:custGeom>
            <a:solidFill>
              <a:srgbClr val="FFFF97"/>
            </a:solidFill>
            <a:ln w="0">
              <a:solidFill>
                <a:srgbClr val="000000"/>
              </a:solidFill>
              <a:round/>
              <a:headEnd/>
              <a:tailEnd/>
            </a:ln>
          </p:spPr>
          <p:txBody>
            <a:bodyPr/>
            <a:lstStyle/>
            <a:p>
              <a:endParaRPr lang="nl-NL"/>
            </a:p>
          </p:txBody>
        </p:sp>
        <p:sp>
          <p:nvSpPr>
            <p:cNvPr id="114716" name="Freeform 499"/>
            <p:cNvSpPr>
              <a:spLocks/>
            </p:cNvSpPr>
            <p:nvPr/>
          </p:nvSpPr>
          <p:spPr bwMode="auto">
            <a:xfrm>
              <a:off x="2854" y="1541"/>
              <a:ext cx="48" cy="101"/>
            </a:xfrm>
            <a:custGeom>
              <a:avLst/>
              <a:gdLst>
                <a:gd name="T0" fmla="*/ 0 w 173"/>
                <a:gd name="T1" fmla="*/ 0 h 369"/>
                <a:gd name="T2" fmla="*/ 0 w 173"/>
                <a:gd name="T3" fmla="*/ 0 h 369"/>
                <a:gd name="T4" fmla="*/ 0 w 173"/>
                <a:gd name="T5" fmla="*/ 0 h 369"/>
                <a:gd name="T6" fmla="*/ 0 w 173"/>
                <a:gd name="T7" fmla="*/ 0 h 369"/>
                <a:gd name="T8" fmla="*/ 0 w 173"/>
                <a:gd name="T9" fmla="*/ 0 h 369"/>
                <a:gd name="T10" fmla="*/ 0 w 173"/>
                <a:gd name="T11" fmla="*/ 0 h 369"/>
                <a:gd name="T12" fmla="*/ 0 w 173"/>
                <a:gd name="T13" fmla="*/ 0 h 369"/>
                <a:gd name="T14" fmla="*/ 0 w 173"/>
                <a:gd name="T15" fmla="*/ 0 h 369"/>
                <a:gd name="T16" fmla="*/ 0 w 173"/>
                <a:gd name="T17" fmla="*/ 0 h 369"/>
                <a:gd name="T18" fmla="*/ 0 w 173"/>
                <a:gd name="T19" fmla="*/ 0 h 369"/>
                <a:gd name="T20" fmla="*/ 0 w 173"/>
                <a:gd name="T21" fmla="*/ 0 h 369"/>
                <a:gd name="T22" fmla="*/ 0 w 173"/>
                <a:gd name="T23" fmla="*/ 0 h 369"/>
                <a:gd name="T24" fmla="*/ 0 w 173"/>
                <a:gd name="T25" fmla="*/ 0 h 3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3"/>
                <a:gd name="T40" fmla="*/ 0 h 369"/>
                <a:gd name="T41" fmla="*/ 173 w 173"/>
                <a:gd name="T42" fmla="*/ 369 h 3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3" h="369">
                  <a:moveTo>
                    <a:pt x="173" y="329"/>
                  </a:moveTo>
                  <a:lnTo>
                    <a:pt x="173" y="311"/>
                  </a:lnTo>
                  <a:cubicBezTo>
                    <a:pt x="173" y="295"/>
                    <a:pt x="163" y="281"/>
                    <a:pt x="149" y="277"/>
                  </a:cubicBezTo>
                  <a:cubicBezTo>
                    <a:pt x="109" y="265"/>
                    <a:pt x="82" y="226"/>
                    <a:pt x="82" y="182"/>
                  </a:cubicBezTo>
                  <a:cubicBezTo>
                    <a:pt x="82" y="138"/>
                    <a:pt x="109" y="100"/>
                    <a:pt x="149" y="88"/>
                  </a:cubicBezTo>
                  <a:cubicBezTo>
                    <a:pt x="163" y="84"/>
                    <a:pt x="173" y="70"/>
                    <a:pt x="173" y="54"/>
                  </a:cubicBezTo>
                  <a:lnTo>
                    <a:pt x="173" y="35"/>
                  </a:lnTo>
                  <a:cubicBezTo>
                    <a:pt x="173" y="16"/>
                    <a:pt x="158" y="0"/>
                    <a:pt x="140" y="0"/>
                  </a:cubicBezTo>
                  <a:cubicBezTo>
                    <a:pt x="137" y="0"/>
                    <a:pt x="135" y="0"/>
                    <a:pt x="132" y="1"/>
                  </a:cubicBezTo>
                  <a:cubicBezTo>
                    <a:pt x="54" y="21"/>
                    <a:pt x="0" y="96"/>
                    <a:pt x="0" y="182"/>
                  </a:cubicBezTo>
                  <a:cubicBezTo>
                    <a:pt x="0" y="269"/>
                    <a:pt x="54" y="344"/>
                    <a:pt x="132" y="364"/>
                  </a:cubicBezTo>
                  <a:cubicBezTo>
                    <a:pt x="150" y="369"/>
                    <a:pt x="168" y="357"/>
                    <a:pt x="172" y="338"/>
                  </a:cubicBezTo>
                  <a:cubicBezTo>
                    <a:pt x="173" y="335"/>
                    <a:pt x="173" y="332"/>
                    <a:pt x="173" y="329"/>
                  </a:cubicBezTo>
                  <a:close/>
                </a:path>
              </a:pathLst>
            </a:custGeom>
            <a:noFill/>
            <a:ln w="7938" cap="rnd">
              <a:solidFill>
                <a:srgbClr val="000000"/>
              </a:solidFill>
              <a:round/>
              <a:headEnd/>
              <a:tailEnd/>
            </a:ln>
          </p:spPr>
          <p:txBody>
            <a:bodyPr/>
            <a:lstStyle/>
            <a:p>
              <a:endParaRPr lang="nl-NL"/>
            </a:p>
          </p:txBody>
        </p:sp>
        <p:sp>
          <p:nvSpPr>
            <p:cNvPr id="114717" name="Freeform 500"/>
            <p:cNvSpPr>
              <a:spLocks/>
            </p:cNvSpPr>
            <p:nvPr/>
          </p:nvSpPr>
          <p:spPr bwMode="auto">
            <a:xfrm>
              <a:off x="2856" y="1846"/>
              <a:ext cx="74" cy="79"/>
            </a:xfrm>
            <a:custGeom>
              <a:avLst/>
              <a:gdLst>
                <a:gd name="T0" fmla="*/ 0 w 74"/>
                <a:gd name="T1" fmla="*/ 0 h 79"/>
                <a:gd name="T2" fmla="*/ 0 w 74"/>
                <a:gd name="T3" fmla="*/ 79 h 79"/>
                <a:gd name="T4" fmla="*/ 55 w 74"/>
                <a:gd name="T5" fmla="*/ 79 h 79"/>
                <a:gd name="T6" fmla="*/ 74 w 74"/>
                <a:gd name="T7" fmla="*/ 40 h 79"/>
                <a:gd name="T8" fmla="*/ 55 w 74"/>
                <a:gd name="T9" fmla="*/ 0 h 79"/>
                <a:gd name="T10" fmla="*/ 0 w 74"/>
                <a:gd name="T11" fmla="*/ 0 h 79"/>
                <a:gd name="T12" fmla="*/ 0 60000 65536"/>
                <a:gd name="T13" fmla="*/ 0 60000 65536"/>
                <a:gd name="T14" fmla="*/ 0 60000 65536"/>
                <a:gd name="T15" fmla="*/ 0 60000 65536"/>
                <a:gd name="T16" fmla="*/ 0 60000 65536"/>
                <a:gd name="T17" fmla="*/ 0 60000 65536"/>
                <a:gd name="T18" fmla="*/ 0 w 74"/>
                <a:gd name="T19" fmla="*/ 0 h 79"/>
                <a:gd name="T20" fmla="*/ 74 w 74"/>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4" h="79">
                  <a:moveTo>
                    <a:pt x="0" y="0"/>
                  </a:moveTo>
                  <a:lnTo>
                    <a:pt x="0" y="79"/>
                  </a:lnTo>
                  <a:lnTo>
                    <a:pt x="55" y="79"/>
                  </a:lnTo>
                  <a:lnTo>
                    <a:pt x="74" y="40"/>
                  </a:lnTo>
                  <a:lnTo>
                    <a:pt x="55" y="0"/>
                  </a:lnTo>
                  <a:lnTo>
                    <a:pt x="0" y="0"/>
                  </a:lnTo>
                  <a:close/>
                </a:path>
              </a:pathLst>
            </a:custGeom>
            <a:solidFill>
              <a:srgbClr val="BFFFBF"/>
            </a:solidFill>
            <a:ln w="9525">
              <a:noFill/>
              <a:round/>
              <a:headEnd/>
              <a:tailEnd/>
            </a:ln>
          </p:spPr>
          <p:txBody>
            <a:bodyPr/>
            <a:lstStyle/>
            <a:p>
              <a:endParaRPr lang="nl-NL"/>
            </a:p>
          </p:txBody>
        </p:sp>
        <p:sp>
          <p:nvSpPr>
            <p:cNvPr id="114718" name="Freeform 501"/>
            <p:cNvSpPr>
              <a:spLocks/>
            </p:cNvSpPr>
            <p:nvPr/>
          </p:nvSpPr>
          <p:spPr bwMode="auto">
            <a:xfrm>
              <a:off x="2856" y="1846"/>
              <a:ext cx="74" cy="79"/>
            </a:xfrm>
            <a:custGeom>
              <a:avLst/>
              <a:gdLst>
                <a:gd name="T0" fmla="*/ 0 w 74"/>
                <a:gd name="T1" fmla="*/ 0 h 79"/>
                <a:gd name="T2" fmla="*/ 0 w 74"/>
                <a:gd name="T3" fmla="*/ 79 h 79"/>
                <a:gd name="T4" fmla="*/ 55 w 74"/>
                <a:gd name="T5" fmla="*/ 79 h 79"/>
                <a:gd name="T6" fmla="*/ 74 w 74"/>
                <a:gd name="T7" fmla="*/ 40 h 79"/>
                <a:gd name="T8" fmla="*/ 55 w 74"/>
                <a:gd name="T9" fmla="*/ 0 h 79"/>
                <a:gd name="T10" fmla="*/ 0 w 74"/>
                <a:gd name="T11" fmla="*/ 0 h 79"/>
                <a:gd name="T12" fmla="*/ 0 60000 65536"/>
                <a:gd name="T13" fmla="*/ 0 60000 65536"/>
                <a:gd name="T14" fmla="*/ 0 60000 65536"/>
                <a:gd name="T15" fmla="*/ 0 60000 65536"/>
                <a:gd name="T16" fmla="*/ 0 60000 65536"/>
                <a:gd name="T17" fmla="*/ 0 60000 65536"/>
                <a:gd name="T18" fmla="*/ 0 w 74"/>
                <a:gd name="T19" fmla="*/ 0 h 79"/>
                <a:gd name="T20" fmla="*/ 74 w 74"/>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74" h="79">
                  <a:moveTo>
                    <a:pt x="0" y="0"/>
                  </a:moveTo>
                  <a:lnTo>
                    <a:pt x="0" y="79"/>
                  </a:lnTo>
                  <a:lnTo>
                    <a:pt x="55" y="79"/>
                  </a:lnTo>
                  <a:lnTo>
                    <a:pt x="74" y="40"/>
                  </a:lnTo>
                  <a:lnTo>
                    <a:pt x="55" y="0"/>
                  </a:lnTo>
                  <a:lnTo>
                    <a:pt x="0" y="0"/>
                  </a:lnTo>
                  <a:close/>
                </a:path>
              </a:pathLst>
            </a:custGeom>
            <a:noFill/>
            <a:ln w="7938" cap="rnd">
              <a:solidFill>
                <a:srgbClr val="000000"/>
              </a:solidFill>
              <a:round/>
              <a:headEnd/>
              <a:tailEnd/>
            </a:ln>
          </p:spPr>
          <p:txBody>
            <a:bodyPr/>
            <a:lstStyle/>
            <a:p>
              <a:endParaRPr lang="nl-NL"/>
            </a:p>
          </p:txBody>
        </p:sp>
        <p:sp>
          <p:nvSpPr>
            <p:cNvPr id="114719" name="Freeform 502"/>
            <p:cNvSpPr>
              <a:spLocks/>
            </p:cNvSpPr>
            <p:nvPr/>
          </p:nvSpPr>
          <p:spPr bwMode="auto">
            <a:xfrm>
              <a:off x="1788"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solidFill>
              <a:srgbClr val="FFBFBF"/>
            </a:solidFill>
            <a:ln w="9525">
              <a:noFill/>
              <a:round/>
              <a:headEnd/>
              <a:tailEnd/>
            </a:ln>
          </p:spPr>
          <p:txBody>
            <a:bodyPr/>
            <a:lstStyle/>
            <a:p>
              <a:endParaRPr lang="nl-NL"/>
            </a:p>
          </p:txBody>
        </p:sp>
        <p:sp>
          <p:nvSpPr>
            <p:cNvPr id="114720" name="Freeform 503"/>
            <p:cNvSpPr>
              <a:spLocks/>
            </p:cNvSpPr>
            <p:nvPr/>
          </p:nvSpPr>
          <p:spPr bwMode="auto">
            <a:xfrm>
              <a:off x="1788" y="1876"/>
              <a:ext cx="73" cy="78"/>
            </a:xfrm>
            <a:custGeom>
              <a:avLst/>
              <a:gdLst>
                <a:gd name="T0" fmla="*/ 55 w 73"/>
                <a:gd name="T1" fmla="*/ 0 h 78"/>
                <a:gd name="T2" fmla="*/ 73 w 73"/>
                <a:gd name="T3" fmla="*/ 39 h 78"/>
                <a:gd name="T4" fmla="*/ 55 w 73"/>
                <a:gd name="T5" fmla="*/ 78 h 78"/>
                <a:gd name="T6" fmla="*/ 0 w 73"/>
                <a:gd name="T7" fmla="*/ 78 h 78"/>
                <a:gd name="T8" fmla="*/ 18 w 73"/>
                <a:gd name="T9" fmla="*/ 39 h 78"/>
                <a:gd name="T10" fmla="*/ 0 w 73"/>
                <a:gd name="T11" fmla="*/ 0 h 78"/>
                <a:gd name="T12" fmla="*/ 55 w 73"/>
                <a:gd name="T13" fmla="*/ 0 h 78"/>
                <a:gd name="T14" fmla="*/ 0 60000 65536"/>
                <a:gd name="T15" fmla="*/ 0 60000 65536"/>
                <a:gd name="T16" fmla="*/ 0 60000 65536"/>
                <a:gd name="T17" fmla="*/ 0 60000 65536"/>
                <a:gd name="T18" fmla="*/ 0 60000 65536"/>
                <a:gd name="T19" fmla="*/ 0 60000 65536"/>
                <a:gd name="T20" fmla="*/ 0 60000 65536"/>
                <a:gd name="T21" fmla="*/ 0 w 73"/>
                <a:gd name="T22" fmla="*/ 0 h 78"/>
                <a:gd name="T23" fmla="*/ 73 w 7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78">
                  <a:moveTo>
                    <a:pt x="55" y="0"/>
                  </a:moveTo>
                  <a:lnTo>
                    <a:pt x="73" y="39"/>
                  </a:lnTo>
                  <a:lnTo>
                    <a:pt x="55" y="78"/>
                  </a:lnTo>
                  <a:lnTo>
                    <a:pt x="0" y="78"/>
                  </a:lnTo>
                  <a:lnTo>
                    <a:pt x="18" y="39"/>
                  </a:lnTo>
                  <a:lnTo>
                    <a:pt x="0" y="0"/>
                  </a:lnTo>
                  <a:lnTo>
                    <a:pt x="55" y="0"/>
                  </a:lnTo>
                  <a:close/>
                </a:path>
              </a:pathLst>
            </a:custGeom>
            <a:noFill/>
            <a:ln w="7938" cap="rnd">
              <a:solidFill>
                <a:srgbClr val="000000"/>
              </a:solidFill>
              <a:round/>
              <a:headEnd/>
              <a:tailEnd/>
            </a:ln>
          </p:spPr>
          <p:txBody>
            <a:bodyPr/>
            <a:lstStyle/>
            <a:p>
              <a:endParaRPr lang="nl-NL"/>
            </a:p>
          </p:txBody>
        </p:sp>
        <p:sp>
          <p:nvSpPr>
            <p:cNvPr id="114721" name="Rectangle 504"/>
            <p:cNvSpPr>
              <a:spLocks noChangeArrowheads="1"/>
            </p:cNvSpPr>
            <p:nvPr/>
          </p:nvSpPr>
          <p:spPr bwMode="auto">
            <a:xfrm>
              <a:off x="2015" y="1978"/>
              <a:ext cx="74" cy="39"/>
            </a:xfrm>
            <a:prstGeom prst="rect">
              <a:avLst/>
            </a:prstGeom>
            <a:solidFill>
              <a:srgbClr val="00FFFF"/>
            </a:solidFill>
            <a:ln w="9525">
              <a:noFill/>
              <a:miter lim="800000"/>
              <a:headEnd/>
              <a:tailEnd/>
            </a:ln>
          </p:spPr>
          <p:txBody>
            <a:bodyPr/>
            <a:lstStyle/>
            <a:p>
              <a:endParaRPr lang="nl-NL"/>
            </a:p>
          </p:txBody>
        </p:sp>
        <p:sp>
          <p:nvSpPr>
            <p:cNvPr id="114722" name="Rectangle 505"/>
            <p:cNvSpPr>
              <a:spLocks noChangeArrowheads="1"/>
            </p:cNvSpPr>
            <p:nvPr/>
          </p:nvSpPr>
          <p:spPr bwMode="auto">
            <a:xfrm>
              <a:off x="2015" y="1978"/>
              <a:ext cx="74" cy="39"/>
            </a:xfrm>
            <a:prstGeom prst="rect">
              <a:avLst/>
            </a:prstGeom>
            <a:noFill/>
            <a:ln w="7938" cap="rnd">
              <a:solidFill>
                <a:srgbClr val="000000"/>
              </a:solidFill>
              <a:round/>
              <a:headEnd/>
              <a:tailEnd/>
            </a:ln>
          </p:spPr>
          <p:txBody>
            <a:bodyPr/>
            <a:lstStyle/>
            <a:p>
              <a:endParaRPr lang="nl-NL"/>
            </a:p>
          </p:txBody>
        </p:sp>
        <p:sp>
          <p:nvSpPr>
            <p:cNvPr id="114723" name="Rectangle 506"/>
            <p:cNvSpPr>
              <a:spLocks noChangeArrowheads="1"/>
            </p:cNvSpPr>
            <p:nvPr/>
          </p:nvSpPr>
          <p:spPr bwMode="auto">
            <a:xfrm rot="5400000">
              <a:off x="1742" y="1763"/>
              <a:ext cx="3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24" name="Rectangle 507"/>
            <p:cNvSpPr>
              <a:spLocks noChangeArrowheads="1"/>
            </p:cNvSpPr>
            <p:nvPr/>
          </p:nvSpPr>
          <p:spPr bwMode="auto">
            <a:xfrm rot="5400000">
              <a:off x="1747" y="1794"/>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114725" name="Rectangle 508"/>
            <p:cNvSpPr>
              <a:spLocks noChangeArrowheads="1"/>
            </p:cNvSpPr>
            <p:nvPr/>
          </p:nvSpPr>
          <p:spPr bwMode="auto">
            <a:xfrm rot="5400000">
              <a:off x="1745" y="1825"/>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26" name="Rectangle 509"/>
            <p:cNvSpPr>
              <a:spLocks noChangeArrowheads="1"/>
            </p:cNvSpPr>
            <p:nvPr/>
          </p:nvSpPr>
          <p:spPr bwMode="auto">
            <a:xfrm rot="5400000">
              <a:off x="1746" y="1854"/>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27" name="Rectangle 510"/>
            <p:cNvSpPr>
              <a:spLocks noChangeArrowheads="1"/>
            </p:cNvSpPr>
            <p:nvPr/>
          </p:nvSpPr>
          <p:spPr bwMode="auto">
            <a:xfrm rot="5400000">
              <a:off x="1752" y="1876"/>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28" name="Rectangle 511"/>
            <p:cNvSpPr>
              <a:spLocks noChangeArrowheads="1"/>
            </p:cNvSpPr>
            <p:nvPr/>
          </p:nvSpPr>
          <p:spPr bwMode="auto">
            <a:xfrm rot="5400000">
              <a:off x="1680" y="1763"/>
              <a:ext cx="3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29" name="Rectangle 512"/>
            <p:cNvSpPr>
              <a:spLocks noChangeArrowheads="1"/>
            </p:cNvSpPr>
            <p:nvPr/>
          </p:nvSpPr>
          <p:spPr bwMode="auto">
            <a:xfrm rot="5400000">
              <a:off x="1692" y="1789"/>
              <a:ext cx="10"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i</a:t>
              </a:r>
              <a:endParaRPr lang="en-US" altLang="zh-CN" i="0">
                <a:ea typeface="宋体" pitchFamily="2" charset="-122"/>
              </a:endParaRPr>
            </a:p>
          </p:txBody>
        </p:sp>
        <p:sp>
          <p:nvSpPr>
            <p:cNvPr id="114730" name="Rectangle 513"/>
            <p:cNvSpPr>
              <a:spLocks noChangeArrowheads="1"/>
            </p:cNvSpPr>
            <p:nvPr/>
          </p:nvSpPr>
          <p:spPr bwMode="auto">
            <a:xfrm rot="5400000">
              <a:off x="1683" y="1812"/>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31" name="Rectangle 514"/>
            <p:cNvSpPr>
              <a:spLocks noChangeArrowheads="1"/>
            </p:cNvSpPr>
            <p:nvPr/>
          </p:nvSpPr>
          <p:spPr bwMode="auto">
            <a:xfrm rot="5400000">
              <a:off x="1685" y="1842"/>
              <a:ext cx="2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k</a:t>
              </a:r>
              <a:endParaRPr lang="en-US" altLang="zh-CN" i="0">
                <a:ea typeface="宋体" pitchFamily="2" charset="-122"/>
              </a:endParaRPr>
            </a:p>
          </p:txBody>
        </p:sp>
        <p:sp>
          <p:nvSpPr>
            <p:cNvPr id="114732" name="Rectangle 515"/>
            <p:cNvSpPr>
              <a:spLocks noChangeArrowheads="1"/>
            </p:cNvSpPr>
            <p:nvPr/>
          </p:nvSpPr>
          <p:spPr bwMode="auto">
            <a:xfrm rot="5400000">
              <a:off x="1684" y="1867"/>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33" name="Rectangle 516"/>
            <p:cNvSpPr>
              <a:spLocks noChangeArrowheads="1"/>
            </p:cNvSpPr>
            <p:nvPr/>
          </p:nvSpPr>
          <p:spPr bwMode="auto">
            <a:xfrm rot="5400000">
              <a:off x="1722" y="1419"/>
              <a:ext cx="30"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F</a:t>
              </a:r>
              <a:endParaRPr lang="en-US" altLang="zh-CN" i="0">
                <a:ea typeface="宋体" pitchFamily="2" charset="-122"/>
              </a:endParaRPr>
            </a:p>
          </p:txBody>
        </p:sp>
        <p:sp>
          <p:nvSpPr>
            <p:cNvPr id="114734" name="Rectangle 517"/>
            <p:cNvSpPr>
              <a:spLocks noChangeArrowheads="1"/>
            </p:cNvSpPr>
            <p:nvPr/>
          </p:nvSpPr>
          <p:spPr bwMode="auto">
            <a:xfrm rot="5400000">
              <a:off x="1724" y="1455"/>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114735" name="Rectangle 518"/>
            <p:cNvSpPr>
              <a:spLocks noChangeArrowheads="1"/>
            </p:cNvSpPr>
            <p:nvPr/>
          </p:nvSpPr>
          <p:spPr bwMode="auto">
            <a:xfrm rot="5400000">
              <a:off x="1724" y="1485"/>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36" name="Rectangle 519"/>
            <p:cNvSpPr>
              <a:spLocks noChangeArrowheads="1"/>
            </p:cNvSpPr>
            <p:nvPr/>
          </p:nvSpPr>
          <p:spPr bwMode="auto">
            <a:xfrm rot="5400000">
              <a:off x="1723" y="1513"/>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37" name="Rectangle 520"/>
            <p:cNvSpPr>
              <a:spLocks noChangeArrowheads="1"/>
            </p:cNvSpPr>
            <p:nvPr/>
          </p:nvSpPr>
          <p:spPr bwMode="auto">
            <a:xfrm rot="5400000">
              <a:off x="1730" y="1537"/>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38" name="Rectangle 521"/>
            <p:cNvSpPr>
              <a:spLocks noChangeArrowheads="1"/>
            </p:cNvSpPr>
            <p:nvPr/>
          </p:nvSpPr>
          <p:spPr bwMode="auto">
            <a:xfrm rot="5400000">
              <a:off x="1724" y="1555"/>
              <a:ext cx="2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39" name="Rectangle 522"/>
            <p:cNvSpPr>
              <a:spLocks noChangeArrowheads="1"/>
            </p:cNvSpPr>
            <p:nvPr/>
          </p:nvSpPr>
          <p:spPr bwMode="auto">
            <a:xfrm rot="-5400000">
              <a:off x="2984" y="1627"/>
              <a:ext cx="3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114740" name="Rectangle 523"/>
            <p:cNvSpPr>
              <a:spLocks noChangeArrowheads="1"/>
            </p:cNvSpPr>
            <p:nvPr/>
          </p:nvSpPr>
          <p:spPr bwMode="auto">
            <a:xfrm rot="-5400000">
              <a:off x="2988" y="1593"/>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41" name="Rectangle 524"/>
            <p:cNvSpPr>
              <a:spLocks noChangeArrowheads="1"/>
            </p:cNvSpPr>
            <p:nvPr/>
          </p:nvSpPr>
          <p:spPr bwMode="auto">
            <a:xfrm rot="-5400000">
              <a:off x="2988" y="1565"/>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42" name="Rectangle 525"/>
            <p:cNvSpPr>
              <a:spLocks noChangeArrowheads="1"/>
            </p:cNvSpPr>
            <p:nvPr/>
          </p:nvSpPr>
          <p:spPr bwMode="auto">
            <a:xfrm rot="-5400000">
              <a:off x="2988" y="1531"/>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43" name="Rectangle 526"/>
            <p:cNvSpPr>
              <a:spLocks noChangeArrowheads="1"/>
            </p:cNvSpPr>
            <p:nvPr/>
          </p:nvSpPr>
          <p:spPr bwMode="auto">
            <a:xfrm rot="-5400000">
              <a:off x="2988" y="1500"/>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114744" name="Rectangle 527"/>
            <p:cNvSpPr>
              <a:spLocks noChangeArrowheads="1"/>
            </p:cNvSpPr>
            <p:nvPr/>
          </p:nvSpPr>
          <p:spPr bwMode="auto">
            <a:xfrm rot="-5400000">
              <a:off x="2992" y="1476"/>
              <a:ext cx="1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45" name="Rectangle 528"/>
            <p:cNvSpPr>
              <a:spLocks noChangeArrowheads="1"/>
            </p:cNvSpPr>
            <p:nvPr/>
          </p:nvSpPr>
          <p:spPr bwMode="auto">
            <a:xfrm rot="-5400000">
              <a:off x="2986" y="1458"/>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a</a:t>
              </a:r>
              <a:endParaRPr lang="en-US" altLang="zh-CN" i="0">
                <a:ea typeface="宋体" pitchFamily="2" charset="-122"/>
              </a:endParaRPr>
            </a:p>
          </p:txBody>
        </p:sp>
        <p:sp>
          <p:nvSpPr>
            <p:cNvPr id="114746" name="Rectangle 529"/>
            <p:cNvSpPr>
              <a:spLocks noChangeArrowheads="1"/>
            </p:cNvSpPr>
            <p:nvPr/>
          </p:nvSpPr>
          <p:spPr bwMode="auto">
            <a:xfrm rot="-5400000">
              <a:off x="2988" y="1430"/>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47" name="Rectangle 530"/>
            <p:cNvSpPr>
              <a:spLocks noChangeArrowheads="1"/>
            </p:cNvSpPr>
            <p:nvPr/>
          </p:nvSpPr>
          <p:spPr bwMode="auto">
            <a:xfrm rot="-5400000">
              <a:off x="2993" y="1409"/>
              <a:ext cx="10"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l</a:t>
              </a:r>
              <a:endParaRPr lang="en-US" altLang="zh-CN" i="0">
                <a:ea typeface="宋体" pitchFamily="2" charset="-122"/>
              </a:endParaRPr>
            </a:p>
          </p:txBody>
        </p:sp>
        <p:sp>
          <p:nvSpPr>
            <p:cNvPr id="114748" name="Rectangle 531"/>
            <p:cNvSpPr>
              <a:spLocks noChangeArrowheads="1"/>
            </p:cNvSpPr>
            <p:nvPr/>
          </p:nvSpPr>
          <p:spPr bwMode="auto">
            <a:xfrm rot="-5400000">
              <a:off x="2987" y="1385"/>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49" name="Rectangle 532"/>
            <p:cNvSpPr>
              <a:spLocks noChangeArrowheads="1"/>
            </p:cNvSpPr>
            <p:nvPr/>
          </p:nvSpPr>
          <p:spPr bwMode="auto">
            <a:xfrm rot="-5400000">
              <a:off x="2989" y="1355"/>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50" name="Rectangle 533"/>
            <p:cNvSpPr>
              <a:spLocks noChangeArrowheads="1"/>
            </p:cNvSpPr>
            <p:nvPr/>
          </p:nvSpPr>
          <p:spPr bwMode="auto">
            <a:xfrm rot="-5400000">
              <a:off x="2958" y="1831"/>
              <a:ext cx="32"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51" name="Rectangle 534"/>
            <p:cNvSpPr>
              <a:spLocks noChangeArrowheads="1"/>
            </p:cNvSpPr>
            <p:nvPr/>
          </p:nvSpPr>
          <p:spPr bwMode="auto">
            <a:xfrm rot="-5400000">
              <a:off x="2962" y="1798"/>
              <a:ext cx="2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v</a:t>
              </a:r>
              <a:endParaRPr lang="en-US" altLang="zh-CN" i="0">
                <a:ea typeface="宋体" pitchFamily="2" charset="-122"/>
              </a:endParaRPr>
            </a:p>
          </p:txBody>
        </p:sp>
        <p:sp>
          <p:nvSpPr>
            <p:cNvPr id="114752" name="Rectangle 535"/>
            <p:cNvSpPr>
              <a:spLocks noChangeArrowheads="1"/>
            </p:cNvSpPr>
            <p:nvPr/>
          </p:nvSpPr>
          <p:spPr bwMode="auto">
            <a:xfrm rot="-5400000">
              <a:off x="2961" y="1771"/>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53" name="Rectangle 536"/>
            <p:cNvSpPr>
              <a:spLocks noChangeArrowheads="1"/>
            </p:cNvSpPr>
            <p:nvPr/>
          </p:nvSpPr>
          <p:spPr bwMode="auto">
            <a:xfrm rot="-5400000">
              <a:off x="2960" y="1742"/>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54" name="Rectangle 537"/>
            <p:cNvSpPr>
              <a:spLocks noChangeArrowheads="1"/>
            </p:cNvSpPr>
            <p:nvPr/>
          </p:nvSpPr>
          <p:spPr bwMode="auto">
            <a:xfrm rot="-5400000">
              <a:off x="2964" y="1715"/>
              <a:ext cx="1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55" name="Rectangle 538"/>
            <p:cNvSpPr>
              <a:spLocks noChangeArrowheads="1"/>
            </p:cNvSpPr>
            <p:nvPr/>
          </p:nvSpPr>
          <p:spPr bwMode="auto">
            <a:xfrm rot="-5400000">
              <a:off x="3019" y="1860"/>
              <a:ext cx="32"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56" name="Rectangle 539"/>
            <p:cNvSpPr>
              <a:spLocks noChangeArrowheads="1"/>
            </p:cNvSpPr>
            <p:nvPr/>
          </p:nvSpPr>
          <p:spPr bwMode="auto">
            <a:xfrm rot="-5400000">
              <a:off x="3021" y="1829"/>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757" name="Rectangle 540"/>
            <p:cNvSpPr>
              <a:spLocks noChangeArrowheads="1"/>
            </p:cNvSpPr>
            <p:nvPr/>
          </p:nvSpPr>
          <p:spPr bwMode="auto">
            <a:xfrm rot="-5400000">
              <a:off x="3021" y="1796"/>
              <a:ext cx="27"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u</a:t>
              </a:r>
              <a:endParaRPr lang="en-US" altLang="zh-CN" i="0">
                <a:ea typeface="宋体" pitchFamily="2" charset="-122"/>
              </a:endParaRPr>
            </a:p>
          </p:txBody>
        </p:sp>
        <p:sp>
          <p:nvSpPr>
            <p:cNvPr id="114758" name="Rectangle 541"/>
            <p:cNvSpPr>
              <a:spLocks noChangeArrowheads="1"/>
            </p:cNvSpPr>
            <p:nvPr/>
          </p:nvSpPr>
          <p:spPr bwMode="auto">
            <a:xfrm rot="-5400000">
              <a:off x="3027" y="1772"/>
              <a:ext cx="1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a:t>
              </a:r>
              <a:endParaRPr lang="en-US" altLang="zh-CN" i="0">
                <a:ea typeface="宋体" pitchFamily="2" charset="-122"/>
              </a:endParaRPr>
            </a:p>
          </p:txBody>
        </p:sp>
        <p:sp>
          <p:nvSpPr>
            <p:cNvPr id="114759" name="Rectangle 542"/>
            <p:cNvSpPr>
              <a:spLocks noChangeArrowheads="1"/>
            </p:cNvSpPr>
            <p:nvPr/>
          </p:nvSpPr>
          <p:spPr bwMode="auto">
            <a:xfrm rot="-5400000">
              <a:off x="3023" y="1752"/>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60" name="Rectangle 543"/>
            <p:cNvSpPr>
              <a:spLocks noChangeArrowheads="1"/>
            </p:cNvSpPr>
            <p:nvPr/>
          </p:nvSpPr>
          <p:spPr bwMode="auto">
            <a:xfrm rot="-5400000">
              <a:off x="3022" y="1721"/>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61" name="Rectangle 544"/>
            <p:cNvSpPr>
              <a:spLocks noChangeArrowheads="1"/>
            </p:cNvSpPr>
            <p:nvPr/>
          </p:nvSpPr>
          <p:spPr bwMode="auto">
            <a:xfrm rot="-5400000">
              <a:off x="3023" y="1693"/>
              <a:ext cx="24"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s</a:t>
              </a:r>
              <a:endParaRPr lang="en-US" altLang="zh-CN" i="0">
                <a:ea typeface="宋体" pitchFamily="2" charset="-122"/>
              </a:endParaRPr>
            </a:p>
          </p:txBody>
        </p:sp>
        <p:sp>
          <p:nvSpPr>
            <p:cNvPr id="114762" name="Line 545"/>
            <p:cNvSpPr>
              <a:spLocks noChangeShapeType="1"/>
            </p:cNvSpPr>
            <p:nvPr/>
          </p:nvSpPr>
          <p:spPr bwMode="auto">
            <a:xfrm>
              <a:off x="1861" y="1768"/>
              <a:ext cx="122" cy="1"/>
            </a:xfrm>
            <a:prstGeom prst="line">
              <a:avLst/>
            </a:prstGeom>
            <a:noFill/>
            <a:ln w="3175" cap="rnd">
              <a:solidFill>
                <a:srgbClr val="000000"/>
              </a:solidFill>
              <a:round/>
              <a:headEnd/>
              <a:tailEnd/>
            </a:ln>
          </p:spPr>
          <p:txBody>
            <a:bodyPr/>
            <a:lstStyle/>
            <a:p>
              <a:endParaRPr lang="nl-NL"/>
            </a:p>
          </p:txBody>
        </p:sp>
        <p:sp>
          <p:nvSpPr>
            <p:cNvPr id="114763" name="Line 546"/>
            <p:cNvSpPr>
              <a:spLocks noChangeShapeType="1"/>
            </p:cNvSpPr>
            <p:nvPr/>
          </p:nvSpPr>
          <p:spPr bwMode="auto">
            <a:xfrm>
              <a:off x="1861" y="1915"/>
              <a:ext cx="121" cy="1"/>
            </a:xfrm>
            <a:prstGeom prst="line">
              <a:avLst/>
            </a:prstGeom>
            <a:noFill/>
            <a:ln w="3175" cap="rnd">
              <a:solidFill>
                <a:srgbClr val="000000"/>
              </a:solidFill>
              <a:round/>
              <a:headEnd/>
              <a:tailEnd/>
            </a:ln>
          </p:spPr>
          <p:txBody>
            <a:bodyPr/>
            <a:lstStyle/>
            <a:p>
              <a:endParaRPr lang="nl-NL"/>
            </a:p>
          </p:txBody>
        </p:sp>
        <p:sp>
          <p:nvSpPr>
            <p:cNvPr id="114764" name="Line 547"/>
            <p:cNvSpPr>
              <a:spLocks noChangeShapeType="1"/>
            </p:cNvSpPr>
            <p:nvPr/>
          </p:nvSpPr>
          <p:spPr bwMode="auto">
            <a:xfrm flipH="1">
              <a:off x="2764" y="1886"/>
              <a:ext cx="92" cy="1"/>
            </a:xfrm>
            <a:prstGeom prst="line">
              <a:avLst/>
            </a:prstGeom>
            <a:noFill/>
            <a:ln w="3175" cap="rnd">
              <a:solidFill>
                <a:srgbClr val="000000"/>
              </a:solidFill>
              <a:round/>
              <a:headEnd/>
              <a:tailEnd/>
            </a:ln>
          </p:spPr>
          <p:txBody>
            <a:bodyPr/>
            <a:lstStyle/>
            <a:p>
              <a:endParaRPr lang="nl-NL"/>
            </a:p>
          </p:txBody>
        </p:sp>
        <p:sp>
          <p:nvSpPr>
            <p:cNvPr id="114765" name="Line 548"/>
            <p:cNvSpPr>
              <a:spLocks noChangeShapeType="1"/>
            </p:cNvSpPr>
            <p:nvPr/>
          </p:nvSpPr>
          <p:spPr bwMode="auto">
            <a:xfrm flipH="1">
              <a:off x="2764" y="1738"/>
              <a:ext cx="92" cy="1"/>
            </a:xfrm>
            <a:prstGeom prst="line">
              <a:avLst/>
            </a:prstGeom>
            <a:noFill/>
            <a:ln w="3175" cap="rnd">
              <a:solidFill>
                <a:srgbClr val="000000"/>
              </a:solidFill>
              <a:round/>
              <a:headEnd/>
              <a:tailEnd/>
            </a:ln>
          </p:spPr>
          <p:txBody>
            <a:bodyPr/>
            <a:lstStyle/>
            <a:p>
              <a:endParaRPr lang="nl-NL"/>
            </a:p>
          </p:txBody>
        </p:sp>
        <p:sp>
          <p:nvSpPr>
            <p:cNvPr id="114766" name="Line 549"/>
            <p:cNvSpPr>
              <a:spLocks noChangeShapeType="1"/>
            </p:cNvSpPr>
            <p:nvPr/>
          </p:nvSpPr>
          <p:spPr bwMode="auto">
            <a:xfrm flipH="1">
              <a:off x="2764" y="1591"/>
              <a:ext cx="90" cy="1"/>
            </a:xfrm>
            <a:prstGeom prst="line">
              <a:avLst/>
            </a:prstGeom>
            <a:noFill/>
            <a:ln w="3175" cap="rnd">
              <a:solidFill>
                <a:srgbClr val="000000"/>
              </a:solidFill>
              <a:round/>
              <a:headEnd/>
              <a:tailEnd/>
            </a:ln>
          </p:spPr>
          <p:txBody>
            <a:bodyPr/>
            <a:lstStyle/>
            <a:p>
              <a:endParaRPr lang="nl-NL"/>
            </a:p>
          </p:txBody>
        </p:sp>
        <p:sp>
          <p:nvSpPr>
            <p:cNvPr id="114767" name="Line 550"/>
            <p:cNvSpPr>
              <a:spLocks noChangeShapeType="1"/>
            </p:cNvSpPr>
            <p:nvPr/>
          </p:nvSpPr>
          <p:spPr bwMode="auto">
            <a:xfrm flipH="1">
              <a:off x="2764" y="1443"/>
              <a:ext cx="90" cy="1"/>
            </a:xfrm>
            <a:prstGeom prst="line">
              <a:avLst/>
            </a:prstGeom>
            <a:noFill/>
            <a:ln w="3175" cap="rnd">
              <a:solidFill>
                <a:srgbClr val="000000"/>
              </a:solidFill>
              <a:round/>
              <a:headEnd/>
              <a:tailEnd/>
            </a:ln>
          </p:spPr>
          <p:txBody>
            <a:bodyPr/>
            <a:lstStyle/>
            <a:p>
              <a:endParaRPr lang="nl-NL"/>
            </a:p>
          </p:txBody>
        </p:sp>
        <p:sp>
          <p:nvSpPr>
            <p:cNvPr id="114768" name="Freeform 551"/>
            <p:cNvSpPr>
              <a:spLocks/>
            </p:cNvSpPr>
            <p:nvPr/>
          </p:nvSpPr>
          <p:spPr bwMode="auto">
            <a:xfrm>
              <a:off x="2380" y="832"/>
              <a:ext cx="47" cy="49"/>
            </a:xfrm>
            <a:custGeom>
              <a:avLst/>
              <a:gdLst>
                <a:gd name="T0" fmla="*/ 0 w 166"/>
                <a:gd name="T1" fmla="*/ 0 h 178"/>
                <a:gd name="T2" fmla="*/ 0 w 166"/>
                <a:gd name="T3" fmla="*/ 0 h 178"/>
                <a:gd name="T4" fmla="*/ 0 w 166"/>
                <a:gd name="T5" fmla="*/ 0 h 178"/>
                <a:gd name="T6" fmla="*/ 0 w 166"/>
                <a:gd name="T7" fmla="*/ 0 h 178"/>
                <a:gd name="T8" fmla="*/ 0 w 166"/>
                <a:gd name="T9" fmla="*/ 0 h 178"/>
                <a:gd name="T10" fmla="*/ 0 w 166"/>
                <a:gd name="T11" fmla="*/ 0 h 178"/>
                <a:gd name="T12" fmla="*/ 0 60000 65536"/>
                <a:gd name="T13" fmla="*/ 0 60000 65536"/>
                <a:gd name="T14" fmla="*/ 0 60000 65536"/>
                <a:gd name="T15" fmla="*/ 0 60000 65536"/>
                <a:gd name="T16" fmla="*/ 0 60000 65536"/>
                <a:gd name="T17" fmla="*/ 0 60000 65536"/>
                <a:gd name="T18" fmla="*/ 0 w 166"/>
                <a:gd name="T19" fmla="*/ 0 h 178"/>
                <a:gd name="T20" fmla="*/ 166 w 166"/>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66" h="178">
                  <a:moveTo>
                    <a:pt x="0" y="89"/>
                  </a:moveTo>
                  <a:cubicBezTo>
                    <a:pt x="0" y="40"/>
                    <a:pt x="37" y="0"/>
                    <a:pt x="83" y="0"/>
                  </a:cubicBezTo>
                  <a:cubicBezTo>
                    <a:pt x="129" y="0"/>
                    <a:pt x="166" y="40"/>
                    <a:pt x="166" y="89"/>
                  </a:cubicBezTo>
                  <a:cubicBezTo>
                    <a:pt x="166" y="89"/>
                    <a:pt x="166" y="89"/>
                    <a:pt x="166" y="89"/>
                  </a:cubicBezTo>
                  <a:cubicBezTo>
                    <a:pt x="166" y="138"/>
                    <a:pt x="129" y="178"/>
                    <a:pt x="83" y="178"/>
                  </a:cubicBezTo>
                  <a:cubicBezTo>
                    <a:pt x="37" y="178"/>
                    <a:pt x="0" y="138"/>
                    <a:pt x="0" y="89"/>
                  </a:cubicBezTo>
                </a:path>
              </a:pathLst>
            </a:custGeom>
            <a:solidFill>
              <a:srgbClr val="FFFFFF"/>
            </a:solidFill>
            <a:ln w="0">
              <a:solidFill>
                <a:srgbClr val="000000"/>
              </a:solidFill>
              <a:round/>
              <a:headEnd/>
              <a:tailEnd/>
            </a:ln>
          </p:spPr>
          <p:txBody>
            <a:bodyPr/>
            <a:lstStyle/>
            <a:p>
              <a:endParaRPr lang="nl-NL"/>
            </a:p>
          </p:txBody>
        </p:sp>
        <p:sp>
          <p:nvSpPr>
            <p:cNvPr id="114769" name="Freeform 552"/>
            <p:cNvSpPr>
              <a:spLocks/>
            </p:cNvSpPr>
            <p:nvPr/>
          </p:nvSpPr>
          <p:spPr bwMode="auto">
            <a:xfrm>
              <a:off x="2380" y="832"/>
              <a:ext cx="47" cy="49"/>
            </a:xfrm>
            <a:custGeom>
              <a:avLst/>
              <a:gdLst>
                <a:gd name="T0" fmla="*/ 0 w 47"/>
                <a:gd name="T1" fmla="*/ 25 h 49"/>
                <a:gd name="T2" fmla="*/ 24 w 47"/>
                <a:gd name="T3" fmla="*/ 0 h 49"/>
                <a:gd name="T4" fmla="*/ 47 w 47"/>
                <a:gd name="T5" fmla="*/ 25 h 49"/>
                <a:gd name="T6" fmla="*/ 47 w 47"/>
                <a:gd name="T7" fmla="*/ 25 h 49"/>
                <a:gd name="T8" fmla="*/ 24 w 47"/>
                <a:gd name="T9" fmla="*/ 49 h 49"/>
                <a:gd name="T10" fmla="*/ 0 w 47"/>
                <a:gd name="T11" fmla="*/ 25 h 49"/>
                <a:gd name="T12" fmla="*/ 0 60000 65536"/>
                <a:gd name="T13" fmla="*/ 0 60000 65536"/>
                <a:gd name="T14" fmla="*/ 0 60000 65536"/>
                <a:gd name="T15" fmla="*/ 0 60000 65536"/>
                <a:gd name="T16" fmla="*/ 0 60000 65536"/>
                <a:gd name="T17" fmla="*/ 0 60000 65536"/>
                <a:gd name="T18" fmla="*/ 0 w 47"/>
                <a:gd name="T19" fmla="*/ 0 h 49"/>
                <a:gd name="T20" fmla="*/ 47 w 47"/>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7" h="49">
                  <a:moveTo>
                    <a:pt x="0" y="25"/>
                  </a:moveTo>
                  <a:cubicBezTo>
                    <a:pt x="0" y="11"/>
                    <a:pt x="11" y="0"/>
                    <a:pt x="24" y="0"/>
                  </a:cubicBezTo>
                  <a:cubicBezTo>
                    <a:pt x="36" y="0"/>
                    <a:pt x="47" y="11"/>
                    <a:pt x="47" y="25"/>
                  </a:cubicBezTo>
                  <a:cubicBezTo>
                    <a:pt x="47" y="25"/>
                    <a:pt x="47" y="25"/>
                    <a:pt x="47" y="25"/>
                  </a:cubicBezTo>
                  <a:cubicBezTo>
                    <a:pt x="47" y="38"/>
                    <a:pt x="36" y="49"/>
                    <a:pt x="24" y="49"/>
                  </a:cubicBezTo>
                  <a:cubicBezTo>
                    <a:pt x="11" y="49"/>
                    <a:pt x="0" y="38"/>
                    <a:pt x="0" y="25"/>
                  </a:cubicBezTo>
                </a:path>
              </a:pathLst>
            </a:custGeom>
            <a:noFill/>
            <a:ln w="7938" cap="rnd">
              <a:solidFill>
                <a:srgbClr val="000000"/>
              </a:solidFill>
              <a:round/>
              <a:headEnd/>
              <a:tailEnd/>
            </a:ln>
          </p:spPr>
          <p:txBody>
            <a:bodyPr/>
            <a:lstStyle/>
            <a:p>
              <a:endParaRPr lang="nl-NL"/>
            </a:p>
          </p:txBody>
        </p:sp>
        <p:sp>
          <p:nvSpPr>
            <p:cNvPr id="114770" name="Line 553"/>
            <p:cNvSpPr>
              <a:spLocks noChangeShapeType="1"/>
            </p:cNvSpPr>
            <p:nvPr/>
          </p:nvSpPr>
          <p:spPr bwMode="auto">
            <a:xfrm>
              <a:off x="2404" y="881"/>
              <a:ext cx="1" cy="463"/>
            </a:xfrm>
            <a:prstGeom prst="line">
              <a:avLst/>
            </a:prstGeom>
            <a:noFill/>
            <a:ln w="3175" cap="rnd">
              <a:solidFill>
                <a:srgbClr val="000000"/>
              </a:solidFill>
              <a:round/>
              <a:headEnd/>
              <a:tailEnd/>
            </a:ln>
          </p:spPr>
          <p:txBody>
            <a:bodyPr/>
            <a:lstStyle/>
            <a:p>
              <a:endParaRPr lang="nl-NL"/>
            </a:p>
          </p:txBody>
        </p:sp>
        <p:sp>
          <p:nvSpPr>
            <p:cNvPr id="114771" name="Rectangle 554"/>
            <p:cNvSpPr>
              <a:spLocks noChangeArrowheads="1"/>
            </p:cNvSpPr>
            <p:nvPr/>
          </p:nvSpPr>
          <p:spPr bwMode="auto">
            <a:xfrm>
              <a:off x="2046" y="764"/>
              <a:ext cx="268" cy="58"/>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Component</a:t>
              </a:r>
              <a:endParaRPr lang="en-US" altLang="zh-CN" i="0">
                <a:ea typeface="宋体" pitchFamily="2" charset="-122"/>
              </a:endParaRPr>
            </a:p>
          </p:txBody>
        </p:sp>
        <p:sp>
          <p:nvSpPr>
            <p:cNvPr id="114772" name="Rectangle 555"/>
            <p:cNvSpPr>
              <a:spLocks noChangeArrowheads="1"/>
            </p:cNvSpPr>
            <p:nvPr/>
          </p:nvSpPr>
          <p:spPr bwMode="auto">
            <a:xfrm>
              <a:off x="2060" y="830"/>
              <a:ext cx="239" cy="57"/>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Reference</a:t>
              </a:r>
              <a:endParaRPr lang="en-US" altLang="zh-CN" i="0">
                <a:ea typeface="宋体" pitchFamily="2" charset="-122"/>
              </a:endParaRPr>
            </a:p>
          </p:txBody>
        </p:sp>
        <p:sp>
          <p:nvSpPr>
            <p:cNvPr id="114773" name="Freeform 556"/>
            <p:cNvSpPr>
              <a:spLocks/>
            </p:cNvSpPr>
            <p:nvPr/>
          </p:nvSpPr>
          <p:spPr bwMode="auto">
            <a:xfrm>
              <a:off x="2497" y="1362"/>
              <a:ext cx="279" cy="592"/>
            </a:xfrm>
            <a:custGeom>
              <a:avLst/>
              <a:gdLst>
                <a:gd name="T0" fmla="*/ 0 w 997"/>
                <a:gd name="T1" fmla="*/ 0 h 2148"/>
                <a:gd name="T2" fmla="*/ 0 w 997"/>
                <a:gd name="T3" fmla="*/ 0 h 2148"/>
                <a:gd name="T4" fmla="*/ 0 w 997"/>
                <a:gd name="T5" fmla="*/ 0 h 2148"/>
                <a:gd name="T6" fmla="*/ 0 w 997"/>
                <a:gd name="T7" fmla="*/ 0 h 2148"/>
                <a:gd name="T8" fmla="*/ 0 w 997"/>
                <a:gd name="T9" fmla="*/ 0 h 2148"/>
                <a:gd name="T10" fmla="*/ 0 w 997"/>
                <a:gd name="T11" fmla="*/ 0 h 2148"/>
                <a:gd name="T12" fmla="*/ 0 w 997"/>
                <a:gd name="T13" fmla="*/ 0 h 2148"/>
                <a:gd name="T14" fmla="*/ 0 w 997"/>
                <a:gd name="T15" fmla="*/ 0 h 2148"/>
                <a:gd name="T16" fmla="*/ 0 w 997"/>
                <a:gd name="T17" fmla="*/ 0 h 2148"/>
                <a:gd name="T18" fmla="*/ 0 w 997"/>
                <a:gd name="T19" fmla="*/ 0 h 2148"/>
                <a:gd name="T20" fmla="*/ 0 w 997"/>
                <a:gd name="T21" fmla="*/ 0 h 2148"/>
                <a:gd name="T22" fmla="*/ 0 w 997"/>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7"/>
                <a:gd name="T37" fmla="*/ 0 h 2148"/>
                <a:gd name="T38" fmla="*/ 997 w 997"/>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7" h="2148">
                  <a:moveTo>
                    <a:pt x="997" y="226"/>
                  </a:moveTo>
                  <a:cubicBezTo>
                    <a:pt x="997" y="101"/>
                    <a:pt x="903" y="0"/>
                    <a:pt x="787" y="0"/>
                  </a:cubicBezTo>
                  <a:lnTo>
                    <a:pt x="210" y="0"/>
                  </a:lnTo>
                  <a:cubicBezTo>
                    <a:pt x="94" y="0"/>
                    <a:pt x="0" y="101"/>
                    <a:pt x="0" y="226"/>
                  </a:cubicBezTo>
                  <a:lnTo>
                    <a:pt x="0" y="1922"/>
                  </a:lnTo>
                  <a:cubicBezTo>
                    <a:pt x="0" y="2047"/>
                    <a:pt x="94" y="2148"/>
                    <a:pt x="210" y="2148"/>
                  </a:cubicBezTo>
                  <a:lnTo>
                    <a:pt x="787" y="2148"/>
                  </a:lnTo>
                  <a:cubicBezTo>
                    <a:pt x="903" y="2148"/>
                    <a:pt x="997" y="2047"/>
                    <a:pt x="997" y="1922"/>
                  </a:cubicBezTo>
                  <a:lnTo>
                    <a:pt x="997" y="226"/>
                  </a:lnTo>
                  <a:close/>
                </a:path>
              </a:pathLst>
            </a:custGeom>
            <a:solidFill>
              <a:srgbClr val="FFC6FF"/>
            </a:solidFill>
            <a:ln w="0">
              <a:solidFill>
                <a:srgbClr val="000000"/>
              </a:solidFill>
              <a:round/>
              <a:headEnd/>
              <a:tailEnd/>
            </a:ln>
          </p:spPr>
          <p:txBody>
            <a:bodyPr/>
            <a:lstStyle/>
            <a:p>
              <a:endParaRPr lang="nl-NL"/>
            </a:p>
          </p:txBody>
        </p:sp>
        <p:sp>
          <p:nvSpPr>
            <p:cNvPr id="114774" name="Freeform 557"/>
            <p:cNvSpPr>
              <a:spLocks/>
            </p:cNvSpPr>
            <p:nvPr/>
          </p:nvSpPr>
          <p:spPr bwMode="auto">
            <a:xfrm>
              <a:off x="2497" y="1362"/>
              <a:ext cx="279" cy="592"/>
            </a:xfrm>
            <a:custGeom>
              <a:avLst/>
              <a:gdLst>
                <a:gd name="T0" fmla="*/ 0 w 997"/>
                <a:gd name="T1" fmla="*/ 0 h 2148"/>
                <a:gd name="T2" fmla="*/ 0 w 997"/>
                <a:gd name="T3" fmla="*/ 0 h 2148"/>
                <a:gd name="T4" fmla="*/ 0 w 997"/>
                <a:gd name="T5" fmla="*/ 0 h 2148"/>
                <a:gd name="T6" fmla="*/ 0 w 997"/>
                <a:gd name="T7" fmla="*/ 0 h 2148"/>
                <a:gd name="T8" fmla="*/ 0 w 997"/>
                <a:gd name="T9" fmla="*/ 0 h 2148"/>
                <a:gd name="T10" fmla="*/ 0 w 997"/>
                <a:gd name="T11" fmla="*/ 0 h 2148"/>
                <a:gd name="T12" fmla="*/ 0 w 997"/>
                <a:gd name="T13" fmla="*/ 0 h 2148"/>
                <a:gd name="T14" fmla="*/ 0 w 997"/>
                <a:gd name="T15" fmla="*/ 0 h 2148"/>
                <a:gd name="T16" fmla="*/ 0 w 997"/>
                <a:gd name="T17" fmla="*/ 0 h 2148"/>
                <a:gd name="T18" fmla="*/ 0 w 997"/>
                <a:gd name="T19" fmla="*/ 0 h 2148"/>
                <a:gd name="T20" fmla="*/ 0 w 997"/>
                <a:gd name="T21" fmla="*/ 0 h 2148"/>
                <a:gd name="T22" fmla="*/ 0 w 997"/>
                <a:gd name="T23" fmla="*/ 0 h 2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7"/>
                <a:gd name="T37" fmla="*/ 0 h 2148"/>
                <a:gd name="T38" fmla="*/ 997 w 997"/>
                <a:gd name="T39" fmla="*/ 2148 h 2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7" h="2148">
                  <a:moveTo>
                    <a:pt x="997" y="226"/>
                  </a:moveTo>
                  <a:cubicBezTo>
                    <a:pt x="997" y="101"/>
                    <a:pt x="903" y="0"/>
                    <a:pt x="787" y="0"/>
                  </a:cubicBezTo>
                  <a:lnTo>
                    <a:pt x="210" y="0"/>
                  </a:lnTo>
                  <a:cubicBezTo>
                    <a:pt x="94" y="0"/>
                    <a:pt x="0" y="101"/>
                    <a:pt x="0" y="226"/>
                  </a:cubicBezTo>
                  <a:lnTo>
                    <a:pt x="0" y="1922"/>
                  </a:lnTo>
                  <a:cubicBezTo>
                    <a:pt x="0" y="2047"/>
                    <a:pt x="94" y="2148"/>
                    <a:pt x="210" y="2148"/>
                  </a:cubicBezTo>
                  <a:lnTo>
                    <a:pt x="787" y="2148"/>
                  </a:lnTo>
                  <a:cubicBezTo>
                    <a:pt x="903" y="2148"/>
                    <a:pt x="997" y="2047"/>
                    <a:pt x="997" y="1922"/>
                  </a:cubicBezTo>
                  <a:lnTo>
                    <a:pt x="997" y="226"/>
                  </a:lnTo>
                  <a:close/>
                </a:path>
              </a:pathLst>
            </a:custGeom>
            <a:noFill/>
            <a:ln w="3175" cap="rnd">
              <a:solidFill>
                <a:srgbClr val="000000"/>
              </a:solidFill>
              <a:round/>
              <a:headEnd/>
              <a:tailEnd/>
            </a:ln>
          </p:spPr>
          <p:txBody>
            <a:bodyPr/>
            <a:lstStyle/>
            <a:p>
              <a:endParaRPr lang="nl-NL"/>
            </a:p>
          </p:txBody>
        </p:sp>
        <p:sp>
          <p:nvSpPr>
            <p:cNvPr id="114775" name="Rectangle 558"/>
            <p:cNvSpPr>
              <a:spLocks noChangeArrowheads="1"/>
            </p:cNvSpPr>
            <p:nvPr/>
          </p:nvSpPr>
          <p:spPr bwMode="auto">
            <a:xfrm rot="-5400000">
              <a:off x="2626" y="1850"/>
              <a:ext cx="3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76" name="Rectangle 559"/>
            <p:cNvSpPr>
              <a:spLocks noChangeArrowheads="1"/>
            </p:cNvSpPr>
            <p:nvPr/>
          </p:nvSpPr>
          <p:spPr bwMode="auto">
            <a:xfrm rot="-5400000">
              <a:off x="2630" y="1814"/>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777" name="Rectangle 560"/>
            <p:cNvSpPr>
              <a:spLocks noChangeArrowheads="1"/>
            </p:cNvSpPr>
            <p:nvPr/>
          </p:nvSpPr>
          <p:spPr bwMode="auto">
            <a:xfrm rot="-5400000">
              <a:off x="2623" y="1775"/>
              <a:ext cx="41"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m</a:t>
              </a:r>
              <a:endParaRPr lang="en-US" altLang="zh-CN" i="0">
                <a:ea typeface="宋体" pitchFamily="2" charset="-122"/>
              </a:endParaRPr>
            </a:p>
          </p:txBody>
        </p:sp>
        <p:sp>
          <p:nvSpPr>
            <p:cNvPr id="114778" name="Rectangle 561"/>
            <p:cNvSpPr>
              <a:spLocks noChangeArrowheads="1"/>
            </p:cNvSpPr>
            <p:nvPr/>
          </p:nvSpPr>
          <p:spPr bwMode="auto">
            <a:xfrm rot="-5400000">
              <a:off x="2630" y="1733"/>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p</a:t>
              </a:r>
              <a:endParaRPr lang="en-US" altLang="zh-CN" i="0">
                <a:ea typeface="宋体" pitchFamily="2" charset="-122"/>
              </a:endParaRPr>
            </a:p>
          </p:txBody>
        </p:sp>
        <p:sp>
          <p:nvSpPr>
            <p:cNvPr id="114779" name="Rectangle 562"/>
            <p:cNvSpPr>
              <a:spLocks noChangeArrowheads="1"/>
            </p:cNvSpPr>
            <p:nvPr/>
          </p:nvSpPr>
          <p:spPr bwMode="auto">
            <a:xfrm rot="-5400000">
              <a:off x="2634" y="1705"/>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780" name="Rectangle 563"/>
            <p:cNvSpPr>
              <a:spLocks noChangeArrowheads="1"/>
            </p:cNvSpPr>
            <p:nvPr/>
          </p:nvSpPr>
          <p:spPr bwMode="auto">
            <a:xfrm rot="-5400000">
              <a:off x="2630" y="1671"/>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81" name="Rectangle 564"/>
            <p:cNvSpPr>
              <a:spLocks noChangeArrowheads="1"/>
            </p:cNvSpPr>
            <p:nvPr/>
          </p:nvSpPr>
          <p:spPr bwMode="auto">
            <a:xfrm rot="-5400000">
              <a:off x="2630" y="1642"/>
              <a:ext cx="26" cy="62"/>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82" name="Rectangle 565"/>
            <p:cNvSpPr>
              <a:spLocks noChangeArrowheads="1"/>
            </p:cNvSpPr>
            <p:nvPr/>
          </p:nvSpPr>
          <p:spPr bwMode="auto">
            <a:xfrm rot="-5400000">
              <a:off x="2634" y="1611"/>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83" name="Rectangle 566"/>
            <p:cNvSpPr>
              <a:spLocks noChangeArrowheads="1"/>
            </p:cNvSpPr>
            <p:nvPr/>
          </p:nvSpPr>
          <p:spPr bwMode="auto">
            <a:xfrm rot="-5400000">
              <a:off x="2635" y="1588"/>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84" name="Rectangle 567"/>
            <p:cNvSpPr>
              <a:spLocks noChangeArrowheads="1"/>
            </p:cNvSpPr>
            <p:nvPr/>
          </p:nvSpPr>
          <p:spPr bwMode="auto">
            <a:xfrm rot="-5400000">
              <a:off x="2635" y="1575"/>
              <a:ext cx="14" cy="63"/>
            </a:xfrm>
            <a:prstGeom prst="rect">
              <a:avLst/>
            </a:prstGeom>
            <a:noFill/>
            <a:ln w="9525">
              <a:noFill/>
              <a:miter lim="800000"/>
              <a:headEnd/>
              <a:tailEnd/>
            </a:ln>
          </p:spPr>
          <p:txBody>
            <a:bodyPr wrap="none" lIns="0" tIns="0" rIns="0" bIns="0">
              <a:spAutoFit/>
            </a:bodyPr>
            <a:lstStyle/>
            <a:p>
              <a:r>
                <a:rPr lang="zh-CN" altLang="en-US" sz="700" i="0">
                  <a:solidFill>
                    <a:srgbClr val="000000"/>
                  </a:solidFill>
                  <a:ea typeface="宋体" pitchFamily="2" charset="-122"/>
                </a:rPr>
                <a:t> </a:t>
              </a:r>
              <a:endParaRPr lang="zh-CN" altLang="en-US" i="0">
                <a:ea typeface="宋体" pitchFamily="2" charset="-122"/>
              </a:endParaRPr>
            </a:p>
          </p:txBody>
        </p:sp>
        <p:sp>
          <p:nvSpPr>
            <p:cNvPr id="114785" name="Rectangle 568"/>
            <p:cNvSpPr>
              <a:spLocks noChangeArrowheads="1"/>
            </p:cNvSpPr>
            <p:nvPr/>
          </p:nvSpPr>
          <p:spPr bwMode="auto">
            <a:xfrm rot="-5400000">
              <a:off x="2626" y="1544"/>
              <a:ext cx="35"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C</a:t>
              </a:r>
              <a:endParaRPr lang="en-US" altLang="zh-CN" i="0">
                <a:ea typeface="宋体" pitchFamily="2" charset="-122"/>
              </a:endParaRPr>
            </a:p>
          </p:txBody>
        </p:sp>
        <p:sp>
          <p:nvSpPr>
            <p:cNvPr id="114786" name="Rectangle 569"/>
            <p:cNvSpPr>
              <a:spLocks noChangeArrowheads="1"/>
            </p:cNvSpPr>
            <p:nvPr/>
          </p:nvSpPr>
          <p:spPr bwMode="auto">
            <a:xfrm rot="-5400000">
              <a:off x="2630" y="1510"/>
              <a:ext cx="27"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o</a:t>
              </a:r>
              <a:endParaRPr lang="en-US" altLang="zh-CN" i="0">
                <a:ea typeface="宋体" pitchFamily="2" charset="-122"/>
              </a:endParaRPr>
            </a:p>
          </p:txBody>
        </p:sp>
        <p:sp>
          <p:nvSpPr>
            <p:cNvPr id="114787" name="Rectangle 570"/>
            <p:cNvSpPr>
              <a:spLocks noChangeArrowheads="1"/>
            </p:cNvSpPr>
            <p:nvPr/>
          </p:nvSpPr>
          <p:spPr bwMode="auto">
            <a:xfrm rot="-5400000">
              <a:off x="2630" y="1479"/>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n</a:t>
              </a:r>
              <a:endParaRPr lang="en-US" altLang="zh-CN" i="0">
                <a:ea typeface="宋体" pitchFamily="2" charset="-122"/>
              </a:endParaRPr>
            </a:p>
          </p:txBody>
        </p:sp>
        <p:sp>
          <p:nvSpPr>
            <p:cNvPr id="114788" name="Rectangle 571"/>
            <p:cNvSpPr>
              <a:spLocks noChangeArrowheads="1"/>
            </p:cNvSpPr>
            <p:nvPr/>
          </p:nvSpPr>
          <p:spPr bwMode="auto">
            <a:xfrm rot="-5400000">
              <a:off x="2635" y="1456"/>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89" name="Rectangle 572"/>
            <p:cNvSpPr>
              <a:spLocks noChangeArrowheads="1"/>
            </p:cNvSpPr>
            <p:nvPr/>
          </p:nvSpPr>
          <p:spPr bwMode="auto">
            <a:xfrm rot="-5400000">
              <a:off x="2630" y="1435"/>
              <a:ext cx="26"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e</a:t>
              </a:r>
              <a:endParaRPr lang="en-US" altLang="zh-CN" i="0">
                <a:ea typeface="宋体" pitchFamily="2" charset="-122"/>
              </a:endParaRPr>
            </a:p>
          </p:txBody>
        </p:sp>
        <p:sp>
          <p:nvSpPr>
            <p:cNvPr id="114790" name="Rectangle 573"/>
            <p:cNvSpPr>
              <a:spLocks noChangeArrowheads="1"/>
            </p:cNvSpPr>
            <p:nvPr/>
          </p:nvSpPr>
          <p:spPr bwMode="auto">
            <a:xfrm rot="-5400000">
              <a:off x="2632" y="1406"/>
              <a:ext cx="24"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x</a:t>
              </a:r>
              <a:endParaRPr lang="en-US" altLang="zh-CN" i="0">
                <a:ea typeface="宋体" pitchFamily="2" charset="-122"/>
              </a:endParaRPr>
            </a:p>
          </p:txBody>
        </p:sp>
        <p:sp>
          <p:nvSpPr>
            <p:cNvPr id="114791" name="Rectangle 574"/>
            <p:cNvSpPr>
              <a:spLocks noChangeArrowheads="1"/>
            </p:cNvSpPr>
            <p:nvPr/>
          </p:nvSpPr>
          <p:spPr bwMode="auto">
            <a:xfrm rot="-5400000">
              <a:off x="2635" y="1382"/>
              <a:ext cx="13" cy="63"/>
            </a:xfrm>
            <a:prstGeom prst="rect">
              <a:avLst/>
            </a:prstGeom>
            <a:noFill/>
            <a:ln w="9525">
              <a:noFill/>
              <a:miter lim="800000"/>
              <a:headEnd/>
              <a:tailEnd/>
            </a:ln>
          </p:spPr>
          <p:txBody>
            <a:bodyPr wrap="none" lIns="0" tIns="0" rIns="0" bIns="0">
              <a:spAutoFit/>
            </a:bodyPr>
            <a:lstStyle/>
            <a:p>
              <a:r>
                <a:rPr lang="en-US" altLang="zh-CN" sz="700" i="0">
                  <a:solidFill>
                    <a:srgbClr val="000000"/>
                  </a:solidFill>
                  <a:ea typeface="宋体" pitchFamily="2" charset="-122"/>
                </a:rPr>
                <a:t>t</a:t>
              </a:r>
              <a:endParaRPr lang="en-US" altLang="zh-CN" i="0">
                <a:ea typeface="宋体" pitchFamily="2" charset="-122"/>
              </a:endParaRPr>
            </a:p>
          </p:txBody>
        </p:sp>
        <p:sp>
          <p:nvSpPr>
            <p:cNvPr id="114792" name="Freeform 575"/>
            <p:cNvSpPr>
              <a:spLocks/>
            </p:cNvSpPr>
            <p:nvPr/>
          </p:nvSpPr>
          <p:spPr bwMode="auto">
            <a:xfrm>
              <a:off x="128" y="2201"/>
              <a:ext cx="2838" cy="187"/>
            </a:xfrm>
            <a:custGeom>
              <a:avLst/>
              <a:gdLst>
                <a:gd name="T0" fmla="*/ 0 w 10158"/>
                <a:gd name="T1" fmla="*/ 0 h 678"/>
                <a:gd name="T2" fmla="*/ 0 w 10158"/>
                <a:gd name="T3" fmla="*/ 0 h 678"/>
                <a:gd name="T4" fmla="*/ 0 w 10158"/>
                <a:gd name="T5" fmla="*/ 0 h 678"/>
                <a:gd name="T6" fmla="*/ 0 w 10158"/>
                <a:gd name="T7" fmla="*/ 0 h 678"/>
                <a:gd name="T8" fmla="*/ 0 w 10158"/>
                <a:gd name="T9" fmla="*/ 0 h 678"/>
                <a:gd name="T10" fmla="*/ 0 w 10158"/>
                <a:gd name="T11" fmla="*/ 0 h 678"/>
                <a:gd name="T12" fmla="*/ 0 60000 65536"/>
                <a:gd name="T13" fmla="*/ 0 60000 65536"/>
                <a:gd name="T14" fmla="*/ 0 60000 65536"/>
                <a:gd name="T15" fmla="*/ 0 60000 65536"/>
                <a:gd name="T16" fmla="*/ 0 60000 65536"/>
                <a:gd name="T17" fmla="*/ 0 60000 65536"/>
                <a:gd name="T18" fmla="*/ 0 w 10158"/>
                <a:gd name="T19" fmla="*/ 0 h 678"/>
                <a:gd name="T20" fmla="*/ 10158 w 10158"/>
                <a:gd name="T21" fmla="*/ 678 h 678"/>
              </a:gdLst>
              <a:ahLst/>
              <a:cxnLst>
                <a:cxn ang="T12">
                  <a:pos x="T0" y="T1"/>
                </a:cxn>
                <a:cxn ang="T13">
                  <a:pos x="T2" y="T3"/>
                </a:cxn>
                <a:cxn ang="T14">
                  <a:pos x="T4" y="T5"/>
                </a:cxn>
                <a:cxn ang="T15">
                  <a:pos x="T6" y="T7"/>
                </a:cxn>
                <a:cxn ang="T16">
                  <a:pos x="T8" y="T9"/>
                </a:cxn>
                <a:cxn ang="T17">
                  <a:pos x="T10" y="T11"/>
                </a:cxn>
              </a:cxnLst>
              <a:rect l="T18" t="T19" r="T20" b="T21"/>
              <a:pathLst>
                <a:path w="10158" h="678">
                  <a:moveTo>
                    <a:pt x="0" y="339"/>
                  </a:moveTo>
                  <a:cubicBezTo>
                    <a:pt x="0" y="151"/>
                    <a:pt x="2274" y="0"/>
                    <a:pt x="5079" y="0"/>
                  </a:cubicBezTo>
                  <a:cubicBezTo>
                    <a:pt x="7884" y="0"/>
                    <a:pt x="10158" y="151"/>
                    <a:pt x="10158" y="339"/>
                  </a:cubicBezTo>
                  <a:cubicBezTo>
                    <a:pt x="10158" y="339"/>
                    <a:pt x="10158" y="339"/>
                    <a:pt x="10158" y="339"/>
                  </a:cubicBezTo>
                  <a:cubicBezTo>
                    <a:pt x="10158" y="526"/>
                    <a:pt x="7884" y="678"/>
                    <a:pt x="5079" y="678"/>
                  </a:cubicBezTo>
                  <a:cubicBezTo>
                    <a:pt x="2274" y="678"/>
                    <a:pt x="0" y="526"/>
                    <a:pt x="0" y="339"/>
                  </a:cubicBezTo>
                </a:path>
              </a:pathLst>
            </a:custGeom>
            <a:solidFill>
              <a:srgbClr val="FFC6FF"/>
            </a:solidFill>
            <a:ln w="0">
              <a:solidFill>
                <a:srgbClr val="000000"/>
              </a:solidFill>
              <a:round/>
              <a:headEnd/>
              <a:tailEnd/>
            </a:ln>
          </p:spPr>
          <p:txBody>
            <a:bodyPr/>
            <a:lstStyle/>
            <a:p>
              <a:endParaRPr lang="nl-NL"/>
            </a:p>
          </p:txBody>
        </p:sp>
        <p:sp>
          <p:nvSpPr>
            <p:cNvPr id="114793" name="Freeform 576"/>
            <p:cNvSpPr>
              <a:spLocks/>
            </p:cNvSpPr>
            <p:nvPr/>
          </p:nvSpPr>
          <p:spPr bwMode="auto">
            <a:xfrm>
              <a:off x="128" y="2201"/>
              <a:ext cx="2838" cy="187"/>
            </a:xfrm>
            <a:custGeom>
              <a:avLst/>
              <a:gdLst>
                <a:gd name="T0" fmla="*/ 0 w 2838"/>
                <a:gd name="T1" fmla="*/ 93 h 187"/>
                <a:gd name="T2" fmla="*/ 1419 w 2838"/>
                <a:gd name="T3" fmla="*/ 0 h 187"/>
                <a:gd name="T4" fmla="*/ 2838 w 2838"/>
                <a:gd name="T5" fmla="*/ 93 h 187"/>
                <a:gd name="T6" fmla="*/ 2838 w 2838"/>
                <a:gd name="T7" fmla="*/ 93 h 187"/>
                <a:gd name="T8" fmla="*/ 1419 w 2838"/>
                <a:gd name="T9" fmla="*/ 187 h 187"/>
                <a:gd name="T10" fmla="*/ 0 w 2838"/>
                <a:gd name="T11" fmla="*/ 93 h 187"/>
                <a:gd name="T12" fmla="*/ 0 60000 65536"/>
                <a:gd name="T13" fmla="*/ 0 60000 65536"/>
                <a:gd name="T14" fmla="*/ 0 60000 65536"/>
                <a:gd name="T15" fmla="*/ 0 60000 65536"/>
                <a:gd name="T16" fmla="*/ 0 60000 65536"/>
                <a:gd name="T17" fmla="*/ 0 60000 65536"/>
                <a:gd name="T18" fmla="*/ 0 w 2838"/>
                <a:gd name="T19" fmla="*/ 0 h 187"/>
                <a:gd name="T20" fmla="*/ 2838 w 2838"/>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2838" h="187">
                  <a:moveTo>
                    <a:pt x="0" y="93"/>
                  </a:moveTo>
                  <a:cubicBezTo>
                    <a:pt x="0" y="41"/>
                    <a:pt x="635" y="0"/>
                    <a:pt x="1419" y="0"/>
                  </a:cubicBezTo>
                  <a:cubicBezTo>
                    <a:pt x="2203" y="0"/>
                    <a:pt x="2838" y="41"/>
                    <a:pt x="2838" y="93"/>
                  </a:cubicBezTo>
                  <a:cubicBezTo>
                    <a:pt x="2838" y="93"/>
                    <a:pt x="2838" y="93"/>
                    <a:pt x="2838" y="93"/>
                  </a:cubicBezTo>
                  <a:cubicBezTo>
                    <a:pt x="2838" y="145"/>
                    <a:pt x="2203" y="187"/>
                    <a:pt x="1419" y="187"/>
                  </a:cubicBezTo>
                  <a:cubicBezTo>
                    <a:pt x="635" y="187"/>
                    <a:pt x="0" y="145"/>
                    <a:pt x="0" y="93"/>
                  </a:cubicBezTo>
                </a:path>
              </a:pathLst>
            </a:custGeom>
            <a:noFill/>
            <a:ln w="3175" cap="rnd">
              <a:solidFill>
                <a:srgbClr val="000000"/>
              </a:solidFill>
              <a:round/>
              <a:headEnd/>
              <a:tailEnd/>
            </a:ln>
          </p:spPr>
          <p:txBody>
            <a:bodyPr/>
            <a:lstStyle/>
            <a:p>
              <a:endParaRPr lang="nl-NL"/>
            </a:p>
          </p:txBody>
        </p:sp>
        <p:sp>
          <p:nvSpPr>
            <p:cNvPr id="114794" name="Rectangle 577"/>
            <p:cNvSpPr>
              <a:spLocks noChangeArrowheads="1"/>
            </p:cNvSpPr>
            <p:nvPr/>
          </p:nvSpPr>
          <p:spPr bwMode="auto">
            <a:xfrm>
              <a:off x="423" y="2912"/>
              <a:ext cx="783" cy="74"/>
            </a:xfrm>
            <a:prstGeom prst="rect">
              <a:avLst/>
            </a:prstGeom>
            <a:noFill/>
            <a:ln w="9525">
              <a:noFill/>
              <a:miter lim="800000"/>
              <a:headEnd/>
              <a:tailEnd/>
            </a:ln>
          </p:spPr>
          <p:txBody>
            <a:bodyPr wrap="none" lIns="0" tIns="0" rIns="0" bIns="0">
              <a:spAutoFit/>
            </a:bodyPr>
            <a:lstStyle/>
            <a:p>
              <a:r>
                <a:rPr lang="en-US" altLang="zh-CN" sz="900" b="1" i="0">
                  <a:solidFill>
                    <a:srgbClr val="000000"/>
                  </a:solidFill>
                  <a:ea typeface="宋体" pitchFamily="2" charset="-122"/>
                </a:rPr>
                <a:t>COMPONENT SERVER 1</a:t>
              </a:r>
              <a:endParaRPr lang="en-US" altLang="zh-CN" i="0">
                <a:ea typeface="宋体" pitchFamily="2" charset="-122"/>
              </a:endParaRPr>
            </a:p>
          </p:txBody>
        </p:sp>
        <p:sp>
          <p:nvSpPr>
            <p:cNvPr id="114795" name="Rectangle 578"/>
            <p:cNvSpPr>
              <a:spLocks noChangeArrowheads="1"/>
            </p:cNvSpPr>
            <p:nvPr/>
          </p:nvSpPr>
          <p:spPr bwMode="auto">
            <a:xfrm>
              <a:off x="2033" y="2912"/>
              <a:ext cx="783" cy="74"/>
            </a:xfrm>
            <a:prstGeom prst="rect">
              <a:avLst/>
            </a:prstGeom>
            <a:noFill/>
            <a:ln w="9525">
              <a:noFill/>
              <a:miter lim="800000"/>
              <a:headEnd/>
              <a:tailEnd/>
            </a:ln>
          </p:spPr>
          <p:txBody>
            <a:bodyPr wrap="none" lIns="0" tIns="0" rIns="0" bIns="0">
              <a:spAutoFit/>
            </a:bodyPr>
            <a:lstStyle/>
            <a:p>
              <a:r>
                <a:rPr lang="en-US" altLang="zh-CN" sz="900" b="1" i="0">
                  <a:solidFill>
                    <a:srgbClr val="000000"/>
                  </a:solidFill>
                  <a:ea typeface="宋体" pitchFamily="2" charset="-122"/>
                </a:rPr>
                <a:t>COMPONENT SERVER 2</a:t>
              </a:r>
              <a:endParaRPr lang="en-US" altLang="zh-CN" i="0">
                <a:ea typeface="宋体" pitchFamily="2" charset="-122"/>
              </a:endParaRPr>
            </a:p>
          </p:txBody>
        </p:sp>
        <p:sp>
          <p:nvSpPr>
            <p:cNvPr id="114796" name="Freeform 579"/>
            <p:cNvSpPr>
              <a:spLocks/>
            </p:cNvSpPr>
            <p:nvPr/>
          </p:nvSpPr>
          <p:spPr bwMode="auto">
            <a:xfrm>
              <a:off x="1530" y="2048"/>
              <a:ext cx="118" cy="561"/>
            </a:xfrm>
            <a:custGeom>
              <a:avLst/>
              <a:gdLst>
                <a:gd name="T0" fmla="*/ 0 w 118"/>
                <a:gd name="T1" fmla="*/ 0 h 561"/>
                <a:gd name="T2" fmla="*/ 59 w 118"/>
                <a:gd name="T3" fmla="*/ 241 h 561"/>
                <a:gd name="T4" fmla="*/ 0 w 118"/>
                <a:gd name="T5" fmla="*/ 321 h 561"/>
                <a:gd name="T6" fmla="*/ 59 w 118"/>
                <a:gd name="T7" fmla="*/ 561 h 561"/>
                <a:gd name="T8" fmla="*/ 118 w 118"/>
                <a:gd name="T9" fmla="*/ 561 h 561"/>
                <a:gd name="T10" fmla="*/ 59 w 118"/>
                <a:gd name="T11" fmla="*/ 321 h 561"/>
                <a:gd name="T12" fmla="*/ 118 w 118"/>
                <a:gd name="T13" fmla="*/ 241 h 561"/>
                <a:gd name="T14" fmla="*/ 59 w 118"/>
                <a:gd name="T15" fmla="*/ 0 h 561"/>
                <a:gd name="T16" fmla="*/ 0 w 118"/>
                <a:gd name="T17" fmla="*/ 0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561"/>
                <a:gd name="T29" fmla="*/ 118 w 118"/>
                <a:gd name="T30" fmla="*/ 561 h 5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561">
                  <a:moveTo>
                    <a:pt x="0" y="0"/>
                  </a:moveTo>
                  <a:lnTo>
                    <a:pt x="59" y="241"/>
                  </a:lnTo>
                  <a:lnTo>
                    <a:pt x="0" y="321"/>
                  </a:lnTo>
                  <a:lnTo>
                    <a:pt x="59" y="561"/>
                  </a:lnTo>
                  <a:lnTo>
                    <a:pt x="118" y="561"/>
                  </a:lnTo>
                  <a:lnTo>
                    <a:pt x="59" y="321"/>
                  </a:lnTo>
                  <a:lnTo>
                    <a:pt x="118" y="241"/>
                  </a:lnTo>
                  <a:lnTo>
                    <a:pt x="59" y="0"/>
                  </a:lnTo>
                  <a:lnTo>
                    <a:pt x="0" y="0"/>
                  </a:lnTo>
                  <a:close/>
                </a:path>
              </a:pathLst>
            </a:custGeom>
            <a:solidFill>
              <a:srgbClr val="FFFFFF"/>
            </a:solidFill>
            <a:ln w="9525">
              <a:noFill/>
              <a:round/>
              <a:headEnd/>
              <a:tailEnd/>
            </a:ln>
          </p:spPr>
          <p:txBody>
            <a:bodyPr/>
            <a:lstStyle/>
            <a:p>
              <a:endParaRPr lang="nl-NL"/>
            </a:p>
          </p:txBody>
        </p:sp>
        <p:sp>
          <p:nvSpPr>
            <p:cNvPr id="114797" name="Freeform 580"/>
            <p:cNvSpPr>
              <a:spLocks/>
            </p:cNvSpPr>
            <p:nvPr/>
          </p:nvSpPr>
          <p:spPr bwMode="auto">
            <a:xfrm>
              <a:off x="1530" y="2048"/>
              <a:ext cx="118" cy="561"/>
            </a:xfrm>
            <a:custGeom>
              <a:avLst/>
              <a:gdLst>
                <a:gd name="T0" fmla="*/ 0 w 118"/>
                <a:gd name="T1" fmla="*/ 0 h 561"/>
                <a:gd name="T2" fmla="*/ 59 w 118"/>
                <a:gd name="T3" fmla="*/ 241 h 561"/>
                <a:gd name="T4" fmla="*/ 0 w 118"/>
                <a:gd name="T5" fmla="*/ 321 h 561"/>
                <a:gd name="T6" fmla="*/ 59 w 118"/>
                <a:gd name="T7" fmla="*/ 561 h 561"/>
                <a:gd name="T8" fmla="*/ 118 w 118"/>
                <a:gd name="T9" fmla="*/ 561 h 561"/>
                <a:gd name="T10" fmla="*/ 59 w 118"/>
                <a:gd name="T11" fmla="*/ 321 h 561"/>
                <a:gd name="T12" fmla="*/ 118 w 118"/>
                <a:gd name="T13" fmla="*/ 241 h 561"/>
                <a:gd name="T14" fmla="*/ 59 w 118"/>
                <a:gd name="T15" fmla="*/ 0 h 561"/>
                <a:gd name="T16" fmla="*/ 0 w 118"/>
                <a:gd name="T17" fmla="*/ 0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561"/>
                <a:gd name="T29" fmla="*/ 118 w 118"/>
                <a:gd name="T30" fmla="*/ 561 h 5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561">
                  <a:moveTo>
                    <a:pt x="0" y="0"/>
                  </a:moveTo>
                  <a:lnTo>
                    <a:pt x="59" y="241"/>
                  </a:lnTo>
                  <a:lnTo>
                    <a:pt x="0" y="321"/>
                  </a:lnTo>
                  <a:lnTo>
                    <a:pt x="59" y="561"/>
                  </a:lnTo>
                  <a:lnTo>
                    <a:pt x="118" y="561"/>
                  </a:lnTo>
                  <a:lnTo>
                    <a:pt x="59" y="321"/>
                  </a:lnTo>
                  <a:lnTo>
                    <a:pt x="118" y="241"/>
                  </a:lnTo>
                  <a:lnTo>
                    <a:pt x="59" y="0"/>
                  </a:lnTo>
                  <a:lnTo>
                    <a:pt x="0" y="0"/>
                  </a:lnTo>
                  <a:close/>
                </a:path>
              </a:pathLst>
            </a:custGeom>
            <a:noFill/>
            <a:ln w="3175" cap="rnd">
              <a:solidFill>
                <a:srgbClr val="FFFFFF"/>
              </a:solidFill>
              <a:round/>
              <a:headEnd/>
              <a:tailEnd/>
            </a:ln>
          </p:spPr>
          <p:txBody>
            <a:bodyPr/>
            <a:lstStyle/>
            <a:p>
              <a:endParaRPr lang="nl-NL"/>
            </a:p>
          </p:txBody>
        </p:sp>
        <p:sp>
          <p:nvSpPr>
            <p:cNvPr id="114798" name="Freeform 581"/>
            <p:cNvSpPr>
              <a:spLocks/>
            </p:cNvSpPr>
            <p:nvPr/>
          </p:nvSpPr>
          <p:spPr bwMode="auto">
            <a:xfrm>
              <a:off x="1589" y="2048"/>
              <a:ext cx="59" cy="561"/>
            </a:xfrm>
            <a:custGeom>
              <a:avLst/>
              <a:gdLst>
                <a:gd name="T0" fmla="*/ 0 w 59"/>
                <a:gd name="T1" fmla="*/ 0 h 561"/>
                <a:gd name="T2" fmla="*/ 59 w 59"/>
                <a:gd name="T3" fmla="*/ 241 h 561"/>
                <a:gd name="T4" fmla="*/ 0 w 59"/>
                <a:gd name="T5" fmla="*/ 321 h 561"/>
                <a:gd name="T6" fmla="*/ 59 w 59"/>
                <a:gd name="T7" fmla="*/ 561 h 561"/>
                <a:gd name="T8" fmla="*/ 0 60000 65536"/>
                <a:gd name="T9" fmla="*/ 0 60000 65536"/>
                <a:gd name="T10" fmla="*/ 0 60000 65536"/>
                <a:gd name="T11" fmla="*/ 0 60000 65536"/>
                <a:gd name="T12" fmla="*/ 0 w 59"/>
                <a:gd name="T13" fmla="*/ 0 h 561"/>
                <a:gd name="T14" fmla="*/ 59 w 59"/>
                <a:gd name="T15" fmla="*/ 561 h 561"/>
              </a:gdLst>
              <a:ahLst/>
              <a:cxnLst>
                <a:cxn ang="T8">
                  <a:pos x="T0" y="T1"/>
                </a:cxn>
                <a:cxn ang="T9">
                  <a:pos x="T2" y="T3"/>
                </a:cxn>
                <a:cxn ang="T10">
                  <a:pos x="T4" y="T5"/>
                </a:cxn>
                <a:cxn ang="T11">
                  <a:pos x="T6" y="T7"/>
                </a:cxn>
              </a:cxnLst>
              <a:rect l="T12" t="T13" r="T14" b="T15"/>
              <a:pathLst>
                <a:path w="59" h="561">
                  <a:moveTo>
                    <a:pt x="0" y="0"/>
                  </a:moveTo>
                  <a:lnTo>
                    <a:pt x="59" y="241"/>
                  </a:lnTo>
                  <a:lnTo>
                    <a:pt x="0" y="321"/>
                  </a:lnTo>
                  <a:lnTo>
                    <a:pt x="59" y="561"/>
                  </a:lnTo>
                </a:path>
              </a:pathLst>
            </a:custGeom>
            <a:noFill/>
            <a:ln w="3175" cap="rnd">
              <a:solidFill>
                <a:srgbClr val="000000"/>
              </a:solidFill>
              <a:round/>
              <a:headEnd/>
              <a:tailEnd/>
            </a:ln>
          </p:spPr>
          <p:txBody>
            <a:bodyPr/>
            <a:lstStyle/>
            <a:p>
              <a:endParaRPr lang="nl-NL"/>
            </a:p>
          </p:txBody>
        </p:sp>
        <p:sp>
          <p:nvSpPr>
            <p:cNvPr id="114799" name="Freeform 582"/>
            <p:cNvSpPr>
              <a:spLocks/>
            </p:cNvSpPr>
            <p:nvPr/>
          </p:nvSpPr>
          <p:spPr bwMode="auto">
            <a:xfrm>
              <a:off x="1530" y="2048"/>
              <a:ext cx="59" cy="561"/>
            </a:xfrm>
            <a:custGeom>
              <a:avLst/>
              <a:gdLst>
                <a:gd name="T0" fmla="*/ 0 w 59"/>
                <a:gd name="T1" fmla="*/ 0 h 561"/>
                <a:gd name="T2" fmla="*/ 59 w 59"/>
                <a:gd name="T3" fmla="*/ 241 h 561"/>
                <a:gd name="T4" fmla="*/ 0 w 59"/>
                <a:gd name="T5" fmla="*/ 321 h 561"/>
                <a:gd name="T6" fmla="*/ 59 w 59"/>
                <a:gd name="T7" fmla="*/ 561 h 561"/>
                <a:gd name="T8" fmla="*/ 0 60000 65536"/>
                <a:gd name="T9" fmla="*/ 0 60000 65536"/>
                <a:gd name="T10" fmla="*/ 0 60000 65536"/>
                <a:gd name="T11" fmla="*/ 0 60000 65536"/>
                <a:gd name="T12" fmla="*/ 0 w 59"/>
                <a:gd name="T13" fmla="*/ 0 h 561"/>
                <a:gd name="T14" fmla="*/ 59 w 59"/>
                <a:gd name="T15" fmla="*/ 561 h 561"/>
              </a:gdLst>
              <a:ahLst/>
              <a:cxnLst>
                <a:cxn ang="T8">
                  <a:pos x="T0" y="T1"/>
                </a:cxn>
                <a:cxn ang="T9">
                  <a:pos x="T2" y="T3"/>
                </a:cxn>
                <a:cxn ang="T10">
                  <a:pos x="T4" y="T5"/>
                </a:cxn>
                <a:cxn ang="T11">
                  <a:pos x="T6" y="T7"/>
                </a:cxn>
              </a:cxnLst>
              <a:rect l="T12" t="T13" r="T14" b="T15"/>
              <a:pathLst>
                <a:path w="59" h="561">
                  <a:moveTo>
                    <a:pt x="0" y="0"/>
                  </a:moveTo>
                  <a:lnTo>
                    <a:pt x="59" y="241"/>
                  </a:lnTo>
                  <a:lnTo>
                    <a:pt x="0" y="321"/>
                  </a:lnTo>
                  <a:lnTo>
                    <a:pt x="59" y="561"/>
                  </a:lnTo>
                </a:path>
              </a:pathLst>
            </a:custGeom>
            <a:noFill/>
            <a:ln w="3175" cap="rnd">
              <a:solidFill>
                <a:srgbClr val="000000"/>
              </a:solidFill>
              <a:round/>
              <a:headEnd/>
              <a:tailEnd/>
            </a:ln>
          </p:spPr>
          <p:txBody>
            <a:bodyPr/>
            <a:lstStyle/>
            <a:p>
              <a:endParaRPr lang="nl-NL"/>
            </a:p>
          </p:txBody>
        </p:sp>
        <p:sp>
          <p:nvSpPr>
            <p:cNvPr id="114800" name="Rectangle 583"/>
            <p:cNvSpPr>
              <a:spLocks noChangeArrowheads="1"/>
            </p:cNvSpPr>
            <p:nvPr/>
          </p:nvSpPr>
          <p:spPr bwMode="auto">
            <a:xfrm>
              <a:off x="1349" y="2233"/>
              <a:ext cx="193" cy="99"/>
            </a:xfrm>
            <a:prstGeom prst="rect">
              <a:avLst/>
            </a:prstGeom>
            <a:noFill/>
            <a:ln w="9525">
              <a:noFill/>
              <a:miter lim="800000"/>
              <a:headEnd/>
              <a:tailEnd/>
            </a:ln>
          </p:spPr>
          <p:txBody>
            <a:bodyPr wrap="none" lIns="0" tIns="0" rIns="0" bIns="0">
              <a:spAutoFit/>
            </a:bodyPr>
            <a:lstStyle/>
            <a:p>
              <a:r>
                <a:rPr lang="en-US" altLang="zh-CN" sz="1200" i="0">
                  <a:solidFill>
                    <a:srgbClr val="000000"/>
                  </a:solidFill>
                  <a:ea typeface="宋体" pitchFamily="2" charset="-122"/>
                </a:rPr>
                <a:t>ORB</a:t>
              </a:r>
              <a:endParaRPr lang="en-US" altLang="zh-CN" i="0">
                <a:ea typeface="宋体" pitchFamily="2" charset="-122"/>
              </a:endParaRPr>
            </a:p>
          </p:txBody>
        </p:sp>
      </p:grpSp>
      <p:sp>
        <p:nvSpPr>
          <p:cNvPr id="114693" name="Rectangle 585"/>
          <p:cNvSpPr>
            <a:spLocks noChangeArrowheads="1"/>
          </p:cNvSpPr>
          <p:nvPr/>
        </p:nvSpPr>
        <p:spPr bwMode="auto">
          <a:xfrm>
            <a:off x="0" y="5405438"/>
            <a:ext cx="7881938" cy="800100"/>
          </a:xfrm>
          <a:prstGeom prst="rect">
            <a:avLst/>
          </a:prstGeom>
          <a:noFill/>
          <a:ln w="9525">
            <a:noFill/>
            <a:miter lim="800000"/>
            <a:headEnd/>
            <a:tailEnd/>
          </a:ln>
        </p:spPr>
        <p:txBody>
          <a:bodyPr/>
          <a:lstStyle/>
          <a:p>
            <a:pPr marL="176213" indent="-176213">
              <a:spcBef>
                <a:spcPct val="20000"/>
              </a:spcBef>
              <a:buFontTx/>
              <a:buChar char="•"/>
            </a:pPr>
            <a:r>
              <a:rPr lang="en-US" altLang="zh-CN" sz="2000" i="0">
                <a:ea typeface="宋体" pitchFamily="2" charset="-122"/>
              </a:rPr>
              <a:t>Uses </a:t>
            </a:r>
            <a:r>
              <a:rPr lang="en-US" altLang="zh-CN" sz="2000">
                <a:ea typeface="宋体" pitchFamily="2" charset="-122"/>
              </a:rPr>
              <a:t>callbacks</a:t>
            </a:r>
            <a:r>
              <a:rPr lang="en-US" altLang="zh-CN" sz="2000" i="0">
                <a:ea typeface="宋体" pitchFamily="2" charset="-122"/>
              </a:rPr>
              <a:t> to manage component instances </a:t>
            </a:r>
          </a:p>
          <a:p>
            <a:pPr marL="519113" lvl="1" indent="-176213">
              <a:spcBef>
                <a:spcPct val="20000"/>
              </a:spcBef>
              <a:buFontTx/>
              <a:buChar char="–"/>
            </a:pPr>
            <a:r>
              <a:rPr lang="en-US" altLang="zh-CN" sz="2000" i="0">
                <a:ea typeface="宋体" pitchFamily="2" charset="-122"/>
              </a:rPr>
              <a:t>e.g., session states, activation, deactivation, etc.</a:t>
            </a:r>
            <a:endParaRPr lang="zh-CN" altLang="en-US" sz="2000" i="0">
              <a:ea typeface="宋体"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zh-CN" sz="3200" smtClean="0">
                <a:ea typeface="宋体" pitchFamily="2" charset="-122"/>
              </a:rPr>
              <a:t>Overview of CORBA 2.x Standard</a:t>
            </a:r>
          </a:p>
        </p:txBody>
      </p:sp>
      <p:sp>
        <p:nvSpPr>
          <p:cNvPr id="80899" name="Rectangle 4"/>
          <p:cNvSpPr>
            <a:spLocks noChangeArrowheads="1"/>
          </p:cNvSpPr>
          <p:nvPr/>
        </p:nvSpPr>
        <p:spPr bwMode="auto">
          <a:xfrm>
            <a:off x="71438" y="990600"/>
            <a:ext cx="8958262" cy="976313"/>
          </a:xfrm>
          <a:prstGeom prst="rect">
            <a:avLst/>
          </a:prstGeom>
          <a:solidFill>
            <a:schemeClr val="bg1"/>
          </a:solidFill>
          <a:ln w="9525">
            <a:noFill/>
            <a:miter lim="800000"/>
            <a:headEnd/>
            <a:tailEnd/>
          </a:ln>
        </p:spPr>
        <p:txBody>
          <a:bodyPr>
            <a:spAutoFit/>
          </a:bodyPr>
          <a:lstStyle/>
          <a:p>
            <a:pPr marL="115888" indent="-115888">
              <a:spcBef>
                <a:spcPct val="0"/>
              </a:spcBef>
              <a:buFontTx/>
              <a:buChar char="•"/>
            </a:pPr>
            <a:r>
              <a:rPr lang="en-US" altLang="zh-CN" sz="2000" i="0">
                <a:latin typeface="Arial Unicode MS" pitchFamily="34" charset="-128"/>
                <a:ea typeface="宋体" pitchFamily="2" charset="-122"/>
              </a:rPr>
              <a:t>CORBA 2.x is DOC middleware that shields applications from </a:t>
            </a:r>
            <a:r>
              <a:rPr lang="en-US" altLang="zh-CN" sz="2000">
                <a:latin typeface="Arial Unicode MS" pitchFamily="34" charset="-128"/>
                <a:ea typeface="宋体" pitchFamily="2" charset="-122"/>
              </a:rPr>
              <a:t>dependencies </a:t>
            </a:r>
            <a:r>
              <a:rPr lang="en-US" altLang="zh-CN" sz="2000" i="0">
                <a:latin typeface="Arial Unicode MS" pitchFamily="34" charset="-128"/>
                <a:ea typeface="宋体" pitchFamily="2" charset="-122"/>
              </a:rPr>
              <a:t>on heterogeneous platforms</a:t>
            </a:r>
          </a:p>
          <a:p>
            <a:pPr marL="339725" lvl="1" indent="-109538">
              <a:spcBef>
                <a:spcPct val="0"/>
              </a:spcBef>
              <a:buFontTx/>
              <a:buChar char="•"/>
            </a:pPr>
            <a:r>
              <a:rPr lang="en-US" altLang="zh-CN">
                <a:latin typeface="Arial Unicode MS" pitchFamily="34" charset="-128"/>
                <a:ea typeface="宋体" pitchFamily="2" charset="-122"/>
              </a:rPr>
              <a:t>e.g.,</a:t>
            </a:r>
            <a:r>
              <a:rPr lang="en-US" altLang="zh-CN" i="0">
                <a:latin typeface="Arial Unicode MS" pitchFamily="34" charset="-128"/>
                <a:ea typeface="宋体" pitchFamily="2" charset="-122"/>
              </a:rPr>
              <a:t> languages, operating systems, networking protocols, hardware</a:t>
            </a:r>
          </a:p>
        </p:txBody>
      </p:sp>
      <p:sp>
        <p:nvSpPr>
          <p:cNvPr id="80900" name="Rectangle 5"/>
          <p:cNvSpPr>
            <a:spLocks noChangeArrowheads="1"/>
          </p:cNvSpPr>
          <p:nvPr/>
        </p:nvSpPr>
        <p:spPr bwMode="auto">
          <a:xfrm>
            <a:off x="5356225" y="2105025"/>
            <a:ext cx="3778250" cy="3943350"/>
          </a:xfrm>
          <a:prstGeom prst="rect">
            <a:avLst/>
          </a:prstGeom>
          <a:noFill/>
          <a:ln w="9525">
            <a:noFill/>
            <a:miter lim="800000"/>
            <a:headEnd/>
            <a:tailEnd/>
          </a:ln>
        </p:spPr>
        <p:txBody>
          <a:bodyPr lIns="92075" tIns="46038" rIns="92075" bIns="46038">
            <a:spAutoFit/>
          </a:bodyPr>
          <a:lstStyle/>
          <a:p>
            <a:pPr marL="115888" indent="-115888">
              <a:buClr>
                <a:schemeClr val="tx1"/>
              </a:buClr>
              <a:buFontTx/>
              <a:buChar char="•"/>
            </a:pPr>
            <a:r>
              <a:rPr lang="en-US" altLang="zh-CN" i="0">
                <a:ea typeface="宋体" pitchFamily="2" charset="-122"/>
              </a:rPr>
              <a:t>CORBA 2.x automates</a:t>
            </a:r>
          </a:p>
          <a:p>
            <a:pPr marL="400050" lvl="1" indent="-166688">
              <a:buClr>
                <a:schemeClr val="tx1"/>
              </a:buClr>
              <a:buSzPct val="80000"/>
              <a:buFont typeface="Arial" charset="0"/>
              <a:buChar char="–"/>
            </a:pPr>
            <a:r>
              <a:rPr lang="en-US" altLang="zh-CN" i="0">
                <a:ea typeface="宋体" pitchFamily="2" charset="-122"/>
              </a:rPr>
              <a:t>Object location </a:t>
            </a:r>
          </a:p>
          <a:p>
            <a:pPr marL="400050" lvl="1" indent="-166688">
              <a:buClr>
                <a:schemeClr val="tx1"/>
              </a:buClr>
              <a:buSzPct val="80000"/>
              <a:buFont typeface="Arial" charset="0"/>
              <a:buChar char="–"/>
            </a:pPr>
            <a:r>
              <a:rPr lang="en-US" altLang="zh-CN" i="0">
                <a:ea typeface="宋体" pitchFamily="2" charset="-122"/>
              </a:rPr>
              <a:t>Connection &amp; memory mgmt.</a:t>
            </a:r>
          </a:p>
          <a:p>
            <a:pPr marL="400050" lvl="1" indent="-166688">
              <a:buClr>
                <a:schemeClr val="tx1"/>
              </a:buClr>
              <a:buSzPct val="80000"/>
              <a:buFont typeface="Arial" charset="0"/>
              <a:buChar char="–"/>
            </a:pPr>
            <a:r>
              <a:rPr lang="en-US" altLang="zh-CN" i="0">
                <a:ea typeface="宋体" pitchFamily="2" charset="-122"/>
              </a:rPr>
              <a:t>Parameter (de)marshaling</a:t>
            </a:r>
          </a:p>
          <a:p>
            <a:pPr marL="400050" lvl="1" indent="-166688">
              <a:buClr>
                <a:schemeClr val="tx1"/>
              </a:buClr>
              <a:buSzPct val="80000"/>
              <a:buFont typeface="Arial" charset="0"/>
              <a:buChar char="–"/>
            </a:pPr>
            <a:r>
              <a:rPr lang="en-US" altLang="zh-CN" i="0">
                <a:ea typeface="宋体" pitchFamily="2" charset="-122"/>
              </a:rPr>
              <a:t>Event &amp; request   demultiplexing</a:t>
            </a:r>
          </a:p>
          <a:p>
            <a:pPr marL="400050" lvl="1" indent="-166688">
              <a:buClr>
                <a:schemeClr val="tx1"/>
              </a:buClr>
              <a:buSzPct val="80000"/>
              <a:buFont typeface="Arial" charset="0"/>
              <a:buChar char="–"/>
            </a:pPr>
            <a:r>
              <a:rPr lang="en-US" altLang="zh-CN" i="0">
                <a:ea typeface="宋体" pitchFamily="2" charset="-122"/>
              </a:rPr>
              <a:t>Error handling &amp; fault tolerance</a:t>
            </a:r>
          </a:p>
          <a:p>
            <a:pPr marL="400050" lvl="1" indent="-166688">
              <a:buClr>
                <a:schemeClr val="tx1"/>
              </a:buClr>
              <a:buSzPct val="80000"/>
              <a:buFont typeface="Arial" charset="0"/>
              <a:buChar char="–"/>
            </a:pPr>
            <a:r>
              <a:rPr lang="en-US" altLang="zh-CN" i="0">
                <a:ea typeface="宋体" pitchFamily="2" charset="-122"/>
              </a:rPr>
              <a:t>Object/server activation</a:t>
            </a:r>
          </a:p>
          <a:p>
            <a:pPr marL="400050" lvl="1" indent="-166688">
              <a:buClr>
                <a:schemeClr val="tx1"/>
              </a:buClr>
              <a:buSzPct val="80000"/>
              <a:buFont typeface="Arial" charset="0"/>
              <a:buChar char="–"/>
            </a:pPr>
            <a:r>
              <a:rPr lang="en-US" altLang="zh-CN" i="0">
                <a:ea typeface="宋体" pitchFamily="2" charset="-122"/>
              </a:rPr>
              <a:t>Concurrency &amp; synchronization</a:t>
            </a:r>
          </a:p>
          <a:p>
            <a:pPr marL="400050" lvl="1" indent="-166688">
              <a:buClr>
                <a:schemeClr val="tx1"/>
              </a:buClr>
              <a:buSzPct val="80000"/>
              <a:buFont typeface="Arial" charset="0"/>
              <a:buChar char="–"/>
            </a:pPr>
            <a:r>
              <a:rPr lang="en-US" altLang="zh-CN" i="0">
                <a:ea typeface="宋体" pitchFamily="2" charset="-122"/>
              </a:rPr>
              <a:t>Security</a:t>
            </a:r>
            <a:endParaRPr lang="en-US" altLang="zh-CN">
              <a:solidFill>
                <a:srgbClr val="FF0000"/>
              </a:solidFill>
              <a:ea typeface="宋体" pitchFamily="2" charset="-122"/>
            </a:endParaRPr>
          </a:p>
        </p:txBody>
      </p:sp>
      <p:pic>
        <p:nvPicPr>
          <p:cNvPr id="80901" name="Picture 8" descr="corba5"/>
          <p:cNvPicPr>
            <a:picLocks noChangeAspect="1" noChangeArrowheads="1"/>
          </p:cNvPicPr>
          <p:nvPr/>
        </p:nvPicPr>
        <p:blipFill>
          <a:blip r:embed="rId3"/>
          <a:srcRect/>
          <a:stretch>
            <a:fillRect/>
          </a:stretch>
        </p:blipFill>
        <p:spPr bwMode="auto">
          <a:xfrm>
            <a:off x="212725" y="2181225"/>
            <a:ext cx="5249863" cy="3784600"/>
          </a:xfrm>
          <a:prstGeom prst="rect">
            <a:avLst/>
          </a:prstGeom>
          <a:noFill/>
          <a:ln w="9525">
            <a:noFill/>
            <a:miter lim="800000"/>
            <a:headEnd/>
            <a:tailEnd/>
          </a:ln>
        </p:spPr>
      </p:pic>
      <p:sp>
        <p:nvSpPr>
          <p:cNvPr id="80902" name="Rectangle 9"/>
          <p:cNvSpPr>
            <a:spLocks noChangeArrowheads="1"/>
          </p:cNvSpPr>
          <p:nvPr/>
        </p:nvSpPr>
        <p:spPr bwMode="auto">
          <a:xfrm>
            <a:off x="668338" y="6348413"/>
            <a:ext cx="7558087" cy="406400"/>
          </a:xfrm>
          <a:prstGeom prst="rect">
            <a:avLst/>
          </a:prstGeom>
          <a:solidFill>
            <a:srgbClr val="FFFF99"/>
          </a:solidFill>
          <a:ln w="9525">
            <a:solidFill>
              <a:schemeClr val="tx1"/>
            </a:solidFill>
            <a:miter lim="800000"/>
            <a:headEnd/>
            <a:tailEnd/>
          </a:ln>
        </p:spPr>
        <p:txBody>
          <a:bodyPr wrap="none">
            <a:spAutoFit/>
          </a:bodyPr>
          <a:lstStyle/>
          <a:p>
            <a:pPr algn="ctr" eaLnBrk="0" hangingPunct="0">
              <a:spcBef>
                <a:spcPct val="0"/>
              </a:spcBef>
            </a:pPr>
            <a:r>
              <a:rPr lang="en-US" altLang="zh-CN" sz="2000" i="0">
                <a:solidFill>
                  <a:srgbClr val="FF0000"/>
                </a:solidFill>
                <a:ea typeface="宋体" pitchFamily="2" charset="-122"/>
              </a:rPr>
              <a:t>CORBA 2.x defines interfaces &amp; policies, but </a:t>
            </a:r>
            <a:r>
              <a:rPr lang="en-US" altLang="zh-CN" sz="2000">
                <a:solidFill>
                  <a:srgbClr val="FF0000"/>
                </a:solidFill>
                <a:ea typeface="宋体" pitchFamily="2" charset="-122"/>
              </a:rPr>
              <a:t>not</a:t>
            </a:r>
            <a:r>
              <a:rPr lang="en-US" altLang="zh-CN" sz="2000" i="0">
                <a:solidFill>
                  <a:srgbClr val="FF0000"/>
                </a:solidFill>
                <a:ea typeface="宋体" pitchFamily="2" charset="-122"/>
              </a:rPr>
              <a:t> implementations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altLang="zh-CN" sz="3200" smtClean="0">
                <a:ea typeface="宋体" pitchFamily="2" charset="-122"/>
              </a:rPr>
              <a:t>External, Internal, &amp; Container Interfaces</a:t>
            </a:r>
          </a:p>
        </p:txBody>
      </p:sp>
      <p:sp>
        <p:nvSpPr>
          <p:cNvPr id="115715" name="Rectangle 312"/>
          <p:cNvSpPr>
            <a:spLocks noChangeArrowheads="1"/>
          </p:cNvSpPr>
          <p:nvPr/>
        </p:nvSpPr>
        <p:spPr bwMode="auto">
          <a:xfrm>
            <a:off x="0" y="3768725"/>
            <a:ext cx="3573463" cy="2317750"/>
          </a:xfrm>
          <a:prstGeom prst="rect">
            <a:avLst/>
          </a:prstGeom>
          <a:noFill/>
          <a:ln w="9525">
            <a:noFill/>
            <a:miter lim="800000"/>
            <a:headEnd/>
            <a:tailEnd/>
          </a:ln>
        </p:spPr>
        <p:txBody>
          <a:bodyPr anchor="ctr">
            <a:spAutoFit/>
          </a:bodyPr>
          <a:lstStyle/>
          <a:p>
            <a:pPr marL="119063" indent="-119063">
              <a:spcBef>
                <a:spcPct val="30000"/>
              </a:spcBef>
              <a:buFontTx/>
              <a:buChar char="•"/>
            </a:pPr>
            <a:r>
              <a:rPr lang="en-US" altLang="zh-CN" sz="2000" b="1" i="0">
                <a:ea typeface="宋体" pitchFamily="2" charset="-122"/>
              </a:rPr>
              <a:t>External APIs </a:t>
            </a:r>
            <a:r>
              <a:rPr lang="en-US" altLang="zh-CN" sz="2000" i="0">
                <a:ea typeface="宋体" pitchFamily="2" charset="-122"/>
              </a:rPr>
              <a:t>are interfaces provided to clients</a:t>
            </a:r>
          </a:p>
          <a:p>
            <a:pPr marL="119063" indent="-119063">
              <a:spcBef>
                <a:spcPct val="30000"/>
              </a:spcBef>
              <a:buFontTx/>
              <a:buChar char="•"/>
            </a:pPr>
            <a:r>
              <a:rPr lang="en-US" altLang="zh-CN" sz="2000" b="1" i="0">
                <a:ea typeface="宋体" pitchFamily="2" charset="-122"/>
              </a:rPr>
              <a:t>Container APIs </a:t>
            </a:r>
            <a:r>
              <a:rPr lang="en-US" altLang="zh-CN" sz="2000" i="0">
                <a:ea typeface="宋体" pitchFamily="2" charset="-122"/>
              </a:rPr>
              <a:t>are </a:t>
            </a:r>
            <a:r>
              <a:rPr lang="en-US" altLang="zh-CN" sz="2000">
                <a:ea typeface="宋体" pitchFamily="2" charset="-122"/>
              </a:rPr>
              <a:t>internal interfaces</a:t>
            </a:r>
            <a:r>
              <a:rPr lang="en-US" altLang="zh-CN" sz="2000" i="0">
                <a:ea typeface="宋体" pitchFamily="2" charset="-122"/>
              </a:rPr>
              <a:t> &amp; </a:t>
            </a:r>
            <a:r>
              <a:rPr lang="en-US" altLang="zh-CN" sz="2000">
                <a:ea typeface="宋体" pitchFamily="2" charset="-122"/>
              </a:rPr>
              <a:t>callback interfaces</a:t>
            </a:r>
            <a:r>
              <a:rPr lang="en-US" altLang="zh-CN" sz="2000" i="0">
                <a:ea typeface="宋体" pitchFamily="2" charset="-122"/>
              </a:rPr>
              <a:t> used by component developers to build applications </a:t>
            </a:r>
          </a:p>
        </p:txBody>
      </p:sp>
      <p:sp>
        <p:nvSpPr>
          <p:cNvPr id="115716" name="Rectangle 319"/>
          <p:cNvSpPr>
            <a:spLocks noChangeArrowheads="1"/>
          </p:cNvSpPr>
          <p:nvPr/>
        </p:nvSpPr>
        <p:spPr bwMode="auto">
          <a:xfrm>
            <a:off x="1009650" y="1089025"/>
            <a:ext cx="1944688" cy="2435225"/>
          </a:xfrm>
          <a:prstGeom prst="rect">
            <a:avLst/>
          </a:prstGeom>
          <a:solidFill>
            <a:srgbClr val="FFCC66"/>
          </a:solidFill>
          <a:ln w="3175" cap="rnd">
            <a:solidFill>
              <a:srgbClr val="000000"/>
            </a:solidFill>
            <a:round/>
            <a:headEnd/>
            <a:tailEnd/>
          </a:ln>
        </p:spPr>
        <p:txBody>
          <a:bodyPr/>
          <a:lstStyle/>
          <a:p>
            <a:endParaRPr lang="nl-NL"/>
          </a:p>
        </p:txBody>
      </p:sp>
      <p:sp>
        <p:nvSpPr>
          <p:cNvPr id="115717" name="Freeform 320"/>
          <p:cNvSpPr>
            <a:spLocks/>
          </p:cNvSpPr>
          <p:nvPr/>
        </p:nvSpPr>
        <p:spPr bwMode="auto">
          <a:xfrm>
            <a:off x="1131888" y="1941513"/>
            <a:ext cx="974725"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BDFFFF"/>
          </a:solidFill>
          <a:ln w="0">
            <a:solidFill>
              <a:srgbClr val="000000"/>
            </a:solidFill>
            <a:round/>
            <a:headEnd/>
            <a:tailEnd/>
          </a:ln>
        </p:spPr>
        <p:txBody>
          <a:bodyPr/>
          <a:lstStyle/>
          <a:p>
            <a:endParaRPr lang="nl-NL"/>
          </a:p>
        </p:txBody>
      </p:sp>
      <p:sp>
        <p:nvSpPr>
          <p:cNvPr id="115718" name="Freeform 321"/>
          <p:cNvSpPr>
            <a:spLocks/>
          </p:cNvSpPr>
          <p:nvPr/>
        </p:nvSpPr>
        <p:spPr bwMode="auto">
          <a:xfrm>
            <a:off x="1131888" y="1941513"/>
            <a:ext cx="974725"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EAEAEA"/>
          </a:solidFill>
          <a:ln w="3175" cap="rnd">
            <a:solidFill>
              <a:srgbClr val="000000"/>
            </a:solidFill>
            <a:round/>
            <a:headEnd/>
            <a:tailEnd/>
          </a:ln>
        </p:spPr>
        <p:txBody>
          <a:bodyPr/>
          <a:lstStyle/>
          <a:p>
            <a:endParaRPr lang="nl-NL"/>
          </a:p>
        </p:txBody>
      </p:sp>
      <p:sp>
        <p:nvSpPr>
          <p:cNvPr id="115719" name="Rectangle 322"/>
          <p:cNvSpPr>
            <a:spLocks noChangeArrowheads="1"/>
          </p:cNvSpPr>
          <p:nvPr/>
        </p:nvSpPr>
        <p:spPr bwMode="auto">
          <a:xfrm>
            <a:off x="1309688" y="1993900"/>
            <a:ext cx="585787"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CORBA</a:t>
            </a:r>
            <a:endParaRPr lang="en-US" altLang="zh-CN" i="0">
              <a:ea typeface="宋体" pitchFamily="2" charset="-122"/>
            </a:endParaRPr>
          </a:p>
        </p:txBody>
      </p:sp>
      <p:sp>
        <p:nvSpPr>
          <p:cNvPr id="115720" name="Rectangle 323"/>
          <p:cNvSpPr>
            <a:spLocks noChangeArrowheads="1"/>
          </p:cNvSpPr>
          <p:nvPr/>
        </p:nvSpPr>
        <p:spPr bwMode="auto">
          <a:xfrm>
            <a:off x="1208088" y="2197100"/>
            <a:ext cx="855662"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5721" name="Freeform 324"/>
          <p:cNvSpPr>
            <a:spLocks/>
          </p:cNvSpPr>
          <p:nvPr/>
        </p:nvSpPr>
        <p:spPr bwMode="auto">
          <a:xfrm>
            <a:off x="1131888" y="1393825"/>
            <a:ext cx="974725" cy="485775"/>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BDFFFF"/>
          </a:solidFill>
          <a:ln w="0">
            <a:solidFill>
              <a:srgbClr val="000000"/>
            </a:solidFill>
            <a:round/>
            <a:headEnd/>
            <a:tailEnd/>
          </a:ln>
        </p:spPr>
        <p:txBody>
          <a:bodyPr/>
          <a:lstStyle/>
          <a:p>
            <a:endParaRPr lang="nl-NL"/>
          </a:p>
        </p:txBody>
      </p:sp>
      <p:sp>
        <p:nvSpPr>
          <p:cNvPr id="115722" name="Freeform 325"/>
          <p:cNvSpPr>
            <a:spLocks/>
          </p:cNvSpPr>
          <p:nvPr/>
        </p:nvSpPr>
        <p:spPr bwMode="auto">
          <a:xfrm>
            <a:off x="1131888" y="1393825"/>
            <a:ext cx="974725" cy="485775"/>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EAEAEA"/>
          </a:solidFill>
          <a:ln w="3175" cap="rnd">
            <a:solidFill>
              <a:srgbClr val="000000"/>
            </a:solidFill>
            <a:round/>
            <a:headEnd/>
            <a:tailEnd/>
          </a:ln>
        </p:spPr>
        <p:txBody>
          <a:bodyPr/>
          <a:lstStyle/>
          <a:p>
            <a:endParaRPr lang="nl-NL"/>
          </a:p>
        </p:txBody>
      </p:sp>
      <p:sp>
        <p:nvSpPr>
          <p:cNvPr id="115723" name="Rectangle 326"/>
          <p:cNvSpPr>
            <a:spLocks noChangeArrowheads="1"/>
          </p:cNvSpPr>
          <p:nvPr/>
        </p:nvSpPr>
        <p:spPr bwMode="auto">
          <a:xfrm>
            <a:off x="1208088" y="1447800"/>
            <a:ext cx="855662"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5724" name="Rectangle 327"/>
          <p:cNvSpPr>
            <a:spLocks noChangeArrowheads="1"/>
          </p:cNvSpPr>
          <p:nvPr/>
        </p:nvSpPr>
        <p:spPr bwMode="auto">
          <a:xfrm>
            <a:off x="1390650" y="1639888"/>
            <a:ext cx="441325"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Home</a:t>
            </a:r>
            <a:endParaRPr lang="en-US" altLang="zh-CN" i="0">
              <a:ea typeface="宋体" pitchFamily="2" charset="-122"/>
            </a:endParaRPr>
          </a:p>
        </p:txBody>
      </p:sp>
      <p:sp>
        <p:nvSpPr>
          <p:cNvPr id="115725" name="Rectangle 328"/>
          <p:cNvSpPr>
            <a:spLocks noChangeArrowheads="1"/>
          </p:cNvSpPr>
          <p:nvPr/>
        </p:nvSpPr>
        <p:spPr bwMode="auto">
          <a:xfrm>
            <a:off x="2314575" y="2976563"/>
            <a:ext cx="487363" cy="365125"/>
          </a:xfrm>
          <a:prstGeom prst="rect">
            <a:avLst/>
          </a:prstGeom>
          <a:solidFill>
            <a:srgbClr val="FFC6FF"/>
          </a:solidFill>
          <a:ln w="9525">
            <a:noFill/>
            <a:miter lim="800000"/>
            <a:headEnd/>
            <a:tailEnd/>
          </a:ln>
        </p:spPr>
        <p:txBody>
          <a:bodyPr/>
          <a:lstStyle/>
          <a:p>
            <a:endParaRPr lang="nl-NL"/>
          </a:p>
        </p:txBody>
      </p:sp>
      <p:sp>
        <p:nvSpPr>
          <p:cNvPr id="115726" name="Rectangle 329"/>
          <p:cNvSpPr>
            <a:spLocks noChangeArrowheads="1"/>
          </p:cNvSpPr>
          <p:nvPr/>
        </p:nvSpPr>
        <p:spPr bwMode="auto">
          <a:xfrm>
            <a:off x="2314575" y="2976563"/>
            <a:ext cx="487363" cy="365125"/>
          </a:xfrm>
          <a:prstGeom prst="rect">
            <a:avLst/>
          </a:prstGeom>
          <a:solidFill>
            <a:srgbClr val="E3FFFF"/>
          </a:solidFill>
          <a:ln w="3175" cap="rnd">
            <a:solidFill>
              <a:srgbClr val="000000"/>
            </a:solidFill>
            <a:round/>
            <a:headEnd/>
            <a:tailEnd/>
          </a:ln>
        </p:spPr>
        <p:txBody>
          <a:bodyPr/>
          <a:lstStyle/>
          <a:p>
            <a:endParaRPr lang="nl-NL"/>
          </a:p>
        </p:txBody>
      </p:sp>
      <p:sp>
        <p:nvSpPr>
          <p:cNvPr id="115727" name="Rectangle 330"/>
          <p:cNvSpPr>
            <a:spLocks noChangeArrowheads="1"/>
          </p:cNvSpPr>
          <p:nvPr/>
        </p:nvSpPr>
        <p:spPr bwMode="auto">
          <a:xfrm>
            <a:off x="2398713" y="3068638"/>
            <a:ext cx="347662"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POA</a:t>
            </a:r>
            <a:endParaRPr lang="en-US" altLang="zh-CN" i="0">
              <a:ea typeface="宋体" pitchFamily="2" charset="-122"/>
            </a:endParaRPr>
          </a:p>
        </p:txBody>
      </p:sp>
      <p:sp>
        <p:nvSpPr>
          <p:cNvPr id="115728" name="Freeform 331"/>
          <p:cNvSpPr>
            <a:spLocks/>
          </p:cNvSpPr>
          <p:nvPr/>
        </p:nvSpPr>
        <p:spPr bwMode="auto">
          <a:xfrm>
            <a:off x="644525" y="1574800"/>
            <a:ext cx="122238" cy="122238"/>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5729" name="Freeform 332"/>
          <p:cNvSpPr>
            <a:spLocks/>
          </p:cNvSpPr>
          <p:nvPr/>
        </p:nvSpPr>
        <p:spPr bwMode="auto">
          <a:xfrm>
            <a:off x="644525" y="1574800"/>
            <a:ext cx="122238"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9"/>
                </a:moveTo>
                <a:cubicBezTo>
                  <a:pt x="0" y="18"/>
                  <a:pt x="17" y="0"/>
                  <a:pt x="38" y="0"/>
                </a:cubicBezTo>
                <a:cubicBezTo>
                  <a:pt x="60" y="0"/>
                  <a:pt x="77" y="18"/>
                  <a:pt x="77" y="39"/>
                </a:cubicBezTo>
                <a:cubicBezTo>
                  <a:pt x="77" y="39"/>
                  <a:pt x="77" y="39"/>
                  <a:pt x="77" y="39"/>
                </a:cubicBezTo>
                <a:cubicBezTo>
                  <a:pt x="77" y="60"/>
                  <a:pt x="60" y="77"/>
                  <a:pt x="38" y="77"/>
                </a:cubicBezTo>
                <a:cubicBezTo>
                  <a:pt x="17" y="77"/>
                  <a:pt x="0" y="60"/>
                  <a:pt x="0" y="39"/>
                </a:cubicBezTo>
              </a:path>
            </a:pathLst>
          </a:custGeom>
          <a:noFill/>
          <a:ln w="3175" cap="rnd">
            <a:solidFill>
              <a:srgbClr val="000000"/>
            </a:solidFill>
            <a:round/>
            <a:headEnd/>
            <a:tailEnd/>
          </a:ln>
        </p:spPr>
        <p:txBody>
          <a:bodyPr/>
          <a:lstStyle/>
          <a:p>
            <a:endParaRPr lang="nl-NL"/>
          </a:p>
        </p:txBody>
      </p:sp>
      <p:sp>
        <p:nvSpPr>
          <p:cNvPr id="115730" name="Freeform 333"/>
          <p:cNvSpPr>
            <a:spLocks/>
          </p:cNvSpPr>
          <p:nvPr/>
        </p:nvSpPr>
        <p:spPr bwMode="auto">
          <a:xfrm>
            <a:off x="644525" y="2124075"/>
            <a:ext cx="122238"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5731" name="Freeform 334"/>
          <p:cNvSpPr>
            <a:spLocks/>
          </p:cNvSpPr>
          <p:nvPr/>
        </p:nvSpPr>
        <p:spPr bwMode="auto">
          <a:xfrm>
            <a:off x="644525" y="2124075"/>
            <a:ext cx="122238"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5732" name="Freeform 335"/>
          <p:cNvSpPr>
            <a:spLocks/>
          </p:cNvSpPr>
          <p:nvPr/>
        </p:nvSpPr>
        <p:spPr bwMode="auto">
          <a:xfrm>
            <a:off x="644525" y="2489200"/>
            <a:ext cx="122238" cy="122238"/>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5733" name="Freeform 336"/>
          <p:cNvSpPr>
            <a:spLocks/>
          </p:cNvSpPr>
          <p:nvPr/>
        </p:nvSpPr>
        <p:spPr bwMode="auto">
          <a:xfrm>
            <a:off x="644525" y="2489200"/>
            <a:ext cx="122238"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60" y="0"/>
                  <a:pt x="77" y="17"/>
                  <a:pt x="77" y="38"/>
                </a:cubicBezTo>
                <a:cubicBezTo>
                  <a:pt x="77" y="38"/>
                  <a:pt x="77" y="38"/>
                  <a:pt x="77" y="38"/>
                </a:cubicBezTo>
                <a:cubicBezTo>
                  <a:pt x="77" y="59"/>
                  <a:pt x="60"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5734" name="Freeform 337"/>
          <p:cNvSpPr>
            <a:spLocks/>
          </p:cNvSpPr>
          <p:nvPr/>
        </p:nvSpPr>
        <p:spPr bwMode="auto">
          <a:xfrm>
            <a:off x="1374775" y="2976563"/>
            <a:ext cx="122238"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5735" name="Freeform 338"/>
          <p:cNvSpPr>
            <a:spLocks/>
          </p:cNvSpPr>
          <p:nvPr/>
        </p:nvSpPr>
        <p:spPr bwMode="auto">
          <a:xfrm>
            <a:off x="1374775" y="2976563"/>
            <a:ext cx="122238"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8" y="0"/>
                  <a:pt x="39" y="0"/>
                </a:cubicBezTo>
                <a:cubicBezTo>
                  <a:pt x="60" y="0"/>
                  <a:pt x="77" y="17"/>
                  <a:pt x="77" y="38"/>
                </a:cubicBezTo>
                <a:cubicBezTo>
                  <a:pt x="77" y="38"/>
                  <a:pt x="77" y="38"/>
                  <a:pt x="77" y="38"/>
                </a:cubicBezTo>
                <a:cubicBezTo>
                  <a:pt x="77" y="59"/>
                  <a:pt x="60" y="76"/>
                  <a:pt x="39" y="76"/>
                </a:cubicBezTo>
                <a:cubicBezTo>
                  <a:pt x="18" y="76"/>
                  <a:pt x="0" y="59"/>
                  <a:pt x="0" y="38"/>
                </a:cubicBezTo>
              </a:path>
            </a:pathLst>
          </a:custGeom>
          <a:noFill/>
          <a:ln w="3175" cap="rnd">
            <a:solidFill>
              <a:srgbClr val="000000"/>
            </a:solidFill>
            <a:round/>
            <a:headEnd/>
            <a:tailEnd/>
          </a:ln>
        </p:spPr>
        <p:txBody>
          <a:bodyPr/>
          <a:lstStyle/>
          <a:p>
            <a:endParaRPr lang="nl-NL"/>
          </a:p>
        </p:txBody>
      </p:sp>
      <p:sp>
        <p:nvSpPr>
          <p:cNvPr id="115736" name="Freeform 339"/>
          <p:cNvSpPr>
            <a:spLocks/>
          </p:cNvSpPr>
          <p:nvPr/>
        </p:nvSpPr>
        <p:spPr bwMode="auto">
          <a:xfrm>
            <a:off x="1741488" y="2976563"/>
            <a:ext cx="122237"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5737" name="Freeform 340"/>
          <p:cNvSpPr>
            <a:spLocks/>
          </p:cNvSpPr>
          <p:nvPr/>
        </p:nvSpPr>
        <p:spPr bwMode="auto">
          <a:xfrm>
            <a:off x="1741488" y="2976563"/>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59" y="0"/>
                  <a:pt x="77" y="17"/>
                  <a:pt x="77" y="38"/>
                </a:cubicBezTo>
                <a:cubicBezTo>
                  <a:pt x="77" y="38"/>
                  <a:pt x="77" y="38"/>
                  <a:pt x="77" y="38"/>
                </a:cubicBezTo>
                <a:cubicBezTo>
                  <a:pt x="77" y="59"/>
                  <a:pt x="59"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5738" name="Freeform 341"/>
          <p:cNvSpPr>
            <a:spLocks/>
          </p:cNvSpPr>
          <p:nvPr/>
        </p:nvSpPr>
        <p:spPr bwMode="auto">
          <a:xfrm>
            <a:off x="2289175" y="2366963"/>
            <a:ext cx="122238" cy="122237"/>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5739" name="Freeform 342"/>
          <p:cNvSpPr>
            <a:spLocks/>
          </p:cNvSpPr>
          <p:nvPr/>
        </p:nvSpPr>
        <p:spPr bwMode="auto">
          <a:xfrm>
            <a:off x="2289175" y="2366963"/>
            <a:ext cx="122238" cy="122237"/>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60"/>
                  <a:pt x="59" y="77"/>
                  <a:pt x="38" y="77"/>
                </a:cubicBezTo>
                <a:cubicBezTo>
                  <a:pt x="17" y="77"/>
                  <a:pt x="0" y="60"/>
                  <a:pt x="0" y="38"/>
                </a:cubicBezTo>
              </a:path>
            </a:pathLst>
          </a:custGeom>
          <a:noFill/>
          <a:ln w="3175" cap="rnd">
            <a:solidFill>
              <a:srgbClr val="000000"/>
            </a:solidFill>
            <a:round/>
            <a:headEnd/>
            <a:tailEnd/>
          </a:ln>
        </p:spPr>
        <p:txBody>
          <a:bodyPr/>
          <a:lstStyle/>
          <a:p>
            <a:endParaRPr lang="nl-NL"/>
          </a:p>
        </p:txBody>
      </p:sp>
      <p:sp>
        <p:nvSpPr>
          <p:cNvPr id="115740" name="Freeform 343"/>
          <p:cNvSpPr>
            <a:spLocks/>
          </p:cNvSpPr>
          <p:nvPr/>
        </p:nvSpPr>
        <p:spPr bwMode="auto">
          <a:xfrm>
            <a:off x="2289175" y="2671763"/>
            <a:ext cx="122238" cy="122237"/>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5741" name="Freeform 344"/>
          <p:cNvSpPr>
            <a:spLocks/>
          </p:cNvSpPr>
          <p:nvPr/>
        </p:nvSpPr>
        <p:spPr bwMode="auto">
          <a:xfrm>
            <a:off x="2289175" y="2671763"/>
            <a:ext cx="122238" cy="122237"/>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59"/>
                  <a:pt x="59"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5742" name="Line 345"/>
          <p:cNvSpPr>
            <a:spLocks noChangeShapeType="1"/>
          </p:cNvSpPr>
          <p:nvPr/>
        </p:nvSpPr>
        <p:spPr bwMode="auto">
          <a:xfrm>
            <a:off x="766763" y="1636713"/>
            <a:ext cx="365125" cy="1587"/>
          </a:xfrm>
          <a:prstGeom prst="line">
            <a:avLst/>
          </a:prstGeom>
          <a:noFill/>
          <a:ln w="3175" cap="rnd">
            <a:solidFill>
              <a:srgbClr val="000000"/>
            </a:solidFill>
            <a:round/>
            <a:headEnd/>
            <a:tailEnd/>
          </a:ln>
        </p:spPr>
        <p:txBody>
          <a:bodyPr/>
          <a:lstStyle/>
          <a:p>
            <a:endParaRPr lang="nl-NL"/>
          </a:p>
        </p:txBody>
      </p:sp>
      <p:sp>
        <p:nvSpPr>
          <p:cNvPr id="115743" name="Line 346"/>
          <p:cNvSpPr>
            <a:spLocks noChangeShapeType="1"/>
          </p:cNvSpPr>
          <p:nvPr/>
        </p:nvSpPr>
        <p:spPr bwMode="auto">
          <a:xfrm>
            <a:off x="766763" y="2184400"/>
            <a:ext cx="365125" cy="1588"/>
          </a:xfrm>
          <a:prstGeom prst="line">
            <a:avLst/>
          </a:prstGeom>
          <a:noFill/>
          <a:ln w="3175" cap="rnd">
            <a:solidFill>
              <a:srgbClr val="000000"/>
            </a:solidFill>
            <a:round/>
            <a:headEnd/>
            <a:tailEnd/>
          </a:ln>
        </p:spPr>
        <p:txBody>
          <a:bodyPr/>
          <a:lstStyle/>
          <a:p>
            <a:endParaRPr lang="nl-NL"/>
          </a:p>
        </p:txBody>
      </p:sp>
      <p:sp>
        <p:nvSpPr>
          <p:cNvPr id="115744" name="Line 347"/>
          <p:cNvSpPr>
            <a:spLocks noChangeShapeType="1"/>
          </p:cNvSpPr>
          <p:nvPr/>
        </p:nvSpPr>
        <p:spPr bwMode="auto">
          <a:xfrm>
            <a:off x="766763" y="2549525"/>
            <a:ext cx="365125" cy="1588"/>
          </a:xfrm>
          <a:prstGeom prst="line">
            <a:avLst/>
          </a:prstGeom>
          <a:noFill/>
          <a:ln w="3175" cap="rnd">
            <a:solidFill>
              <a:srgbClr val="000000"/>
            </a:solidFill>
            <a:round/>
            <a:headEnd/>
            <a:tailEnd/>
          </a:ln>
        </p:spPr>
        <p:txBody>
          <a:bodyPr/>
          <a:lstStyle/>
          <a:p>
            <a:endParaRPr lang="nl-NL"/>
          </a:p>
        </p:txBody>
      </p:sp>
      <p:sp>
        <p:nvSpPr>
          <p:cNvPr id="115745" name="Line 348"/>
          <p:cNvSpPr>
            <a:spLocks noChangeShapeType="1"/>
          </p:cNvSpPr>
          <p:nvPr/>
        </p:nvSpPr>
        <p:spPr bwMode="auto">
          <a:xfrm>
            <a:off x="1436688" y="3097213"/>
            <a:ext cx="1587" cy="304800"/>
          </a:xfrm>
          <a:prstGeom prst="line">
            <a:avLst/>
          </a:prstGeom>
          <a:noFill/>
          <a:ln w="3175" cap="rnd">
            <a:solidFill>
              <a:srgbClr val="000000"/>
            </a:solidFill>
            <a:round/>
            <a:headEnd/>
            <a:tailEnd/>
          </a:ln>
        </p:spPr>
        <p:txBody>
          <a:bodyPr/>
          <a:lstStyle/>
          <a:p>
            <a:endParaRPr lang="nl-NL"/>
          </a:p>
        </p:txBody>
      </p:sp>
      <p:sp>
        <p:nvSpPr>
          <p:cNvPr id="115746" name="Line 349"/>
          <p:cNvSpPr>
            <a:spLocks noChangeShapeType="1"/>
          </p:cNvSpPr>
          <p:nvPr/>
        </p:nvSpPr>
        <p:spPr bwMode="auto">
          <a:xfrm>
            <a:off x="1801813" y="3097213"/>
            <a:ext cx="1587" cy="304800"/>
          </a:xfrm>
          <a:prstGeom prst="line">
            <a:avLst/>
          </a:prstGeom>
          <a:noFill/>
          <a:ln w="3175" cap="rnd">
            <a:solidFill>
              <a:srgbClr val="000000"/>
            </a:solidFill>
            <a:round/>
            <a:headEnd/>
            <a:tailEnd/>
          </a:ln>
        </p:spPr>
        <p:txBody>
          <a:bodyPr/>
          <a:lstStyle/>
          <a:p>
            <a:endParaRPr lang="nl-NL"/>
          </a:p>
        </p:txBody>
      </p:sp>
      <p:sp>
        <p:nvSpPr>
          <p:cNvPr id="115747" name="Line 350"/>
          <p:cNvSpPr>
            <a:spLocks noChangeShapeType="1"/>
          </p:cNvSpPr>
          <p:nvPr/>
        </p:nvSpPr>
        <p:spPr bwMode="auto">
          <a:xfrm flipH="1">
            <a:off x="2106613" y="2427288"/>
            <a:ext cx="182562" cy="1587"/>
          </a:xfrm>
          <a:prstGeom prst="line">
            <a:avLst/>
          </a:prstGeom>
          <a:noFill/>
          <a:ln w="3175" cap="rnd">
            <a:solidFill>
              <a:srgbClr val="000000"/>
            </a:solidFill>
            <a:round/>
            <a:headEnd/>
            <a:tailEnd/>
          </a:ln>
        </p:spPr>
        <p:txBody>
          <a:bodyPr/>
          <a:lstStyle/>
          <a:p>
            <a:endParaRPr lang="nl-NL"/>
          </a:p>
        </p:txBody>
      </p:sp>
      <p:sp>
        <p:nvSpPr>
          <p:cNvPr id="115748" name="Line 351"/>
          <p:cNvSpPr>
            <a:spLocks noChangeShapeType="1"/>
          </p:cNvSpPr>
          <p:nvPr/>
        </p:nvSpPr>
        <p:spPr bwMode="auto">
          <a:xfrm flipH="1">
            <a:off x="2106613" y="2732088"/>
            <a:ext cx="182562" cy="1587"/>
          </a:xfrm>
          <a:prstGeom prst="line">
            <a:avLst/>
          </a:prstGeom>
          <a:noFill/>
          <a:ln w="3175" cap="rnd">
            <a:solidFill>
              <a:srgbClr val="000000"/>
            </a:solidFill>
            <a:round/>
            <a:headEnd/>
            <a:tailEnd/>
          </a:ln>
        </p:spPr>
        <p:txBody>
          <a:bodyPr/>
          <a:lstStyle/>
          <a:p>
            <a:endParaRPr lang="nl-NL"/>
          </a:p>
        </p:txBody>
      </p:sp>
      <p:sp>
        <p:nvSpPr>
          <p:cNvPr id="115749" name="Rectangle 352"/>
          <p:cNvSpPr>
            <a:spLocks noChangeArrowheads="1"/>
          </p:cNvSpPr>
          <p:nvPr/>
        </p:nvSpPr>
        <p:spPr bwMode="auto">
          <a:xfrm rot="-5400000">
            <a:off x="257969" y="2083594"/>
            <a:ext cx="841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5750" name="Rectangle 353"/>
          <p:cNvSpPr>
            <a:spLocks noChangeArrowheads="1"/>
          </p:cNvSpPr>
          <p:nvPr/>
        </p:nvSpPr>
        <p:spPr bwMode="auto">
          <a:xfrm rot="-5400000">
            <a:off x="268288" y="2012950"/>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x</a:t>
            </a:r>
            <a:endParaRPr lang="en-US" altLang="zh-CN" i="0">
              <a:ea typeface="宋体" pitchFamily="2" charset="-122"/>
            </a:endParaRPr>
          </a:p>
        </p:txBody>
      </p:sp>
      <p:sp>
        <p:nvSpPr>
          <p:cNvPr id="115751" name="Rectangle 354"/>
          <p:cNvSpPr>
            <a:spLocks noChangeArrowheads="1"/>
          </p:cNvSpPr>
          <p:nvPr/>
        </p:nvSpPr>
        <p:spPr bwMode="auto">
          <a:xfrm rot="-5400000">
            <a:off x="282575" y="1968501"/>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5752" name="Rectangle 355"/>
          <p:cNvSpPr>
            <a:spLocks noChangeArrowheads="1"/>
          </p:cNvSpPr>
          <p:nvPr/>
        </p:nvSpPr>
        <p:spPr bwMode="auto">
          <a:xfrm rot="-5400000">
            <a:off x="265113" y="1908175"/>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5753" name="Rectangle 356"/>
          <p:cNvSpPr>
            <a:spLocks noChangeArrowheads="1"/>
          </p:cNvSpPr>
          <p:nvPr/>
        </p:nvSpPr>
        <p:spPr bwMode="auto">
          <a:xfrm rot="-5400000">
            <a:off x="278606" y="1862932"/>
            <a:ext cx="428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5754" name="Rectangle 357"/>
          <p:cNvSpPr>
            <a:spLocks noChangeArrowheads="1"/>
          </p:cNvSpPr>
          <p:nvPr/>
        </p:nvSpPr>
        <p:spPr bwMode="auto">
          <a:xfrm rot="-5400000">
            <a:off x="265113" y="1797050"/>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5755" name="Rectangle 358"/>
          <p:cNvSpPr>
            <a:spLocks noChangeArrowheads="1"/>
          </p:cNvSpPr>
          <p:nvPr/>
        </p:nvSpPr>
        <p:spPr bwMode="auto">
          <a:xfrm rot="-5400000">
            <a:off x="265113" y="172561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5756" name="Rectangle 359"/>
          <p:cNvSpPr>
            <a:spLocks noChangeArrowheads="1"/>
          </p:cNvSpPr>
          <p:nvPr/>
        </p:nvSpPr>
        <p:spPr bwMode="auto">
          <a:xfrm rot="-5400000">
            <a:off x="285750" y="1687513"/>
            <a:ext cx="285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l</a:t>
            </a:r>
            <a:endParaRPr lang="en-US" altLang="zh-CN" i="0">
              <a:ea typeface="宋体" pitchFamily="2" charset="-122"/>
            </a:endParaRPr>
          </a:p>
        </p:txBody>
      </p:sp>
      <p:sp>
        <p:nvSpPr>
          <p:cNvPr id="115757" name="Rectangle 360"/>
          <p:cNvSpPr>
            <a:spLocks noChangeArrowheads="1"/>
          </p:cNvSpPr>
          <p:nvPr/>
        </p:nvSpPr>
        <p:spPr bwMode="auto">
          <a:xfrm rot="-5400000">
            <a:off x="444500" y="2154238"/>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a:t>
            </a:r>
            <a:endParaRPr lang="en-US" altLang="zh-CN" i="0">
              <a:ea typeface="宋体" pitchFamily="2" charset="-122"/>
            </a:endParaRPr>
          </a:p>
        </p:txBody>
      </p:sp>
      <p:sp>
        <p:nvSpPr>
          <p:cNvPr id="115758" name="Rectangle 361"/>
          <p:cNvSpPr>
            <a:spLocks noChangeArrowheads="1"/>
          </p:cNvSpPr>
          <p:nvPr/>
        </p:nvSpPr>
        <p:spPr bwMode="auto">
          <a:xfrm rot="-5400000">
            <a:off x="427038" y="2084388"/>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5759" name="Rectangle 362"/>
          <p:cNvSpPr>
            <a:spLocks noChangeArrowheads="1"/>
          </p:cNvSpPr>
          <p:nvPr/>
        </p:nvSpPr>
        <p:spPr bwMode="auto">
          <a:xfrm rot="-5400000">
            <a:off x="444500" y="2041526"/>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5760" name="Rectangle 363"/>
          <p:cNvSpPr>
            <a:spLocks noChangeArrowheads="1"/>
          </p:cNvSpPr>
          <p:nvPr/>
        </p:nvSpPr>
        <p:spPr bwMode="auto">
          <a:xfrm rot="-5400000">
            <a:off x="427038" y="1982788"/>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5761" name="Rectangle 364"/>
          <p:cNvSpPr>
            <a:spLocks noChangeArrowheads="1"/>
          </p:cNvSpPr>
          <p:nvPr/>
        </p:nvSpPr>
        <p:spPr bwMode="auto">
          <a:xfrm rot="-5400000">
            <a:off x="440532" y="1937544"/>
            <a:ext cx="42862"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5762" name="Rectangle 365"/>
          <p:cNvSpPr>
            <a:spLocks noChangeArrowheads="1"/>
          </p:cNvSpPr>
          <p:nvPr/>
        </p:nvSpPr>
        <p:spPr bwMode="auto">
          <a:xfrm rot="-5400000">
            <a:off x="444500" y="1890713"/>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f</a:t>
            </a:r>
            <a:endParaRPr lang="en-US" altLang="zh-CN" i="0">
              <a:ea typeface="宋体" pitchFamily="2" charset="-122"/>
            </a:endParaRPr>
          </a:p>
        </p:txBody>
      </p:sp>
      <p:sp>
        <p:nvSpPr>
          <p:cNvPr id="115763" name="Rectangle 366"/>
          <p:cNvSpPr>
            <a:spLocks noChangeArrowheads="1"/>
          </p:cNvSpPr>
          <p:nvPr/>
        </p:nvSpPr>
        <p:spPr bwMode="auto">
          <a:xfrm rot="-5400000">
            <a:off x="427038" y="1830388"/>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5764" name="Rectangle 367"/>
          <p:cNvSpPr>
            <a:spLocks noChangeArrowheads="1"/>
          </p:cNvSpPr>
          <p:nvPr/>
        </p:nvSpPr>
        <p:spPr bwMode="auto">
          <a:xfrm rot="-5400000">
            <a:off x="430213" y="1763713"/>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t>
            </a:r>
            <a:endParaRPr lang="en-US" altLang="zh-CN" i="0">
              <a:ea typeface="宋体" pitchFamily="2" charset="-122"/>
            </a:endParaRPr>
          </a:p>
        </p:txBody>
      </p:sp>
      <p:sp>
        <p:nvSpPr>
          <p:cNvPr id="115765" name="Rectangle 368"/>
          <p:cNvSpPr>
            <a:spLocks noChangeArrowheads="1"/>
          </p:cNvSpPr>
          <p:nvPr/>
        </p:nvSpPr>
        <p:spPr bwMode="auto">
          <a:xfrm rot="-5400000">
            <a:off x="427038" y="1698625"/>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5766" name="Rectangle 369"/>
          <p:cNvSpPr>
            <a:spLocks noChangeArrowheads="1"/>
          </p:cNvSpPr>
          <p:nvPr/>
        </p:nvSpPr>
        <p:spPr bwMode="auto">
          <a:xfrm rot="-5400000">
            <a:off x="430213" y="1652588"/>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s</a:t>
            </a:r>
            <a:endParaRPr lang="en-US" altLang="zh-CN" i="0">
              <a:ea typeface="宋体" pitchFamily="2" charset="-122"/>
            </a:endParaRPr>
          </a:p>
        </p:txBody>
      </p:sp>
      <p:sp>
        <p:nvSpPr>
          <p:cNvPr id="115767" name="Rectangle 370"/>
          <p:cNvSpPr>
            <a:spLocks noChangeArrowheads="1"/>
          </p:cNvSpPr>
          <p:nvPr/>
        </p:nvSpPr>
        <p:spPr bwMode="auto">
          <a:xfrm>
            <a:off x="2251075" y="1973263"/>
            <a:ext cx="4857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Callback</a:t>
            </a:r>
            <a:endParaRPr lang="en-US" altLang="zh-CN" i="0">
              <a:ea typeface="宋体" pitchFamily="2" charset="-122"/>
            </a:endParaRPr>
          </a:p>
        </p:txBody>
      </p:sp>
      <p:sp>
        <p:nvSpPr>
          <p:cNvPr id="115768" name="Rectangle 371"/>
          <p:cNvSpPr>
            <a:spLocks noChangeArrowheads="1"/>
          </p:cNvSpPr>
          <p:nvPr/>
        </p:nvSpPr>
        <p:spPr bwMode="auto">
          <a:xfrm>
            <a:off x="2232025" y="2135188"/>
            <a:ext cx="5540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
        <p:nvSpPr>
          <p:cNvPr id="115769" name="Rectangle 372"/>
          <p:cNvSpPr>
            <a:spLocks noChangeArrowheads="1"/>
          </p:cNvSpPr>
          <p:nvPr/>
        </p:nvSpPr>
        <p:spPr bwMode="auto">
          <a:xfrm>
            <a:off x="1400175" y="2644775"/>
            <a:ext cx="42068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Internal</a:t>
            </a:r>
            <a:endParaRPr lang="en-US" altLang="zh-CN" i="0">
              <a:ea typeface="宋体" pitchFamily="2" charset="-122"/>
            </a:endParaRPr>
          </a:p>
        </p:txBody>
      </p:sp>
      <p:sp>
        <p:nvSpPr>
          <p:cNvPr id="115770" name="Rectangle 373"/>
          <p:cNvSpPr>
            <a:spLocks noChangeArrowheads="1"/>
          </p:cNvSpPr>
          <p:nvPr/>
        </p:nvSpPr>
        <p:spPr bwMode="auto">
          <a:xfrm>
            <a:off x="1349375" y="2806700"/>
            <a:ext cx="5540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
        <p:nvSpPr>
          <p:cNvPr id="115771" name="Rectangle 374"/>
          <p:cNvSpPr>
            <a:spLocks noChangeArrowheads="1"/>
          </p:cNvSpPr>
          <p:nvPr/>
        </p:nvSpPr>
        <p:spPr bwMode="auto">
          <a:xfrm>
            <a:off x="1433513" y="1063625"/>
            <a:ext cx="1131887" cy="336550"/>
          </a:xfrm>
          <a:prstGeom prst="rect">
            <a:avLst/>
          </a:prstGeom>
          <a:noFill/>
          <a:ln w="9525">
            <a:noFill/>
            <a:miter lim="800000"/>
            <a:headEnd/>
            <a:tailEnd/>
          </a:ln>
        </p:spPr>
        <p:txBody>
          <a:bodyPr wrap="none">
            <a:spAutoFit/>
          </a:bodyPr>
          <a:lstStyle/>
          <a:p>
            <a:r>
              <a:rPr lang="en-US" altLang="zh-CN" sz="1600" b="1" i="0">
                <a:solidFill>
                  <a:srgbClr val="000000"/>
                </a:solidFill>
                <a:ea typeface="宋体" pitchFamily="2" charset="-122"/>
              </a:rPr>
              <a:t>Container</a:t>
            </a:r>
          </a:p>
        </p:txBody>
      </p:sp>
      <p:sp>
        <p:nvSpPr>
          <p:cNvPr id="115772" name="Rectangle 375"/>
          <p:cNvSpPr>
            <a:spLocks noChangeArrowheads="1"/>
          </p:cNvSpPr>
          <p:nvPr/>
        </p:nvSpPr>
        <p:spPr bwMode="auto">
          <a:xfrm>
            <a:off x="3355975" y="960438"/>
            <a:ext cx="5788025" cy="5186362"/>
          </a:xfrm>
          <a:prstGeom prst="rect">
            <a:avLst/>
          </a:prstGeom>
          <a:noFill/>
          <a:ln w="9525">
            <a:noFill/>
            <a:miter lim="800000"/>
            <a:headEnd/>
            <a:tailEnd/>
          </a:ln>
        </p:spPr>
        <p:txBody>
          <a:bodyPr anchor="ctr">
            <a:spAutoFit/>
          </a:bodyPr>
          <a:lstStyle/>
          <a:p>
            <a:pPr marL="171450" indent="-171450">
              <a:spcBef>
                <a:spcPct val="20000"/>
              </a:spcBef>
              <a:buFontTx/>
              <a:buChar char="•"/>
            </a:pPr>
            <a:r>
              <a:rPr lang="en-US" altLang="zh-CN" sz="2000">
                <a:ea typeface="宋体" pitchFamily="2" charset="-122"/>
                <a:cs typeface="Times New Roman" pitchFamily="18" charset="0"/>
              </a:rPr>
              <a:t>Internal interfaces</a:t>
            </a:r>
            <a:r>
              <a:rPr lang="en-US" altLang="zh-CN" sz="2000" i="0">
                <a:ea typeface="宋体" pitchFamily="2" charset="-122"/>
                <a:cs typeface="Times New Roman" pitchFamily="18" charset="0"/>
              </a:rPr>
              <a:t> are used by components to access container facilities</a:t>
            </a:r>
          </a:p>
          <a:p>
            <a:pPr lvl="1" indent="-171450">
              <a:lnSpc>
                <a:spcPct val="80000"/>
              </a:lnSpc>
              <a:spcBef>
                <a:spcPct val="40000"/>
              </a:spcBef>
            </a:pPr>
            <a:r>
              <a:rPr lang="en-US" altLang="zh-CN" b="1" i="0">
                <a:latin typeface="Courier New" pitchFamily="49" charset="0"/>
                <a:ea typeface="宋体" pitchFamily="2" charset="-122"/>
                <a:cs typeface="Times New Roman" pitchFamily="18" charset="0"/>
              </a:rPr>
              <a:t>local interface CCMContext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  CCMHome get_CCM_home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local interface SessionContext : </a:t>
            </a:r>
          </a:p>
          <a:p>
            <a:pPr lvl="1" indent="-171450" eaLnBrk="0" hangingPunct="0">
              <a:lnSpc>
                <a:spcPct val="80000"/>
              </a:lnSpc>
              <a:spcBef>
                <a:spcPct val="0"/>
              </a:spcBef>
            </a:pPr>
            <a:r>
              <a:rPr lang="en-US" altLang="zh-CN" b="1" i="0">
                <a:latin typeface="Courier New" pitchFamily="49" charset="0"/>
                <a:ea typeface="宋体" pitchFamily="2" charset="-122"/>
              </a:rPr>
              <a:t>  CCMContext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    Object get_CCM_object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a:t>
            </a:r>
            <a:endParaRPr lang="en-US" altLang="zh-CN" i="0">
              <a:latin typeface="Courier New" pitchFamily="49" charset="0"/>
              <a:ea typeface="宋体" pitchFamily="2" charset="-122"/>
            </a:endParaRPr>
          </a:p>
          <a:p>
            <a:pPr marL="171450" indent="-171450" eaLnBrk="0" hangingPunct="0">
              <a:spcBef>
                <a:spcPct val="40000"/>
              </a:spcBef>
              <a:buFontTx/>
              <a:buChar char="•"/>
            </a:pPr>
            <a:r>
              <a:rPr lang="en-US" altLang="zh-CN" sz="2000">
                <a:ea typeface="宋体" pitchFamily="2" charset="-122"/>
              </a:rPr>
              <a:t>Callback interfaces </a:t>
            </a:r>
            <a:r>
              <a:rPr lang="en-US" altLang="zh-CN" sz="2000" i="0">
                <a:ea typeface="宋体" pitchFamily="2" charset="-122"/>
              </a:rPr>
              <a:t>are used by containers to call into the component’s </a:t>
            </a:r>
            <a:r>
              <a:rPr lang="en-US" altLang="zh-CN" sz="2000">
                <a:ea typeface="宋体" pitchFamily="2" charset="-122"/>
              </a:rPr>
              <a:t>executor</a:t>
            </a:r>
            <a:r>
              <a:rPr lang="en-US" altLang="zh-CN" sz="2000" i="0">
                <a:ea typeface="宋体" pitchFamily="2" charset="-122"/>
              </a:rPr>
              <a:t> </a:t>
            </a:r>
          </a:p>
          <a:p>
            <a:pPr lvl="1" indent="-171450" eaLnBrk="0" hangingPunct="0">
              <a:spcBef>
                <a:spcPct val="30000"/>
              </a:spcBef>
            </a:pPr>
            <a:r>
              <a:rPr lang="en-US" altLang="zh-CN" b="1" i="0">
                <a:latin typeface="Courier New" pitchFamily="49" charset="0"/>
                <a:ea typeface="宋体" pitchFamily="2" charset="-122"/>
              </a:rPr>
              <a:t>local interface EnterpriseComponent{};</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local interface SessionComponent :   </a:t>
            </a:r>
          </a:p>
          <a:p>
            <a:pPr lvl="1" indent="-171450" eaLnBrk="0" hangingPunct="0">
              <a:lnSpc>
                <a:spcPct val="80000"/>
              </a:lnSpc>
              <a:spcBef>
                <a:spcPct val="0"/>
              </a:spcBef>
            </a:pPr>
            <a:r>
              <a:rPr lang="en-US" altLang="zh-CN" b="1" i="0">
                <a:latin typeface="Courier New" pitchFamily="49" charset="0"/>
                <a:ea typeface="宋体" pitchFamily="2" charset="-122"/>
              </a:rPr>
              <a:t>   EnterpriseComponent {</a:t>
            </a:r>
            <a:r>
              <a:rPr lang="en-US" altLang="zh-CN" i="0">
                <a:latin typeface="Courier New" pitchFamily="49" charset="0"/>
                <a:ea typeface="宋体" pitchFamily="2" charset="-122"/>
              </a:rPr>
              <a:t> </a:t>
            </a:r>
          </a:p>
          <a:p>
            <a:pPr lvl="1" indent="-171450" eaLnBrk="0" hangingPunct="0">
              <a:lnSpc>
                <a:spcPct val="80000"/>
              </a:lnSpc>
              <a:spcBef>
                <a:spcPct val="0"/>
              </a:spcBef>
            </a:pPr>
            <a:r>
              <a:rPr lang="en-US" altLang="zh-CN" i="0">
                <a:latin typeface="Courier New" pitchFamily="49" charset="0"/>
                <a:ea typeface="宋体" pitchFamily="2" charset="-122"/>
              </a:rPr>
              <a:t>     </a:t>
            </a:r>
            <a:r>
              <a:rPr lang="en-US" altLang="zh-CN" b="1" i="0">
                <a:latin typeface="Courier New" pitchFamily="49" charset="0"/>
                <a:ea typeface="宋体" pitchFamily="2" charset="-122"/>
              </a:rPr>
              <a:t>void set_session_context </a:t>
            </a:r>
          </a:p>
          <a:p>
            <a:pPr lvl="1" indent="-171450" eaLnBrk="0" hangingPunct="0">
              <a:lnSpc>
                <a:spcPct val="80000"/>
              </a:lnSpc>
              <a:spcBef>
                <a:spcPct val="0"/>
              </a:spcBef>
            </a:pPr>
            <a:r>
              <a:rPr lang="en-US" altLang="zh-CN" b="1" i="0">
                <a:latin typeface="Courier New" pitchFamily="49" charset="0"/>
                <a:ea typeface="宋体" pitchFamily="2" charset="-122"/>
              </a:rPr>
              <a:t>       (in SessionContext ctx)</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i="0">
                <a:latin typeface="Courier New" pitchFamily="49" charset="0"/>
                <a:ea typeface="宋体" pitchFamily="2" charset="-122"/>
              </a:rPr>
              <a:t>     </a:t>
            </a:r>
            <a:r>
              <a:rPr lang="en-US" altLang="zh-CN" b="1" i="0">
                <a:latin typeface="Courier New" pitchFamily="49" charset="0"/>
                <a:ea typeface="宋体" pitchFamily="2" charset="-122"/>
              </a:rPr>
              <a:t>void ccm_activate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i="0">
                <a:latin typeface="Courier New" pitchFamily="49" charset="0"/>
                <a:ea typeface="宋体" pitchFamily="2" charset="-122"/>
              </a:rPr>
              <a:t>     </a:t>
            </a:r>
            <a:r>
              <a:rPr lang="en-US" altLang="zh-CN" b="1" i="0">
                <a:latin typeface="Courier New" pitchFamily="49" charset="0"/>
                <a:ea typeface="宋体" pitchFamily="2" charset="-122"/>
              </a:rPr>
              <a:t>void ccm_passivate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     void ccm_remove ();</a:t>
            </a:r>
            <a:endParaRPr lang="en-US" altLang="zh-CN" i="0">
              <a:latin typeface="Courier New" pitchFamily="49" charset="0"/>
              <a:ea typeface="宋体" pitchFamily="2" charset="-122"/>
            </a:endParaRPr>
          </a:p>
          <a:p>
            <a:pPr lvl="1" indent="-171450" eaLnBrk="0" hangingPunct="0">
              <a:lnSpc>
                <a:spcPct val="80000"/>
              </a:lnSpc>
              <a:spcBef>
                <a:spcPct val="0"/>
              </a:spcBef>
            </a:pPr>
            <a:r>
              <a:rPr lang="en-US" altLang="zh-CN" b="1" i="0">
                <a:latin typeface="Courier New" pitchFamily="49" charset="0"/>
                <a:ea typeface="宋体" pitchFamily="2" charset="-122"/>
              </a:rPr>
              <a:t> };</a:t>
            </a:r>
            <a:endParaRPr lang="en-US" altLang="zh-CN" i="0">
              <a:latin typeface="Courier New" pitchFamily="49" charset="0"/>
              <a:ea typeface="宋体" pitchFamily="2" charset="-122"/>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pPr eaLnBrk="1" hangingPunct="1"/>
            <a:r>
              <a:rPr lang="en-US" altLang="zh-CN" sz="3200" smtClean="0">
                <a:ea typeface="宋体" pitchFamily="2" charset="-122"/>
              </a:rPr>
              <a:t>CCM Component/Container Categories</a:t>
            </a:r>
          </a:p>
        </p:txBody>
      </p:sp>
      <p:graphicFrame>
        <p:nvGraphicFramePr>
          <p:cNvPr id="30722" name="Object 2"/>
          <p:cNvGraphicFramePr>
            <a:graphicFrameLocks noChangeAspect="1"/>
          </p:cNvGraphicFramePr>
          <p:nvPr>
            <p:ph idx="1"/>
          </p:nvPr>
        </p:nvGraphicFramePr>
        <p:xfrm>
          <a:off x="725488" y="1238250"/>
          <a:ext cx="8243887" cy="4033838"/>
        </p:xfrm>
        <a:graphic>
          <a:graphicData uri="http://schemas.openxmlformats.org/presentationml/2006/ole">
            <p:oleObj spid="_x0000_s30722" name="Document" r:id="rId4" imgW="11502627" imgH="6265715" progId="Word.Document.8">
              <p:embed/>
            </p:oleObj>
          </a:graphicData>
        </a:graphic>
      </p:graphicFrame>
      <p:sp>
        <p:nvSpPr>
          <p:cNvPr id="30724" name="Rectangle 4"/>
          <p:cNvSpPr>
            <a:spLocks noChangeArrowheads="1"/>
          </p:cNvSpPr>
          <p:nvPr/>
        </p:nvSpPr>
        <p:spPr bwMode="auto">
          <a:xfrm>
            <a:off x="785813" y="1231900"/>
            <a:ext cx="7561262" cy="3722688"/>
          </a:xfrm>
          <a:prstGeom prst="rect">
            <a:avLst/>
          </a:prstGeom>
          <a:noFill/>
          <a:ln w="12700">
            <a:solidFill>
              <a:schemeClr val="tx1"/>
            </a:solidFill>
            <a:miter lim="800000"/>
            <a:headEnd/>
            <a:tailEnd/>
          </a:ln>
        </p:spPr>
        <p:txBody>
          <a:bodyPr wrap="none" anchor="ctr"/>
          <a:lstStyle/>
          <a:p>
            <a:endParaRPr lang="nl-NL"/>
          </a:p>
        </p:txBody>
      </p:sp>
      <p:sp>
        <p:nvSpPr>
          <p:cNvPr id="30725" name="Text Box 5"/>
          <p:cNvSpPr txBox="1">
            <a:spLocks noChangeArrowheads="1"/>
          </p:cNvSpPr>
          <p:nvPr/>
        </p:nvSpPr>
        <p:spPr bwMode="auto">
          <a:xfrm>
            <a:off x="1185863" y="5281613"/>
            <a:ext cx="6750050" cy="711200"/>
          </a:xfrm>
          <a:prstGeom prst="rect">
            <a:avLst/>
          </a:prstGeom>
          <a:solidFill>
            <a:srgbClr val="FFFF00"/>
          </a:solidFill>
          <a:ln w="9525">
            <a:solidFill>
              <a:schemeClr val="tx1"/>
            </a:solidFill>
            <a:miter lim="800000"/>
            <a:headEnd/>
            <a:tailEnd/>
          </a:ln>
        </p:spPr>
        <p:txBody>
          <a:bodyPr>
            <a:spAutoFit/>
          </a:bodyPr>
          <a:lstStyle/>
          <a:p>
            <a:pPr marL="342900" indent="-342900" algn="ctr">
              <a:spcBef>
                <a:spcPct val="0"/>
              </a:spcBef>
            </a:pPr>
            <a:r>
              <a:rPr lang="en-US" altLang="zh-CN" sz="2000" i="0">
                <a:ea typeface="宋体" pitchFamily="2" charset="-122"/>
              </a:rPr>
              <a:t>In CCM these categories can be specified </a:t>
            </a:r>
            <a:r>
              <a:rPr lang="en-US" altLang="zh-CN" sz="2000">
                <a:ea typeface="宋体" pitchFamily="2" charset="-122"/>
              </a:rPr>
              <a:t>declaratively</a:t>
            </a:r>
            <a:endParaRPr lang="en-US" altLang="zh-CN" sz="2000" i="0">
              <a:ea typeface="宋体" pitchFamily="2" charset="-122"/>
            </a:endParaRPr>
          </a:p>
          <a:p>
            <a:pPr marL="342900" indent="-342900" algn="ctr">
              <a:spcBef>
                <a:spcPct val="0"/>
              </a:spcBef>
            </a:pPr>
            <a:r>
              <a:rPr lang="en-US" altLang="zh-CN" sz="2000" i="0">
                <a:ea typeface="宋体" pitchFamily="2" charset="-122"/>
              </a:rPr>
              <a:t>via a CIDL file, rather than programmed </a:t>
            </a:r>
            <a:r>
              <a:rPr lang="en-US" altLang="zh-CN" sz="2000">
                <a:ea typeface="宋体" pitchFamily="2" charset="-122"/>
              </a:rPr>
              <a:t>imperatively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10"/>
          <p:cNvSpPr>
            <a:spLocks noChangeArrowheads="1"/>
          </p:cNvSpPr>
          <p:nvPr/>
        </p:nvSpPr>
        <p:spPr bwMode="auto">
          <a:xfrm>
            <a:off x="7050088" y="993775"/>
            <a:ext cx="1944687" cy="2405063"/>
          </a:xfrm>
          <a:prstGeom prst="rect">
            <a:avLst/>
          </a:prstGeom>
          <a:solidFill>
            <a:srgbClr val="FFCC66"/>
          </a:solidFill>
          <a:ln w="3175" cap="rnd">
            <a:solidFill>
              <a:srgbClr val="000000"/>
            </a:solidFill>
            <a:round/>
            <a:headEnd/>
            <a:tailEnd/>
          </a:ln>
        </p:spPr>
        <p:txBody>
          <a:bodyPr/>
          <a:lstStyle/>
          <a:p>
            <a:endParaRPr lang="nl-NL"/>
          </a:p>
        </p:txBody>
      </p:sp>
      <p:sp>
        <p:nvSpPr>
          <p:cNvPr id="116739" name="Rectangle 67"/>
          <p:cNvSpPr>
            <a:spLocks noChangeArrowheads="1"/>
          </p:cNvSpPr>
          <p:nvPr/>
        </p:nvSpPr>
        <p:spPr bwMode="auto">
          <a:xfrm>
            <a:off x="7056438" y="3733800"/>
            <a:ext cx="1944687" cy="2435225"/>
          </a:xfrm>
          <a:prstGeom prst="rect">
            <a:avLst/>
          </a:prstGeom>
          <a:solidFill>
            <a:srgbClr val="FFCC66"/>
          </a:solidFill>
          <a:ln w="3175" cap="rnd">
            <a:solidFill>
              <a:srgbClr val="000000"/>
            </a:solidFill>
            <a:round/>
            <a:headEnd/>
            <a:tailEnd/>
          </a:ln>
        </p:spPr>
        <p:txBody>
          <a:bodyPr/>
          <a:lstStyle/>
          <a:p>
            <a:endParaRPr lang="nl-NL"/>
          </a:p>
        </p:txBody>
      </p:sp>
      <p:sp>
        <p:nvSpPr>
          <p:cNvPr id="116740" name="Rectangle 2"/>
          <p:cNvSpPr>
            <a:spLocks noGrp="1" noChangeArrowheads="1"/>
          </p:cNvSpPr>
          <p:nvPr>
            <p:ph type="title"/>
          </p:nvPr>
        </p:nvSpPr>
        <p:spPr/>
        <p:txBody>
          <a:bodyPr/>
          <a:lstStyle/>
          <a:p>
            <a:pPr eaLnBrk="1" hangingPunct="1"/>
            <a:r>
              <a:rPr lang="en-US" altLang="zh-CN" sz="3200" smtClean="0">
                <a:ea typeface="宋体" pitchFamily="2" charset="-122"/>
              </a:rPr>
              <a:t>Container-managed CORBA Policies</a:t>
            </a:r>
          </a:p>
        </p:txBody>
      </p:sp>
      <p:sp>
        <p:nvSpPr>
          <p:cNvPr id="116741" name="Rectangle 3"/>
          <p:cNvSpPr>
            <a:spLocks noGrp="1" noChangeArrowheads="1"/>
          </p:cNvSpPr>
          <p:nvPr>
            <p:ph type="body" idx="1"/>
          </p:nvPr>
        </p:nvSpPr>
        <p:spPr>
          <a:xfrm>
            <a:off x="133350" y="1050925"/>
            <a:ext cx="6015038" cy="5173663"/>
          </a:xfrm>
        </p:spPr>
        <p:txBody>
          <a:bodyPr/>
          <a:lstStyle/>
          <a:p>
            <a:pPr marL="169863" indent="-169863" eaLnBrk="1" hangingPunct="1">
              <a:spcBef>
                <a:spcPct val="50000"/>
              </a:spcBef>
            </a:pPr>
            <a:r>
              <a:rPr lang="en-US" altLang="zh-CN" sz="2000" smtClean="0">
                <a:ea typeface="宋体" pitchFamily="2" charset="-122"/>
              </a:rPr>
              <a:t>Goal: decouple install-/run-time configuration policies from component implementation</a:t>
            </a:r>
          </a:p>
          <a:p>
            <a:pPr marL="169863" indent="-169863" eaLnBrk="1" hangingPunct="1">
              <a:spcBef>
                <a:spcPct val="50000"/>
              </a:spcBef>
            </a:pPr>
            <a:r>
              <a:rPr lang="en-US" altLang="zh-CN" sz="2000" smtClean="0">
                <a:ea typeface="宋体" pitchFamily="2" charset="-122"/>
              </a:rPr>
              <a:t>CORBA policy declarations defined for:</a:t>
            </a:r>
          </a:p>
          <a:p>
            <a:pPr marL="511175" lvl="1" indent="-169863" eaLnBrk="1" hangingPunct="1">
              <a:spcBef>
                <a:spcPct val="50000"/>
              </a:spcBef>
            </a:pPr>
            <a:r>
              <a:rPr lang="en-US" altLang="zh-CN" sz="2000" smtClean="0">
                <a:ea typeface="宋体" pitchFamily="2" charset="-122"/>
              </a:rPr>
              <a:t>Servant lifetime</a:t>
            </a:r>
          </a:p>
          <a:p>
            <a:pPr marL="511175" lvl="1" indent="-169863" eaLnBrk="1" hangingPunct="1">
              <a:spcBef>
                <a:spcPct val="50000"/>
              </a:spcBef>
            </a:pPr>
            <a:r>
              <a:rPr lang="en-US" altLang="zh-CN" sz="2000" smtClean="0">
                <a:ea typeface="宋体" pitchFamily="2" charset="-122"/>
              </a:rPr>
              <a:t>Transaction</a:t>
            </a:r>
          </a:p>
          <a:p>
            <a:pPr marL="511175" lvl="1" indent="-169863" eaLnBrk="1" hangingPunct="1">
              <a:spcBef>
                <a:spcPct val="50000"/>
              </a:spcBef>
            </a:pPr>
            <a:r>
              <a:rPr lang="en-US" altLang="zh-CN" sz="2000" smtClean="0">
                <a:ea typeface="宋体" pitchFamily="2" charset="-122"/>
              </a:rPr>
              <a:t>Security</a:t>
            </a:r>
          </a:p>
          <a:p>
            <a:pPr marL="511175" lvl="1" indent="-169863" eaLnBrk="1" hangingPunct="1">
              <a:spcBef>
                <a:spcPct val="50000"/>
              </a:spcBef>
            </a:pPr>
            <a:r>
              <a:rPr lang="en-US" altLang="zh-CN" sz="2000" smtClean="0">
                <a:ea typeface="宋体" pitchFamily="2" charset="-122"/>
              </a:rPr>
              <a:t>Events</a:t>
            </a:r>
          </a:p>
          <a:p>
            <a:pPr marL="511175" lvl="1" indent="-169863" eaLnBrk="1" hangingPunct="1">
              <a:spcBef>
                <a:spcPct val="50000"/>
              </a:spcBef>
            </a:pPr>
            <a:r>
              <a:rPr lang="en-US" altLang="zh-CN" sz="2000" smtClean="0">
                <a:ea typeface="宋体" pitchFamily="2" charset="-122"/>
              </a:rPr>
              <a:t>Persistence</a:t>
            </a:r>
          </a:p>
          <a:p>
            <a:pPr marL="169863" indent="-169863" eaLnBrk="1" hangingPunct="1">
              <a:spcBef>
                <a:spcPct val="50000"/>
              </a:spcBef>
            </a:pPr>
            <a:r>
              <a:rPr lang="en-US" altLang="zh-CN" sz="2000" smtClean="0">
                <a:ea typeface="宋体" pitchFamily="2" charset="-122"/>
              </a:rPr>
              <a:t>Specified by component/composition developers using XML metadata and/or CIDL directives</a:t>
            </a:r>
          </a:p>
          <a:p>
            <a:pPr marL="169863" indent="-169863" eaLnBrk="1" hangingPunct="1">
              <a:spcBef>
                <a:spcPct val="50000"/>
              </a:spcBef>
            </a:pPr>
            <a:r>
              <a:rPr lang="en-US" altLang="zh-CN" sz="2000" smtClean="0">
                <a:ea typeface="宋体" pitchFamily="2" charset="-122"/>
              </a:rPr>
              <a:t>Implemented by the container, not the component</a:t>
            </a:r>
          </a:p>
          <a:p>
            <a:pPr marL="511175" lvl="1" indent="-169863" eaLnBrk="1" hangingPunct="1">
              <a:spcBef>
                <a:spcPct val="50000"/>
              </a:spcBef>
            </a:pPr>
            <a:r>
              <a:rPr lang="en-US" altLang="zh-CN" sz="2000" smtClean="0">
                <a:ea typeface="宋体" pitchFamily="2" charset="-122"/>
              </a:rPr>
              <a:t>Uses Interceptor pattern (POSA2)</a:t>
            </a:r>
          </a:p>
        </p:txBody>
      </p:sp>
      <p:sp>
        <p:nvSpPr>
          <p:cNvPr id="116742" name="Rectangle 11"/>
          <p:cNvSpPr>
            <a:spLocks noChangeArrowheads="1"/>
          </p:cNvSpPr>
          <p:nvPr/>
        </p:nvSpPr>
        <p:spPr bwMode="auto">
          <a:xfrm>
            <a:off x="7486650" y="1052513"/>
            <a:ext cx="1074738"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SSL Container</a:t>
            </a:r>
            <a:endParaRPr lang="en-US" altLang="zh-CN" i="0">
              <a:ea typeface="宋体" pitchFamily="2" charset="-122"/>
            </a:endParaRPr>
          </a:p>
        </p:txBody>
      </p:sp>
      <p:sp>
        <p:nvSpPr>
          <p:cNvPr id="116743" name="Freeform 12"/>
          <p:cNvSpPr>
            <a:spLocks/>
          </p:cNvSpPr>
          <p:nvPr/>
        </p:nvSpPr>
        <p:spPr bwMode="auto">
          <a:xfrm>
            <a:off x="7172325" y="1816100"/>
            <a:ext cx="973138"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0 w 1537"/>
              <a:gd name="T13" fmla="*/ 2147483647 h 2308"/>
              <a:gd name="T14" fmla="*/ 0 w 1537"/>
              <a:gd name="T15" fmla="*/ 2147483647 h 2308"/>
              <a:gd name="T16" fmla="*/ 0 w 1537"/>
              <a:gd name="T17" fmla="*/ 2147483647 h 2308"/>
              <a:gd name="T18" fmla="*/ 2147483647 w 1537"/>
              <a:gd name="T19" fmla="*/ 2147483647 h 2308"/>
              <a:gd name="T20" fmla="*/ 2147483647 w 1537"/>
              <a:gd name="T21" fmla="*/ 2147483647 h 2308"/>
              <a:gd name="T22" fmla="*/ 2147483647 w 1537"/>
              <a:gd name="T23" fmla="*/ 2147483647 h 23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7"/>
              <a:gd name="T37" fmla="*/ 0 h 2308"/>
              <a:gd name="T38" fmla="*/ 1537 w 1537"/>
              <a:gd name="T39" fmla="*/ 2308 h 230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7" h="2308">
                <a:moveTo>
                  <a:pt x="1345" y="2308"/>
                </a:moveTo>
                <a:cubicBezTo>
                  <a:pt x="1451" y="2308"/>
                  <a:pt x="1537" y="2222"/>
                  <a:pt x="1537" y="2116"/>
                </a:cubicBezTo>
                <a:lnTo>
                  <a:pt x="1537" y="193"/>
                </a:lnTo>
                <a:cubicBezTo>
                  <a:pt x="1537" y="86"/>
                  <a:pt x="1451" y="0"/>
                  <a:pt x="1345" y="0"/>
                </a:cubicBezTo>
                <a:lnTo>
                  <a:pt x="192" y="0"/>
                </a:lnTo>
                <a:cubicBezTo>
                  <a:pt x="86" y="0"/>
                  <a:pt x="0" y="86"/>
                  <a:pt x="0" y="193"/>
                </a:cubicBezTo>
                <a:lnTo>
                  <a:pt x="0" y="2116"/>
                </a:lnTo>
                <a:cubicBezTo>
                  <a:pt x="0" y="2222"/>
                  <a:pt x="86" y="2308"/>
                  <a:pt x="192" y="2308"/>
                </a:cubicBezTo>
                <a:lnTo>
                  <a:pt x="1345" y="2308"/>
                </a:lnTo>
                <a:close/>
              </a:path>
            </a:pathLst>
          </a:custGeom>
          <a:solidFill>
            <a:srgbClr val="BDFFFF"/>
          </a:solidFill>
          <a:ln w="0">
            <a:solidFill>
              <a:srgbClr val="000000"/>
            </a:solidFill>
            <a:round/>
            <a:headEnd/>
            <a:tailEnd/>
          </a:ln>
        </p:spPr>
        <p:txBody>
          <a:bodyPr/>
          <a:lstStyle/>
          <a:p>
            <a:endParaRPr lang="nl-NL"/>
          </a:p>
        </p:txBody>
      </p:sp>
      <p:sp>
        <p:nvSpPr>
          <p:cNvPr id="116744" name="Freeform 13"/>
          <p:cNvSpPr>
            <a:spLocks/>
          </p:cNvSpPr>
          <p:nvPr/>
        </p:nvSpPr>
        <p:spPr bwMode="auto">
          <a:xfrm>
            <a:off x="7172325" y="1816100"/>
            <a:ext cx="973138"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0 w 1537"/>
              <a:gd name="T13" fmla="*/ 2147483647 h 2308"/>
              <a:gd name="T14" fmla="*/ 0 w 1537"/>
              <a:gd name="T15" fmla="*/ 2147483647 h 2308"/>
              <a:gd name="T16" fmla="*/ 0 w 1537"/>
              <a:gd name="T17" fmla="*/ 2147483647 h 2308"/>
              <a:gd name="T18" fmla="*/ 2147483647 w 1537"/>
              <a:gd name="T19" fmla="*/ 2147483647 h 2308"/>
              <a:gd name="T20" fmla="*/ 2147483647 w 1537"/>
              <a:gd name="T21" fmla="*/ 2147483647 h 2308"/>
              <a:gd name="T22" fmla="*/ 2147483647 w 1537"/>
              <a:gd name="T23" fmla="*/ 2147483647 h 23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7"/>
              <a:gd name="T37" fmla="*/ 0 h 2308"/>
              <a:gd name="T38" fmla="*/ 1537 w 1537"/>
              <a:gd name="T39" fmla="*/ 2308 h 230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7" h="2308">
                <a:moveTo>
                  <a:pt x="1345" y="2308"/>
                </a:moveTo>
                <a:cubicBezTo>
                  <a:pt x="1451" y="2308"/>
                  <a:pt x="1537" y="2222"/>
                  <a:pt x="1537" y="2116"/>
                </a:cubicBezTo>
                <a:lnTo>
                  <a:pt x="1537" y="193"/>
                </a:lnTo>
                <a:cubicBezTo>
                  <a:pt x="1537" y="86"/>
                  <a:pt x="1451" y="0"/>
                  <a:pt x="1345" y="0"/>
                </a:cubicBezTo>
                <a:lnTo>
                  <a:pt x="192" y="0"/>
                </a:lnTo>
                <a:cubicBezTo>
                  <a:pt x="86" y="0"/>
                  <a:pt x="0" y="86"/>
                  <a:pt x="0" y="193"/>
                </a:cubicBezTo>
                <a:lnTo>
                  <a:pt x="0" y="2116"/>
                </a:lnTo>
                <a:cubicBezTo>
                  <a:pt x="0" y="2222"/>
                  <a:pt x="86" y="2308"/>
                  <a:pt x="192" y="2308"/>
                </a:cubicBezTo>
                <a:lnTo>
                  <a:pt x="1345" y="2308"/>
                </a:lnTo>
                <a:close/>
              </a:path>
            </a:pathLst>
          </a:custGeom>
          <a:solidFill>
            <a:srgbClr val="EAEAEA"/>
          </a:solidFill>
          <a:ln w="3175" cap="rnd">
            <a:solidFill>
              <a:srgbClr val="000000"/>
            </a:solidFill>
            <a:round/>
            <a:headEnd/>
            <a:tailEnd/>
          </a:ln>
        </p:spPr>
        <p:txBody>
          <a:bodyPr/>
          <a:lstStyle/>
          <a:p>
            <a:endParaRPr lang="nl-NL"/>
          </a:p>
        </p:txBody>
      </p:sp>
      <p:sp>
        <p:nvSpPr>
          <p:cNvPr id="116745" name="Rectangle 14"/>
          <p:cNvSpPr>
            <a:spLocks noChangeArrowheads="1"/>
          </p:cNvSpPr>
          <p:nvPr/>
        </p:nvSpPr>
        <p:spPr bwMode="auto">
          <a:xfrm>
            <a:off x="7346950" y="1873250"/>
            <a:ext cx="585788"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CORBA</a:t>
            </a:r>
            <a:endParaRPr lang="en-US" altLang="zh-CN" i="0">
              <a:ea typeface="宋体" pitchFamily="2" charset="-122"/>
            </a:endParaRPr>
          </a:p>
        </p:txBody>
      </p:sp>
      <p:sp>
        <p:nvSpPr>
          <p:cNvPr id="116746" name="Rectangle 15"/>
          <p:cNvSpPr>
            <a:spLocks noChangeArrowheads="1"/>
          </p:cNvSpPr>
          <p:nvPr/>
        </p:nvSpPr>
        <p:spPr bwMode="auto">
          <a:xfrm>
            <a:off x="7254875" y="2065338"/>
            <a:ext cx="855663"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6747" name="Freeform 16"/>
          <p:cNvSpPr>
            <a:spLocks/>
          </p:cNvSpPr>
          <p:nvPr/>
        </p:nvSpPr>
        <p:spPr bwMode="auto">
          <a:xfrm>
            <a:off x="7172325" y="1271588"/>
            <a:ext cx="973138" cy="487362"/>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0 w 1537"/>
              <a:gd name="T13" fmla="*/ 2147483647 h 769"/>
              <a:gd name="T14" fmla="*/ 0 w 1537"/>
              <a:gd name="T15" fmla="*/ 2147483647 h 769"/>
              <a:gd name="T16" fmla="*/ 0 w 1537"/>
              <a:gd name="T17" fmla="*/ 2147483647 h 769"/>
              <a:gd name="T18" fmla="*/ 2147483647 w 1537"/>
              <a:gd name="T19" fmla="*/ 2147483647 h 769"/>
              <a:gd name="T20" fmla="*/ 2147483647 w 1537"/>
              <a:gd name="T21" fmla="*/ 2147483647 h 769"/>
              <a:gd name="T22" fmla="*/ 2147483647 w 1537"/>
              <a:gd name="T23" fmla="*/ 2147483647 h 7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7"/>
              <a:gd name="T37" fmla="*/ 0 h 769"/>
              <a:gd name="T38" fmla="*/ 1537 w 1537"/>
              <a:gd name="T39" fmla="*/ 769 h 7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BDFFFF"/>
          </a:solidFill>
          <a:ln w="0">
            <a:solidFill>
              <a:srgbClr val="000000"/>
            </a:solidFill>
            <a:round/>
            <a:headEnd/>
            <a:tailEnd/>
          </a:ln>
        </p:spPr>
        <p:txBody>
          <a:bodyPr/>
          <a:lstStyle/>
          <a:p>
            <a:endParaRPr lang="nl-NL"/>
          </a:p>
        </p:txBody>
      </p:sp>
      <p:sp>
        <p:nvSpPr>
          <p:cNvPr id="116748" name="Freeform 17"/>
          <p:cNvSpPr>
            <a:spLocks/>
          </p:cNvSpPr>
          <p:nvPr/>
        </p:nvSpPr>
        <p:spPr bwMode="auto">
          <a:xfrm>
            <a:off x="7172325" y="1271588"/>
            <a:ext cx="973138" cy="487362"/>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0 w 1537"/>
              <a:gd name="T13" fmla="*/ 2147483647 h 769"/>
              <a:gd name="T14" fmla="*/ 0 w 1537"/>
              <a:gd name="T15" fmla="*/ 2147483647 h 769"/>
              <a:gd name="T16" fmla="*/ 0 w 1537"/>
              <a:gd name="T17" fmla="*/ 2147483647 h 769"/>
              <a:gd name="T18" fmla="*/ 2147483647 w 1537"/>
              <a:gd name="T19" fmla="*/ 2147483647 h 769"/>
              <a:gd name="T20" fmla="*/ 2147483647 w 1537"/>
              <a:gd name="T21" fmla="*/ 2147483647 h 769"/>
              <a:gd name="T22" fmla="*/ 2147483647 w 1537"/>
              <a:gd name="T23" fmla="*/ 2147483647 h 7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7"/>
              <a:gd name="T37" fmla="*/ 0 h 769"/>
              <a:gd name="T38" fmla="*/ 1537 w 1537"/>
              <a:gd name="T39" fmla="*/ 769 h 7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EAEAEA"/>
          </a:solidFill>
          <a:ln w="3175" cap="rnd">
            <a:solidFill>
              <a:srgbClr val="000000"/>
            </a:solidFill>
            <a:round/>
            <a:headEnd/>
            <a:tailEnd/>
          </a:ln>
        </p:spPr>
        <p:txBody>
          <a:bodyPr/>
          <a:lstStyle/>
          <a:p>
            <a:endParaRPr lang="nl-NL"/>
          </a:p>
        </p:txBody>
      </p:sp>
      <p:sp>
        <p:nvSpPr>
          <p:cNvPr id="116749" name="Rectangle 18"/>
          <p:cNvSpPr>
            <a:spLocks noChangeArrowheads="1"/>
          </p:cNvSpPr>
          <p:nvPr/>
        </p:nvSpPr>
        <p:spPr bwMode="auto">
          <a:xfrm>
            <a:off x="7254875" y="1327150"/>
            <a:ext cx="855663"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6750" name="Rectangle 19"/>
          <p:cNvSpPr>
            <a:spLocks noChangeArrowheads="1"/>
          </p:cNvSpPr>
          <p:nvPr/>
        </p:nvSpPr>
        <p:spPr bwMode="auto">
          <a:xfrm>
            <a:off x="7427913" y="1519238"/>
            <a:ext cx="441325"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Home</a:t>
            </a:r>
            <a:endParaRPr lang="en-US" altLang="zh-CN" i="0">
              <a:ea typeface="宋体" pitchFamily="2" charset="-122"/>
            </a:endParaRPr>
          </a:p>
        </p:txBody>
      </p:sp>
      <p:sp>
        <p:nvSpPr>
          <p:cNvPr id="116751" name="Rectangle 20"/>
          <p:cNvSpPr>
            <a:spLocks noChangeArrowheads="1"/>
          </p:cNvSpPr>
          <p:nvPr/>
        </p:nvSpPr>
        <p:spPr bwMode="auto">
          <a:xfrm>
            <a:off x="8353425" y="2851150"/>
            <a:ext cx="487363" cy="365125"/>
          </a:xfrm>
          <a:prstGeom prst="rect">
            <a:avLst/>
          </a:prstGeom>
          <a:solidFill>
            <a:srgbClr val="FFC6FF"/>
          </a:solidFill>
          <a:ln w="9525">
            <a:noFill/>
            <a:miter lim="800000"/>
            <a:headEnd/>
            <a:tailEnd/>
          </a:ln>
        </p:spPr>
        <p:txBody>
          <a:bodyPr/>
          <a:lstStyle/>
          <a:p>
            <a:endParaRPr lang="nl-NL"/>
          </a:p>
        </p:txBody>
      </p:sp>
      <p:sp>
        <p:nvSpPr>
          <p:cNvPr id="116752" name="Rectangle 21"/>
          <p:cNvSpPr>
            <a:spLocks noChangeArrowheads="1"/>
          </p:cNvSpPr>
          <p:nvPr/>
        </p:nvSpPr>
        <p:spPr bwMode="auto">
          <a:xfrm>
            <a:off x="8353425" y="2851150"/>
            <a:ext cx="487363" cy="365125"/>
          </a:xfrm>
          <a:prstGeom prst="rect">
            <a:avLst/>
          </a:prstGeom>
          <a:solidFill>
            <a:srgbClr val="E3FFFF"/>
          </a:solidFill>
          <a:ln w="3175" cap="rnd">
            <a:solidFill>
              <a:srgbClr val="000000"/>
            </a:solidFill>
            <a:round/>
            <a:headEnd/>
            <a:tailEnd/>
          </a:ln>
        </p:spPr>
        <p:txBody>
          <a:bodyPr/>
          <a:lstStyle/>
          <a:p>
            <a:endParaRPr lang="nl-NL"/>
          </a:p>
        </p:txBody>
      </p:sp>
      <p:sp>
        <p:nvSpPr>
          <p:cNvPr id="116753" name="Rectangle 22"/>
          <p:cNvSpPr>
            <a:spLocks noChangeArrowheads="1"/>
          </p:cNvSpPr>
          <p:nvPr/>
        </p:nvSpPr>
        <p:spPr bwMode="auto">
          <a:xfrm>
            <a:off x="8434388" y="2936875"/>
            <a:ext cx="347662"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POA</a:t>
            </a:r>
            <a:endParaRPr lang="en-US" altLang="zh-CN" i="0">
              <a:ea typeface="宋体" pitchFamily="2" charset="-122"/>
            </a:endParaRPr>
          </a:p>
        </p:txBody>
      </p:sp>
      <p:sp>
        <p:nvSpPr>
          <p:cNvPr id="116754" name="Freeform 23"/>
          <p:cNvSpPr>
            <a:spLocks/>
          </p:cNvSpPr>
          <p:nvPr/>
        </p:nvSpPr>
        <p:spPr bwMode="auto">
          <a:xfrm>
            <a:off x="6684963" y="1454150"/>
            <a:ext cx="122237" cy="122238"/>
          </a:xfrm>
          <a:custGeom>
            <a:avLst/>
            <a:gdLst>
              <a:gd name="T0" fmla="*/ 0 w 193"/>
              <a:gd name="T1" fmla="*/ 2147483647 h 193"/>
              <a:gd name="T2" fmla="*/ 2147483647 w 193"/>
              <a:gd name="T3" fmla="*/ 0 h 193"/>
              <a:gd name="T4" fmla="*/ 2147483647 w 193"/>
              <a:gd name="T5" fmla="*/ 2147483647 h 193"/>
              <a:gd name="T6" fmla="*/ 2147483647 w 193"/>
              <a:gd name="T7" fmla="*/ 2147483647 h 193"/>
              <a:gd name="T8" fmla="*/ 2147483647 w 193"/>
              <a:gd name="T9" fmla="*/ 2147483647 h 193"/>
              <a:gd name="T10" fmla="*/ 0 w 193"/>
              <a:gd name="T11" fmla="*/ 2147483647 h 193"/>
              <a:gd name="T12" fmla="*/ 0 60000 65536"/>
              <a:gd name="T13" fmla="*/ 0 60000 65536"/>
              <a:gd name="T14" fmla="*/ 0 60000 65536"/>
              <a:gd name="T15" fmla="*/ 0 60000 65536"/>
              <a:gd name="T16" fmla="*/ 0 60000 65536"/>
              <a:gd name="T17" fmla="*/ 0 60000 65536"/>
              <a:gd name="T18" fmla="*/ 0 w 193"/>
              <a:gd name="T19" fmla="*/ 0 h 193"/>
              <a:gd name="T20" fmla="*/ 193 w 193"/>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3" h="193">
                <a:moveTo>
                  <a:pt x="0" y="96"/>
                </a:moveTo>
                <a:cubicBezTo>
                  <a:pt x="0" y="43"/>
                  <a:pt x="44" y="0"/>
                  <a:pt x="97" y="0"/>
                </a:cubicBezTo>
                <a:cubicBezTo>
                  <a:pt x="150" y="0"/>
                  <a:pt x="193" y="43"/>
                  <a:pt x="193" y="96"/>
                </a:cubicBezTo>
                <a:cubicBezTo>
                  <a:pt x="193" y="96"/>
                  <a:pt x="193" y="96"/>
                  <a:pt x="193" y="96"/>
                </a:cubicBezTo>
                <a:cubicBezTo>
                  <a:pt x="193" y="149"/>
                  <a:pt x="150" y="193"/>
                  <a:pt x="97" y="193"/>
                </a:cubicBezTo>
                <a:cubicBezTo>
                  <a:pt x="44" y="193"/>
                  <a:pt x="0" y="149"/>
                  <a:pt x="0" y="96"/>
                </a:cubicBezTo>
              </a:path>
            </a:pathLst>
          </a:custGeom>
          <a:solidFill>
            <a:srgbClr val="FFFFFF"/>
          </a:solidFill>
          <a:ln w="0">
            <a:solidFill>
              <a:srgbClr val="000000"/>
            </a:solidFill>
            <a:round/>
            <a:headEnd/>
            <a:tailEnd/>
          </a:ln>
        </p:spPr>
        <p:txBody>
          <a:bodyPr/>
          <a:lstStyle/>
          <a:p>
            <a:endParaRPr lang="nl-NL"/>
          </a:p>
        </p:txBody>
      </p:sp>
      <p:sp>
        <p:nvSpPr>
          <p:cNvPr id="116755" name="Freeform 24"/>
          <p:cNvSpPr>
            <a:spLocks/>
          </p:cNvSpPr>
          <p:nvPr/>
        </p:nvSpPr>
        <p:spPr bwMode="auto">
          <a:xfrm>
            <a:off x="6684963" y="1454150"/>
            <a:ext cx="122237"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9"/>
                </a:moveTo>
                <a:cubicBezTo>
                  <a:pt x="0" y="17"/>
                  <a:pt x="17" y="0"/>
                  <a:pt x="38" y="0"/>
                </a:cubicBezTo>
                <a:cubicBezTo>
                  <a:pt x="60" y="0"/>
                  <a:pt x="77" y="17"/>
                  <a:pt x="77" y="39"/>
                </a:cubicBezTo>
                <a:cubicBezTo>
                  <a:pt x="77" y="39"/>
                  <a:pt x="77" y="39"/>
                  <a:pt x="77" y="39"/>
                </a:cubicBezTo>
                <a:cubicBezTo>
                  <a:pt x="77" y="60"/>
                  <a:pt x="60" y="77"/>
                  <a:pt x="38" y="77"/>
                </a:cubicBezTo>
                <a:cubicBezTo>
                  <a:pt x="17" y="77"/>
                  <a:pt x="0" y="60"/>
                  <a:pt x="0" y="39"/>
                </a:cubicBezTo>
              </a:path>
            </a:pathLst>
          </a:custGeom>
          <a:noFill/>
          <a:ln w="3175" cap="rnd">
            <a:solidFill>
              <a:srgbClr val="000000"/>
            </a:solidFill>
            <a:round/>
            <a:headEnd/>
            <a:tailEnd/>
          </a:ln>
        </p:spPr>
        <p:txBody>
          <a:bodyPr/>
          <a:lstStyle/>
          <a:p>
            <a:endParaRPr lang="nl-NL"/>
          </a:p>
        </p:txBody>
      </p:sp>
      <p:sp>
        <p:nvSpPr>
          <p:cNvPr id="116756" name="Freeform 25"/>
          <p:cNvSpPr>
            <a:spLocks/>
          </p:cNvSpPr>
          <p:nvPr/>
        </p:nvSpPr>
        <p:spPr bwMode="auto">
          <a:xfrm>
            <a:off x="6684963" y="1998663"/>
            <a:ext cx="122237" cy="120650"/>
          </a:xfrm>
          <a:custGeom>
            <a:avLst/>
            <a:gdLst>
              <a:gd name="T0" fmla="*/ 0 w 193"/>
              <a:gd name="T1" fmla="*/ 2147483647 h 192"/>
              <a:gd name="T2" fmla="*/ 2147483647 w 193"/>
              <a:gd name="T3" fmla="*/ 0 h 192"/>
              <a:gd name="T4" fmla="*/ 2147483647 w 193"/>
              <a:gd name="T5" fmla="*/ 2147483647 h 192"/>
              <a:gd name="T6" fmla="*/ 2147483647 w 193"/>
              <a:gd name="T7" fmla="*/ 2147483647 h 192"/>
              <a:gd name="T8" fmla="*/ 2147483647 w 193"/>
              <a:gd name="T9" fmla="*/ 2147483647 h 192"/>
              <a:gd name="T10" fmla="*/ 0 w 193"/>
              <a:gd name="T11" fmla="*/ 2147483647 h 192"/>
              <a:gd name="T12" fmla="*/ 0 60000 65536"/>
              <a:gd name="T13" fmla="*/ 0 60000 65536"/>
              <a:gd name="T14" fmla="*/ 0 60000 65536"/>
              <a:gd name="T15" fmla="*/ 0 60000 65536"/>
              <a:gd name="T16" fmla="*/ 0 60000 65536"/>
              <a:gd name="T17" fmla="*/ 0 60000 65536"/>
              <a:gd name="T18" fmla="*/ 0 w 193"/>
              <a:gd name="T19" fmla="*/ 0 h 192"/>
              <a:gd name="T20" fmla="*/ 193 w 193"/>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3" h="192">
                <a:moveTo>
                  <a:pt x="0" y="96"/>
                </a:moveTo>
                <a:cubicBezTo>
                  <a:pt x="0" y="43"/>
                  <a:pt x="44" y="0"/>
                  <a:pt x="97" y="0"/>
                </a:cubicBezTo>
                <a:cubicBezTo>
                  <a:pt x="150" y="0"/>
                  <a:pt x="193" y="43"/>
                  <a:pt x="193" y="96"/>
                </a:cubicBezTo>
                <a:cubicBezTo>
                  <a:pt x="193" y="96"/>
                  <a:pt x="193" y="96"/>
                  <a:pt x="193" y="96"/>
                </a:cubicBezTo>
                <a:cubicBezTo>
                  <a:pt x="193" y="149"/>
                  <a:pt x="150" y="192"/>
                  <a:pt x="97" y="192"/>
                </a:cubicBezTo>
                <a:cubicBezTo>
                  <a:pt x="44" y="192"/>
                  <a:pt x="0" y="149"/>
                  <a:pt x="0" y="96"/>
                </a:cubicBezTo>
              </a:path>
            </a:pathLst>
          </a:custGeom>
          <a:solidFill>
            <a:srgbClr val="FFFFFF"/>
          </a:solidFill>
          <a:ln w="0">
            <a:solidFill>
              <a:srgbClr val="000000"/>
            </a:solidFill>
            <a:round/>
            <a:headEnd/>
            <a:tailEnd/>
          </a:ln>
        </p:spPr>
        <p:txBody>
          <a:bodyPr/>
          <a:lstStyle/>
          <a:p>
            <a:endParaRPr lang="nl-NL"/>
          </a:p>
        </p:txBody>
      </p:sp>
      <p:sp>
        <p:nvSpPr>
          <p:cNvPr id="116757" name="Freeform 26"/>
          <p:cNvSpPr>
            <a:spLocks/>
          </p:cNvSpPr>
          <p:nvPr/>
        </p:nvSpPr>
        <p:spPr bwMode="auto">
          <a:xfrm>
            <a:off x="6684963" y="1998663"/>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6758" name="Freeform 27"/>
          <p:cNvSpPr>
            <a:spLocks/>
          </p:cNvSpPr>
          <p:nvPr/>
        </p:nvSpPr>
        <p:spPr bwMode="auto">
          <a:xfrm>
            <a:off x="6684963" y="2363788"/>
            <a:ext cx="122237" cy="122237"/>
          </a:xfrm>
          <a:custGeom>
            <a:avLst/>
            <a:gdLst>
              <a:gd name="T0" fmla="*/ 0 w 193"/>
              <a:gd name="T1" fmla="*/ 2147483647 h 192"/>
              <a:gd name="T2" fmla="*/ 2147483647 w 193"/>
              <a:gd name="T3" fmla="*/ 0 h 192"/>
              <a:gd name="T4" fmla="*/ 2147483647 w 193"/>
              <a:gd name="T5" fmla="*/ 2147483647 h 192"/>
              <a:gd name="T6" fmla="*/ 2147483647 w 193"/>
              <a:gd name="T7" fmla="*/ 2147483647 h 192"/>
              <a:gd name="T8" fmla="*/ 2147483647 w 193"/>
              <a:gd name="T9" fmla="*/ 2147483647 h 192"/>
              <a:gd name="T10" fmla="*/ 0 w 193"/>
              <a:gd name="T11" fmla="*/ 2147483647 h 192"/>
              <a:gd name="T12" fmla="*/ 0 60000 65536"/>
              <a:gd name="T13" fmla="*/ 0 60000 65536"/>
              <a:gd name="T14" fmla="*/ 0 60000 65536"/>
              <a:gd name="T15" fmla="*/ 0 60000 65536"/>
              <a:gd name="T16" fmla="*/ 0 60000 65536"/>
              <a:gd name="T17" fmla="*/ 0 60000 65536"/>
              <a:gd name="T18" fmla="*/ 0 w 193"/>
              <a:gd name="T19" fmla="*/ 0 h 192"/>
              <a:gd name="T20" fmla="*/ 193 w 193"/>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3" h="192">
                <a:moveTo>
                  <a:pt x="0" y="96"/>
                </a:moveTo>
                <a:cubicBezTo>
                  <a:pt x="0" y="43"/>
                  <a:pt x="44" y="0"/>
                  <a:pt x="97" y="0"/>
                </a:cubicBezTo>
                <a:cubicBezTo>
                  <a:pt x="150" y="0"/>
                  <a:pt x="193" y="43"/>
                  <a:pt x="193" y="96"/>
                </a:cubicBezTo>
                <a:cubicBezTo>
                  <a:pt x="193" y="96"/>
                  <a:pt x="193" y="96"/>
                  <a:pt x="193" y="96"/>
                </a:cubicBezTo>
                <a:cubicBezTo>
                  <a:pt x="193" y="149"/>
                  <a:pt x="150" y="192"/>
                  <a:pt x="97" y="192"/>
                </a:cubicBezTo>
                <a:cubicBezTo>
                  <a:pt x="44" y="192"/>
                  <a:pt x="0" y="149"/>
                  <a:pt x="0" y="96"/>
                </a:cubicBezTo>
              </a:path>
            </a:pathLst>
          </a:custGeom>
          <a:solidFill>
            <a:srgbClr val="FFFFFF"/>
          </a:solidFill>
          <a:ln w="0">
            <a:solidFill>
              <a:srgbClr val="000000"/>
            </a:solidFill>
            <a:round/>
            <a:headEnd/>
            <a:tailEnd/>
          </a:ln>
        </p:spPr>
        <p:txBody>
          <a:bodyPr/>
          <a:lstStyle/>
          <a:p>
            <a:endParaRPr lang="nl-NL"/>
          </a:p>
        </p:txBody>
      </p:sp>
      <p:sp>
        <p:nvSpPr>
          <p:cNvPr id="116759" name="Freeform 28"/>
          <p:cNvSpPr>
            <a:spLocks/>
          </p:cNvSpPr>
          <p:nvPr/>
        </p:nvSpPr>
        <p:spPr bwMode="auto">
          <a:xfrm>
            <a:off x="6684963" y="2363788"/>
            <a:ext cx="122237" cy="122237"/>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60" y="0"/>
                  <a:pt x="77" y="17"/>
                  <a:pt x="77" y="38"/>
                </a:cubicBezTo>
                <a:cubicBezTo>
                  <a:pt x="77" y="38"/>
                  <a:pt x="77" y="38"/>
                  <a:pt x="77" y="38"/>
                </a:cubicBezTo>
                <a:cubicBezTo>
                  <a:pt x="77" y="59"/>
                  <a:pt x="60"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6760" name="Freeform 29"/>
          <p:cNvSpPr>
            <a:spLocks/>
          </p:cNvSpPr>
          <p:nvPr/>
        </p:nvSpPr>
        <p:spPr bwMode="auto">
          <a:xfrm>
            <a:off x="7415213" y="2851150"/>
            <a:ext cx="122237" cy="120650"/>
          </a:xfrm>
          <a:custGeom>
            <a:avLst/>
            <a:gdLst>
              <a:gd name="T0" fmla="*/ 0 w 193"/>
              <a:gd name="T1" fmla="*/ 2147483647 h 192"/>
              <a:gd name="T2" fmla="*/ 2147483647 w 193"/>
              <a:gd name="T3" fmla="*/ 0 h 192"/>
              <a:gd name="T4" fmla="*/ 2147483647 w 193"/>
              <a:gd name="T5" fmla="*/ 2147483647 h 192"/>
              <a:gd name="T6" fmla="*/ 2147483647 w 193"/>
              <a:gd name="T7" fmla="*/ 2147483647 h 192"/>
              <a:gd name="T8" fmla="*/ 2147483647 w 193"/>
              <a:gd name="T9" fmla="*/ 2147483647 h 192"/>
              <a:gd name="T10" fmla="*/ 0 w 193"/>
              <a:gd name="T11" fmla="*/ 2147483647 h 192"/>
              <a:gd name="T12" fmla="*/ 0 60000 65536"/>
              <a:gd name="T13" fmla="*/ 0 60000 65536"/>
              <a:gd name="T14" fmla="*/ 0 60000 65536"/>
              <a:gd name="T15" fmla="*/ 0 60000 65536"/>
              <a:gd name="T16" fmla="*/ 0 60000 65536"/>
              <a:gd name="T17" fmla="*/ 0 60000 65536"/>
              <a:gd name="T18" fmla="*/ 0 w 193"/>
              <a:gd name="T19" fmla="*/ 0 h 192"/>
              <a:gd name="T20" fmla="*/ 193 w 193"/>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3" h="192">
                <a:moveTo>
                  <a:pt x="0" y="96"/>
                </a:moveTo>
                <a:cubicBezTo>
                  <a:pt x="0" y="43"/>
                  <a:pt x="43" y="0"/>
                  <a:pt x="96" y="0"/>
                </a:cubicBezTo>
                <a:cubicBezTo>
                  <a:pt x="150" y="0"/>
                  <a:pt x="193" y="43"/>
                  <a:pt x="193" y="96"/>
                </a:cubicBezTo>
                <a:cubicBezTo>
                  <a:pt x="193" y="96"/>
                  <a:pt x="193" y="96"/>
                  <a:pt x="193" y="96"/>
                </a:cubicBezTo>
                <a:cubicBezTo>
                  <a:pt x="193" y="149"/>
                  <a:pt x="150"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761" name="Freeform 30"/>
          <p:cNvSpPr>
            <a:spLocks/>
          </p:cNvSpPr>
          <p:nvPr/>
        </p:nvSpPr>
        <p:spPr bwMode="auto">
          <a:xfrm>
            <a:off x="7415213" y="2851150"/>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6762" name="Freeform 31"/>
          <p:cNvSpPr>
            <a:spLocks/>
          </p:cNvSpPr>
          <p:nvPr/>
        </p:nvSpPr>
        <p:spPr bwMode="auto">
          <a:xfrm>
            <a:off x="7780338" y="2851150"/>
            <a:ext cx="122237"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763" name="Freeform 32"/>
          <p:cNvSpPr>
            <a:spLocks/>
          </p:cNvSpPr>
          <p:nvPr/>
        </p:nvSpPr>
        <p:spPr bwMode="auto">
          <a:xfrm>
            <a:off x="7780338" y="2851150"/>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8" y="0"/>
                  <a:pt x="39" y="0"/>
                </a:cubicBezTo>
                <a:cubicBezTo>
                  <a:pt x="60" y="0"/>
                  <a:pt x="77" y="17"/>
                  <a:pt x="77" y="38"/>
                </a:cubicBezTo>
                <a:cubicBezTo>
                  <a:pt x="77" y="38"/>
                  <a:pt x="77" y="38"/>
                  <a:pt x="77" y="38"/>
                </a:cubicBezTo>
                <a:cubicBezTo>
                  <a:pt x="77" y="59"/>
                  <a:pt x="60" y="76"/>
                  <a:pt x="39" y="76"/>
                </a:cubicBezTo>
                <a:cubicBezTo>
                  <a:pt x="18" y="76"/>
                  <a:pt x="0" y="59"/>
                  <a:pt x="0" y="38"/>
                </a:cubicBezTo>
              </a:path>
            </a:pathLst>
          </a:custGeom>
          <a:noFill/>
          <a:ln w="3175" cap="rnd">
            <a:solidFill>
              <a:srgbClr val="000000"/>
            </a:solidFill>
            <a:round/>
            <a:headEnd/>
            <a:tailEnd/>
          </a:ln>
        </p:spPr>
        <p:txBody>
          <a:bodyPr/>
          <a:lstStyle/>
          <a:p>
            <a:endParaRPr lang="nl-NL"/>
          </a:p>
        </p:txBody>
      </p:sp>
      <p:sp>
        <p:nvSpPr>
          <p:cNvPr id="116764" name="Freeform 33"/>
          <p:cNvSpPr>
            <a:spLocks/>
          </p:cNvSpPr>
          <p:nvPr/>
        </p:nvSpPr>
        <p:spPr bwMode="auto">
          <a:xfrm>
            <a:off x="8329613" y="2241550"/>
            <a:ext cx="122237" cy="122238"/>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50"/>
                  <a:pt x="149" y="193"/>
                  <a:pt x="96" y="193"/>
                </a:cubicBezTo>
                <a:cubicBezTo>
                  <a:pt x="43" y="193"/>
                  <a:pt x="0" y="150"/>
                  <a:pt x="0" y="96"/>
                </a:cubicBezTo>
              </a:path>
            </a:pathLst>
          </a:custGeom>
          <a:solidFill>
            <a:srgbClr val="FFFFFF"/>
          </a:solidFill>
          <a:ln w="0">
            <a:solidFill>
              <a:srgbClr val="000000"/>
            </a:solidFill>
            <a:round/>
            <a:headEnd/>
            <a:tailEnd/>
          </a:ln>
        </p:spPr>
        <p:txBody>
          <a:bodyPr/>
          <a:lstStyle/>
          <a:p>
            <a:endParaRPr lang="nl-NL"/>
          </a:p>
        </p:txBody>
      </p:sp>
      <p:sp>
        <p:nvSpPr>
          <p:cNvPr id="116765" name="Freeform 34"/>
          <p:cNvSpPr>
            <a:spLocks/>
          </p:cNvSpPr>
          <p:nvPr/>
        </p:nvSpPr>
        <p:spPr bwMode="auto">
          <a:xfrm>
            <a:off x="8329613" y="2241550"/>
            <a:ext cx="122237"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60"/>
                  <a:pt x="59" y="77"/>
                  <a:pt x="38" y="77"/>
                </a:cubicBezTo>
                <a:cubicBezTo>
                  <a:pt x="17" y="77"/>
                  <a:pt x="0" y="60"/>
                  <a:pt x="0" y="38"/>
                </a:cubicBezTo>
              </a:path>
            </a:pathLst>
          </a:custGeom>
          <a:noFill/>
          <a:ln w="3175" cap="rnd">
            <a:solidFill>
              <a:srgbClr val="000000"/>
            </a:solidFill>
            <a:round/>
            <a:headEnd/>
            <a:tailEnd/>
          </a:ln>
        </p:spPr>
        <p:txBody>
          <a:bodyPr/>
          <a:lstStyle/>
          <a:p>
            <a:endParaRPr lang="nl-NL"/>
          </a:p>
        </p:txBody>
      </p:sp>
      <p:sp>
        <p:nvSpPr>
          <p:cNvPr id="116766" name="Freeform 35"/>
          <p:cNvSpPr>
            <a:spLocks/>
          </p:cNvSpPr>
          <p:nvPr/>
        </p:nvSpPr>
        <p:spPr bwMode="auto">
          <a:xfrm>
            <a:off x="8329613" y="2546350"/>
            <a:ext cx="122237"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767" name="Freeform 36"/>
          <p:cNvSpPr>
            <a:spLocks/>
          </p:cNvSpPr>
          <p:nvPr/>
        </p:nvSpPr>
        <p:spPr bwMode="auto">
          <a:xfrm>
            <a:off x="8329613" y="2546350"/>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59" y="0"/>
                  <a:pt x="77" y="17"/>
                  <a:pt x="77" y="38"/>
                </a:cubicBezTo>
                <a:cubicBezTo>
                  <a:pt x="77" y="38"/>
                  <a:pt x="77" y="38"/>
                  <a:pt x="77" y="38"/>
                </a:cubicBezTo>
                <a:cubicBezTo>
                  <a:pt x="77" y="59"/>
                  <a:pt x="59"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6768" name="Line 37"/>
          <p:cNvSpPr>
            <a:spLocks noChangeShapeType="1"/>
          </p:cNvSpPr>
          <p:nvPr/>
        </p:nvSpPr>
        <p:spPr bwMode="auto">
          <a:xfrm>
            <a:off x="6807200" y="1516063"/>
            <a:ext cx="365125" cy="1587"/>
          </a:xfrm>
          <a:prstGeom prst="line">
            <a:avLst/>
          </a:prstGeom>
          <a:noFill/>
          <a:ln w="3175" cap="rnd">
            <a:solidFill>
              <a:srgbClr val="000000"/>
            </a:solidFill>
            <a:round/>
            <a:headEnd/>
            <a:tailEnd/>
          </a:ln>
        </p:spPr>
        <p:txBody>
          <a:bodyPr/>
          <a:lstStyle/>
          <a:p>
            <a:endParaRPr lang="nl-NL"/>
          </a:p>
        </p:txBody>
      </p:sp>
      <p:sp>
        <p:nvSpPr>
          <p:cNvPr id="116769" name="Line 38"/>
          <p:cNvSpPr>
            <a:spLocks noChangeShapeType="1"/>
          </p:cNvSpPr>
          <p:nvPr/>
        </p:nvSpPr>
        <p:spPr bwMode="auto">
          <a:xfrm>
            <a:off x="6807200" y="2058988"/>
            <a:ext cx="365125" cy="1587"/>
          </a:xfrm>
          <a:prstGeom prst="line">
            <a:avLst/>
          </a:prstGeom>
          <a:noFill/>
          <a:ln w="3175" cap="rnd">
            <a:solidFill>
              <a:srgbClr val="000000"/>
            </a:solidFill>
            <a:round/>
            <a:headEnd/>
            <a:tailEnd/>
          </a:ln>
        </p:spPr>
        <p:txBody>
          <a:bodyPr/>
          <a:lstStyle/>
          <a:p>
            <a:endParaRPr lang="nl-NL"/>
          </a:p>
        </p:txBody>
      </p:sp>
      <p:sp>
        <p:nvSpPr>
          <p:cNvPr id="116770" name="Line 39"/>
          <p:cNvSpPr>
            <a:spLocks noChangeShapeType="1"/>
          </p:cNvSpPr>
          <p:nvPr/>
        </p:nvSpPr>
        <p:spPr bwMode="auto">
          <a:xfrm>
            <a:off x="6807200" y="2424113"/>
            <a:ext cx="365125" cy="1587"/>
          </a:xfrm>
          <a:prstGeom prst="line">
            <a:avLst/>
          </a:prstGeom>
          <a:noFill/>
          <a:ln w="3175" cap="rnd">
            <a:solidFill>
              <a:srgbClr val="000000"/>
            </a:solidFill>
            <a:round/>
            <a:headEnd/>
            <a:tailEnd/>
          </a:ln>
        </p:spPr>
        <p:txBody>
          <a:bodyPr/>
          <a:lstStyle/>
          <a:p>
            <a:endParaRPr lang="nl-NL"/>
          </a:p>
        </p:txBody>
      </p:sp>
      <p:sp>
        <p:nvSpPr>
          <p:cNvPr id="116771" name="Line 40"/>
          <p:cNvSpPr>
            <a:spLocks noChangeShapeType="1"/>
          </p:cNvSpPr>
          <p:nvPr/>
        </p:nvSpPr>
        <p:spPr bwMode="auto">
          <a:xfrm>
            <a:off x="7475538" y="2971800"/>
            <a:ext cx="1587" cy="304800"/>
          </a:xfrm>
          <a:prstGeom prst="line">
            <a:avLst/>
          </a:prstGeom>
          <a:noFill/>
          <a:ln w="3175" cap="rnd">
            <a:solidFill>
              <a:srgbClr val="000000"/>
            </a:solidFill>
            <a:round/>
            <a:headEnd/>
            <a:tailEnd/>
          </a:ln>
        </p:spPr>
        <p:txBody>
          <a:bodyPr/>
          <a:lstStyle/>
          <a:p>
            <a:endParaRPr lang="nl-NL"/>
          </a:p>
        </p:txBody>
      </p:sp>
      <p:sp>
        <p:nvSpPr>
          <p:cNvPr id="116772" name="Line 41"/>
          <p:cNvSpPr>
            <a:spLocks noChangeShapeType="1"/>
          </p:cNvSpPr>
          <p:nvPr/>
        </p:nvSpPr>
        <p:spPr bwMode="auto">
          <a:xfrm>
            <a:off x="7842250" y="2971800"/>
            <a:ext cx="1588" cy="304800"/>
          </a:xfrm>
          <a:prstGeom prst="line">
            <a:avLst/>
          </a:prstGeom>
          <a:noFill/>
          <a:ln w="3175" cap="rnd">
            <a:solidFill>
              <a:srgbClr val="000000"/>
            </a:solidFill>
            <a:round/>
            <a:headEnd/>
            <a:tailEnd/>
          </a:ln>
        </p:spPr>
        <p:txBody>
          <a:bodyPr/>
          <a:lstStyle/>
          <a:p>
            <a:endParaRPr lang="nl-NL"/>
          </a:p>
        </p:txBody>
      </p:sp>
      <p:sp>
        <p:nvSpPr>
          <p:cNvPr id="116773" name="Line 42"/>
          <p:cNvSpPr>
            <a:spLocks noChangeShapeType="1"/>
          </p:cNvSpPr>
          <p:nvPr/>
        </p:nvSpPr>
        <p:spPr bwMode="auto">
          <a:xfrm flipH="1">
            <a:off x="8145463" y="2301875"/>
            <a:ext cx="184150" cy="1588"/>
          </a:xfrm>
          <a:prstGeom prst="line">
            <a:avLst/>
          </a:prstGeom>
          <a:noFill/>
          <a:ln w="3175" cap="rnd">
            <a:solidFill>
              <a:srgbClr val="000000"/>
            </a:solidFill>
            <a:round/>
            <a:headEnd/>
            <a:tailEnd/>
          </a:ln>
        </p:spPr>
        <p:txBody>
          <a:bodyPr/>
          <a:lstStyle/>
          <a:p>
            <a:endParaRPr lang="nl-NL"/>
          </a:p>
        </p:txBody>
      </p:sp>
      <p:sp>
        <p:nvSpPr>
          <p:cNvPr id="116774" name="Line 43"/>
          <p:cNvSpPr>
            <a:spLocks noChangeShapeType="1"/>
          </p:cNvSpPr>
          <p:nvPr/>
        </p:nvSpPr>
        <p:spPr bwMode="auto">
          <a:xfrm flipH="1">
            <a:off x="8145463" y="2606675"/>
            <a:ext cx="184150" cy="1588"/>
          </a:xfrm>
          <a:prstGeom prst="line">
            <a:avLst/>
          </a:prstGeom>
          <a:noFill/>
          <a:ln w="3175" cap="rnd">
            <a:solidFill>
              <a:srgbClr val="000000"/>
            </a:solidFill>
            <a:round/>
            <a:headEnd/>
            <a:tailEnd/>
          </a:ln>
        </p:spPr>
        <p:txBody>
          <a:bodyPr/>
          <a:lstStyle/>
          <a:p>
            <a:endParaRPr lang="nl-NL"/>
          </a:p>
        </p:txBody>
      </p:sp>
      <p:sp>
        <p:nvSpPr>
          <p:cNvPr id="116775" name="Rectangle 44"/>
          <p:cNvSpPr>
            <a:spLocks noChangeArrowheads="1"/>
          </p:cNvSpPr>
          <p:nvPr/>
        </p:nvSpPr>
        <p:spPr bwMode="auto">
          <a:xfrm rot="-5400000">
            <a:off x="6304756" y="1962944"/>
            <a:ext cx="841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776" name="Rectangle 45"/>
          <p:cNvSpPr>
            <a:spLocks noChangeArrowheads="1"/>
          </p:cNvSpPr>
          <p:nvPr/>
        </p:nvSpPr>
        <p:spPr bwMode="auto">
          <a:xfrm rot="-5400000">
            <a:off x="6315075" y="1881188"/>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x</a:t>
            </a:r>
            <a:endParaRPr lang="en-US" altLang="zh-CN" i="0">
              <a:ea typeface="宋体" pitchFamily="2" charset="-122"/>
            </a:endParaRPr>
          </a:p>
        </p:txBody>
      </p:sp>
      <p:sp>
        <p:nvSpPr>
          <p:cNvPr id="116777" name="Rectangle 46"/>
          <p:cNvSpPr>
            <a:spLocks noChangeArrowheads="1"/>
          </p:cNvSpPr>
          <p:nvPr/>
        </p:nvSpPr>
        <p:spPr bwMode="auto">
          <a:xfrm rot="-5400000">
            <a:off x="6329362" y="1847851"/>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6778" name="Rectangle 47"/>
          <p:cNvSpPr>
            <a:spLocks noChangeArrowheads="1"/>
          </p:cNvSpPr>
          <p:nvPr/>
        </p:nvSpPr>
        <p:spPr bwMode="auto">
          <a:xfrm rot="-5400000">
            <a:off x="6311900" y="1787525"/>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779" name="Rectangle 48"/>
          <p:cNvSpPr>
            <a:spLocks noChangeArrowheads="1"/>
          </p:cNvSpPr>
          <p:nvPr/>
        </p:nvSpPr>
        <p:spPr bwMode="auto">
          <a:xfrm rot="-5400000">
            <a:off x="6325393" y="1742282"/>
            <a:ext cx="428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6780" name="Rectangle 49"/>
          <p:cNvSpPr>
            <a:spLocks noChangeArrowheads="1"/>
          </p:cNvSpPr>
          <p:nvPr/>
        </p:nvSpPr>
        <p:spPr bwMode="auto">
          <a:xfrm rot="-5400000">
            <a:off x="6311900" y="1676400"/>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6781" name="Rectangle 50"/>
          <p:cNvSpPr>
            <a:spLocks noChangeArrowheads="1"/>
          </p:cNvSpPr>
          <p:nvPr/>
        </p:nvSpPr>
        <p:spPr bwMode="auto">
          <a:xfrm rot="-5400000">
            <a:off x="6311900" y="16049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6782" name="Rectangle 51"/>
          <p:cNvSpPr>
            <a:spLocks noChangeArrowheads="1"/>
          </p:cNvSpPr>
          <p:nvPr/>
        </p:nvSpPr>
        <p:spPr bwMode="auto">
          <a:xfrm rot="-5400000">
            <a:off x="6332537" y="1555751"/>
            <a:ext cx="285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l</a:t>
            </a:r>
            <a:endParaRPr lang="en-US" altLang="zh-CN" i="0">
              <a:ea typeface="宋体" pitchFamily="2" charset="-122"/>
            </a:endParaRPr>
          </a:p>
        </p:txBody>
      </p:sp>
      <p:sp>
        <p:nvSpPr>
          <p:cNvPr id="116783" name="Rectangle 52"/>
          <p:cNvSpPr>
            <a:spLocks noChangeArrowheads="1"/>
          </p:cNvSpPr>
          <p:nvPr/>
        </p:nvSpPr>
        <p:spPr bwMode="auto">
          <a:xfrm rot="-5400000">
            <a:off x="6491287" y="2019301"/>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a:t>
            </a:r>
            <a:endParaRPr lang="en-US" altLang="zh-CN" i="0">
              <a:ea typeface="宋体" pitchFamily="2" charset="-122"/>
            </a:endParaRPr>
          </a:p>
        </p:txBody>
      </p:sp>
      <p:sp>
        <p:nvSpPr>
          <p:cNvPr id="116784" name="Rectangle 53"/>
          <p:cNvSpPr>
            <a:spLocks noChangeArrowheads="1"/>
          </p:cNvSpPr>
          <p:nvPr/>
        </p:nvSpPr>
        <p:spPr bwMode="auto">
          <a:xfrm rot="-5400000">
            <a:off x="6473825" y="19605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6785" name="Rectangle 54"/>
          <p:cNvSpPr>
            <a:spLocks noChangeArrowheads="1"/>
          </p:cNvSpPr>
          <p:nvPr/>
        </p:nvSpPr>
        <p:spPr bwMode="auto">
          <a:xfrm rot="-5400000">
            <a:off x="6491287" y="1908176"/>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6786" name="Rectangle 55"/>
          <p:cNvSpPr>
            <a:spLocks noChangeArrowheads="1"/>
          </p:cNvSpPr>
          <p:nvPr/>
        </p:nvSpPr>
        <p:spPr bwMode="auto">
          <a:xfrm rot="-5400000">
            <a:off x="6473825" y="18589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787" name="Rectangle 56"/>
          <p:cNvSpPr>
            <a:spLocks noChangeArrowheads="1"/>
          </p:cNvSpPr>
          <p:nvPr/>
        </p:nvSpPr>
        <p:spPr bwMode="auto">
          <a:xfrm rot="-5400000">
            <a:off x="6487318" y="1812132"/>
            <a:ext cx="428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6788" name="Rectangle 57"/>
          <p:cNvSpPr>
            <a:spLocks noChangeArrowheads="1"/>
          </p:cNvSpPr>
          <p:nvPr/>
        </p:nvSpPr>
        <p:spPr bwMode="auto">
          <a:xfrm rot="-5400000">
            <a:off x="6491287" y="1755776"/>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f</a:t>
            </a:r>
            <a:endParaRPr lang="en-US" altLang="zh-CN" i="0">
              <a:ea typeface="宋体" pitchFamily="2" charset="-122"/>
            </a:endParaRPr>
          </a:p>
        </p:txBody>
      </p:sp>
      <p:sp>
        <p:nvSpPr>
          <p:cNvPr id="116789" name="Rectangle 58"/>
          <p:cNvSpPr>
            <a:spLocks noChangeArrowheads="1"/>
          </p:cNvSpPr>
          <p:nvPr/>
        </p:nvSpPr>
        <p:spPr bwMode="auto">
          <a:xfrm rot="-5400000">
            <a:off x="6473825" y="17065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6790" name="Rectangle 59"/>
          <p:cNvSpPr>
            <a:spLocks noChangeArrowheads="1"/>
          </p:cNvSpPr>
          <p:nvPr/>
        </p:nvSpPr>
        <p:spPr bwMode="auto">
          <a:xfrm rot="-5400000">
            <a:off x="6477000" y="1638300"/>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t>
            </a:r>
            <a:endParaRPr lang="en-US" altLang="zh-CN" i="0">
              <a:ea typeface="宋体" pitchFamily="2" charset="-122"/>
            </a:endParaRPr>
          </a:p>
        </p:txBody>
      </p:sp>
      <p:sp>
        <p:nvSpPr>
          <p:cNvPr id="116791" name="Rectangle 60"/>
          <p:cNvSpPr>
            <a:spLocks noChangeArrowheads="1"/>
          </p:cNvSpPr>
          <p:nvPr/>
        </p:nvSpPr>
        <p:spPr bwMode="auto">
          <a:xfrm rot="-5400000">
            <a:off x="6473825" y="1574800"/>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792" name="Rectangle 61"/>
          <p:cNvSpPr>
            <a:spLocks noChangeArrowheads="1"/>
          </p:cNvSpPr>
          <p:nvPr/>
        </p:nvSpPr>
        <p:spPr bwMode="auto">
          <a:xfrm rot="-5400000">
            <a:off x="6477000" y="1519238"/>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s</a:t>
            </a:r>
            <a:endParaRPr lang="en-US" altLang="zh-CN" i="0">
              <a:ea typeface="宋体" pitchFamily="2" charset="-122"/>
            </a:endParaRPr>
          </a:p>
        </p:txBody>
      </p:sp>
      <p:sp>
        <p:nvSpPr>
          <p:cNvPr id="116793" name="Rectangle 62"/>
          <p:cNvSpPr>
            <a:spLocks noChangeArrowheads="1"/>
          </p:cNvSpPr>
          <p:nvPr/>
        </p:nvSpPr>
        <p:spPr bwMode="auto">
          <a:xfrm>
            <a:off x="8237538" y="1831975"/>
            <a:ext cx="4857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Callback</a:t>
            </a:r>
            <a:endParaRPr lang="en-US" altLang="zh-CN" i="0">
              <a:ea typeface="宋体" pitchFamily="2" charset="-122"/>
            </a:endParaRPr>
          </a:p>
        </p:txBody>
      </p:sp>
      <p:sp>
        <p:nvSpPr>
          <p:cNvPr id="116794" name="Rectangle 63"/>
          <p:cNvSpPr>
            <a:spLocks noChangeArrowheads="1"/>
          </p:cNvSpPr>
          <p:nvPr/>
        </p:nvSpPr>
        <p:spPr bwMode="auto">
          <a:xfrm>
            <a:off x="8216900" y="1993900"/>
            <a:ext cx="5540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
        <p:nvSpPr>
          <p:cNvPr id="116795" name="Rectangle 64"/>
          <p:cNvSpPr>
            <a:spLocks noChangeArrowheads="1"/>
          </p:cNvSpPr>
          <p:nvPr/>
        </p:nvSpPr>
        <p:spPr bwMode="auto">
          <a:xfrm>
            <a:off x="7435850" y="2513013"/>
            <a:ext cx="42068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Internal</a:t>
            </a:r>
            <a:endParaRPr lang="en-US" altLang="zh-CN" i="0">
              <a:ea typeface="宋体" pitchFamily="2" charset="-122"/>
            </a:endParaRPr>
          </a:p>
        </p:txBody>
      </p:sp>
      <p:sp>
        <p:nvSpPr>
          <p:cNvPr id="116796" name="Rectangle 65"/>
          <p:cNvSpPr>
            <a:spLocks noChangeArrowheads="1"/>
          </p:cNvSpPr>
          <p:nvPr/>
        </p:nvSpPr>
        <p:spPr bwMode="auto">
          <a:xfrm>
            <a:off x="7385050" y="2674938"/>
            <a:ext cx="5540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
        <p:nvSpPr>
          <p:cNvPr id="116797" name="Rectangle 68"/>
          <p:cNvSpPr>
            <a:spLocks noChangeArrowheads="1"/>
          </p:cNvSpPr>
          <p:nvPr/>
        </p:nvSpPr>
        <p:spPr bwMode="auto">
          <a:xfrm>
            <a:off x="7162800" y="3787775"/>
            <a:ext cx="1803400" cy="198438"/>
          </a:xfrm>
          <a:prstGeom prst="rect">
            <a:avLst/>
          </a:prstGeom>
          <a:noFill/>
          <a:ln w="9525">
            <a:noFill/>
            <a:miter lim="800000"/>
            <a:headEnd/>
            <a:tailEnd/>
          </a:ln>
        </p:spPr>
        <p:txBody>
          <a:bodyPr wrap="none" lIns="0" tIns="0" rIns="0" bIns="0">
            <a:spAutoFit/>
          </a:bodyPr>
          <a:lstStyle/>
          <a:p>
            <a:pPr eaLnBrk="0" hangingPunct="0">
              <a:spcBef>
                <a:spcPct val="0"/>
              </a:spcBef>
            </a:pPr>
            <a:r>
              <a:rPr lang="zh-CN" altLang="en-US" sz="1300" i="0">
                <a:solidFill>
                  <a:srgbClr val="000000"/>
                </a:solidFill>
                <a:ea typeface="宋体" pitchFamily="2" charset="-122"/>
              </a:rPr>
              <a:t> </a:t>
            </a:r>
            <a:r>
              <a:rPr lang="en-US" altLang="zh-CN" sz="1300" i="0">
                <a:solidFill>
                  <a:srgbClr val="000000"/>
                </a:solidFill>
                <a:ea typeface="宋体" pitchFamily="2" charset="-122"/>
              </a:rPr>
              <a:t>Transactional Container</a:t>
            </a:r>
            <a:endParaRPr lang="en-US" altLang="zh-CN" i="0">
              <a:ea typeface="宋体" pitchFamily="2" charset="-122"/>
            </a:endParaRPr>
          </a:p>
        </p:txBody>
      </p:sp>
      <p:sp>
        <p:nvSpPr>
          <p:cNvPr id="116798" name="Freeform 69"/>
          <p:cNvSpPr>
            <a:spLocks/>
          </p:cNvSpPr>
          <p:nvPr/>
        </p:nvSpPr>
        <p:spPr bwMode="auto">
          <a:xfrm>
            <a:off x="7178675" y="4586288"/>
            <a:ext cx="974725"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BDFFFF"/>
          </a:solidFill>
          <a:ln w="0">
            <a:solidFill>
              <a:srgbClr val="000000"/>
            </a:solidFill>
            <a:round/>
            <a:headEnd/>
            <a:tailEnd/>
          </a:ln>
        </p:spPr>
        <p:txBody>
          <a:bodyPr/>
          <a:lstStyle/>
          <a:p>
            <a:endParaRPr lang="nl-NL"/>
          </a:p>
        </p:txBody>
      </p:sp>
      <p:sp>
        <p:nvSpPr>
          <p:cNvPr id="116799" name="Freeform 70"/>
          <p:cNvSpPr>
            <a:spLocks/>
          </p:cNvSpPr>
          <p:nvPr/>
        </p:nvSpPr>
        <p:spPr bwMode="auto">
          <a:xfrm>
            <a:off x="7178675" y="4586288"/>
            <a:ext cx="974725" cy="1460500"/>
          </a:xfrm>
          <a:custGeom>
            <a:avLst/>
            <a:gdLst>
              <a:gd name="T0" fmla="*/ 2147483647 w 1537"/>
              <a:gd name="T1" fmla="*/ 2147483647 h 2308"/>
              <a:gd name="T2" fmla="*/ 2147483647 w 1537"/>
              <a:gd name="T3" fmla="*/ 2147483647 h 2308"/>
              <a:gd name="T4" fmla="*/ 2147483647 w 1537"/>
              <a:gd name="T5" fmla="*/ 2147483647 h 2308"/>
              <a:gd name="T6" fmla="*/ 2147483647 w 1537"/>
              <a:gd name="T7" fmla="*/ 2147483647 h 2308"/>
              <a:gd name="T8" fmla="*/ 2147483647 w 1537"/>
              <a:gd name="T9" fmla="*/ 0 h 2308"/>
              <a:gd name="T10" fmla="*/ 2147483647 w 1537"/>
              <a:gd name="T11" fmla="*/ 0 h 2308"/>
              <a:gd name="T12" fmla="*/ 2147483647 w 1537"/>
              <a:gd name="T13" fmla="*/ 0 h 2308"/>
              <a:gd name="T14" fmla="*/ 0 w 1537"/>
              <a:gd name="T15" fmla="*/ 2147483647 h 2308"/>
              <a:gd name="T16" fmla="*/ 0 w 1537"/>
              <a:gd name="T17" fmla="*/ 2147483647 h 2308"/>
              <a:gd name="T18" fmla="*/ 0 w 1537"/>
              <a:gd name="T19" fmla="*/ 2147483647 h 2308"/>
              <a:gd name="T20" fmla="*/ 2147483647 w 1537"/>
              <a:gd name="T21" fmla="*/ 2147483647 h 2308"/>
              <a:gd name="T22" fmla="*/ 2147483647 w 1537"/>
              <a:gd name="T23" fmla="*/ 2147483647 h 2308"/>
              <a:gd name="T24" fmla="*/ 2147483647 w 1537"/>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2308"/>
              <a:gd name="T41" fmla="*/ 1537 w 1537"/>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2308">
                <a:moveTo>
                  <a:pt x="1345" y="2308"/>
                </a:moveTo>
                <a:cubicBezTo>
                  <a:pt x="1451" y="2308"/>
                  <a:pt x="1537" y="2222"/>
                  <a:pt x="1537" y="2115"/>
                </a:cubicBezTo>
                <a:lnTo>
                  <a:pt x="1537" y="192"/>
                </a:lnTo>
                <a:cubicBezTo>
                  <a:pt x="1537" y="86"/>
                  <a:pt x="1451" y="0"/>
                  <a:pt x="1345" y="0"/>
                </a:cubicBezTo>
                <a:lnTo>
                  <a:pt x="192" y="0"/>
                </a:lnTo>
                <a:cubicBezTo>
                  <a:pt x="86" y="0"/>
                  <a:pt x="0" y="86"/>
                  <a:pt x="0" y="192"/>
                </a:cubicBezTo>
                <a:lnTo>
                  <a:pt x="0" y="2115"/>
                </a:lnTo>
                <a:cubicBezTo>
                  <a:pt x="0" y="2222"/>
                  <a:pt x="86" y="2308"/>
                  <a:pt x="192" y="2308"/>
                </a:cubicBezTo>
                <a:lnTo>
                  <a:pt x="1345" y="2308"/>
                </a:lnTo>
                <a:close/>
              </a:path>
            </a:pathLst>
          </a:custGeom>
          <a:solidFill>
            <a:srgbClr val="EAEAEA"/>
          </a:solidFill>
          <a:ln w="3175" cap="rnd">
            <a:solidFill>
              <a:srgbClr val="000000"/>
            </a:solidFill>
            <a:round/>
            <a:headEnd/>
            <a:tailEnd/>
          </a:ln>
        </p:spPr>
        <p:txBody>
          <a:bodyPr/>
          <a:lstStyle/>
          <a:p>
            <a:endParaRPr lang="nl-NL"/>
          </a:p>
        </p:txBody>
      </p:sp>
      <p:sp>
        <p:nvSpPr>
          <p:cNvPr id="116800" name="Rectangle 71"/>
          <p:cNvSpPr>
            <a:spLocks noChangeArrowheads="1"/>
          </p:cNvSpPr>
          <p:nvPr/>
        </p:nvSpPr>
        <p:spPr bwMode="auto">
          <a:xfrm>
            <a:off x="7356475" y="4638675"/>
            <a:ext cx="585788"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CORBA</a:t>
            </a:r>
            <a:endParaRPr lang="en-US" altLang="zh-CN" i="0">
              <a:ea typeface="宋体" pitchFamily="2" charset="-122"/>
            </a:endParaRPr>
          </a:p>
        </p:txBody>
      </p:sp>
      <p:sp>
        <p:nvSpPr>
          <p:cNvPr id="116801" name="Rectangle 72"/>
          <p:cNvSpPr>
            <a:spLocks noChangeArrowheads="1"/>
          </p:cNvSpPr>
          <p:nvPr/>
        </p:nvSpPr>
        <p:spPr bwMode="auto">
          <a:xfrm>
            <a:off x="7254875" y="4841875"/>
            <a:ext cx="855663"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6802" name="Freeform 73"/>
          <p:cNvSpPr>
            <a:spLocks/>
          </p:cNvSpPr>
          <p:nvPr/>
        </p:nvSpPr>
        <p:spPr bwMode="auto">
          <a:xfrm>
            <a:off x="7178675" y="4038600"/>
            <a:ext cx="974725" cy="485775"/>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BDFFFF"/>
          </a:solidFill>
          <a:ln w="0">
            <a:solidFill>
              <a:srgbClr val="000000"/>
            </a:solidFill>
            <a:round/>
            <a:headEnd/>
            <a:tailEnd/>
          </a:ln>
        </p:spPr>
        <p:txBody>
          <a:bodyPr/>
          <a:lstStyle/>
          <a:p>
            <a:endParaRPr lang="nl-NL"/>
          </a:p>
        </p:txBody>
      </p:sp>
      <p:sp>
        <p:nvSpPr>
          <p:cNvPr id="116803" name="Freeform 74"/>
          <p:cNvSpPr>
            <a:spLocks/>
          </p:cNvSpPr>
          <p:nvPr/>
        </p:nvSpPr>
        <p:spPr bwMode="auto">
          <a:xfrm>
            <a:off x="7178675" y="4038600"/>
            <a:ext cx="974725" cy="485775"/>
          </a:xfrm>
          <a:custGeom>
            <a:avLst/>
            <a:gdLst>
              <a:gd name="T0" fmla="*/ 2147483647 w 1537"/>
              <a:gd name="T1" fmla="*/ 2147483647 h 769"/>
              <a:gd name="T2" fmla="*/ 2147483647 w 1537"/>
              <a:gd name="T3" fmla="*/ 2147483647 h 769"/>
              <a:gd name="T4" fmla="*/ 2147483647 w 1537"/>
              <a:gd name="T5" fmla="*/ 2147483647 h 769"/>
              <a:gd name="T6" fmla="*/ 2147483647 w 1537"/>
              <a:gd name="T7" fmla="*/ 2147483647 h 769"/>
              <a:gd name="T8" fmla="*/ 2147483647 w 1537"/>
              <a:gd name="T9" fmla="*/ 0 h 769"/>
              <a:gd name="T10" fmla="*/ 2147483647 w 1537"/>
              <a:gd name="T11" fmla="*/ 0 h 769"/>
              <a:gd name="T12" fmla="*/ 2147483647 w 1537"/>
              <a:gd name="T13" fmla="*/ 0 h 769"/>
              <a:gd name="T14" fmla="*/ 0 w 1537"/>
              <a:gd name="T15" fmla="*/ 2147483647 h 769"/>
              <a:gd name="T16" fmla="*/ 0 w 1537"/>
              <a:gd name="T17" fmla="*/ 2147483647 h 769"/>
              <a:gd name="T18" fmla="*/ 0 w 1537"/>
              <a:gd name="T19" fmla="*/ 2147483647 h 769"/>
              <a:gd name="T20" fmla="*/ 2147483647 w 1537"/>
              <a:gd name="T21" fmla="*/ 2147483647 h 769"/>
              <a:gd name="T22" fmla="*/ 2147483647 w 1537"/>
              <a:gd name="T23" fmla="*/ 2147483647 h 769"/>
              <a:gd name="T24" fmla="*/ 2147483647 w 1537"/>
              <a:gd name="T25" fmla="*/ 2147483647 h 7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7"/>
              <a:gd name="T40" fmla="*/ 0 h 769"/>
              <a:gd name="T41" fmla="*/ 1537 w 1537"/>
              <a:gd name="T42" fmla="*/ 769 h 7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7" h="769">
                <a:moveTo>
                  <a:pt x="1345" y="769"/>
                </a:moveTo>
                <a:cubicBezTo>
                  <a:pt x="1451" y="769"/>
                  <a:pt x="1537" y="683"/>
                  <a:pt x="1537" y="577"/>
                </a:cubicBezTo>
                <a:lnTo>
                  <a:pt x="1537" y="192"/>
                </a:lnTo>
                <a:cubicBezTo>
                  <a:pt x="1537" y="86"/>
                  <a:pt x="1451" y="0"/>
                  <a:pt x="1345" y="0"/>
                </a:cubicBezTo>
                <a:lnTo>
                  <a:pt x="192" y="0"/>
                </a:lnTo>
                <a:cubicBezTo>
                  <a:pt x="86" y="0"/>
                  <a:pt x="0" y="86"/>
                  <a:pt x="0" y="192"/>
                </a:cubicBezTo>
                <a:lnTo>
                  <a:pt x="0" y="577"/>
                </a:lnTo>
                <a:cubicBezTo>
                  <a:pt x="0" y="683"/>
                  <a:pt x="86" y="769"/>
                  <a:pt x="192" y="769"/>
                </a:cubicBezTo>
                <a:lnTo>
                  <a:pt x="1345" y="769"/>
                </a:lnTo>
                <a:close/>
              </a:path>
            </a:pathLst>
          </a:custGeom>
          <a:solidFill>
            <a:srgbClr val="EAEAEA"/>
          </a:solidFill>
          <a:ln w="3175" cap="rnd">
            <a:solidFill>
              <a:srgbClr val="000000"/>
            </a:solidFill>
            <a:round/>
            <a:headEnd/>
            <a:tailEnd/>
          </a:ln>
        </p:spPr>
        <p:txBody>
          <a:bodyPr/>
          <a:lstStyle/>
          <a:p>
            <a:endParaRPr lang="nl-NL"/>
          </a:p>
        </p:txBody>
      </p:sp>
      <p:sp>
        <p:nvSpPr>
          <p:cNvPr id="116804" name="Rectangle 75"/>
          <p:cNvSpPr>
            <a:spLocks noChangeArrowheads="1"/>
          </p:cNvSpPr>
          <p:nvPr/>
        </p:nvSpPr>
        <p:spPr bwMode="auto">
          <a:xfrm>
            <a:off x="7254875" y="4092575"/>
            <a:ext cx="855663" cy="1984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Component</a:t>
            </a:r>
            <a:endParaRPr lang="en-US" altLang="zh-CN" i="0">
              <a:ea typeface="宋体" pitchFamily="2" charset="-122"/>
            </a:endParaRPr>
          </a:p>
        </p:txBody>
      </p:sp>
      <p:sp>
        <p:nvSpPr>
          <p:cNvPr id="116805" name="Rectangle 76"/>
          <p:cNvSpPr>
            <a:spLocks noChangeArrowheads="1"/>
          </p:cNvSpPr>
          <p:nvPr/>
        </p:nvSpPr>
        <p:spPr bwMode="auto">
          <a:xfrm>
            <a:off x="7437438" y="4284663"/>
            <a:ext cx="441325"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Home</a:t>
            </a:r>
            <a:endParaRPr lang="en-US" altLang="zh-CN" i="0">
              <a:ea typeface="宋体" pitchFamily="2" charset="-122"/>
            </a:endParaRPr>
          </a:p>
        </p:txBody>
      </p:sp>
      <p:sp>
        <p:nvSpPr>
          <p:cNvPr id="116806" name="Rectangle 77"/>
          <p:cNvSpPr>
            <a:spLocks noChangeArrowheads="1"/>
          </p:cNvSpPr>
          <p:nvPr/>
        </p:nvSpPr>
        <p:spPr bwMode="auto">
          <a:xfrm>
            <a:off x="8361363" y="5621338"/>
            <a:ext cx="487362" cy="365125"/>
          </a:xfrm>
          <a:prstGeom prst="rect">
            <a:avLst/>
          </a:prstGeom>
          <a:solidFill>
            <a:srgbClr val="FFC6FF"/>
          </a:solidFill>
          <a:ln w="9525">
            <a:noFill/>
            <a:miter lim="800000"/>
            <a:headEnd/>
            <a:tailEnd/>
          </a:ln>
        </p:spPr>
        <p:txBody>
          <a:bodyPr/>
          <a:lstStyle/>
          <a:p>
            <a:endParaRPr lang="nl-NL"/>
          </a:p>
        </p:txBody>
      </p:sp>
      <p:sp>
        <p:nvSpPr>
          <p:cNvPr id="116807" name="Rectangle 78"/>
          <p:cNvSpPr>
            <a:spLocks noChangeArrowheads="1"/>
          </p:cNvSpPr>
          <p:nvPr/>
        </p:nvSpPr>
        <p:spPr bwMode="auto">
          <a:xfrm>
            <a:off x="8361363" y="5621338"/>
            <a:ext cx="487362" cy="365125"/>
          </a:xfrm>
          <a:prstGeom prst="rect">
            <a:avLst/>
          </a:prstGeom>
          <a:solidFill>
            <a:srgbClr val="E3FFFF"/>
          </a:solidFill>
          <a:ln w="3175" cap="rnd">
            <a:solidFill>
              <a:srgbClr val="000000"/>
            </a:solidFill>
            <a:round/>
            <a:headEnd/>
            <a:tailEnd/>
          </a:ln>
        </p:spPr>
        <p:txBody>
          <a:bodyPr/>
          <a:lstStyle/>
          <a:p>
            <a:endParaRPr lang="nl-NL"/>
          </a:p>
        </p:txBody>
      </p:sp>
      <p:sp>
        <p:nvSpPr>
          <p:cNvPr id="116808" name="Rectangle 79"/>
          <p:cNvSpPr>
            <a:spLocks noChangeArrowheads="1"/>
          </p:cNvSpPr>
          <p:nvPr/>
        </p:nvSpPr>
        <p:spPr bwMode="auto">
          <a:xfrm>
            <a:off x="8445500" y="5713413"/>
            <a:ext cx="347663" cy="1984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300" i="0">
                <a:solidFill>
                  <a:srgbClr val="000000"/>
                </a:solidFill>
                <a:ea typeface="宋体" pitchFamily="2" charset="-122"/>
              </a:rPr>
              <a:t>POA</a:t>
            </a:r>
            <a:endParaRPr lang="en-US" altLang="zh-CN" i="0">
              <a:ea typeface="宋体" pitchFamily="2" charset="-122"/>
            </a:endParaRPr>
          </a:p>
        </p:txBody>
      </p:sp>
      <p:sp>
        <p:nvSpPr>
          <p:cNvPr id="116809" name="Freeform 80"/>
          <p:cNvSpPr>
            <a:spLocks/>
          </p:cNvSpPr>
          <p:nvPr/>
        </p:nvSpPr>
        <p:spPr bwMode="auto">
          <a:xfrm>
            <a:off x="6691313" y="4219575"/>
            <a:ext cx="122237" cy="122238"/>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6810" name="Freeform 81"/>
          <p:cNvSpPr>
            <a:spLocks/>
          </p:cNvSpPr>
          <p:nvPr/>
        </p:nvSpPr>
        <p:spPr bwMode="auto">
          <a:xfrm>
            <a:off x="6691313" y="4219575"/>
            <a:ext cx="122237"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9"/>
                </a:moveTo>
                <a:cubicBezTo>
                  <a:pt x="0" y="18"/>
                  <a:pt x="17" y="0"/>
                  <a:pt x="38" y="0"/>
                </a:cubicBezTo>
                <a:cubicBezTo>
                  <a:pt x="60" y="0"/>
                  <a:pt x="77" y="18"/>
                  <a:pt x="77" y="39"/>
                </a:cubicBezTo>
                <a:cubicBezTo>
                  <a:pt x="77" y="39"/>
                  <a:pt x="77" y="39"/>
                  <a:pt x="77" y="39"/>
                </a:cubicBezTo>
                <a:cubicBezTo>
                  <a:pt x="77" y="60"/>
                  <a:pt x="60" y="77"/>
                  <a:pt x="38" y="77"/>
                </a:cubicBezTo>
                <a:cubicBezTo>
                  <a:pt x="17" y="77"/>
                  <a:pt x="0" y="60"/>
                  <a:pt x="0" y="39"/>
                </a:cubicBezTo>
              </a:path>
            </a:pathLst>
          </a:custGeom>
          <a:noFill/>
          <a:ln w="3175" cap="rnd">
            <a:solidFill>
              <a:srgbClr val="000000"/>
            </a:solidFill>
            <a:round/>
            <a:headEnd/>
            <a:tailEnd/>
          </a:ln>
        </p:spPr>
        <p:txBody>
          <a:bodyPr/>
          <a:lstStyle/>
          <a:p>
            <a:endParaRPr lang="nl-NL"/>
          </a:p>
        </p:txBody>
      </p:sp>
      <p:sp>
        <p:nvSpPr>
          <p:cNvPr id="116811" name="Freeform 82"/>
          <p:cNvSpPr>
            <a:spLocks/>
          </p:cNvSpPr>
          <p:nvPr/>
        </p:nvSpPr>
        <p:spPr bwMode="auto">
          <a:xfrm>
            <a:off x="6691313" y="4768850"/>
            <a:ext cx="122237"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812" name="Freeform 83"/>
          <p:cNvSpPr>
            <a:spLocks/>
          </p:cNvSpPr>
          <p:nvPr/>
        </p:nvSpPr>
        <p:spPr bwMode="auto">
          <a:xfrm>
            <a:off x="6691313" y="4768850"/>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60" y="0"/>
                  <a:pt x="77" y="17"/>
                  <a:pt x="77" y="38"/>
                </a:cubicBezTo>
                <a:cubicBezTo>
                  <a:pt x="77" y="38"/>
                  <a:pt x="77" y="38"/>
                  <a:pt x="77" y="38"/>
                </a:cubicBezTo>
                <a:cubicBezTo>
                  <a:pt x="77" y="59"/>
                  <a:pt x="60"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6813" name="Freeform 84"/>
          <p:cNvSpPr>
            <a:spLocks/>
          </p:cNvSpPr>
          <p:nvPr/>
        </p:nvSpPr>
        <p:spPr bwMode="auto">
          <a:xfrm>
            <a:off x="6691313" y="5133975"/>
            <a:ext cx="122237" cy="122238"/>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814" name="Freeform 85"/>
          <p:cNvSpPr>
            <a:spLocks/>
          </p:cNvSpPr>
          <p:nvPr/>
        </p:nvSpPr>
        <p:spPr bwMode="auto">
          <a:xfrm>
            <a:off x="6691313" y="5133975"/>
            <a:ext cx="122237" cy="122238"/>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60" y="0"/>
                  <a:pt x="77" y="17"/>
                  <a:pt x="77" y="38"/>
                </a:cubicBezTo>
                <a:cubicBezTo>
                  <a:pt x="77" y="38"/>
                  <a:pt x="77" y="38"/>
                  <a:pt x="77" y="38"/>
                </a:cubicBezTo>
                <a:cubicBezTo>
                  <a:pt x="77" y="59"/>
                  <a:pt x="60"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6815" name="Freeform 86"/>
          <p:cNvSpPr>
            <a:spLocks/>
          </p:cNvSpPr>
          <p:nvPr/>
        </p:nvSpPr>
        <p:spPr bwMode="auto">
          <a:xfrm>
            <a:off x="7421563" y="5621338"/>
            <a:ext cx="122237"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816" name="Freeform 87"/>
          <p:cNvSpPr>
            <a:spLocks/>
          </p:cNvSpPr>
          <p:nvPr/>
        </p:nvSpPr>
        <p:spPr bwMode="auto">
          <a:xfrm>
            <a:off x="7421563" y="5621338"/>
            <a:ext cx="122237"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8" y="0"/>
                  <a:pt x="39" y="0"/>
                </a:cubicBezTo>
                <a:cubicBezTo>
                  <a:pt x="60" y="0"/>
                  <a:pt x="77" y="17"/>
                  <a:pt x="77" y="38"/>
                </a:cubicBezTo>
                <a:cubicBezTo>
                  <a:pt x="77" y="38"/>
                  <a:pt x="77" y="38"/>
                  <a:pt x="77" y="38"/>
                </a:cubicBezTo>
                <a:cubicBezTo>
                  <a:pt x="77" y="59"/>
                  <a:pt x="60" y="76"/>
                  <a:pt x="39" y="76"/>
                </a:cubicBezTo>
                <a:cubicBezTo>
                  <a:pt x="18" y="76"/>
                  <a:pt x="0" y="59"/>
                  <a:pt x="0" y="38"/>
                </a:cubicBezTo>
              </a:path>
            </a:pathLst>
          </a:custGeom>
          <a:noFill/>
          <a:ln w="3175" cap="rnd">
            <a:solidFill>
              <a:srgbClr val="000000"/>
            </a:solidFill>
            <a:round/>
            <a:headEnd/>
            <a:tailEnd/>
          </a:ln>
        </p:spPr>
        <p:txBody>
          <a:bodyPr/>
          <a:lstStyle/>
          <a:p>
            <a:endParaRPr lang="nl-NL"/>
          </a:p>
        </p:txBody>
      </p:sp>
      <p:sp>
        <p:nvSpPr>
          <p:cNvPr id="116817" name="Freeform 88"/>
          <p:cNvSpPr>
            <a:spLocks/>
          </p:cNvSpPr>
          <p:nvPr/>
        </p:nvSpPr>
        <p:spPr bwMode="auto">
          <a:xfrm>
            <a:off x="7788275" y="5621338"/>
            <a:ext cx="122238" cy="12065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818" name="Freeform 89"/>
          <p:cNvSpPr>
            <a:spLocks/>
          </p:cNvSpPr>
          <p:nvPr/>
        </p:nvSpPr>
        <p:spPr bwMode="auto">
          <a:xfrm>
            <a:off x="7788275" y="5621338"/>
            <a:ext cx="122238" cy="120650"/>
          </a:xfrm>
          <a:custGeom>
            <a:avLst/>
            <a:gdLst>
              <a:gd name="T0" fmla="*/ 0 w 77"/>
              <a:gd name="T1" fmla="*/ 2147483647 h 76"/>
              <a:gd name="T2" fmla="*/ 2147483647 w 77"/>
              <a:gd name="T3" fmla="*/ 0 h 76"/>
              <a:gd name="T4" fmla="*/ 2147483647 w 77"/>
              <a:gd name="T5" fmla="*/ 2147483647 h 76"/>
              <a:gd name="T6" fmla="*/ 2147483647 w 77"/>
              <a:gd name="T7" fmla="*/ 2147483647 h 76"/>
              <a:gd name="T8" fmla="*/ 2147483647 w 77"/>
              <a:gd name="T9" fmla="*/ 2147483647 h 76"/>
              <a:gd name="T10" fmla="*/ 0 w 77"/>
              <a:gd name="T11" fmla="*/ 2147483647 h 76"/>
              <a:gd name="T12" fmla="*/ 0 60000 65536"/>
              <a:gd name="T13" fmla="*/ 0 60000 65536"/>
              <a:gd name="T14" fmla="*/ 0 60000 65536"/>
              <a:gd name="T15" fmla="*/ 0 60000 65536"/>
              <a:gd name="T16" fmla="*/ 0 60000 65536"/>
              <a:gd name="T17" fmla="*/ 0 60000 65536"/>
              <a:gd name="T18" fmla="*/ 0 w 77"/>
              <a:gd name="T19" fmla="*/ 0 h 76"/>
              <a:gd name="T20" fmla="*/ 77 w 7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77" h="76">
                <a:moveTo>
                  <a:pt x="0" y="38"/>
                </a:moveTo>
                <a:cubicBezTo>
                  <a:pt x="0" y="17"/>
                  <a:pt x="17" y="0"/>
                  <a:pt x="38" y="0"/>
                </a:cubicBezTo>
                <a:cubicBezTo>
                  <a:pt x="59" y="0"/>
                  <a:pt x="77" y="17"/>
                  <a:pt x="77" y="38"/>
                </a:cubicBezTo>
                <a:cubicBezTo>
                  <a:pt x="77" y="38"/>
                  <a:pt x="77" y="38"/>
                  <a:pt x="77" y="38"/>
                </a:cubicBezTo>
                <a:cubicBezTo>
                  <a:pt x="77" y="59"/>
                  <a:pt x="59" y="76"/>
                  <a:pt x="38" y="76"/>
                </a:cubicBezTo>
                <a:cubicBezTo>
                  <a:pt x="17" y="76"/>
                  <a:pt x="0" y="59"/>
                  <a:pt x="0" y="38"/>
                </a:cubicBezTo>
              </a:path>
            </a:pathLst>
          </a:custGeom>
          <a:noFill/>
          <a:ln w="3175" cap="rnd">
            <a:solidFill>
              <a:srgbClr val="000000"/>
            </a:solidFill>
            <a:round/>
            <a:headEnd/>
            <a:tailEnd/>
          </a:ln>
        </p:spPr>
        <p:txBody>
          <a:bodyPr/>
          <a:lstStyle/>
          <a:p>
            <a:endParaRPr lang="nl-NL"/>
          </a:p>
        </p:txBody>
      </p:sp>
      <p:sp>
        <p:nvSpPr>
          <p:cNvPr id="116819" name="Freeform 90"/>
          <p:cNvSpPr>
            <a:spLocks/>
          </p:cNvSpPr>
          <p:nvPr/>
        </p:nvSpPr>
        <p:spPr bwMode="auto">
          <a:xfrm>
            <a:off x="8335963" y="5011738"/>
            <a:ext cx="122237" cy="122237"/>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49"/>
                  <a:pt x="149" y="193"/>
                  <a:pt x="96" y="193"/>
                </a:cubicBezTo>
                <a:cubicBezTo>
                  <a:pt x="43" y="193"/>
                  <a:pt x="0" y="149"/>
                  <a:pt x="0" y="96"/>
                </a:cubicBezTo>
              </a:path>
            </a:pathLst>
          </a:custGeom>
          <a:solidFill>
            <a:srgbClr val="FFFFFF"/>
          </a:solidFill>
          <a:ln w="0">
            <a:solidFill>
              <a:srgbClr val="000000"/>
            </a:solidFill>
            <a:round/>
            <a:headEnd/>
            <a:tailEnd/>
          </a:ln>
        </p:spPr>
        <p:txBody>
          <a:bodyPr/>
          <a:lstStyle/>
          <a:p>
            <a:endParaRPr lang="nl-NL"/>
          </a:p>
        </p:txBody>
      </p:sp>
      <p:sp>
        <p:nvSpPr>
          <p:cNvPr id="116820" name="Freeform 91"/>
          <p:cNvSpPr>
            <a:spLocks/>
          </p:cNvSpPr>
          <p:nvPr/>
        </p:nvSpPr>
        <p:spPr bwMode="auto">
          <a:xfrm>
            <a:off x="8335963" y="5011738"/>
            <a:ext cx="122237" cy="122237"/>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60"/>
                  <a:pt x="59" y="77"/>
                  <a:pt x="38" y="77"/>
                </a:cubicBezTo>
                <a:cubicBezTo>
                  <a:pt x="17" y="77"/>
                  <a:pt x="0" y="60"/>
                  <a:pt x="0" y="38"/>
                </a:cubicBezTo>
              </a:path>
            </a:pathLst>
          </a:custGeom>
          <a:noFill/>
          <a:ln w="3175" cap="rnd">
            <a:solidFill>
              <a:srgbClr val="000000"/>
            </a:solidFill>
            <a:round/>
            <a:headEnd/>
            <a:tailEnd/>
          </a:ln>
        </p:spPr>
        <p:txBody>
          <a:bodyPr/>
          <a:lstStyle/>
          <a:p>
            <a:endParaRPr lang="nl-NL"/>
          </a:p>
        </p:txBody>
      </p:sp>
      <p:sp>
        <p:nvSpPr>
          <p:cNvPr id="116821" name="Freeform 92"/>
          <p:cNvSpPr>
            <a:spLocks/>
          </p:cNvSpPr>
          <p:nvPr/>
        </p:nvSpPr>
        <p:spPr bwMode="auto">
          <a:xfrm>
            <a:off x="8335963" y="5316538"/>
            <a:ext cx="122237" cy="122237"/>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16822" name="Freeform 93"/>
          <p:cNvSpPr>
            <a:spLocks/>
          </p:cNvSpPr>
          <p:nvPr/>
        </p:nvSpPr>
        <p:spPr bwMode="auto">
          <a:xfrm>
            <a:off x="8335963" y="5316538"/>
            <a:ext cx="122237" cy="122237"/>
          </a:xfrm>
          <a:custGeom>
            <a:avLst/>
            <a:gdLst>
              <a:gd name="T0" fmla="*/ 0 w 77"/>
              <a:gd name="T1" fmla="*/ 2147483647 h 77"/>
              <a:gd name="T2" fmla="*/ 2147483647 w 77"/>
              <a:gd name="T3" fmla="*/ 0 h 77"/>
              <a:gd name="T4" fmla="*/ 2147483647 w 77"/>
              <a:gd name="T5" fmla="*/ 2147483647 h 77"/>
              <a:gd name="T6" fmla="*/ 2147483647 w 77"/>
              <a:gd name="T7" fmla="*/ 2147483647 h 77"/>
              <a:gd name="T8" fmla="*/ 2147483647 w 77"/>
              <a:gd name="T9" fmla="*/ 2147483647 h 77"/>
              <a:gd name="T10" fmla="*/ 0 w 77"/>
              <a:gd name="T11" fmla="*/ 2147483647 h 77"/>
              <a:gd name="T12" fmla="*/ 0 60000 65536"/>
              <a:gd name="T13" fmla="*/ 0 60000 65536"/>
              <a:gd name="T14" fmla="*/ 0 60000 65536"/>
              <a:gd name="T15" fmla="*/ 0 60000 65536"/>
              <a:gd name="T16" fmla="*/ 0 60000 65536"/>
              <a:gd name="T17" fmla="*/ 0 60000 65536"/>
              <a:gd name="T18" fmla="*/ 0 w 77"/>
              <a:gd name="T19" fmla="*/ 0 h 77"/>
              <a:gd name="T20" fmla="*/ 77 w 7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77" h="77">
                <a:moveTo>
                  <a:pt x="0" y="38"/>
                </a:moveTo>
                <a:cubicBezTo>
                  <a:pt x="0" y="17"/>
                  <a:pt x="17" y="0"/>
                  <a:pt x="38" y="0"/>
                </a:cubicBezTo>
                <a:cubicBezTo>
                  <a:pt x="59" y="0"/>
                  <a:pt x="77" y="17"/>
                  <a:pt x="77" y="38"/>
                </a:cubicBezTo>
                <a:cubicBezTo>
                  <a:pt x="77" y="38"/>
                  <a:pt x="77" y="38"/>
                  <a:pt x="77" y="38"/>
                </a:cubicBezTo>
                <a:cubicBezTo>
                  <a:pt x="77" y="59"/>
                  <a:pt x="59" y="77"/>
                  <a:pt x="38" y="77"/>
                </a:cubicBezTo>
                <a:cubicBezTo>
                  <a:pt x="17" y="77"/>
                  <a:pt x="0" y="59"/>
                  <a:pt x="0" y="38"/>
                </a:cubicBezTo>
              </a:path>
            </a:pathLst>
          </a:custGeom>
          <a:noFill/>
          <a:ln w="3175" cap="rnd">
            <a:solidFill>
              <a:srgbClr val="000000"/>
            </a:solidFill>
            <a:round/>
            <a:headEnd/>
            <a:tailEnd/>
          </a:ln>
        </p:spPr>
        <p:txBody>
          <a:bodyPr/>
          <a:lstStyle/>
          <a:p>
            <a:endParaRPr lang="nl-NL"/>
          </a:p>
        </p:txBody>
      </p:sp>
      <p:sp>
        <p:nvSpPr>
          <p:cNvPr id="116823" name="Line 94"/>
          <p:cNvSpPr>
            <a:spLocks noChangeShapeType="1"/>
          </p:cNvSpPr>
          <p:nvPr/>
        </p:nvSpPr>
        <p:spPr bwMode="auto">
          <a:xfrm>
            <a:off x="6813550" y="4281488"/>
            <a:ext cx="365125" cy="1587"/>
          </a:xfrm>
          <a:prstGeom prst="line">
            <a:avLst/>
          </a:prstGeom>
          <a:noFill/>
          <a:ln w="3175" cap="rnd">
            <a:solidFill>
              <a:srgbClr val="000000"/>
            </a:solidFill>
            <a:round/>
            <a:headEnd/>
            <a:tailEnd/>
          </a:ln>
        </p:spPr>
        <p:txBody>
          <a:bodyPr/>
          <a:lstStyle/>
          <a:p>
            <a:endParaRPr lang="nl-NL"/>
          </a:p>
        </p:txBody>
      </p:sp>
      <p:sp>
        <p:nvSpPr>
          <p:cNvPr id="116824" name="Line 95"/>
          <p:cNvSpPr>
            <a:spLocks noChangeShapeType="1"/>
          </p:cNvSpPr>
          <p:nvPr/>
        </p:nvSpPr>
        <p:spPr bwMode="auto">
          <a:xfrm>
            <a:off x="6813550" y="4829175"/>
            <a:ext cx="365125" cy="1588"/>
          </a:xfrm>
          <a:prstGeom prst="line">
            <a:avLst/>
          </a:prstGeom>
          <a:noFill/>
          <a:ln w="3175" cap="rnd">
            <a:solidFill>
              <a:srgbClr val="000000"/>
            </a:solidFill>
            <a:round/>
            <a:headEnd/>
            <a:tailEnd/>
          </a:ln>
        </p:spPr>
        <p:txBody>
          <a:bodyPr/>
          <a:lstStyle/>
          <a:p>
            <a:endParaRPr lang="nl-NL"/>
          </a:p>
        </p:txBody>
      </p:sp>
      <p:sp>
        <p:nvSpPr>
          <p:cNvPr id="116825" name="Line 96"/>
          <p:cNvSpPr>
            <a:spLocks noChangeShapeType="1"/>
          </p:cNvSpPr>
          <p:nvPr/>
        </p:nvSpPr>
        <p:spPr bwMode="auto">
          <a:xfrm>
            <a:off x="6813550" y="5194300"/>
            <a:ext cx="365125" cy="1588"/>
          </a:xfrm>
          <a:prstGeom prst="line">
            <a:avLst/>
          </a:prstGeom>
          <a:noFill/>
          <a:ln w="3175" cap="rnd">
            <a:solidFill>
              <a:srgbClr val="000000"/>
            </a:solidFill>
            <a:round/>
            <a:headEnd/>
            <a:tailEnd/>
          </a:ln>
        </p:spPr>
        <p:txBody>
          <a:bodyPr/>
          <a:lstStyle/>
          <a:p>
            <a:endParaRPr lang="nl-NL"/>
          </a:p>
        </p:txBody>
      </p:sp>
      <p:sp>
        <p:nvSpPr>
          <p:cNvPr id="116826" name="Line 97"/>
          <p:cNvSpPr>
            <a:spLocks noChangeShapeType="1"/>
          </p:cNvSpPr>
          <p:nvPr/>
        </p:nvSpPr>
        <p:spPr bwMode="auto">
          <a:xfrm>
            <a:off x="7483475" y="5741988"/>
            <a:ext cx="1588" cy="304800"/>
          </a:xfrm>
          <a:prstGeom prst="line">
            <a:avLst/>
          </a:prstGeom>
          <a:noFill/>
          <a:ln w="3175" cap="rnd">
            <a:solidFill>
              <a:srgbClr val="000000"/>
            </a:solidFill>
            <a:round/>
            <a:headEnd/>
            <a:tailEnd/>
          </a:ln>
        </p:spPr>
        <p:txBody>
          <a:bodyPr/>
          <a:lstStyle/>
          <a:p>
            <a:endParaRPr lang="nl-NL"/>
          </a:p>
        </p:txBody>
      </p:sp>
      <p:sp>
        <p:nvSpPr>
          <p:cNvPr id="116827" name="Line 98"/>
          <p:cNvSpPr>
            <a:spLocks noChangeShapeType="1"/>
          </p:cNvSpPr>
          <p:nvPr/>
        </p:nvSpPr>
        <p:spPr bwMode="auto">
          <a:xfrm>
            <a:off x="7848600" y="5741988"/>
            <a:ext cx="1588" cy="304800"/>
          </a:xfrm>
          <a:prstGeom prst="line">
            <a:avLst/>
          </a:prstGeom>
          <a:noFill/>
          <a:ln w="3175" cap="rnd">
            <a:solidFill>
              <a:srgbClr val="000000"/>
            </a:solidFill>
            <a:round/>
            <a:headEnd/>
            <a:tailEnd/>
          </a:ln>
        </p:spPr>
        <p:txBody>
          <a:bodyPr/>
          <a:lstStyle/>
          <a:p>
            <a:endParaRPr lang="nl-NL"/>
          </a:p>
        </p:txBody>
      </p:sp>
      <p:sp>
        <p:nvSpPr>
          <p:cNvPr id="116828" name="Line 99"/>
          <p:cNvSpPr>
            <a:spLocks noChangeShapeType="1"/>
          </p:cNvSpPr>
          <p:nvPr/>
        </p:nvSpPr>
        <p:spPr bwMode="auto">
          <a:xfrm flipH="1">
            <a:off x="8153400" y="5072063"/>
            <a:ext cx="182563" cy="1587"/>
          </a:xfrm>
          <a:prstGeom prst="line">
            <a:avLst/>
          </a:prstGeom>
          <a:noFill/>
          <a:ln w="3175" cap="rnd">
            <a:solidFill>
              <a:srgbClr val="000000"/>
            </a:solidFill>
            <a:round/>
            <a:headEnd/>
            <a:tailEnd/>
          </a:ln>
        </p:spPr>
        <p:txBody>
          <a:bodyPr/>
          <a:lstStyle/>
          <a:p>
            <a:endParaRPr lang="nl-NL"/>
          </a:p>
        </p:txBody>
      </p:sp>
      <p:sp>
        <p:nvSpPr>
          <p:cNvPr id="116829" name="Line 100"/>
          <p:cNvSpPr>
            <a:spLocks noChangeShapeType="1"/>
          </p:cNvSpPr>
          <p:nvPr/>
        </p:nvSpPr>
        <p:spPr bwMode="auto">
          <a:xfrm flipH="1">
            <a:off x="8153400" y="5376863"/>
            <a:ext cx="182563" cy="1587"/>
          </a:xfrm>
          <a:prstGeom prst="line">
            <a:avLst/>
          </a:prstGeom>
          <a:noFill/>
          <a:ln w="3175" cap="rnd">
            <a:solidFill>
              <a:srgbClr val="000000"/>
            </a:solidFill>
            <a:round/>
            <a:headEnd/>
            <a:tailEnd/>
          </a:ln>
        </p:spPr>
        <p:txBody>
          <a:bodyPr/>
          <a:lstStyle/>
          <a:p>
            <a:endParaRPr lang="nl-NL"/>
          </a:p>
        </p:txBody>
      </p:sp>
      <p:sp>
        <p:nvSpPr>
          <p:cNvPr id="116830" name="Rectangle 101"/>
          <p:cNvSpPr>
            <a:spLocks noChangeArrowheads="1"/>
          </p:cNvSpPr>
          <p:nvPr/>
        </p:nvSpPr>
        <p:spPr bwMode="auto">
          <a:xfrm rot="-5400000">
            <a:off x="6304756" y="4728369"/>
            <a:ext cx="84138"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831" name="Rectangle 102"/>
          <p:cNvSpPr>
            <a:spLocks noChangeArrowheads="1"/>
          </p:cNvSpPr>
          <p:nvPr/>
        </p:nvSpPr>
        <p:spPr bwMode="auto">
          <a:xfrm rot="-5400000">
            <a:off x="6315075" y="4657725"/>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x</a:t>
            </a:r>
            <a:endParaRPr lang="en-US" altLang="zh-CN" i="0">
              <a:ea typeface="宋体" pitchFamily="2" charset="-122"/>
            </a:endParaRPr>
          </a:p>
        </p:txBody>
      </p:sp>
      <p:sp>
        <p:nvSpPr>
          <p:cNvPr id="116832" name="Rectangle 103"/>
          <p:cNvSpPr>
            <a:spLocks noChangeArrowheads="1"/>
          </p:cNvSpPr>
          <p:nvPr/>
        </p:nvSpPr>
        <p:spPr bwMode="auto">
          <a:xfrm rot="-5400000">
            <a:off x="6329362" y="4613276"/>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6833" name="Rectangle 104"/>
          <p:cNvSpPr>
            <a:spLocks noChangeArrowheads="1"/>
          </p:cNvSpPr>
          <p:nvPr/>
        </p:nvSpPr>
        <p:spPr bwMode="auto">
          <a:xfrm rot="-5400000">
            <a:off x="6311900" y="4552950"/>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834" name="Rectangle 105"/>
          <p:cNvSpPr>
            <a:spLocks noChangeArrowheads="1"/>
          </p:cNvSpPr>
          <p:nvPr/>
        </p:nvSpPr>
        <p:spPr bwMode="auto">
          <a:xfrm rot="-5400000">
            <a:off x="6325393" y="4507707"/>
            <a:ext cx="42863"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6835" name="Rectangle 106"/>
          <p:cNvSpPr>
            <a:spLocks noChangeArrowheads="1"/>
          </p:cNvSpPr>
          <p:nvPr/>
        </p:nvSpPr>
        <p:spPr bwMode="auto">
          <a:xfrm rot="-5400000">
            <a:off x="6311900" y="4441825"/>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6836" name="Rectangle 107"/>
          <p:cNvSpPr>
            <a:spLocks noChangeArrowheads="1"/>
          </p:cNvSpPr>
          <p:nvPr/>
        </p:nvSpPr>
        <p:spPr bwMode="auto">
          <a:xfrm rot="-5400000">
            <a:off x="6311900" y="4370388"/>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6837" name="Rectangle 108"/>
          <p:cNvSpPr>
            <a:spLocks noChangeArrowheads="1"/>
          </p:cNvSpPr>
          <p:nvPr/>
        </p:nvSpPr>
        <p:spPr bwMode="auto">
          <a:xfrm rot="-5400000">
            <a:off x="6332537" y="4332288"/>
            <a:ext cx="285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l</a:t>
            </a:r>
            <a:endParaRPr lang="en-US" altLang="zh-CN" i="0">
              <a:ea typeface="宋体" pitchFamily="2" charset="-122"/>
            </a:endParaRPr>
          </a:p>
        </p:txBody>
      </p:sp>
      <p:sp>
        <p:nvSpPr>
          <p:cNvPr id="116838" name="Rectangle 109"/>
          <p:cNvSpPr>
            <a:spLocks noChangeArrowheads="1"/>
          </p:cNvSpPr>
          <p:nvPr/>
        </p:nvSpPr>
        <p:spPr bwMode="auto">
          <a:xfrm rot="-5400000">
            <a:off x="6491287" y="4799013"/>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a:t>
            </a:r>
            <a:endParaRPr lang="en-US" altLang="zh-CN" i="0">
              <a:ea typeface="宋体" pitchFamily="2" charset="-122"/>
            </a:endParaRPr>
          </a:p>
        </p:txBody>
      </p:sp>
      <p:sp>
        <p:nvSpPr>
          <p:cNvPr id="116839" name="Rectangle 110"/>
          <p:cNvSpPr>
            <a:spLocks noChangeArrowheads="1"/>
          </p:cNvSpPr>
          <p:nvPr/>
        </p:nvSpPr>
        <p:spPr bwMode="auto">
          <a:xfrm rot="-5400000">
            <a:off x="6473825" y="47291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n</a:t>
            </a:r>
            <a:endParaRPr lang="en-US" altLang="zh-CN" i="0">
              <a:ea typeface="宋体" pitchFamily="2" charset="-122"/>
            </a:endParaRPr>
          </a:p>
        </p:txBody>
      </p:sp>
      <p:sp>
        <p:nvSpPr>
          <p:cNvPr id="116840" name="Rectangle 111"/>
          <p:cNvSpPr>
            <a:spLocks noChangeArrowheads="1"/>
          </p:cNvSpPr>
          <p:nvPr/>
        </p:nvSpPr>
        <p:spPr bwMode="auto">
          <a:xfrm rot="-5400000">
            <a:off x="6491287" y="4686301"/>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t</a:t>
            </a:r>
            <a:endParaRPr lang="en-US" altLang="zh-CN" i="0">
              <a:ea typeface="宋体" pitchFamily="2" charset="-122"/>
            </a:endParaRPr>
          </a:p>
        </p:txBody>
      </p:sp>
      <p:sp>
        <p:nvSpPr>
          <p:cNvPr id="116841" name="Rectangle 112"/>
          <p:cNvSpPr>
            <a:spLocks noChangeArrowheads="1"/>
          </p:cNvSpPr>
          <p:nvPr/>
        </p:nvSpPr>
        <p:spPr bwMode="auto">
          <a:xfrm rot="-5400000">
            <a:off x="6473825" y="46275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842" name="Rectangle 113"/>
          <p:cNvSpPr>
            <a:spLocks noChangeArrowheads="1"/>
          </p:cNvSpPr>
          <p:nvPr/>
        </p:nvSpPr>
        <p:spPr bwMode="auto">
          <a:xfrm rot="-5400000">
            <a:off x="6487319" y="4582319"/>
            <a:ext cx="42862"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r</a:t>
            </a:r>
            <a:endParaRPr lang="en-US" altLang="zh-CN" i="0">
              <a:ea typeface="宋体" pitchFamily="2" charset="-122"/>
            </a:endParaRPr>
          </a:p>
        </p:txBody>
      </p:sp>
      <p:sp>
        <p:nvSpPr>
          <p:cNvPr id="116843" name="Rectangle 114"/>
          <p:cNvSpPr>
            <a:spLocks noChangeArrowheads="1"/>
          </p:cNvSpPr>
          <p:nvPr/>
        </p:nvSpPr>
        <p:spPr bwMode="auto">
          <a:xfrm rot="-5400000">
            <a:off x="6491287" y="4535488"/>
            <a:ext cx="3492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f</a:t>
            </a:r>
            <a:endParaRPr lang="en-US" altLang="zh-CN" i="0">
              <a:ea typeface="宋体" pitchFamily="2" charset="-122"/>
            </a:endParaRPr>
          </a:p>
        </p:txBody>
      </p:sp>
      <p:sp>
        <p:nvSpPr>
          <p:cNvPr id="116844" name="Rectangle 115"/>
          <p:cNvSpPr>
            <a:spLocks noChangeArrowheads="1"/>
          </p:cNvSpPr>
          <p:nvPr/>
        </p:nvSpPr>
        <p:spPr bwMode="auto">
          <a:xfrm rot="-5400000">
            <a:off x="6473825" y="4475163"/>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a</a:t>
            </a:r>
            <a:endParaRPr lang="en-US" altLang="zh-CN" i="0">
              <a:ea typeface="宋体" pitchFamily="2" charset="-122"/>
            </a:endParaRPr>
          </a:p>
        </p:txBody>
      </p:sp>
      <p:sp>
        <p:nvSpPr>
          <p:cNvPr id="116845" name="Rectangle 116"/>
          <p:cNvSpPr>
            <a:spLocks noChangeArrowheads="1"/>
          </p:cNvSpPr>
          <p:nvPr/>
        </p:nvSpPr>
        <p:spPr bwMode="auto">
          <a:xfrm rot="-5400000">
            <a:off x="6477000" y="4408488"/>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t>
            </a:r>
            <a:endParaRPr lang="en-US" altLang="zh-CN" i="0">
              <a:ea typeface="宋体" pitchFamily="2" charset="-122"/>
            </a:endParaRPr>
          </a:p>
        </p:txBody>
      </p:sp>
      <p:sp>
        <p:nvSpPr>
          <p:cNvPr id="116846" name="Rectangle 117"/>
          <p:cNvSpPr>
            <a:spLocks noChangeArrowheads="1"/>
          </p:cNvSpPr>
          <p:nvPr/>
        </p:nvSpPr>
        <p:spPr bwMode="auto">
          <a:xfrm rot="-5400000">
            <a:off x="6473825" y="4343400"/>
            <a:ext cx="6985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e</a:t>
            </a:r>
            <a:endParaRPr lang="en-US" altLang="zh-CN" i="0">
              <a:ea typeface="宋体" pitchFamily="2" charset="-122"/>
            </a:endParaRPr>
          </a:p>
        </p:txBody>
      </p:sp>
      <p:sp>
        <p:nvSpPr>
          <p:cNvPr id="116847" name="Rectangle 118"/>
          <p:cNvSpPr>
            <a:spLocks noChangeArrowheads="1"/>
          </p:cNvSpPr>
          <p:nvPr/>
        </p:nvSpPr>
        <p:spPr bwMode="auto">
          <a:xfrm rot="-5400000">
            <a:off x="6477000" y="4297363"/>
            <a:ext cx="63500"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s</a:t>
            </a:r>
            <a:endParaRPr lang="en-US" altLang="zh-CN" i="0">
              <a:ea typeface="宋体" pitchFamily="2" charset="-122"/>
            </a:endParaRPr>
          </a:p>
        </p:txBody>
      </p:sp>
      <p:sp>
        <p:nvSpPr>
          <p:cNvPr id="116848" name="Rectangle 119"/>
          <p:cNvSpPr>
            <a:spLocks noChangeArrowheads="1"/>
          </p:cNvSpPr>
          <p:nvPr/>
        </p:nvSpPr>
        <p:spPr bwMode="auto">
          <a:xfrm>
            <a:off x="8297863" y="4618038"/>
            <a:ext cx="485775"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Callback</a:t>
            </a:r>
            <a:endParaRPr lang="en-US" altLang="zh-CN" i="0">
              <a:ea typeface="宋体" pitchFamily="2" charset="-122"/>
            </a:endParaRPr>
          </a:p>
        </p:txBody>
      </p:sp>
      <p:sp>
        <p:nvSpPr>
          <p:cNvPr id="116849" name="Rectangle 120"/>
          <p:cNvSpPr>
            <a:spLocks noChangeArrowheads="1"/>
          </p:cNvSpPr>
          <p:nvPr/>
        </p:nvSpPr>
        <p:spPr bwMode="auto">
          <a:xfrm>
            <a:off x="8278813" y="4779963"/>
            <a:ext cx="554037"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
        <p:nvSpPr>
          <p:cNvPr id="116850" name="Rectangle 121"/>
          <p:cNvSpPr>
            <a:spLocks noChangeArrowheads="1"/>
          </p:cNvSpPr>
          <p:nvPr/>
        </p:nvSpPr>
        <p:spPr bwMode="auto">
          <a:xfrm>
            <a:off x="7446963" y="5289550"/>
            <a:ext cx="420687"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Internal</a:t>
            </a:r>
            <a:endParaRPr lang="en-US" altLang="zh-CN" i="0">
              <a:ea typeface="宋体" pitchFamily="2" charset="-122"/>
            </a:endParaRPr>
          </a:p>
        </p:txBody>
      </p:sp>
      <p:sp>
        <p:nvSpPr>
          <p:cNvPr id="116851" name="Rectangle 122"/>
          <p:cNvSpPr>
            <a:spLocks noChangeArrowheads="1"/>
          </p:cNvSpPr>
          <p:nvPr/>
        </p:nvSpPr>
        <p:spPr bwMode="auto">
          <a:xfrm>
            <a:off x="7396163" y="5451475"/>
            <a:ext cx="554037" cy="152400"/>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1000">
                <a:solidFill>
                  <a:srgbClr val="000000"/>
                </a:solidFill>
                <a:ea typeface="宋体" pitchFamily="2" charset="-122"/>
              </a:rPr>
              <a:t>Interfaces</a:t>
            </a:r>
            <a:endParaRPr lang="en-US" altLang="zh-CN" i="0">
              <a:ea typeface="宋体" pitchFamily="2"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8BABB196-CF5F-484D-9D83-A780CE5F283A}" type="datetime1">
              <a:rPr lang="zh-CN" altLang="en-US">
                <a:ea typeface="宋体" pitchFamily="2" charset="-122"/>
              </a:rPr>
              <a:pPr/>
              <a:t>2010-4-28</a:t>
            </a:fld>
            <a:endParaRPr lang="en-US" altLang="zh-CN">
              <a:ea typeface="宋体" pitchFamily="2" charset="-122"/>
            </a:endParaRPr>
          </a:p>
        </p:txBody>
      </p:sp>
      <p:sp>
        <p:nvSpPr>
          <p:cNvPr id="117763" name="Slide Number Placeholder 4"/>
          <p:cNvSpPr>
            <a:spLocks noGrp="1"/>
          </p:cNvSpPr>
          <p:nvPr>
            <p:ph type="sldNum" sz="quarter" idx="10"/>
          </p:nvPr>
        </p:nvSpPr>
        <p:spPr>
          <a:noFill/>
        </p:spPr>
        <p:txBody>
          <a:bodyPr/>
          <a:lstStyle/>
          <a:p>
            <a:fld id="{A23DC941-5423-4589-A68D-E51A55CE8A9B}" type="slidenum">
              <a:rPr lang="zh-CN" altLang="en-US" smtClean="0">
                <a:latin typeface="Arial" charset="0"/>
              </a:rPr>
              <a:pPr/>
              <a:t>73</a:t>
            </a:fld>
            <a:endParaRPr lang="en-US" altLang="zh-CN" smtClean="0">
              <a:latin typeface="Arial" charset="0"/>
            </a:endParaRPr>
          </a:p>
        </p:txBody>
      </p:sp>
      <p:sp>
        <p:nvSpPr>
          <p:cNvPr id="117764" name="Rectangle 3"/>
          <p:cNvSpPr>
            <a:spLocks noGrp="1" noChangeArrowheads="1"/>
          </p:cNvSpPr>
          <p:nvPr>
            <p:ph type="body" idx="1"/>
          </p:nvPr>
        </p:nvSpPr>
        <p:spPr>
          <a:xfrm>
            <a:off x="825500" y="1141413"/>
            <a:ext cx="7548563" cy="4862512"/>
          </a:xfrm>
          <a:noFill/>
        </p:spPr>
        <p:txBody>
          <a:bodyPr anchor="ctr" anchorCtr="1"/>
          <a:lstStyle/>
          <a:p>
            <a:pPr algn="ctr" eaLnBrk="1" hangingPunct="1">
              <a:buFont typeface="Wingdings" pitchFamily="2" charset="2"/>
              <a:buNone/>
            </a:pPr>
            <a:r>
              <a:rPr lang="en-US" altLang="zh-CN" sz="4400" smtClean="0">
                <a:solidFill>
                  <a:srgbClr val="FF3300"/>
                </a:solidFill>
                <a:ea typeface="ＭＳ Ｐゴシック" pitchFamily="34" charset="-128"/>
              </a:rPr>
              <a:t>Component Implementation Framework (CIF) </a:t>
            </a:r>
          </a:p>
          <a:p>
            <a:pPr algn="ctr" eaLnBrk="1" hangingPunct="1">
              <a:buFont typeface="Wingdings" pitchFamily="2" charset="2"/>
              <a:buNone/>
            </a:pPr>
            <a:r>
              <a:rPr lang="en-US" altLang="zh-CN" sz="4400" smtClean="0">
                <a:solidFill>
                  <a:srgbClr val="FF3300"/>
                </a:solidFill>
                <a:ea typeface="ＭＳ Ｐゴシック" pitchFamily="34" charset="-128"/>
              </a:rPr>
              <a:t>&amp; </a:t>
            </a:r>
          </a:p>
          <a:p>
            <a:pPr algn="ctr" eaLnBrk="1" hangingPunct="1">
              <a:buFont typeface="Wingdings" pitchFamily="2" charset="2"/>
              <a:buNone/>
            </a:pPr>
            <a:r>
              <a:rPr lang="en-US" altLang="zh-CN" sz="4400" smtClean="0">
                <a:solidFill>
                  <a:srgbClr val="FF3300"/>
                </a:solidFill>
                <a:ea typeface="ＭＳ Ｐゴシック" pitchFamily="34" charset="-128"/>
              </a:rPr>
              <a:t>Component Implementation Definition Language (CIDL)</a:t>
            </a:r>
          </a:p>
        </p:txBody>
      </p:sp>
      <p:sp>
        <p:nvSpPr>
          <p:cNvPr id="117765" name="Text Box 4"/>
          <p:cNvSpPr txBox="1">
            <a:spLocks noChangeArrowheads="1"/>
          </p:cNvSpPr>
          <p:nvPr/>
        </p:nvSpPr>
        <p:spPr bwMode="auto">
          <a:xfrm>
            <a:off x="2141538" y="5589588"/>
            <a:ext cx="5413375" cy="457200"/>
          </a:xfrm>
          <a:prstGeom prst="rect">
            <a:avLst/>
          </a:prstGeom>
          <a:noFill/>
          <a:ln w="9525">
            <a:noFill/>
            <a:miter lim="800000"/>
            <a:headEnd/>
            <a:tailEnd/>
          </a:ln>
        </p:spPr>
        <p:txBody>
          <a:bodyPr wrap="none">
            <a:spAutoFit/>
          </a:bodyPr>
          <a:lstStyle/>
          <a:p>
            <a:pPr algn="ctr"/>
            <a:r>
              <a:rPr lang="en-US" altLang="zh-CN" sz="2400" i="0">
                <a:ea typeface="宋体" pitchFamily="2" charset="-122"/>
              </a:rPr>
              <a:t>www.cs.wustl.edu/~schmidt/cuj-18.doc</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ph sz="half" idx="1"/>
          </p:nvPr>
        </p:nvGraphicFramePr>
        <p:xfrm>
          <a:off x="152400" y="1417638"/>
          <a:ext cx="8839200" cy="4897437"/>
        </p:xfrm>
        <a:graphic>
          <a:graphicData uri="http://schemas.openxmlformats.org/presentationml/2006/ole">
            <p:oleObj spid="_x0000_s31746" name="Visio" r:id="rId3" imgW="12585192" imgH="6974434" progId="Visio.Drawing.11">
              <p:embed/>
            </p:oleObj>
          </a:graphicData>
        </a:graphic>
      </p:graphicFrame>
      <p:sp>
        <p:nvSpPr>
          <p:cNvPr id="31747" name="Rectangle 2"/>
          <p:cNvSpPr>
            <a:spLocks noGrp="1" noChangeArrowheads="1"/>
          </p:cNvSpPr>
          <p:nvPr>
            <p:ph type="title"/>
          </p:nvPr>
        </p:nvSpPr>
        <p:spPr/>
        <p:txBody>
          <a:bodyPr/>
          <a:lstStyle/>
          <a:p>
            <a:pPr eaLnBrk="1" hangingPunct="1"/>
            <a:r>
              <a:rPr lang="en-US" altLang="zh-CN" sz="3200" smtClean="0">
                <a:ea typeface="宋体" pitchFamily="2" charset="-122"/>
              </a:rPr>
              <a:t>Component Implementation Stage</a:t>
            </a:r>
          </a:p>
        </p:txBody>
      </p:sp>
      <p:sp>
        <p:nvSpPr>
          <p:cNvPr id="31748" name="Text Box 4"/>
          <p:cNvSpPr txBox="1">
            <a:spLocks noChangeArrowheads="1"/>
          </p:cNvSpPr>
          <p:nvPr/>
        </p:nvSpPr>
        <p:spPr bwMode="auto">
          <a:xfrm>
            <a:off x="588963" y="990600"/>
            <a:ext cx="7669212"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ea typeface="宋体" pitchFamily="2" charset="-122"/>
              </a:rPr>
              <a:t>Goal 2: Implement </a:t>
            </a:r>
            <a:r>
              <a:rPr lang="en-US" altLang="zh-CN" sz="2000">
                <a:ea typeface="宋体" pitchFamily="2" charset="-122"/>
              </a:rPr>
              <a:t>components</a:t>
            </a:r>
            <a:r>
              <a:rPr lang="en-US" altLang="zh-CN" sz="2000" i="0">
                <a:ea typeface="宋体" pitchFamily="2" charset="-122"/>
              </a:rPr>
              <a:t> &amp; associate them with their </a:t>
            </a:r>
            <a:r>
              <a:rPr lang="en-US" altLang="zh-CN" sz="2000">
                <a:ea typeface="宋体" pitchFamily="2" charset="-122"/>
              </a:rPr>
              <a:t>homes</a:t>
            </a:r>
          </a:p>
        </p:txBody>
      </p:sp>
      <p:sp>
        <p:nvSpPr>
          <p:cNvPr id="31749" name="Rectangle 5"/>
          <p:cNvSpPr>
            <a:spLocks noChangeArrowheads="1"/>
          </p:cNvSpPr>
          <p:nvPr/>
        </p:nvSpPr>
        <p:spPr bwMode="auto">
          <a:xfrm>
            <a:off x="2127250" y="1417638"/>
            <a:ext cx="4437063" cy="2598737"/>
          </a:xfrm>
          <a:prstGeom prst="rect">
            <a:avLst/>
          </a:prstGeom>
          <a:noFill/>
          <a:ln w="38100">
            <a:solidFill>
              <a:srgbClr val="FF3300"/>
            </a:solidFill>
            <a:miter lim="800000"/>
            <a:headEnd/>
            <a:tailEnd/>
          </a:ln>
        </p:spPr>
        <p:txBody>
          <a:bodyPr wrap="none" anchor="ctr"/>
          <a:lstStyle/>
          <a:p>
            <a:pPr algn="ctr">
              <a:lnSpc>
                <a:spcPct val="35000"/>
              </a:lnSpc>
            </a:pPr>
            <a:endParaRPr lang="zh-CN" altLang="en-US" sz="2000" i="0">
              <a:solidFill>
                <a:srgbClr val="FF3300"/>
              </a:solidFill>
              <a:ea typeface="宋体" pitchFamily="2"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0" y="533400"/>
            <a:ext cx="9144000" cy="381000"/>
          </a:xfrm>
        </p:spPr>
        <p:txBody>
          <a:bodyPr/>
          <a:lstStyle/>
          <a:p>
            <a:pPr eaLnBrk="1" hangingPunct="1"/>
            <a:r>
              <a:rPr lang="en-US" altLang="zh-CN" sz="3200" smtClean="0">
                <a:ea typeface="宋体" pitchFamily="2" charset="-122"/>
              </a:rPr>
              <a:t>Difficulties with Implementing CORBA 2.x Objects</a:t>
            </a:r>
          </a:p>
        </p:txBody>
      </p:sp>
      <p:sp>
        <p:nvSpPr>
          <p:cNvPr id="32772" name="Rectangle 3"/>
          <p:cNvSpPr>
            <a:spLocks noGrp="1" noChangeArrowheads="1"/>
          </p:cNvSpPr>
          <p:nvPr>
            <p:ph type="body" sz="half" idx="3"/>
          </p:nvPr>
        </p:nvSpPr>
        <p:spPr>
          <a:xfrm>
            <a:off x="3729038" y="981075"/>
            <a:ext cx="5359400" cy="4886325"/>
          </a:xfrm>
        </p:spPr>
        <p:txBody>
          <a:bodyPr/>
          <a:lstStyle/>
          <a:p>
            <a:pPr marL="169863" indent="-169863" eaLnBrk="1" hangingPunct="1">
              <a:spcBef>
                <a:spcPct val="50000"/>
              </a:spcBef>
              <a:buClr>
                <a:schemeClr val="tx1"/>
              </a:buClr>
            </a:pPr>
            <a:r>
              <a:rPr lang="en-US" altLang="zh-CN" sz="2000" b="1" smtClean="0">
                <a:ea typeface="宋体" pitchFamily="2" charset="-122"/>
              </a:rPr>
              <a:t>Problems</a:t>
            </a:r>
          </a:p>
          <a:p>
            <a:pPr marL="511175" lvl="1" indent="-169863" eaLnBrk="1" hangingPunct="1">
              <a:spcBef>
                <a:spcPct val="50000"/>
              </a:spcBef>
              <a:buClr>
                <a:schemeClr val="tx1"/>
              </a:buClr>
              <a:buFontTx/>
              <a:buChar char="•"/>
            </a:pPr>
            <a:r>
              <a:rPr lang="en-US" altLang="zh-CN" sz="2000" smtClean="0">
                <a:ea typeface="宋体" pitchFamily="2" charset="-122"/>
              </a:rPr>
              <a:t>Generic lifecycle &amp; initialization server code must be handwritten, e.g.</a:t>
            </a:r>
          </a:p>
          <a:p>
            <a:pPr marL="860425" lvl="2" indent="-174625" eaLnBrk="1" hangingPunct="1">
              <a:spcBef>
                <a:spcPct val="50000"/>
              </a:spcBef>
              <a:buClr>
                <a:schemeClr val="tx1"/>
              </a:buClr>
            </a:pPr>
            <a:r>
              <a:rPr lang="en-US" altLang="zh-CN" smtClean="0">
                <a:ea typeface="宋体" pitchFamily="2" charset="-122"/>
              </a:rPr>
              <a:t>Server initialization &amp; event loop code </a:t>
            </a:r>
          </a:p>
          <a:p>
            <a:pPr marL="860425" lvl="2" indent="-174625" eaLnBrk="1" hangingPunct="1">
              <a:spcBef>
                <a:spcPct val="50000"/>
              </a:spcBef>
              <a:buClr>
                <a:schemeClr val="tx1"/>
              </a:buClr>
            </a:pPr>
            <a:r>
              <a:rPr lang="en-US" altLang="zh-CN" smtClean="0">
                <a:ea typeface="宋体" pitchFamily="2" charset="-122"/>
              </a:rPr>
              <a:t>Support for introspection &amp; navigation of object interfaces</a:t>
            </a:r>
          </a:p>
          <a:p>
            <a:pPr marL="511175" lvl="1" indent="-169863" eaLnBrk="1" hangingPunct="1">
              <a:spcBef>
                <a:spcPct val="50000"/>
              </a:spcBef>
              <a:buClr>
                <a:schemeClr val="tx1"/>
              </a:buClr>
              <a:buFontTx/>
              <a:buChar char="•"/>
            </a:pPr>
            <a:r>
              <a:rPr lang="en-US" altLang="zh-CN" sz="2000" smtClean="0">
                <a:ea typeface="宋体" pitchFamily="2" charset="-122"/>
              </a:rPr>
              <a:t>Server application developers must</a:t>
            </a:r>
          </a:p>
          <a:p>
            <a:pPr marL="860425" lvl="2" indent="-174625" eaLnBrk="1" hangingPunct="1">
              <a:spcBef>
                <a:spcPct val="50000"/>
              </a:spcBef>
              <a:buClr>
                <a:schemeClr val="tx1"/>
              </a:buClr>
            </a:pPr>
            <a:r>
              <a:rPr lang="en-US" altLang="zh-CN" smtClean="0">
                <a:ea typeface="宋体" pitchFamily="2" charset="-122"/>
              </a:rPr>
              <a:t>Keep track of dependencies their objects have on other objects </a:t>
            </a:r>
          </a:p>
          <a:p>
            <a:pPr marL="860425" lvl="2" indent="-174625" eaLnBrk="1" hangingPunct="1">
              <a:spcBef>
                <a:spcPct val="50000"/>
              </a:spcBef>
              <a:buClr>
                <a:schemeClr val="tx1"/>
              </a:buClr>
            </a:pPr>
            <a:r>
              <a:rPr lang="en-US" altLang="zh-CN" smtClean="0">
                <a:ea typeface="宋体" pitchFamily="2" charset="-122"/>
              </a:rPr>
              <a:t>Manage the policies used to configure their POAs &amp; manage object lifecycles</a:t>
            </a:r>
          </a:p>
          <a:p>
            <a:pPr marL="511175" lvl="1" indent="-169863" eaLnBrk="1" hangingPunct="1">
              <a:spcBef>
                <a:spcPct val="50000"/>
              </a:spcBef>
              <a:buClr>
                <a:schemeClr val="tx1"/>
              </a:buClr>
              <a:buFontTx/>
              <a:buChar char="•"/>
            </a:pPr>
            <a:r>
              <a:rPr lang="en-US" altLang="zh-CN" sz="2000" smtClean="0">
                <a:ea typeface="宋体" pitchFamily="2" charset="-122"/>
              </a:rPr>
              <a:t>Consequences are </a:t>
            </a:r>
            <a:r>
              <a:rPr lang="en-US" altLang="zh-CN" sz="2000" i="1" smtClean="0">
                <a:ea typeface="宋体" pitchFamily="2" charset="-122"/>
              </a:rPr>
              <a:t>ad hoc </a:t>
            </a:r>
            <a:r>
              <a:rPr lang="en-US" altLang="zh-CN" sz="2000" smtClean="0">
                <a:ea typeface="宋体" pitchFamily="2" charset="-122"/>
              </a:rPr>
              <a:t>design, code bloat, limited reuse</a:t>
            </a:r>
          </a:p>
          <a:p>
            <a:pPr marL="511175" lvl="1" indent="-169863" eaLnBrk="1" hangingPunct="1">
              <a:spcBef>
                <a:spcPct val="50000"/>
              </a:spcBef>
              <a:buClr>
                <a:schemeClr val="tx1"/>
              </a:buClr>
              <a:buFontTx/>
              <a:buChar char="•"/>
            </a:pPr>
            <a:endParaRPr lang="en-US" altLang="zh-CN" sz="2000" smtClean="0">
              <a:ea typeface="宋体" pitchFamily="2" charset="-122"/>
            </a:endParaRPr>
          </a:p>
        </p:txBody>
      </p:sp>
      <p:graphicFrame>
        <p:nvGraphicFramePr>
          <p:cNvPr id="32770" name="Object 2"/>
          <p:cNvGraphicFramePr>
            <a:graphicFrameLocks noChangeAspect="1"/>
          </p:cNvGraphicFramePr>
          <p:nvPr>
            <p:ph sz="quarter" idx="2"/>
          </p:nvPr>
        </p:nvGraphicFramePr>
        <p:xfrm>
          <a:off x="228600" y="968375"/>
          <a:ext cx="3522663" cy="5257800"/>
        </p:xfrm>
        <a:graphic>
          <a:graphicData uri="http://schemas.openxmlformats.org/presentationml/2006/ole">
            <p:oleObj spid="_x0000_s32770" name="Visio" r:id="rId3" imgW="7269004" imgH="11762899" progId="Visio.Drawing.11">
              <p:embed/>
            </p:oleObj>
          </a:graphicData>
        </a:graphic>
      </p:graphicFrame>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zh-CN" sz="3200" smtClean="0">
                <a:ea typeface="宋体" pitchFamily="2" charset="-122"/>
              </a:rPr>
              <a:t>Approach for Implementing Components</a:t>
            </a:r>
          </a:p>
        </p:txBody>
      </p:sp>
      <p:sp>
        <p:nvSpPr>
          <p:cNvPr id="118787" name="Rectangle 3"/>
          <p:cNvSpPr>
            <a:spLocks noGrp="1" noChangeArrowheads="1"/>
          </p:cNvSpPr>
          <p:nvPr>
            <p:ph type="body" idx="1"/>
          </p:nvPr>
        </p:nvSpPr>
        <p:spPr>
          <a:xfrm>
            <a:off x="0" y="1400175"/>
            <a:ext cx="3195638" cy="2386013"/>
          </a:xfrm>
        </p:spPr>
        <p:txBody>
          <a:bodyPr/>
          <a:lstStyle/>
          <a:p>
            <a:pPr marL="169863" indent="-169863" eaLnBrk="1" hangingPunct="1">
              <a:spcBef>
                <a:spcPct val="30000"/>
              </a:spcBef>
            </a:pPr>
            <a:r>
              <a:rPr lang="en-US" altLang="zh-CN" sz="2000" smtClean="0">
                <a:ea typeface="宋体" pitchFamily="2" charset="-122"/>
              </a:rPr>
              <a:t>Component implementations may need to support introspection, navigation, &amp; manage connections</a:t>
            </a:r>
          </a:p>
        </p:txBody>
      </p:sp>
      <p:grpSp>
        <p:nvGrpSpPr>
          <p:cNvPr id="2" name="Group 18"/>
          <p:cNvGrpSpPr>
            <a:grpSpLocks/>
          </p:cNvGrpSpPr>
          <p:nvPr/>
        </p:nvGrpSpPr>
        <p:grpSpPr bwMode="auto">
          <a:xfrm>
            <a:off x="-19050" y="3081338"/>
            <a:ext cx="9056688" cy="3079750"/>
            <a:chOff x="-12" y="1941"/>
            <a:chExt cx="5705" cy="1940"/>
          </a:xfrm>
        </p:grpSpPr>
        <p:sp>
          <p:nvSpPr>
            <p:cNvPr id="118792" name="Rectangle 4"/>
            <p:cNvSpPr>
              <a:spLocks noChangeArrowheads="1"/>
            </p:cNvSpPr>
            <p:nvPr/>
          </p:nvSpPr>
          <p:spPr bwMode="auto">
            <a:xfrm>
              <a:off x="141" y="2816"/>
              <a:ext cx="1244" cy="640"/>
            </a:xfrm>
            <a:prstGeom prst="rect">
              <a:avLst/>
            </a:prstGeom>
            <a:solidFill>
              <a:srgbClr val="CCFFFF"/>
            </a:solidFill>
            <a:ln w="9525">
              <a:solidFill>
                <a:schemeClr val="tx2"/>
              </a:solidFill>
              <a:miter lim="800000"/>
              <a:headEnd/>
              <a:tailEnd/>
            </a:ln>
          </p:spPr>
          <p:txBody>
            <a:bodyPr anchor="ctr">
              <a:spAutoFit/>
            </a:bodyPr>
            <a:lstStyle/>
            <a:p>
              <a:pPr algn="ctr"/>
              <a:r>
                <a:rPr lang="en-US" altLang="zh-CN" sz="2000" i="0">
                  <a:latin typeface="Arial Unicode MS" pitchFamily="34" charset="-128"/>
                  <a:ea typeface="宋体" pitchFamily="2" charset="-122"/>
                </a:rPr>
                <a:t>Component &amp; home</a:t>
              </a:r>
              <a:br>
                <a:rPr lang="en-US" altLang="zh-CN" sz="2000" i="0">
                  <a:latin typeface="Arial Unicode MS" pitchFamily="34" charset="-128"/>
                  <a:ea typeface="宋体" pitchFamily="2" charset="-122"/>
                </a:rPr>
              </a:br>
              <a:r>
                <a:rPr lang="en-US" altLang="zh-CN" sz="2000" i="0">
                  <a:latin typeface="Arial Unicode MS" pitchFamily="34" charset="-128"/>
                  <a:ea typeface="宋体" pitchFamily="2" charset="-122"/>
                </a:rPr>
                <a:t>definitions</a:t>
              </a:r>
            </a:p>
          </p:txBody>
        </p:sp>
        <p:sp>
          <p:nvSpPr>
            <p:cNvPr id="118793" name="AutoShape 8"/>
            <p:cNvSpPr>
              <a:spLocks noChangeArrowheads="1"/>
            </p:cNvSpPr>
            <p:nvPr/>
          </p:nvSpPr>
          <p:spPr bwMode="auto">
            <a:xfrm>
              <a:off x="1673" y="2906"/>
              <a:ext cx="578" cy="384"/>
            </a:xfrm>
            <a:prstGeom prst="notchedRightArrow">
              <a:avLst>
                <a:gd name="adj1" fmla="val 50000"/>
                <a:gd name="adj2" fmla="val 37630"/>
              </a:avLst>
            </a:prstGeom>
            <a:solidFill>
              <a:schemeClr val="folHlink"/>
            </a:solidFill>
            <a:ln w="9525">
              <a:solidFill>
                <a:schemeClr val="tx2"/>
              </a:solidFill>
              <a:miter lim="800000"/>
              <a:headEnd/>
              <a:tailEnd/>
            </a:ln>
          </p:spPr>
          <p:txBody>
            <a:bodyPr anchor="ctr">
              <a:spAutoFit/>
            </a:bodyPr>
            <a:lstStyle/>
            <a:p>
              <a:endParaRPr lang="nl-NL"/>
            </a:p>
          </p:txBody>
        </p:sp>
        <p:sp>
          <p:nvSpPr>
            <p:cNvPr id="118794" name="Rectangle 9"/>
            <p:cNvSpPr>
              <a:spLocks noChangeArrowheads="1"/>
            </p:cNvSpPr>
            <p:nvPr/>
          </p:nvSpPr>
          <p:spPr bwMode="auto">
            <a:xfrm>
              <a:off x="2438" y="2240"/>
              <a:ext cx="3255" cy="1641"/>
            </a:xfrm>
            <a:prstGeom prst="rect">
              <a:avLst/>
            </a:prstGeom>
            <a:solidFill>
              <a:srgbClr val="FFFF66"/>
            </a:solidFill>
            <a:ln w="9525">
              <a:solidFill>
                <a:schemeClr val="tx1"/>
              </a:solidFill>
              <a:miter lim="800000"/>
              <a:headEnd/>
              <a:tailEnd/>
            </a:ln>
          </p:spPr>
          <p:txBody>
            <a:bodyPr>
              <a:spAutoFit/>
            </a:bodyPr>
            <a:lstStyle/>
            <a:p>
              <a:pPr marL="173038" indent="-173038" algn="ctr">
                <a:lnSpc>
                  <a:spcPct val="90000"/>
                </a:lnSpc>
                <a:spcBef>
                  <a:spcPct val="0"/>
                </a:spcBef>
              </a:pPr>
              <a:r>
                <a:rPr lang="en-US" altLang="zh-CN" sz="2000" b="1" i="0">
                  <a:ea typeface="宋体" pitchFamily="2" charset="-122"/>
                </a:rPr>
                <a:t>Generated Component &amp; Home Servants</a:t>
              </a:r>
            </a:p>
            <a:p>
              <a:pPr marL="173038" indent="-173038">
                <a:lnSpc>
                  <a:spcPct val="90000"/>
                </a:lnSpc>
                <a:spcBef>
                  <a:spcPct val="0"/>
                </a:spcBef>
                <a:buFontTx/>
                <a:buChar char="•"/>
              </a:pPr>
              <a:r>
                <a:rPr lang="en-US" altLang="zh-CN" i="0">
                  <a:ea typeface="宋体" pitchFamily="2" charset="-122"/>
                </a:rPr>
                <a:t>Navigation interface operations</a:t>
              </a:r>
            </a:p>
            <a:p>
              <a:pPr marL="173038" indent="-173038">
                <a:lnSpc>
                  <a:spcPct val="90000"/>
                </a:lnSpc>
                <a:spcBef>
                  <a:spcPct val="0"/>
                </a:spcBef>
                <a:buFontTx/>
                <a:buChar char="•"/>
              </a:pPr>
              <a:r>
                <a:rPr lang="en-US" altLang="zh-CN" i="0">
                  <a:ea typeface="宋体" pitchFamily="2" charset="-122"/>
                </a:rPr>
                <a:t>Receptacle interface operations</a:t>
              </a:r>
            </a:p>
            <a:p>
              <a:pPr marL="173038" indent="-173038">
                <a:lnSpc>
                  <a:spcPct val="90000"/>
                </a:lnSpc>
                <a:spcBef>
                  <a:spcPct val="0"/>
                </a:spcBef>
                <a:buFontTx/>
                <a:buChar char="•"/>
              </a:pPr>
              <a:r>
                <a:rPr lang="en-US" altLang="zh-CN" i="0">
                  <a:ea typeface="宋体" pitchFamily="2" charset="-122"/>
                </a:rPr>
                <a:t>Event interface operations</a:t>
              </a:r>
            </a:p>
            <a:p>
              <a:pPr marL="173038" indent="-173038">
                <a:lnSpc>
                  <a:spcPct val="90000"/>
                </a:lnSpc>
                <a:spcBef>
                  <a:spcPct val="0"/>
                </a:spcBef>
                <a:buFontTx/>
                <a:buChar char="•"/>
              </a:pPr>
              <a:r>
                <a:rPr lang="en-US" altLang="zh-CN" b="1" i="0">
                  <a:latin typeface="Courier New" pitchFamily="49" charset="0"/>
                  <a:ea typeface="宋体" pitchFamily="2" charset="-122"/>
                </a:rPr>
                <a:t>CCMObject</a:t>
              </a:r>
              <a:r>
                <a:rPr lang="en-US" altLang="zh-CN" i="0">
                  <a:ea typeface="宋体" pitchFamily="2" charset="-122"/>
                </a:rPr>
                <a:t> interface operations</a:t>
              </a:r>
            </a:p>
            <a:p>
              <a:pPr marL="173038" indent="-173038">
                <a:lnSpc>
                  <a:spcPct val="90000"/>
                </a:lnSpc>
                <a:spcBef>
                  <a:spcPct val="0"/>
                </a:spcBef>
                <a:buFontTx/>
                <a:buChar char="•"/>
              </a:pPr>
              <a:r>
                <a:rPr lang="en-US" altLang="zh-CN" b="1" i="0">
                  <a:latin typeface="Courier New" pitchFamily="49" charset="0"/>
                  <a:ea typeface="宋体" pitchFamily="2" charset="-122"/>
                </a:rPr>
                <a:t>CCMHome</a:t>
              </a:r>
              <a:r>
                <a:rPr lang="en-US" altLang="zh-CN" i="0">
                  <a:ea typeface="宋体" pitchFamily="2" charset="-122"/>
                </a:rPr>
                <a:t> interface operations</a:t>
              </a:r>
            </a:p>
            <a:p>
              <a:pPr marL="173038" indent="-173038">
                <a:lnSpc>
                  <a:spcPct val="90000"/>
                </a:lnSpc>
                <a:spcBef>
                  <a:spcPct val="0"/>
                </a:spcBef>
                <a:buFontTx/>
                <a:buChar char="•"/>
              </a:pPr>
              <a:r>
                <a:rPr lang="en-US" altLang="zh-CN" i="0">
                  <a:ea typeface="宋体" pitchFamily="2" charset="-122"/>
                </a:rPr>
                <a:t>Implied equivalent IDL 2 port operations</a:t>
              </a:r>
            </a:p>
            <a:p>
              <a:pPr marL="173038" indent="-173038">
                <a:lnSpc>
                  <a:spcPct val="90000"/>
                </a:lnSpc>
                <a:spcBef>
                  <a:spcPct val="0"/>
                </a:spcBef>
                <a:buFontTx/>
                <a:buChar char="•"/>
              </a:pPr>
              <a:r>
                <a:rPr lang="en-US" altLang="zh-CN" i="0">
                  <a:ea typeface="宋体" pitchFamily="2" charset="-122"/>
                </a:rPr>
                <a:t>Application-related operations </a:t>
              </a:r>
            </a:p>
            <a:p>
              <a:pPr marL="517525" lvl="1" indent="-173038">
                <a:lnSpc>
                  <a:spcPct val="90000"/>
                </a:lnSpc>
                <a:spcBef>
                  <a:spcPct val="0"/>
                </a:spcBef>
                <a:buFontTx/>
                <a:buChar char="•"/>
              </a:pPr>
              <a:r>
                <a:rPr lang="en-US" altLang="zh-CN" i="0">
                  <a:ea typeface="宋体" pitchFamily="2" charset="-122"/>
                </a:rPr>
                <a:t>i.e., facets, supported interfaces, event consumers</a:t>
              </a:r>
            </a:p>
          </p:txBody>
        </p:sp>
        <p:sp>
          <p:nvSpPr>
            <p:cNvPr id="118795" name="Rectangle 10"/>
            <p:cNvSpPr>
              <a:spLocks noChangeArrowheads="1"/>
            </p:cNvSpPr>
            <p:nvPr/>
          </p:nvSpPr>
          <p:spPr bwMode="auto">
            <a:xfrm>
              <a:off x="332" y="2336"/>
              <a:ext cx="862" cy="269"/>
            </a:xfrm>
            <a:prstGeom prst="rect">
              <a:avLst/>
            </a:prstGeom>
            <a:noFill/>
            <a:ln w="9525">
              <a:noFill/>
              <a:miter lim="800000"/>
              <a:headEnd/>
              <a:tailEnd/>
            </a:ln>
          </p:spPr>
          <p:txBody>
            <a:bodyPr/>
            <a:lstStyle/>
            <a:p>
              <a:pPr marL="169863" indent="-169863" algn="ctr">
                <a:spcBef>
                  <a:spcPct val="0"/>
                </a:spcBef>
              </a:pPr>
              <a:r>
                <a:rPr lang="en-US" altLang="zh-CN" sz="2000" i="0">
                  <a:ea typeface="宋体" pitchFamily="2" charset="-122"/>
                </a:rPr>
                <a:t>IDL 3 &amp; </a:t>
              </a:r>
            </a:p>
            <a:p>
              <a:pPr marL="169863" indent="-169863" algn="ctr">
                <a:spcBef>
                  <a:spcPct val="0"/>
                </a:spcBef>
              </a:pPr>
              <a:r>
                <a:rPr lang="en-US" altLang="zh-CN" sz="2000" i="0">
                  <a:ea typeface="宋体" pitchFamily="2" charset="-122"/>
                </a:rPr>
                <a:t>CIDL</a:t>
              </a:r>
            </a:p>
          </p:txBody>
        </p:sp>
        <p:sp>
          <p:nvSpPr>
            <p:cNvPr id="118796" name="Rectangle 11"/>
            <p:cNvSpPr>
              <a:spLocks noChangeArrowheads="1"/>
            </p:cNvSpPr>
            <p:nvPr/>
          </p:nvSpPr>
          <p:spPr bwMode="auto">
            <a:xfrm>
              <a:off x="-12" y="1941"/>
              <a:ext cx="5546" cy="269"/>
            </a:xfrm>
            <a:prstGeom prst="rect">
              <a:avLst/>
            </a:prstGeom>
            <a:noFill/>
            <a:ln w="9525">
              <a:noFill/>
              <a:miter lim="800000"/>
              <a:headEnd/>
              <a:tailEnd/>
            </a:ln>
          </p:spPr>
          <p:txBody>
            <a:bodyPr/>
            <a:lstStyle/>
            <a:p>
              <a:pPr marL="169863" indent="-169863">
                <a:spcBef>
                  <a:spcPct val="40000"/>
                </a:spcBef>
              </a:pPr>
              <a:r>
                <a:rPr lang="en-US" altLang="zh-CN" sz="2000" b="1" i="0">
                  <a:ea typeface="宋体" pitchFamily="2" charset="-122"/>
                </a:rPr>
                <a:t>Approach: Generate as Much Code as Possible from Declarative Specs</a:t>
              </a:r>
            </a:p>
          </p:txBody>
        </p:sp>
        <p:sp>
          <p:nvSpPr>
            <p:cNvPr id="118797" name="Rectangle 12"/>
            <p:cNvSpPr>
              <a:spLocks noChangeArrowheads="1"/>
            </p:cNvSpPr>
            <p:nvPr/>
          </p:nvSpPr>
          <p:spPr bwMode="auto">
            <a:xfrm>
              <a:off x="1217" y="2264"/>
              <a:ext cx="1490" cy="705"/>
            </a:xfrm>
            <a:prstGeom prst="rect">
              <a:avLst/>
            </a:prstGeom>
            <a:noFill/>
            <a:ln w="9525">
              <a:noFill/>
              <a:miter lim="800000"/>
              <a:headEnd/>
              <a:tailEnd/>
            </a:ln>
          </p:spPr>
          <p:txBody>
            <a:bodyPr/>
            <a:lstStyle/>
            <a:p>
              <a:pPr marL="169863" indent="-169863" algn="ctr">
                <a:spcBef>
                  <a:spcPct val="0"/>
                </a:spcBef>
              </a:pPr>
              <a:r>
                <a:rPr lang="en-US" altLang="zh-CN" sz="2000">
                  <a:ea typeface="宋体" pitchFamily="2" charset="-122"/>
                </a:rPr>
                <a:t>IDL 3 &amp; </a:t>
              </a:r>
            </a:p>
            <a:p>
              <a:pPr marL="169863" indent="-169863" algn="ctr">
                <a:spcBef>
                  <a:spcPct val="0"/>
                </a:spcBef>
              </a:pPr>
              <a:r>
                <a:rPr lang="en-US" altLang="zh-CN" sz="2000">
                  <a:ea typeface="宋体" pitchFamily="2" charset="-122"/>
                </a:rPr>
                <a:t>CIDLC  </a:t>
              </a:r>
            </a:p>
            <a:p>
              <a:pPr marL="169863" indent="-169863" algn="ctr">
                <a:spcBef>
                  <a:spcPct val="0"/>
                </a:spcBef>
              </a:pPr>
              <a:r>
                <a:rPr lang="en-US" altLang="zh-CN" sz="2000">
                  <a:ea typeface="宋体" pitchFamily="2" charset="-122"/>
                </a:rPr>
                <a:t>compiler</a:t>
              </a:r>
            </a:p>
          </p:txBody>
        </p:sp>
      </p:grpSp>
      <p:sp>
        <p:nvSpPr>
          <p:cNvPr id="118789" name="Rectangle 13"/>
          <p:cNvSpPr>
            <a:spLocks noChangeArrowheads="1"/>
          </p:cNvSpPr>
          <p:nvPr/>
        </p:nvSpPr>
        <p:spPr bwMode="auto">
          <a:xfrm>
            <a:off x="3132138" y="1400175"/>
            <a:ext cx="2740025" cy="2386013"/>
          </a:xfrm>
          <a:prstGeom prst="rect">
            <a:avLst/>
          </a:prstGeom>
          <a:noFill/>
          <a:ln w="9525">
            <a:noFill/>
            <a:miter lim="800000"/>
            <a:headEnd/>
            <a:tailEnd/>
          </a:ln>
        </p:spPr>
        <p:txBody>
          <a:bodyPr/>
          <a:lstStyle/>
          <a:p>
            <a:pPr marL="169863" indent="-169863">
              <a:spcBef>
                <a:spcPct val="30000"/>
              </a:spcBef>
              <a:buFontTx/>
              <a:buChar char="•"/>
            </a:pPr>
            <a:r>
              <a:rPr lang="en-US" altLang="zh-CN" sz="2000" i="0">
                <a:ea typeface="宋体" pitchFamily="2" charset="-122"/>
              </a:rPr>
              <a:t>Different component implementations may have different run-time requirements</a:t>
            </a:r>
          </a:p>
        </p:txBody>
      </p:sp>
      <p:sp>
        <p:nvSpPr>
          <p:cNvPr id="118790" name="Rectangle 14"/>
          <p:cNvSpPr>
            <a:spLocks noChangeArrowheads="1"/>
          </p:cNvSpPr>
          <p:nvPr/>
        </p:nvSpPr>
        <p:spPr bwMode="auto">
          <a:xfrm>
            <a:off x="5948363" y="1400175"/>
            <a:ext cx="3109912" cy="1500188"/>
          </a:xfrm>
          <a:prstGeom prst="rect">
            <a:avLst/>
          </a:prstGeom>
          <a:noFill/>
          <a:ln w="9525">
            <a:noFill/>
            <a:miter lim="800000"/>
            <a:headEnd/>
            <a:tailEnd/>
          </a:ln>
        </p:spPr>
        <p:txBody>
          <a:bodyPr/>
          <a:lstStyle/>
          <a:p>
            <a:pPr marL="169863" indent="-169863">
              <a:spcBef>
                <a:spcPct val="30000"/>
              </a:spcBef>
              <a:buFontTx/>
              <a:buChar char="•"/>
            </a:pPr>
            <a:r>
              <a:rPr lang="en-US" altLang="zh-CN" sz="2000" i="0">
                <a:ea typeface="宋体" pitchFamily="2" charset="-122"/>
              </a:rPr>
              <a:t>Different component run-time requirements may necessitate the use of different container policies</a:t>
            </a:r>
          </a:p>
        </p:txBody>
      </p:sp>
      <p:sp>
        <p:nvSpPr>
          <p:cNvPr id="118791" name="Rectangle 15"/>
          <p:cNvSpPr>
            <a:spLocks noChangeArrowheads="1"/>
          </p:cNvSpPr>
          <p:nvPr/>
        </p:nvSpPr>
        <p:spPr bwMode="auto">
          <a:xfrm>
            <a:off x="0" y="990600"/>
            <a:ext cx="1878013" cy="396875"/>
          </a:xfrm>
          <a:prstGeom prst="rect">
            <a:avLst/>
          </a:prstGeom>
          <a:noFill/>
          <a:ln w="9525">
            <a:noFill/>
            <a:miter lim="800000"/>
            <a:headEnd/>
            <a:tailEnd/>
          </a:ln>
        </p:spPr>
        <p:txBody>
          <a:bodyPr wrap="none">
            <a:spAutoFit/>
          </a:bodyPr>
          <a:lstStyle/>
          <a:p>
            <a:r>
              <a:rPr lang="en-US" altLang="zh-CN" sz="2000" b="1" i="0">
                <a:ea typeface="宋体" pitchFamily="2" charset="-122"/>
              </a:rPr>
              <a:t>Requirements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0" y="533400"/>
            <a:ext cx="9144000" cy="381000"/>
          </a:xfrm>
        </p:spPr>
        <p:txBody>
          <a:bodyPr/>
          <a:lstStyle/>
          <a:p>
            <a:pPr eaLnBrk="1" hangingPunct="1"/>
            <a:r>
              <a:rPr lang="en-US" altLang="zh-CN" sz="3200" smtClean="0">
                <a:latin typeface="Arial Narrow" pitchFamily="34" charset="0"/>
                <a:ea typeface="宋体" pitchFamily="2" charset="-122"/>
              </a:rPr>
              <a:t>CCM Component Implementation Framework (CIF)</a:t>
            </a:r>
          </a:p>
        </p:txBody>
      </p:sp>
      <p:sp>
        <p:nvSpPr>
          <p:cNvPr id="33796" name="Rectangle 106"/>
          <p:cNvSpPr>
            <a:spLocks noChangeArrowheads="1"/>
          </p:cNvSpPr>
          <p:nvPr/>
        </p:nvSpPr>
        <p:spPr bwMode="auto">
          <a:xfrm>
            <a:off x="1588" y="4522788"/>
            <a:ext cx="3424237" cy="2027237"/>
          </a:xfrm>
          <a:prstGeom prst="rect">
            <a:avLst/>
          </a:prstGeom>
          <a:noFill/>
          <a:ln w="9525">
            <a:noFill/>
            <a:miter lim="800000"/>
            <a:headEnd/>
            <a:tailEnd/>
          </a:ln>
        </p:spPr>
        <p:txBody>
          <a:bodyPr/>
          <a:lstStyle/>
          <a:p>
            <a:pPr marL="169863" indent="-169863">
              <a:spcBef>
                <a:spcPct val="10000"/>
              </a:spcBef>
              <a:buFontTx/>
              <a:buChar char="•"/>
            </a:pPr>
            <a:r>
              <a:rPr lang="en-US" altLang="zh-CN" sz="2000" i="0">
                <a:ea typeface="宋体" pitchFamily="2" charset="-122"/>
              </a:rPr>
              <a:t>Defines rules &amp; tools for implementing components</a:t>
            </a:r>
          </a:p>
          <a:p>
            <a:pPr marL="573088" lvl="1" indent="-231775">
              <a:spcBef>
                <a:spcPct val="10000"/>
              </a:spcBef>
              <a:buFontTx/>
              <a:buChar char="–"/>
            </a:pPr>
            <a:r>
              <a:rPr lang="en-US" altLang="zh-CN" sz="2000" i="0">
                <a:ea typeface="宋体" pitchFamily="2" charset="-122"/>
              </a:rPr>
              <a:t>i.e., specifies how to implement components via </a:t>
            </a:r>
            <a:r>
              <a:rPr lang="en-US" altLang="zh-CN" sz="2000">
                <a:ea typeface="宋体" pitchFamily="2" charset="-122"/>
              </a:rPr>
              <a:t>executors</a:t>
            </a:r>
          </a:p>
        </p:txBody>
      </p:sp>
      <p:graphicFrame>
        <p:nvGraphicFramePr>
          <p:cNvPr id="33794" name="Object 2"/>
          <p:cNvGraphicFramePr>
            <a:graphicFrameLocks noChangeAspect="1"/>
          </p:cNvGraphicFramePr>
          <p:nvPr/>
        </p:nvGraphicFramePr>
        <p:xfrm>
          <a:off x="114300" y="957263"/>
          <a:ext cx="9015413" cy="4937125"/>
        </p:xfrm>
        <a:graphic>
          <a:graphicData uri="http://schemas.openxmlformats.org/presentationml/2006/ole">
            <p:oleObj spid="_x0000_s33794" name="Visio" r:id="rId4" imgW="7642622" imgH="4457224" progId="Visio.Drawing.11">
              <p:embed/>
            </p:oleObj>
          </a:graphicData>
        </a:graphic>
      </p:graphicFrame>
      <p:sp>
        <p:nvSpPr>
          <p:cNvPr id="33797" name="Rectangle 111"/>
          <p:cNvSpPr>
            <a:spLocks noChangeArrowheads="1"/>
          </p:cNvSpPr>
          <p:nvPr/>
        </p:nvSpPr>
        <p:spPr bwMode="auto">
          <a:xfrm>
            <a:off x="3224213" y="4522788"/>
            <a:ext cx="5948362" cy="2643187"/>
          </a:xfrm>
          <a:prstGeom prst="rect">
            <a:avLst/>
          </a:prstGeom>
          <a:noFill/>
          <a:ln w="9525">
            <a:noFill/>
            <a:miter lim="800000"/>
            <a:headEnd/>
            <a:tailEnd/>
          </a:ln>
        </p:spPr>
        <p:txBody>
          <a:bodyPr/>
          <a:lstStyle/>
          <a:p>
            <a:pPr marL="169863" indent="-169863">
              <a:spcBef>
                <a:spcPct val="20000"/>
              </a:spcBef>
              <a:buFontTx/>
              <a:buChar char="•"/>
            </a:pPr>
            <a:r>
              <a:rPr lang="en-US" altLang="zh-CN" sz="2000" i="0">
                <a:ea typeface="宋体" pitchFamily="2" charset="-122"/>
              </a:rPr>
              <a:t>Simplifies component implementation</a:t>
            </a:r>
          </a:p>
          <a:p>
            <a:pPr marL="573088" lvl="1" indent="-231775">
              <a:spcBef>
                <a:spcPct val="20000"/>
              </a:spcBef>
              <a:buFontTx/>
              <a:buChar char="–"/>
            </a:pPr>
            <a:r>
              <a:rPr lang="en-US" altLang="zh-CN" sz="2000" i="0">
                <a:ea typeface="宋体" pitchFamily="2" charset="-122"/>
              </a:rPr>
              <a:t>Developers only implement business logic, </a:t>
            </a:r>
            <a:r>
              <a:rPr lang="en-US" altLang="zh-CN" sz="2000">
                <a:ea typeface="宋体" pitchFamily="2" charset="-122"/>
              </a:rPr>
              <a:t>not</a:t>
            </a:r>
            <a:r>
              <a:rPr lang="en-US" altLang="zh-CN" sz="2000" i="0">
                <a:ea typeface="宋体" pitchFamily="2" charset="-122"/>
              </a:rPr>
              <a:t> activation, identification, port management, introspection, etc.</a:t>
            </a:r>
          </a:p>
          <a:p>
            <a:pPr marL="169863" indent="-169863">
              <a:spcBef>
                <a:spcPct val="20000"/>
              </a:spcBef>
              <a:buFontTx/>
              <a:buChar char="•"/>
            </a:pPr>
            <a:r>
              <a:rPr lang="en-US" altLang="zh-CN" sz="2000" i="0">
                <a:ea typeface="宋体" pitchFamily="2" charset="-122"/>
              </a:rPr>
              <a:t>Auto-generates much component “glue” code</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altLang="zh-CN" sz="3200" smtClean="0">
                <a:ea typeface="宋体" pitchFamily="2" charset="-122"/>
              </a:rPr>
              <a:t>Component Executors &amp; Home Executors</a:t>
            </a:r>
          </a:p>
        </p:txBody>
      </p:sp>
      <p:sp>
        <p:nvSpPr>
          <p:cNvPr id="119811" name="Rectangle 3"/>
          <p:cNvSpPr>
            <a:spLocks noGrp="1" noChangeArrowheads="1"/>
          </p:cNvSpPr>
          <p:nvPr>
            <p:ph type="body" idx="1"/>
          </p:nvPr>
        </p:nvSpPr>
        <p:spPr>
          <a:xfrm>
            <a:off x="85725" y="962025"/>
            <a:ext cx="4114800" cy="5099050"/>
          </a:xfrm>
        </p:spPr>
        <p:txBody>
          <a:bodyPr/>
          <a:lstStyle/>
          <a:p>
            <a:pPr marL="174625" indent="-174625" eaLnBrk="1" hangingPunct="1"/>
            <a:r>
              <a:rPr lang="en-US" altLang="zh-CN" sz="2000" smtClean="0">
                <a:ea typeface="宋体" pitchFamily="2" charset="-122"/>
              </a:rPr>
              <a:t>Server-side programming artifacts that implement components &amp; homes</a:t>
            </a:r>
          </a:p>
          <a:p>
            <a:pPr marL="576263" lvl="1" indent="-228600" eaLnBrk="1" hangingPunct="1"/>
            <a:r>
              <a:rPr lang="en-US" altLang="zh-CN" sz="2000" smtClean="0">
                <a:ea typeface="宋体" pitchFamily="2" charset="-122"/>
              </a:rPr>
              <a:t>Local CORBA objects with interfaces defined by a local server-side OMG IDL mapping</a:t>
            </a:r>
          </a:p>
          <a:p>
            <a:pPr marL="174625" indent="-174625" eaLnBrk="1" hangingPunct="1"/>
            <a:r>
              <a:rPr lang="en-US" altLang="zh-CN" sz="2000" smtClean="0">
                <a:ea typeface="宋体" pitchFamily="2" charset="-122"/>
              </a:rPr>
              <a:t>Component executors can be</a:t>
            </a:r>
            <a:endParaRPr lang="en-US" altLang="zh-CN" sz="2000" i="1" smtClean="0">
              <a:ea typeface="宋体" pitchFamily="2" charset="-122"/>
            </a:endParaRPr>
          </a:p>
          <a:p>
            <a:pPr marL="576263" lvl="1" indent="-228600" eaLnBrk="1" hangingPunct="1"/>
            <a:r>
              <a:rPr lang="en-US" altLang="zh-CN" sz="2000" i="1" smtClean="0">
                <a:ea typeface="宋体" pitchFamily="2" charset="-122"/>
              </a:rPr>
              <a:t>Monolithic</a:t>
            </a:r>
            <a:r>
              <a:rPr lang="en-US" altLang="zh-CN" sz="2000" smtClean="0">
                <a:ea typeface="宋体" pitchFamily="2" charset="-122"/>
              </a:rPr>
              <a:t>, where all component ports implemented by one class, or</a:t>
            </a:r>
          </a:p>
          <a:p>
            <a:pPr marL="576263" lvl="1" indent="-228600" eaLnBrk="1" hangingPunct="1"/>
            <a:r>
              <a:rPr lang="en-US" altLang="zh-CN" sz="2000" i="1" smtClean="0">
                <a:ea typeface="宋体" pitchFamily="2" charset="-122"/>
              </a:rPr>
              <a:t>Segmented</a:t>
            </a:r>
            <a:r>
              <a:rPr lang="en-US" altLang="zh-CN" sz="2000" smtClean="0">
                <a:ea typeface="宋体" pitchFamily="2" charset="-122"/>
              </a:rPr>
              <a:t>, where</a:t>
            </a:r>
            <a:r>
              <a:rPr lang="en-US" altLang="zh-CN" sz="2000" i="1" smtClean="0">
                <a:ea typeface="宋体" pitchFamily="2" charset="-122"/>
              </a:rPr>
              <a:t> </a:t>
            </a:r>
            <a:r>
              <a:rPr lang="en-US" altLang="zh-CN" sz="2000" smtClean="0">
                <a:ea typeface="宋体" pitchFamily="2" charset="-122"/>
              </a:rPr>
              <a:t>component ports split into several classes</a:t>
            </a:r>
          </a:p>
          <a:p>
            <a:pPr marL="174625" indent="-174625" eaLnBrk="1" hangingPunct="1"/>
            <a:r>
              <a:rPr lang="en-US" altLang="zh-CN" sz="2000" smtClean="0">
                <a:ea typeface="宋体" pitchFamily="2" charset="-122"/>
              </a:rPr>
              <a:t>Home executors are always monolithic</a:t>
            </a:r>
          </a:p>
        </p:txBody>
      </p:sp>
      <p:sp>
        <p:nvSpPr>
          <p:cNvPr id="119812" name="AutoShape 4"/>
          <p:cNvSpPr>
            <a:spLocks noChangeArrowheads="1"/>
          </p:cNvSpPr>
          <p:nvPr/>
        </p:nvSpPr>
        <p:spPr bwMode="auto">
          <a:xfrm>
            <a:off x="4141788" y="1347788"/>
            <a:ext cx="3568700" cy="1223962"/>
          </a:xfrm>
          <a:prstGeom prst="roundRect">
            <a:avLst>
              <a:gd name="adj" fmla="val 16667"/>
            </a:avLst>
          </a:prstGeom>
          <a:solidFill>
            <a:srgbClr val="CCFFFF">
              <a:alpha val="65881"/>
            </a:srgbClr>
          </a:solidFill>
          <a:ln w="9525">
            <a:solidFill>
              <a:schemeClr val="tx2"/>
            </a:solidFill>
            <a:round/>
            <a:headEnd/>
            <a:tailEnd/>
          </a:ln>
        </p:spPr>
        <p:txBody>
          <a:bodyPr wrap="none"/>
          <a:lstStyle/>
          <a:p>
            <a:pPr algn="ctr"/>
            <a:r>
              <a:rPr lang="en-US" altLang="zh-CN" b="1" i="0">
                <a:latin typeface="Courier New" pitchFamily="49" charset="0"/>
                <a:ea typeface="宋体" pitchFamily="2" charset="-122"/>
              </a:rPr>
              <a:t>HelloHome servant</a:t>
            </a:r>
          </a:p>
        </p:txBody>
      </p:sp>
      <p:sp>
        <p:nvSpPr>
          <p:cNvPr id="119813" name="AutoShape 5"/>
          <p:cNvSpPr>
            <a:spLocks noChangeArrowheads="1"/>
          </p:cNvSpPr>
          <p:nvPr/>
        </p:nvSpPr>
        <p:spPr bwMode="auto">
          <a:xfrm>
            <a:off x="5840413" y="4510088"/>
            <a:ext cx="3255962" cy="1317625"/>
          </a:xfrm>
          <a:prstGeom prst="roundRect">
            <a:avLst>
              <a:gd name="adj" fmla="val 16667"/>
            </a:avLst>
          </a:prstGeom>
          <a:solidFill>
            <a:srgbClr val="66FF66">
              <a:alpha val="65881"/>
            </a:srgbClr>
          </a:solidFill>
          <a:ln w="9525">
            <a:solidFill>
              <a:schemeClr val="tx2"/>
            </a:solidFill>
            <a:round/>
            <a:headEnd/>
            <a:tailEnd/>
          </a:ln>
        </p:spPr>
        <p:txBody>
          <a:bodyPr wrap="none"/>
          <a:lstStyle/>
          <a:p>
            <a:pPr algn="ctr"/>
            <a:r>
              <a:rPr lang="en-US" altLang="zh-CN" b="1" i="0">
                <a:latin typeface="Courier New" pitchFamily="49" charset="0"/>
                <a:ea typeface="宋体" pitchFamily="2" charset="-122"/>
              </a:rPr>
              <a:t>HelloWorld servant</a:t>
            </a:r>
          </a:p>
        </p:txBody>
      </p:sp>
      <p:sp>
        <p:nvSpPr>
          <p:cNvPr id="119814" name="AutoShape 6"/>
          <p:cNvSpPr>
            <a:spLocks noChangeArrowheads="1"/>
          </p:cNvSpPr>
          <p:nvPr/>
        </p:nvSpPr>
        <p:spPr bwMode="auto">
          <a:xfrm>
            <a:off x="4632325" y="2098675"/>
            <a:ext cx="2586038" cy="379413"/>
          </a:xfrm>
          <a:prstGeom prst="roundRect">
            <a:avLst>
              <a:gd name="adj" fmla="val 16667"/>
            </a:avLst>
          </a:prstGeom>
          <a:solidFill>
            <a:srgbClr val="FFCC99"/>
          </a:solidFill>
          <a:ln w="9525">
            <a:solidFill>
              <a:schemeClr val="tx2"/>
            </a:solidFill>
            <a:round/>
            <a:headEnd/>
            <a:tailEnd/>
          </a:ln>
        </p:spPr>
        <p:txBody>
          <a:bodyPr wrap="none" anchor="ctr"/>
          <a:lstStyle/>
          <a:p>
            <a:pPr algn="ctr"/>
            <a:r>
              <a:rPr lang="en-US" altLang="zh-CN" sz="1600" b="1" i="0">
                <a:latin typeface="Courier New" pitchFamily="49" charset="0"/>
                <a:ea typeface="宋体" pitchFamily="2" charset="-122"/>
              </a:rPr>
              <a:t>HelloHome_Exec</a:t>
            </a:r>
          </a:p>
        </p:txBody>
      </p:sp>
      <p:sp>
        <p:nvSpPr>
          <p:cNvPr id="119815" name="AutoShape 7"/>
          <p:cNvSpPr>
            <a:spLocks noChangeArrowheads="1"/>
          </p:cNvSpPr>
          <p:nvPr/>
        </p:nvSpPr>
        <p:spPr bwMode="auto">
          <a:xfrm>
            <a:off x="6613525" y="5260975"/>
            <a:ext cx="2298700" cy="377825"/>
          </a:xfrm>
          <a:prstGeom prst="roundRect">
            <a:avLst>
              <a:gd name="adj" fmla="val 16667"/>
            </a:avLst>
          </a:prstGeom>
          <a:solidFill>
            <a:srgbClr val="FFCC99"/>
          </a:solidFill>
          <a:ln w="9525">
            <a:solidFill>
              <a:schemeClr val="tx2"/>
            </a:solidFill>
            <a:round/>
            <a:headEnd/>
            <a:tailEnd/>
          </a:ln>
        </p:spPr>
        <p:txBody>
          <a:bodyPr wrap="none" anchor="ctr"/>
          <a:lstStyle/>
          <a:p>
            <a:pPr algn="ctr"/>
            <a:r>
              <a:rPr lang="en-US" altLang="zh-CN" sz="1600" b="1" i="0">
                <a:latin typeface="Courier New" pitchFamily="49" charset="0"/>
                <a:ea typeface="宋体" pitchFamily="2" charset="-122"/>
              </a:rPr>
              <a:t>HelloWorld_Exec</a:t>
            </a:r>
          </a:p>
        </p:txBody>
      </p:sp>
      <p:sp>
        <p:nvSpPr>
          <p:cNvPr id="119816" name="AutoShape 8"/>
          <p:cNvSpPr>
            <a:spLocks noChangeArrowheads="1"/>
          </p:cNvSpPr>
          <p:nvPr/>
        </p:nvSpPr>
        <p:spPr bwMode="auto">
          <a:xfrm>
            <a:off x="5807075" y="2852738"/>
            <a:ext cx="477838" cy="1284287"/>
          </a:xfrm>
          <a:prstGeom prst="downArrow">
            <a:avLst>
              <a:gd name="adj1" fmla="val 50000"/>
              <a:gd name="adj2" fmla="val 67193"/>
            </a:avLst>
          </a:prstGeom>
          <a:noFill/>
          <a:ln w="9525">
            <a:solidFill>
              <a:schemeClr val="tx2"/>
            </a:solidFill>
            <a:miter lim="800000"/>
            <a:headEnd/>
            <a:tailEnd/>
          </a:ln>
        </p:spPr>
        <p:txBody>
          <a:bodyPr wrap="none" anchor="ctr"/>
          <a:lstStyle/>
          <a:p>
            <a:endParaRPr lang="nl-NL"/>
          </a:p>
        </p:txBody>
      </p:sp>
      <p:sp>
        <p:nvSpPr>
          <p:cNvPr id="119817" name="Text Box 9"/>
          <p:cNvSpPr txBox="1">
            <a:spLocks noChangeArrowheads="1"/>
          </p:cNvSpPr>
          <p:nvPr/>
        </p:nvSpPr>
        <p:spPr bwMode="auto">
          <a:xfrm>
            <a:off x="6110288" y="3219450"/>
            <a:ext cx="1249362" cy="336550"/>
          </a:xfrm>
          <a:prstGeom prst="rect">
            <a:avLst/>
          </a:prstGeom>
          <a:noFill/>
          <a:ln w="9525">
            <a:noFill/>
            <a:miter lim="800000"/>
            <a:headEnd/>
            <a:tailEnd/>
          </a:ln>
        </p:spPr>
        <p:txBody>
          <a:bodyPr>
            <a:spAutoFit/>
          </a:bodyPr>
          <a:lstStyle/>
          <a:p>
            <a:pPr algn="ctr"/>
            <a:r>
              <a:rPr lang="en-US" altLang="zh-CN" sz="1600">
                <a:latin typeface="Arial Unicode MS" pitchFamily="34" charset="-128"/>
                <a:ea typeface="宋体" pitchFamily="2" charset="-122"/>
              </a:rPr>
              <a:t>Manages</a:t>
            </a:r>
          </a:p>
        </p:txBody>
      </p:sp>
      <p:sp>
        <p:nvSpPr>
          <p:cNvPr id="119818" name="Rectangle 13"/>
          <p:cNvSpPr>
            <a:spLocks noChangeArrowheads="1"/>
          </p:cNvSpPr>
          <p:nvPr/>
        </p:nvSpPr>
        <p:spPr bwMode="auto">
          <a:xfrm>
            <a:off x="7842250" y="1528763"/>
            <a:ext cx="1301750" cy="641350"/>
          </a:xfrm>
          <a:prstGeom prst="rect">
            <a:avLst/>
          </a:prstGeom>
          <a:noFill/>
          <a:ln w="9525">
            <a:noFill/>
            <a:miter lim="800000"/>
            <a:headEnd/>
            <a:tailEnd/>
          </a:ln>
        </p:spPr>
        <p:txBody>
          <a:bodyPr wrap="none">
            <a:spAutoFit/>
          </a:bodyPr>
          <a:lstStyle/>
          <a:p>
            <a:pPr algn="ctr">
              <a:spcBef>
                <a:spcPct val="0"/>
              </a:spcBef>
            </a:pPr>
            <a:r>
              <a:rPr lang="en-US" altLang="zh-CN" i="0">
                <a:ea typeface="宋体" pitchFamily="2" charset="-122"/>
              </a:rPr>
              <a:t>Written by </a:t>
            </a:r>
          </a:p>
          <a:p>
            <a:pPr algn="ctr">
              <a:spcBef>
                <a:spcPct val="0"/>
              </a:spcBef>
            </a:pPr>
            <a:r>
              <a:rPr lang="en-US" altLang="zh-CN" i="0">
                <a:ea typeface="宋体" pitchFamily="2" charset="-122"/>
              </a:rPr>
              <a:t>developers</a:t>
            </a:r>
            <a:endParaRPr lang="en-US" i="0"/>
          </a:p>
        </p:txBody>
      </p:sp>
      <p:sp>
        <p:nvSpPr>
          <p:cNvPr id="119819" name="Line 14"/>
          <p:cNvSpPr>
            <a:spLocks noChangeShapeType="1"/>
          </p:cNvSpPr>
          <p:nvPr/>
        </p:nvSpPr>
        <p:spPr bwMode="auto">
          <a:xfrm flipH="1">
            <a:off x="7251700" y="2178050"/>
            <a:ext cx="739775" cy="204788"/>
          </a:xfrm>
          <a:prstGeom prst="line">
            <a:avLst/>
          </a:prstGeom>
          <a:noFill/>
          <a:ln w="28575">
            <a:solidFill>
              <a:schemeClr val="tx1"/>
            </a:solidFill>
            <a:round/>
            <a:headEnd/>
            <a:tailEnd type="triangle" w="med" len="med"/>
          </a:ln>
        </p:spPr>
        <p:txBody>
          <a:bodyPr>
            <a:spAutoFit/>
          </a:bodyPr>
          <a:lstStyle/>
          <a:p>
            <a:endParaRPr lang="nl-NL"/>
          </a:p>
        </p:txBody>
      </p:sp>
      <p:sp>
        <p:nvSpPr>
          <p:cNvPr id="119820" name="Line 15"/>
          <p:cNvSpPr>
            <a:spLocks noChangeShapeType="1"/>
          </p:cNvSpPr>
          <p:nvPr/>
        </p:nvSpPr>
        <p:spPr bwMode="auto">
          <a:xfrm>
            <a:off x="8774113" y="2165350"/>
            <a:ext cx="69850" cy="3041650"/>
          </a:xfrm>
          <a:prstGeom prst="line">
            <a:avLst/>
          </a:prstGeom>
          <a:noFill/>
          <a:ln w="28575">
            <a:solidFill>
              <a:schemeClr val="tx1"/>
            </a:solidFill>
            <a:round/>
            <a:headEnd/>
            <a:tailEnd type="triangle" w="med" len="med"/>
          </a:ln>
        </p:spPr>
        <p:txBody>
          <a:bodyPr>
            <a:spAutoFit/>
          </a:bodyPr>
          <a:lstStyle/>
          <a:p>
            <a:endParaRPr lang="nl-NL"/>
          </a:p>
        </p:txBody>
      </p:sp>
      <p:sp>
        <p:nvSpPr>
          <p:cNvPr id="119821" name="Rectangle 16"/>
          <p:cNvSpPr>
            <a:spLocks noChangeArrowheads="1"/>
          </p:cNvSpPr>
          <p:nvPr/>
        </p:nvSpPr>
        <p:spPr bwMode="auto">
          <a:xfrm>
            <a:off x="3921125" y="5297488"/>
            <a:ext cx="1743075" cy="641350"/>
          </a:xfrm>
          <a:prstGeom prst="rect">
            <a:avLst/>
          </a:prstGeom>
          <a:noFill/>
          <a:ln w="9525">
            <a:noFill/>
            <a:miter lim="800000"/>
            <a:headEnd/>
            <a:tailEnd/>
          </a:ln>
        </p:spPr>
        <p:txBody>
          <a:bodyPr>
            <a:spAutoFit/>
          </a:bodyPr>
          <a:lstStyle/>
          <a:p>
            <a:pPr algn="ctr">
              <a:spcBef>
                <a:spcPct val="0"/>
              </a:spcBef>
            </a:pPr>
            <a:r>
              <a:rPr lang="en-US" altLang="zh-CN" i="0">
                <a:ea typeface="宋体" pitchFamily="2" charset="-122"/>
              </a:rPr>
              <a:t>Generated by CIDL compiler</a:t>
            </a:r>
            <a:endParaRPr lang="en-US" i="0"/>
          </a:p>
        </p:txBody>
      </p:sp>
      <p:sp>
        <p:nvSpPr>
          <p:cNvPr id="119822" name="Line 17"/>
          <p:cNvSpPr>
            <a:spLocks noChangeShapeType="1"/>
          </p:cNvSpPr>
          <p:nvPr/>
        </p:nvSpPr>
        <p:spPr bwMode="auto">
          <a:xfrm flipH="1" flipV="1">
            <a:off x="4260850" y="2587625"/>
            <a:ext cx="227013" cy="2620963"/>
          </a:xfrm>
          <a:prstGeom prst="line">
            <a:avLst/>
          </a:prstGeom>
          <a:noFill/>
          <a:ln w="28575">
            <a:solidFill>
              <a:schemeClr val="tx1"/>
            </a:solidFill>
            <a:round/>
            <a:headEnd/>
            <a:tailEnd type="triangle" w="med" len="med"/>
          </a:ln>
        </p:spPr>
        <p:txBody>
          <a:bodyPr>
            <a:spAutoFit/>
          </a:bodyPr>
          <a:lstStyle/>
          <a:p>
            <a:endParaRPr lang="nl-NL"/>
          </a:p>
        </p:txBody>
      </p:sp>
      <p:sp>
        <p:nvSpPr>
          <p:cNvPr id="119823" name="Line 18"/>
          <p:cNvSpPr>
            <a:spLocks noChangeShapeType="1"/>
          </p:cNvSpPr>
          <p:nvPr/>
        </p:nvSpPr>
        <p:spPr bwMode="auto">
          <a:xfrm flipV="1">
            <a:off x="5133975" y="4857750"/>
            <a:ext cx="750888" cy="390525"/>
          </a:xfrm>
          <a:prstGeom prst="line">
            <a:avLst/>
          </a:prstGeom>
          <a:noFill/>
          <a:ln w="28575">
            <a:solidFill>
              <a:schemeClr val="tx1"/>
            </a:solidFill>
            <a:round/>
            <a:headEnd/>
            <a:tailEnd type="triangle" w="med" len="med"/>
          </a:ln>
        </p:spPr>
        <p:txBody>
          <a:bodyPr>
            <a:spAutoFit/>
          </a:bodyPr>
          <a:lstStyle/>
          <a:p>
            <a:endParaRPr lang="nl-NL"/>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4" name="Group 11"/>
          <p:cNvGrpSpPr>
            <a:grpSpLocks/>
          </p:cNvGrpSpPr>
          <p:nvPr/>
        </p:nvGrpSpPr>
        <p:grpSpPr bwMode="auto">
          <a:xfrm>
            <a:off x="4478338" y="2755900"/>
            <a:ext cx="4419600" cy="3394075"/>
            <a:chOff x="0" y="550"/>
            <a:chExt cx="2784" cy="2138"/>
          </a:xfrm>
        </p:grpSpPr>
        <p:sp>
          <p:nvSpPr>
            <p:cNvPr id="120890" name="AutoShape 12"/>
            <p:cNvSpPr>
              <a:spLocks noChangeAspect="1" noChangeArrowheads="1" noTextEdit="1"/>
            </p:cNvSpPr>
            <p:nvPr/>
          </p:nvSpPr>
          <p:spPr bwMode="auto">
            <a:xfrm>
              <a:off x="0" y="550"/>
              <a:ext cx="2784" cy="2138"/>
            </a:xfrm>
            <a:prstGeom prst="rect">
              <a:avLst/>
            </a:prstGeom>
            <a:noFill/>
            <a:ln w="9525">
              <a:noFill/>
              <a:miter lim="800000"/>
              <a:headEnd/>
              <a:tailEnd/>
            </a:ln>
          </p:spPr>
          <p:txBody>
            <a:bodyPr/>
            <a:lstStyle/>
            <a:p>
              <a:endParaRPr lang="nl-NL"/>
            </a:p>
          </p:txBody>
        </p:sp>
        <p:sp>
          <p:nvSpPr>
            <p:cNvPr id="120891" name="Rectangle 13"/>
            <p:cNvSpPr>
              <a:spLocks noChangeArrowheads="1"/>
            </p:cNvSpPr>
            <p:nvPr/>
          </p:nvSpPr>
          <p:spPr bwMode="auto">
            <a:xfrm>
              <a:off x="201" y="704"/>
              <a:ext cx="2359" cy="1967"/>
            </a:xfrm>
            <a:prstGeom prst="rect">
              <a:avLst/>
            </a:prstGeom>
            <a:solidFill>
              <a:srgbClr val="BFFFBF"/>
            </a:solidFill>
            <a:ln w="3175">
              <a:solidFill>
                <a:srgbClr val="000000"/>
              </a:solidFill>
              <a:miter lim="800000"/>
              <a:headEnd/>
              <a:tailEnd/>
            </a:ln>
          </p:spPr>
          <p:txBody>
            <a:bodyPr/>
            <a:lstStyle/>
            <a:p>
              <a:endParaRPr lang="nl-NL"/>
            </a:p>
          </p:txBody>
        </p:sp>
        <p:sp>
          <p:nvSpPr>
            <p:cNvPr id="120892" name="Rectangle 14"/>
            <p:cNvSpPr>
              <a:spLocks noChangeArrowheads="1"/>
            </p:cNvSpPr>
            <p:nvPr/>
          </p:nvSpPr>
          <p:spPr bwMode="auto">
            <a:xfrm>
              <a:off x="305" y="2505"/>
              <a:ext cx="48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Container</a:t>
              </a:r>
              <a:endParaRPr lang="en-US" altLang="zh-CN" sz="3200" b="1" i="0">
                <a:ea typeface="宋体" pitchFamily="2" charset="-122"/>
              </a:endParaRPr>
            </a:p>
          </p:txBody>
        </p:sp>
        <p:sp>
          <p:nvSpPr>
            <p:cNvPr id="120893" name="Rectangle 15"/>
            <p:cNvSpPr>
              <a:spLocks noChangeArrowheads="1"/>
            </p:cNvSpPr>
            <p:nvPr/>
          </p:nvSpPr>
          <p:spPr bwMode="auto">
            <a:xfrm>
              <a:off x="249" y="772"/>
              <a:ext cx="2273" cy="1605"/>
            </a:xfrm>
            <a:prstGeom prst="rect">
              <a:avLst/>
            </a:prstGeom>
            <a:solidFill>
              <a:srgbClr val="BFFFBF"/>
            </a:solidFill>
            <a:ln w="3175">
              <a:solidFill>
                <a:srgbClr val="000000"/>
              </a:solidFill>
              <a:miter lim="800000"/>
              <a:headEnd/>
              <a:tailEnd/>
            </a:ln>
          </p:spPr>
          <p:txBody>
            <a:bodyPr/>
            <a:lstStyle/>
            <a:p>
              <a:endParaRPr lang="nl-NL"/>
            </a:p>
          </p:txBody>
        </p:sp>
        <p:sp>
          <p:nvSpPr>
            <p:cNvPr id="120894" name="Rectangle 16"/>
            <p:cNvSpPr>
              <a:spLocks noChangeArrowheads="1"/>
            </p:cNvSpPr>
            <p:nvPr/>
          </p:nvSpPr>
          <p:spPr bwMode="auto">
            <a:xfrm>
              <a:off x="1222" y="2211"/>
              <a:ext cx="385"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Servant</a:t>
              </a:r>
              <a:endParaRPr lang="en-US" altLang="zh-CN" sz="3200" b="1" i="0">
                <a:ea typeface="宋体" pitchFamily="2" charset="-122"/>
              </a:endParaRPr>
            </a:p>
          </p:txBody>
        </p:sp>
        <p:sp>
          <p:nvSpPr>
            <p:cNvPr id="120895" name="Freeform 17"/>
            <p:cNvSpPr>
              <a:spLocks/>
            </p:cNvSpPr>
            <p:nvPr/>
          </p:nvSpPr>
          <p:spPr bwMode="auto">
            <a:xfrm>
              <a:off x="2653" y="1189"/>
              <a:ext cx="68" cy="115"/>
            </a:xfrm>
            <a:custGeom>
              <a:avLst/>
              <a:gdLst>
                <a:gd name="T0" fmla="*/ 68 w 68"/>
                <a:gd name="T1" fmla="*/ 104 h 115"/>
                <a:gd name="T2" fmla="*/ 68 w 68"/>
                <a:gd name="T3" fmla="*/ 98 h 115"/>
                <a:gd name="T4" fmla="*/ 67 w 68"/>
                <a:gd name="T5" fmla="*/ 94 h 115"/>
                <a:gd name="T6" fmla="*/ 64 w 68"/>
                <a:gd name="T7" fmla="*/ 90 h 115"/>
                <a:gd name="T8" fmla="*/ 58 w 68"/>
                <a:gd name="T9" fmla="*/ 87 h 115"/>
                <a:gd name="T10" fmla="*/ 48 w 68"/>
                <a:gd name="T11" fmla="*/ 83 h 115"/>
                <a:gd name="T12" fmla="*/ 39 w 68"/>
                <a:gd name="T13" fmla="*/ 76 h 115"/>
                <a:gd name="T14" fmla="*/ 34 w 68"/>
                <a:gd name="T15" fmla="*/ 68 h 115"/>
                <a:gd name="T16" fmla="*/ 33 w 68"/>
                <a:gd name="T17" fmla="*/ 57 h 115"/>
                <a:gd name="T18" fmla="*/ 34 w 68"/>
                <a:gd name="T19" fmla="*/ 48 h 115"/>
                <a:gd name="T20" fmla="*/ 39 w 68"/>
                <a:gd name="T21" fmla="*/ 38 h 115"/>
                <a:gd name="T22" fmla="*/ 48 w 68"/>
                <a:gd name="T23" fmla="*/ 31 h 115"/>
                <a:gd name="T24" fmla="*/ 58 w 68"/>
                <a:gd name="T25" fmla="*/ 28 h 115"/>
                <a:gd name="T26" fmla="*/ 64 w 68"/>
                <a:gd name="T27" fmla="*/ 25 h 115"/>
                <a:gd name="T28" fmla="*/ 67 w 68"/>
                <a:gd name="T29" fmla="*/ 21 h 115"/>
                <a:gd name="T30" fmla="*/ 68 w 68"/>
                <a:gd name="T31" fmla="*/ 16 h 115"/>
                <a:gd name="T32" fmla="*/ 68 w 68"/>
                <a:gd name="T33" fmla="*/ 10 h 115"/>
                <a:gd name="T34" fmla="*/ 67 w 68"/>
                <a:gd name="T35" fmla="*/ 6 h 115"/>
                <a:gd name="T36" fmla="*/ 64 w 68"/>
                <a:gd name="T37" fmla="*/ 2 h 115"/>
                <a:gd name="T38" fmla="*/ 58 w 68"/>
                <a:gd name="T39" fmla="*/ 0 h 115"/>
                <a:gd name="T40" fmla="*/ 53 w 68"/>
                <a:gd name="T41" fmla="*/ 0 h 115"/>
                <a:gd name="T42" fmla="*/ 38 w 68"/>
                <a:gd name="T43" fmla="*/ 5 h 115"/>
                <a:gd name="T44" fmla="*/ 25 w 68"/>
                <a:gd name="T45" fmla="*/ 11 h 115"/>
                <a:gd name="T46" fmla="*/ 14 w 68"/>
                <a:gd name="T47" fmla="*/ 21 h 115"/>
                <a:gd name="T48" fmla="*/ 6 w 68"/>
                <a:gd name="T49" fmla="*/ 31 h 115"/>
                <a:gd name="T50" fmla="*/ 2 w 68"/>
                <a:gd name="T51" fmla="*/ 44 h 115"/>
                <a:gd name="T52" fmla="*/ 0 w 68"/>
                <a:gd name="T53" fmla="*/ 57 h 115"/>
                <a:gd name="T54" fmla="*/ 2 w 68"/>
                <a:gd name="T55" fmla="*/ 71 h 115"/>
                <a:gd name="T56" fmla="*/ 6 w 68"/>
                <a:gd name="T57" fmla="*/ 83 h 115"/>
                <a:gd name="T58" fmla="*/ 14 w 68"/>
                <a:gd name="T59" fmla="*/ 94 h 115"/>
                <a:gd name="T60" fmla="*/ 25 w 68"/>
                <a:gd name="T61" fmla="*/ 103 h 115"/>
                <a:gd name="T62" fmla="*/ 38 w 68"/>
                <a:gd name="T63" fmla="*/ 111 h 115"/>
                <a:gd name="T64" fmla="*/ 53 w 68"/>
                <a:gd name="T65" fmla="*/ 115 h 115"/>
                <a:gd name="T66" fmla="*/ 58 w 68"/>
                <a:gd name="T67" fmla="*/ 115 h 115"/>
                <a:gd name="T68" fmla="*/ 64 w 68"/>
                <a:gd name="T69" fmla="*/ 113 h 115"/>
                <a:gd name="T70" fmla="*/ 67 w 68"/>
                <a:gd name="T71" fmla="*/ 109 h 115"/>
                <a:gd name="T72" fmla="*/ 68 w 68"/>
                <a:gd name="T73" fmla="*/ 104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5"/>
                <a:gd name="T113" fmla="*/ 68 w 68"/>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5">
                  <a:moveTo>
                    <a:pt x="68" y="104"/>
                  </a:moveTo>
                  <a:lnTo>
                    <a:pt x="68" y="98"/>
                  </a:lnTo>
                  <a:lnTo>
                    <a:pt x="67" y="94"/>
                  </a:lnTo>
                  <a:lnTo>
                    <a:pt x="64" y="90"/>
                  </a:lnTo>
                  <a:lnTo>
                    <a:pt x="58" y="87"/>
                  </a:lnTo>
                  <a:lnTo>
                    <a:pt x="48" y="83"/>
                  </a:lnTo>
                  <a:lnTo>
                    <a:pt x="39" y="76"/>
                  </a:lnTo>
                  <a:lnTo>
                    <a:pt x="34" y="68"/>
                  </a:lnTo>
                  <a:lnTo>
                    <a:pt x="33" y="57"/>
                  </a:lnTo>
                  <a:lnTo>
                    <a:pt x="34" y="48"/>
                  </a:lnTo>
                  <a:lnTo>
                    <a:pt x="39" y="38"/>
                  </a:lnTo>
                  <a:lnTo>
                    <a:pt x="48" y="31"/>
                  </a:lnTo>
                  <a:lnTo>
                    <a:pt x="58" y="28"/>
                  </a:lnTo>
                  <a:lnTo>
                    <a:pt x="64" y="25"/>
                  </a:lnTo>
                  <a:lnTo>
                    <a:pt x="67" y="21"/>
                  </a:lnTo>
                  <a:lnTo>
                    <a:pt x="68" y="16"/>
                  </a:lnTo>
                  <a:lnTo>
                    <a:pt x="68" y="10"/>
                  </a:lnTo>
                  <a:lnTo>
                    <a:pt x="67" y="6"/>
                  </a:lnTo>
                  <a:lnTo>
                    <a:pt x="64" y="2"/>
                  </a:lnTo>
                  <a:lnTo>
                    <a:pt x="58" y="0"/>
                  </a:lnTo>
                  <a:lnTo>
                    <a:pt x="53" y="0"/>
                  </a:lnTo>
                  <a:lnTo>
                    <a:pt x="38" y="5"/>
                  </a:lnTo>
                  <a:lnTo>
                    <a:pt x="25" y="11"/>
                  </a:lnTo>
                  <a:lnTo>
                    <a:pt x="14" y="21"/>
                  </a:lnTo>
                  <a:lnTo>
                    <a:pt x="6" y="31"/>
                  </a:lnTo>
                  <a:lnTo>
                    <a:pt x="2" y="44"/>
                  </a:lnTo>
                  <a:lnTo>
                    <a:pt x="0" y="57"/>
                  </a:lnTo>
                  <a:lnTo>
                    <a:pt x="2" y="71"/>
                  </a:lnTo>
                  <a:lnTo>
                    <a:pt x="6" y="83"/>
                  </a:lnTo>
                  <a:lnTo>
                    <a:pt x="14" y="94"/>
                  </a:lnTo>
                  <a:lnTo>
                    <a:pt x="25" y="103"/>
                  </a:lnTo>
                  <a:lnTo>
                    <a:pt x="38" y="111"/>
                  </a:lnTo>
                  <a:lnTo>
                    <a:pt x="53" y="115"/>
                  </a:lnTo>
                  <a:lnTo>
                    <a:pt x="58" y="115"/>
                  </a:lnTo>
                  <a:lnTo>
                    <a:pt x="64" y="113"/>
                  </a:lnTo>
                  <a:lnTo>
                    <a:pt x="67" y="109"/>
                  </a:lnTo>
                  <a:lnTo>
                    <a:pt x="68" y="104"/>
                  </a:lnTo>
                  <a:close/>
                </a:path>
              </a:pathLst>
            </a:custGeom>
            <a:solidFill>
              <a:srgbClr val="FFFF97"/>
            </a:solidFill>
            <a:ln w="11113">
              <a:solidFill>
                <a:srgbClr val="000000"/>
              </a:solidFill>
              <a:round/>
              <a:headEnd/>
              <a:tailEnd/>
            </a:ln>
          </p:spPr>
          <p:txBody>
            <a:bodyPr/>
            <a:lstStyle/>
            <a:p>
              <a:endParaRPr lang="nl-NL"/>
            </a:p>
          </p:txBody>
        </p:sp>
        <p:sp>
          <p:nvSpPr>
            <p:cNvPr id="120896" name="Freeform 18"/>
            <p:cNvSpPr>
              <a:spLocks/>
            </p:cNvSpPr>
            <p:nvPr/>
          </p:nvSpPr>
          <p:spPr bwMode="auto">
            <a:xfrm>
              <a:off x="17" y="947"/>
              <a:ext cx="65" cy="56"/>
            </a:xfrm>
            <a:custGeom>
              <a:avLst/>
              <a:gdLst>
                <a:gd name="T0" fmla="*/ 0 w 65"/>
                <a:gd name="T1" fmla="*/ 29 h 56"/>
                <a:gd name="T2" fmla="*/ 2 w 65"/>
                <a:gd name="T3" fmla="*/ 18 h 56"/>
                <a:gd name="T4" fmla="*/ 7 w 65"/>
                <a:gd name="T5" fmla="*/ 10 h 56"/>
                <a:gd name="T6" fmla="*/ 16 w 65"/>
                <a:gd name="T7" fmla="*/ 4 h 56"/>
                <a:gd name="T8" fmla="*/ 27 w 65"/>
                <a:gd name="T9" fmla="*/ 0 h 56"/>
                <a:gd name="T10" fmla="*/ 38 w 65"/>
                <a:gd name="T11" fmla="*/ 0 h 56"/>
                <a:gd name="T12" fmla="*/ 50 w 65"/>
                <a:gd name="T13" fmla="*/ 4 h 56"/>
                <a:gd name="T14" fmla="*/ 58 w 65"/>
                <a:gd name="T15" fmla="*/ 10 h 56"/>
                <a:gd name="T16" fmla="*/ 64 w 65"/>
                <a:gd name="T17" fmla="*/ 18 h 56"/>
                <a:gd name="T18" fmla="*/ 65 w 65"/>
                <a:gd name="T19" fmla="*/ 29 h 56"/>
                <a:gd name="T20" fmla="*/ 64 w 65"/>
                <a:gd name="T21" fmla="*/ 38 h 56"/>
                <a:gd name="T22" fmla="*/ 58 w 65"/>
                <a:gd name="T23" fmla="*/ 47 h 56"/>
                <a:gd name="T24" fmla="*/ 50 w 65"/>
                <a:gd name="T25" fmla="*/ 53 h 56"/>
                <a:gd name="T26" fmla="*/ 38 w 65"/>
                <a:gd name="T27" fmla="*/ 56 h 56"/>
                <a:gd name="T28" fmla="*/ 27 w 65"/>
                <a:gd name="T29" fmla="*/ 56 h 56"/>
                <a:gd name="T30" fmla="*/ 16 w 65"/>
                <a:gd name="T31" fmla="*/ 53 h 56"/>
                <a:gd name="T32" fmla="*/ 7 w 65"/>
                <a:gd name="T33" fmla="*/ 47 h 56"/>
                <a:gd name="T34" fmla="*/ 2 w 65"/>
                <a:gd name="T35" fmla="*/ 38 h 56"/>
                <a:gd name="T36" fmla="*/ 0 w 65"/>
                <a:gd name="T37" fmla="*/ 29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6"/>
                <a:gd name="T59" fmla="*/ 65 w 65"/>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6">
                  <a:moveTo>
                    <a:pt x="0" y="29"/>
                  </a:moveTo>
                  <a:lnTo>
                    <a:pt x="2" y="18"/>
                  </a:lnTo>
                  <a:lnTo>
                    <a:pt x="7" y="10"/>
                  </a:lnTo>
                  <a:lnTo>
                    <a:pt x="16" y="4"/>
                  </a:lnTo>
                  <a:lnTo>
                    <a:pt x="27" y="0"/>
                  </a:lnTo>
                  <a:lnTo>
                    <a:pt x="38" y="0"/>
                  </a:lnTo>
                  <a:lnTo>
                    <a:pt x="50" y="4"/>
                  </a:lnTo>
                  <a:lnTo>
                    <a:pt x="58" y="10"/>
                  </a:lnTo>
                  <a:lnTo>
                    <a:pt x="64" y="18"/>
                  </a:lnTo>
                  <a:lnTo>
                    <a:pt x="65" y="29"/>
                  </a:lnTo>
                  <a:lnTo>
                    <a:pt x="64" y="38"/>
                  </a:lnTo>
                  <a:lnTo>
                    <a:pt x="58" y="47"/>
                  </a:lnTo>
                  <a:lnTo>
                    <a:pt x="50" y="53"/>
                  </a:lnTo>
                  <a:lnTo>
                    <a:pt x="38" y="56"/>
                  </a:lnTo>
                  <a:lnTo>
                    <a:pt x="27" y="56"/>
                  </a:lnTo>
                  <a:lnTo>
                    <a:pt x="16" y="53"/>
                  </a:lnTo>
                  <a:lnTo>
                    <a:pt x="7" y="47"/>
                  </a:lnTo>
                  <a:lnTo>
                    <a:pt x="2" y="38"/>
                  </a:lnTo>
                  <a:lnTo>
                    <a:pt x="0" y="29"/>
                  </a:lnTo>
                  <a:close/>
                </a:path>
              </a:pathLst>
            </a:custGeom>
            <a:solidFill>
              <a:srgbClr val="BDFFFF"/>
            </a:solidFill>
            <a:ln w="11113">
              <a:solidFill>
                <a:srgbClr val="000000"/>
              </a:solidFill>
              <a:round/>
              <a:headEnd/>
              <a:tailEnd/>
            </a:ln>
          </p:spPr>
          <p:txBody>
            <a:bodyPr/>
            <a:lstStyle/>
            <a:p>
              <a:endParaRPr lang="nl-NL"/>
            </a:p>
          </p:txBody>
        </p:sp>
        <p:sp>
          <p:nvSpPr>
            <p:cNvPr id="120897" name="Freeform 19"/>
            <p:cNvSpPr>
              <a:spLocks/>
            </p:cNvSpPr>
            <p:nvPr/>
          </p:nvSpPr>
          <p:spPr bwMode="auto">
            <a:xfrm>
              <a:off x="23" y="1563"/>
              <a:ext cx="106" cy="90"/>
            </a:xfrm>
            <a:custGeom>
              <a:avLst/>
              <a:gdLst>
                <a:gd name="T0" fmla="*/ 79 w 106"/>
                <a:gd name="T1" fmla="*/ 0 h 90"/>
                <a:gd name="T2" fmla="*/ 106 w 106"/>
                <a:gd name="T3" fmla="*/ 45 h 90"/>
                <a:gd name="T4" fmla="*/ 79 w 106"/>
                <a:gd name="T5" fmla="*/ 90 h 90"/>
                <a:gd name="T6" fmla="*/ 0 w 106"/>
                <a:gd name="T7" fmla="*/ 90 h 90"/>
                <a:gd name="T8" fmla="*/ 27 w 106"/>
                <a:gd name="T9" fmla="*/ 45 h 90"/>
                <a:gd name="T10" fmla="*/ 0 w 106"/>
                <a:gd name="T11" fmla="*/ 0 h 90"/>
                <a:gd name="T12" fmla="*/ 79 w 106"/>
                <a:gd name="T13" fmla="*/ 0 h 90"/>
                <a:gd name="T14" fmla="*/ 0 60000 65536"/>
                <a:gd name="T15" fmla="*/ 0 60000 65536"/>
                <a:gd name="T16" fmla="*/ 0 60000 65536"/>
                <a:gd name="T17" fmla="*/ 0 60000 65536"/>
                <a:gd name="T18" fmla="*/ 0 60000 65536"/>
                <a:gd name="T19" fmla="*/ 0 60000 65536"/>
                <a:gd name="T20" fmla="*/ 0 60000 65536"/>
                <a:gd name="T21" fmla="*/ 0 w 106"/>
                <a:gd name="T22" fmla="*/ 0 h 90"/>
                <a:gd name="T23" fmla="*/ 106 w 10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0">
                  <a:moveTo>
                    <a:pt x="79" y="0"/>
                  </a:moveTo>
                  <a:lnTo>
                    <a:pt x="106" y="45"/>
                  </a:lnTo>
                  <a:lnTo>
                    <a:pt x="79" y="90"/>
                  </a:lnTo>
                  <a:lnTo>
                    <a:pt x="0" y="90"/>
                  </a:lnTo>
                  <a:lnTo>
                    <a:pt x="27" y="45"/>
                  </a:lnTo>
                  <a:lnTo>
                    <a:pt x="0" y="0"/>
                  </a:lnTo>
                  <a:lnTo>
                    <a:pt x="79" y="0"/>
                  </a:lnTo>
                  <a:close/>
                </a:path>
              </a:pathLst>
            </a:custGeom>
            <a:solidFill>
              <a:srgbClr val="FFBFBF"/>
            </a:solidFill>
            <a:ln w="11113">
              <a:solidFill>
                <a:srgbClr val="000000"/>
              </a:solidFill>
              <a:round/>
              <a:headEnd/>
              <a:tailEnd/>
            </a:ln>
          </p:spPr>
          <p:txBody>
            <a:bodyPr/>
            <a:lstStyle/>
            <a:p>
              <a:endParaRPr lang="nl-NL"/>
            </a:p>
          </p:txBody>
        </p:sp>
        <p:sp>
          <p:nvSpPr>
            <p:cNvPr id="120898" name="Freeform 20"/>
            <p:cNvSpPr>
              <a:spLocks/>
            </p:cNvSpPr>
            <p:nvPr/>
          </p:nvSpPr>
          <p:spPr bwMode="auto">
            <a:xfrm>
              <a:off x="2653" y="1699"/>
              <a:ext cx="105" cy="90"/>
            </a:xfrm>
            <a:custGeom>
              <a:avLst/>
              <a:gdLst>
                <a:gd name="T0" fmla="*/ 0 w 105"/>
                <a:gd name="T1" fmla="*/ 0 h 90"/>
                <a:gd name="T2" fmla="*/ 0 w 105"/>
                <a:gd name="T3" fmla="*/ 90 h 90"/>
                <a:gd name="T4" fmla="*/ 78 w 105"/>
                <a:gd name="T5" fmla="*/ 90 h 90"/>
                <a:gd name="T6" fmla="*/ 105 w 105"/>
                <a:gd name="T7" fmla="*/ 45 h 90"/>
                <a:gd name="T8" fmla="*/ 78 w 105"/>
                <a:gd name="T9" fmla="*/ 0 h 90"/>
                <a:gd name="T10" fmla="*/ 0 w 105"/>
                <a:gd name="T11" fmla="*/ 0 h 90"/>
                <a:gd name="T12" fmla="*/ 0 60000 65536"/>
                <a:gd name="T13" fmla="*/ 0 60000 65536"/>
                <a:gd name="T14" fmla="*/ 0 60000 65536"/>
                <a:gd name="T15" fmla="*/ 0 60000 65536"/>
                <a:gd name="T16" fmla="*/ 0 60000 65536"/>
                <a:gd name="T17" fmla="*/ 0 60000 65536"/>
                <a:gd name="T18" fmla="*/ 0 w 105"/>
                <a:gd name="T19" fmla="*/ 0 h 90"/>
                <a:gd name="T20" fmla="*/ 105 w 105"/>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5" h="90">
                  <a:moveTo>
                    <a:pt x="0" y="0"/>
                  </a:moveTo>
                  <a:lnTo>
                    <a:pt x="0" y="90"/>
                  </a:lnTo>
                  <a:lnTo>
                    <a:pt x="78" y="90"/>
                  </a:lnTo>
                  <a:lnTo>
                    <a:pt x="105" y="45"/>
                  </a:lnTo>
                  <a:lnTo>
                    <a:pt x="78" y="0"/>
                  </a:lnTo>
                  <a:lnTo>
                    <a:pt x="0" y="0"/>
                  </a:lnTo>
                  <a:close/>
                </a:path>
              </a:pathLst>
            </a:custGeom>
            <a:solidFill>
              <a:srgbClr val="BFFFBF"/>
            </a:solidFill>
            <a:ln w="17463">
              <a:solidFill>
                <a:srgbClr val="000000"/>
              </a:solidFill>
              <a:round/>
              <a:headEnd/>
              <a:tailEnd/>
            </a:ln>
          </p:spPr>
          <p:txBody>
            <a:bodyPr/>
            <a:lstStyle/>
            <a:p>
              <a:endParaRPr lang="nl-NL"/>
            </a:p>
          </p:txBody>
        </p:sp>
        <p:sp>
          <p:nvSpPr>
            <p:cNvPr id="120899" name="Rectangle 21"/>
            <p:cNvSpPr>
              <a:spLocks noChangeArrowheads="1"/>
            </p:cNvSpPr>
            <p:nvPr/>
          </p:nvSpPr>
          <p:spPr bwMode="auto">
            <a:xfrm>
              <a:off x="30" y="2037"/>
              <a:ext cx="105" cy="45"/>
            </a:xfrm>
            <a:prstGeom prst="rect">
              <a:avLst/>
            </a:prstGeom>
            <a:solidFill>
              <a:srgbClr val="00FFFF"/>
            </a:solidFill>
            <a:ln w="11113">
              <a:solidFill>
                <a:srgbClr val="000000"/>
              </a:solidFill>
              <a:miter lim="800000"/>
              <a:headEnd/>
              <a:tailEnd/>
            </a:ln>
          </p:spPr>
          <p:txBody>
            <a:bodyPr/>
            <a:lstStyle/>
            <a:p>
              <a:endParaRPr lang="nl-NL"/>
            </a:p>
          </p:txBody>
        </p:sp>
        <p:sp>
          <p:nvSpPr>
            <p:cNvPr id="120900" name="Rectangle 22"/>
            <p:cNvSpPr>
              <a:spLocks noChangeArrowheads="1"/>
            </p:cNvSpPr>
            <p:nvPr/>
          </p:nvSpPr>
          <p:spPr bwMode="auto">
            <a:xfrm>
              <a:off x="1604" y="817"/>
              <a:ext cx="787" cy="1017"/>
            </a:xfrm>
            <a:prstGeom prst="rect">
              <a:avLst/>
            </a:prstGeom>
            <a:solidFill>
              <a:srgbClr val="BDFFFF"/>
            </a:solidFill>
            <a:ln w="3175">
              <a:solidFill>
                <a:srgbClr val="000000"/>
              </a:solidFill>
              <a:miter lim="800000"/>
              <a:headEnd/>
              <a:tailEnd/>
            </a:ln>
          </p:spPr>
          <p:txBody>
            <a:bodyPr/>
            <a:lstStyle/>
            <a:p>
              <a:endParaRPr lang="nl-NL"/>
            </a:p>
          </p:txBody>
        </p:sp>
        <p:sp>
          <p:nvSpPr>
            <p:cNvPr id="120901" name="Rectangle 23"/>
            <p:cNvSpPr>
              <a:spLocks noChangeArrowheads="1"/>
            </p:cNvSpPr>
            <p:nvPr/>
          </p:nvSpPr>
          <p:spPr bwMode="auto">
            <a:xfrm>
              <a:off x="1757" y="1151"/>
              <a:ext cx="534"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Component</a:t>
              </a:r>
              <a:endParaRPr lang="en-US" altLang="zh-CN" sz="3200" b="1" i="0">
                <a:ea typeface="宋体" pitchFamily="2" charset="-122"/>
              </a:endParaRPr>
            </a:p>
          </p:txBody>
        </p:sp>
        <p:sp>
          <p:nvSpPr>
            <p:cNvPr id="120902" name="Rectangle 24"/>
            <p:cNvSpPr>
              <a:spLocks noChangeArrowheads="1"/>
            </p:cNvSpPr>
            <p:nvPr/>
          </p:nvSpPr>
          <p:spPr bwMode="auto">
            <a:xfrm>
              <a:off x="1840" y="1265"/>
              <a:ext cx="368"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Specific</a:t>
              </a:r>
              <a:endParaRPr lang="en-US" altLang="zh-CN" sz="3200" b="1" i="0">
                <a:ea typeface="宋体" pitchFamily="2" charset="-122"/>
              </a:endParaRPr>
            </a:p>
          </p:txBody>
        </p:sp>
        <p:sp>
          <p:nvSpPr>
            <p:cNvPr id="120903" name="Rectangle 25"/>
            <p:cNvSpPr>
              <a:spLocks noChangeArrowheads="1"/>
            </p:cNvSpPr>
            <p:nvPr/>
          </p:nvSpPr>
          <p:spPr bwMode="auto">
            <a:xfrm>
              <a:off x="1845" y="1380"/>
              <a:ext cx="357"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Context</a:t>
              </a:r>
              <a:endParaRPr lang="en-US" altLang="zh-CN" sz="3200" b="1" i="0">
                <a:ea typeface="宋体" pitchFamily="2" charset="-122"/>
              </a:endParaRPr>
            </a:p>
          </p:txBody>
        </p:sp>
        <p:sp>
          <p:nvSpPr>
            <p:cNvPr id="120904" name="Rectangle 26"/>
            <p:cNvSpPr>
              <a:spLocks noChangeArrowheads="1"/>
            </p:cNvSpPr>
            <p:nvPr/>
          </p:nvSpPr>
          <p:spPr bwMode="auto">
            <a:xfrm>
              <a:off x="1604" y="1834"/>
              <a:ext cx="787" cy="339"/>
            </a:xfrm>
            <a:prstGeom prst="rect">
              <a:avLst/>
            </a:prstGeom>
            <a:solidFill>
              <a:srgbClr val="FFBFBF"/>
            </a:solidFill>
            <a:ln w="3175">
              <a:solidFill>
                <a:srgbClr val="000000"/>
              </a:solidFill>
              <a:miter lim="800000"/>
              <a:headEnd/>
              <a:tailEnd/>
            </a:ln>
          </p:spPr>
          <p:txBody>
            <a:bodyPr/>
            <a:lstStyle/>
            <a:p>
              <a:endParaRPr lang="nl-NL"/>
            </a:p>
          </p:txBody>
        </p:sp>
        <p:sp>
          <p:nvSpPr>
            <p:cNvPr id="120905" name="Rectangle 27"/>
            <p:cNvSpPr>
              <a:spLocks noChangeArrowheads="1"/>
            </p:cNvSpPr>
            <p:nvPr/>
          </p:nvSpPr>
          <p:spPr bwMode="auto">
            <a:xfrm>
              <a:off x="1737" y="1944"/>
              <a:ext cx="575"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CCMContext</a:t>
              </a:r>
              <a:endParaRPr lang="en-US" altLang="zh-CN" sz="3200" b="1" i="0">
                <a:ea typeface="宋体" pitchFamily="2" charset="-122"/>
              </a:endParaRPr>
            </a:p>
          </p:txBody>
        </p:sp>
        <p:sp>
          <p:nvSpPr>
            <p:cNvPr id="120906" name="Freeform 28"/>
            <p:cNvSpPr>
              <a:spLocks/>
            </p:cNvSpPr>
            <p:nvPr/>
          </p:nvSpPr>
          <p:spPr bwMode="auto">
            <a:xfrm>
              <a:off x="2653" y="1563"/>
              <a:ext cx="105" cy="90"/>
            </a:xfrm>
            <a:custGeom>
              <a:avLst/>
              <a:gdLst>
                <a:gd name="T0" fmla="*/ 0 w 105"/>
                <a:gd name="T1" fmla="*/ 0 h 90"/>
                <a:gd name="T2" fmla="*/ 0 w 105"/>
                <a:gd name="T3" fmla="*/ 90 h 90"/>
                <a:gd name="T4" fmla="*/ 78 w 105"/>
                <a:gd name="T5" fmla="*/ 90 h 90"/>
                <a:gd name="T6" fmla="*/ 105 w 105"/>
                <a:gd name="T7" fmla="*/ 45 h 90"/>
                <a:gd name="T8" fmla="*/ 78 w 105"/>
                <a:gd name="T9" fmla="*/ 0 h 90"/>
                <a:gd name="T10" fmla="*/ 0 w 105"/>
                <a:gd name="T11" fmla="*/ 0 h 90"/>
                <a:gd name="T12" fmla="*/ 0 60000 65536"/>
                <a:gd name="T13" fmla="*/ 0 60000 65536"/>
                <a:gd name="T14" fmla="*/ 0 60000 65536"/>
                <a:gd name="T15" fmla="*/ 0 60000 65536"/>
                <a:gd name="T16" fmla="*/ 0 60000 65536"/>
                <a:gd name="T17" fmla="*/ 0 60000 65536"/>
                <a:gd name="T18" fmla="*/ 0 w 105"/>
                <a:gd name="T19" fmla="*/ 0 h 90"/>
                <a:gd name="T20" fmla="*/ 105 w 105"/>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5" h="90">
                  <a:moveTo>
                    <a:pt x="0" y="0"/>
                  </a:moveTo>
                  <a:lnTo>
                    <a:pt x="0" y="90"/>
                  </a:lnTo>
                  <a:lnTo>
                    <a:pt x="78" y="90"/>
                  </a:lnTo>
                  <a:lnTo>
                    <a:pt x="105" y="45"/>
                  </a:lnTo>
                  <a:lnTo>
                    <a:pt x="78" y="0"/>
                  </a:lnTo>
                  <a:lnTo>
                    <a:pt x="0" y="0"/>
                  </a:lnTo>
                  <a:close/>
                </a:path>
              </a:pathLst>
            </a:custGeom>
            <a:solidFill>
              <a:srgbClr val="BFFFBF"/>
            </a:solidFill>
            <a:ln w="11113">
              <a:solidFill>
                <a:srgbClr val="000000"/>
              </a:solidFill>
              <a:round/>
              <a:headEnd/>
              <a:tailEnd/>
            </a:ln>
          </p:spPr>
          <p:txBody>
            <a:bodyPr/>
            <a:lstStyle/>
            <a:p>
              <a:endParaRPr lang="nl-NL"/>
            </a:p>
          </p:txBody>
        </p:sp>
        <p:sp>
          <p:nvSpPr>
            <p:cNvPr id="120907" name="Freeform 29"/>
            <p:cNvSpPr>
              <a:spLocks/>
            </p:cNvSpPr>
            <p:nvPr/>
          </p:nvSpPr>
          <p:spPr bwMode="auto">
            <a:xfrm>
              <a:off x="2653" y="1427"/>
              <a:ext cx="105" cy="91"/>
            </a:xfrm>
            <a:custGeom>
              <a:avLst/>
              <a:gdLst>
                <a:gd name="T0" fmla="*/ 0 w 105"/>
                <a:gd name="T1" fmla="*/ 0 h 91"/>
                <a:gd name="T2" fmla="*/ 0 w 105"/>
                <a:gd name="T3" fmla="*/ 91 h 91"/>
                <a:gd name="T4" fmla="*/ 78 w 105"/>
                <a:gd name="T5" fmla="*/ 91 h 91"/>
                <a:gd name="T6" fmla="*/ 105 w 105"/>
                <a:gd name="T7" fmla="*/ 45 h 91"/>
                <a:gd name="T8" fmla="*/ 78 w 105"/>
                <a:gd name="T9" fmla="*/ 0 h 91"/>
                <a:gd name="T10" fmla="*/ 0 w 105"/>
                <a:gd name="T11" fmla="*/ 0 h 91"/>
                <a:gd name="T12" fmla="*/ 0 60000 65536"/>
                <a:gd name="T13" fmla="*/ 0 60000 65536"/>
                <a:gd name="T14" fmla="*/ 0 60000 65536"/>
                <a:gd name="T15" fmla="*/ 0 60000 65536"/>
                <a:gd name="T16" fmla="*/ 0 60000 65536"/>
                <a:gd name="T17" fmla="*/ 0 60000 65536"/>
                <a:gd name="T18" fmla="*/ 0 w 105"/>
                <a:gd name="T19" fmla="*/ 0 h 91"/>
                <a:gd name="T20" fmla="*/ 105 w 105"/>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5" h="91">
                  <a:moveTo>
                    <a:pt x="0" y="0"/>
                  </a:moveTo>
                  <a:lnTo>
                    <a:pt x="0" y="91"/>
                  </a:lnTo>
                  <a:lnTo>
                    <a:pt x="78" y="91"/>
                  </a:lnTo>
                  <a:lnTo>
                    <a:pt x="105" y="45"/>
                  </a:lnTo>
                  <a:lnTo>
                    <a:pt x="78" y="0"/>
                  </a:lnTo>
                  <a:lnTo>
                    <a:pt x="0" y="0"/>
                  </a:lnTo>
                  <a:close/>
                </a:path>
              </a:pathLst>
            </a:custGeom>
            <a:solidFill>
              <a:srgbClr val="BFFFBF"/>
            </a:solidFill>
            <a:ln w="11113">
              <a:solidFill>
                <a:srgbClr val="000000"/>
              </a:solidFill>
              <a:round/>
              <a:headEnd/>
              <a:tailEnd/>
            </a:ln>
          </p:spPr>
          <p:txBody>
            <a:bodyPr/>
            <a:lstStyle/>
            <a:p>
              <a:endParaRPr lang="nl-NL"/>
            </a:p>
          </p:txBody>
        </p:sp>
        <p:sp>
          <p:nvSpPr>
            <p:cNvPr id="120908" name="Freeform 30"/>
            <p:cNvSpPr>
              <a:spLocks/>
            </p:cNvSpPr>
            <p:nvPr/>
          </p:nvSpPr>
          <p:spPr bwMode="auto">
            <a:xfrm>
              <a:off x="2653" y="1050"/>
              <a:ext cx="68" cy="116"/>
            </a:xfrm>
            <a:custGeom>
              <a:avLst/>
              <a:gdLst>
                <a:gd name="T0" fmla="*/ 68 w 68"/>
                <a:gd name="T1" fmla="*/ 105 h 116"/>
                <a:gd name="T2" fmla="*/ 68 w 68"/>
                <a:gd name="T3" fmla="*/ 99 h 116"/>
                <a:gd name="T4" fmla="*/ 67 w 68"/>
                <a:gd name="T5" fmla="*/ 94 h 116"/>
                <a:gd name="T6" fmla="*/ 64 w 68"/>
                <a:gd name="T7" fmla="*/ 90 h 116"/>
                <a:gd name="T8" fmla="*/ 58 w 68"/>
                <a:gd name="T9" fmla="*/ 88 h 116"/>
                <a:gd name="T10" fmla="*/ 48 w 68"/>
                <a:gd name="T11" fmla="*/ 83 h 116"/>
                <a:gd name="T12" fmla="*/ 39 w 68"/>
                <a:gd name="T13" fmla="*/ 77 h 116"/>
                <a:gd name="T14" fmla="*/ 34 w 68"/>
                <a:gd name="T15" fmla="*/ 68 h 116"/>
                <a:gd name="T16" fmla="*/ 33 w 68"/>
                <a:gd name="T17" fmla="*/ 58 h 116"/>
                <a:gd name="T18" fmla="*/ 34 w 68"/>
                <a:gd name="T19" fmla="*/ 48 h 116"/>
                <a:gd name="T20" fmla="*/ 39 w 68"/>
                <a:gd name="T21" fmla="*/ 39 h 116"/>
                <a:gd name="T22" fmla="*/ 48 w 68"/>
                <a:gd name="T23" fmla="*/ 32 h 116"/>
                <a:gd name="T24" fmla="*/ 58 w 68"/>
                <a:gd name="T25" fmla="*/ 28 h 116"/>
                <a:gd name="T26" fmla="*/ 64 w 68"/>
                <a:gd name="T27" fmla="*/ 26 h 116"/>
                <a:gd name="T28" fmla="*/ 67 w 68"/>
                <a:gd name="T29" fmla="*/ 22 h 116"/>
                <a:gd name="T30" fmla="*/ 68 w 68"/>
                <a:gd name="T31" fmla="*/ 17 h 116"/>
                <a:gd name="T32" fmla="*/ 68 w 68"/>
                <a:gd name="T33" fmla="*/ 12 h 116"/>
                <a:gd name="T34" fmla="*/ 67 w 68"/>
                <a:gd name="T35" fmla="*/ 6 h 116"/>
                <a:gd name="T36" fmla="*/ 64 w 68"/>
                <a:gd name="T37" fmla="*/ 2 h 116"/>
                <a:gd name="T38" fmla="*/ 58 w 68"/>
                <a:gd name="T39" fmla="*/ 0 h 116"/>
                <a:gd name="T40" fmla="*/ 53 w 68"/>
                <a:gd name="T41" fmla="*/ 0 h 116"/>
                <a:gd name="T42" fmla="*/ 38 w 68"/>
                <a:gd name="T43" fmla="*/ 5 h 116"/>
                <a:gd name="T44" fmla="*/ 25 w 68"/>
                <a:gd name="T45" fmla="*/ 12 h 116"/>
                <a:gd name="T46" fmla="*/ 14 w 68"/>
                <a:gd name="T47" fmla="*/ 21 h 116"/>
                <a:gd name="T48" fmla="*/ 6 w 68"/>
                <a:gd name="T49" fmla="*/ 33 h 116"/>
                <a:gd name="T50" fmla="*/ 2 w 68"/>
                <a:gd name="T51" fmla="*/ 45 h 116"/>
                <a:gd name="T52" fmla="*/ 0 w 68"/>
                <a:gd name="T53" fmla="*/ 58 h 116"/>
                <a:gd name="T54" fmla="*/ 2 w 68"/>
                <a:gd name="T55" fmla="*/ 71 h 116"/>
                <a:gd name="T56" fmla="*/ 6 w 68"/>
                <a:gd name="T57" fmla="*/ 83 h 116"/>
                <a:gd name="T58" fmla="*/ 14 w 68"/>
                <a:gd name="T59" fmla="*/ 95 h 116"/>
                <a:gd name="T60" fmla="*/ 25 w 68"/>
                <a:gd name="T61" fmla="*/ 105 h 116"/>
                <a:gd name="T62" fmla="*/ 38 w 68"/>
                <a:gd name="T63" fmla="*/ 111 h 116"/>
                <a:gd name="T64" fmla="*/ 53 w 68"/>
                <a:gd name="T65" fmla="*/ 116 h 116"/>
                <a:gd name="T66" fmla="*/ 58 w 68"/>
                <a:gd name="T67" fmla="*/ 116 h 116"/>
                <a:gd name="T68" fmla="*/ 64 w 68"/>
                <a:gd name="T69" fmla="*/ 113 h 116"/>
                <a:gd name="T70" fmla="*/ 67 w 68"/>
                <a:gd name="T71" fmla="*/ 109 h 116"/>
                <a:gd name="T72" fmla="*/ 68 w 68"/>
                <a:gd name="T73" fmla="*/ 105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6"/>
                <a:gd name="T113" fmla="*/ 68 w 68"/>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6">
                  <a:moveTo>
                    <a:pt x="68" y="105"/>
                  </a:moveTo>
                  <a:lnTo>
                    <a:pt x="68" y="99"/>
                  </a:lnTo>
                  <a:lnTo>
                    <a:pt x="67" y="94"/>
                  </a:lnTo>
                  <a:lnTo>
                    <a:pt x="64" y="90"/>
                  </a:lnTo>
                  <a:lnTo>
                    <a:pt x="58" y="88"/>
                  </a:lnTo>
                  <a:lnTo>
                    <a:pt x="48" y="83"/>
                  </a:lnTo>
                  <a:lnTo>
                    <a:pt x="39" y="77"/>
                  </a:lnTo>
                  <a:lnTo>
                    <a:pt x="34" y="68"/>
                  </a:lnTo>
                  <a:lnTo>
                    <a:pt x="33" y="58"/>
                  </a:lnTo>
                  <a:lnTo>
                    <a:pt x="34" y="48"/>
                  </a:lnTo>
                  <a:lnTo>
                    <a:pt x="39" y="39"/>
                  </a:lnTo>
                  <a:lnTo>
                    <a:pt x="48" y="32"/>
                  </a:lnTo>
                  <a:lnTo>
                    <a:pt x="58" y="28"/>
                  </a:lnTo>
                  <a:lnTo>
                    <a:pt x="64" y="26"/>
                  </a:lnTo>
                  <a:lnTo>
                    <a:pt x="67" y="22"/>
                  </a:lnTo>
                  <a:lnTo>
                    <a:pt x="68" y="17"/>
                  </a:lnTo>
                  <a:lnTo>
                    <a:pt x="68" y="12"/>
                  </a:lnTo>
                  <a:lnTo>
                    <a:pt x="67" y="6"/>
                  </a:lnTo>
                  <a:lnTo>
                    <a:pt x="64" y="2"/>
                  </a:lnTo>
                  <a:lnTo>
                    <a:pt x="58" y="0"/>
                  </a:lnTo>
                  <a:lnTo>
                    <a:pt x="53" y="0"/>
                  </a:lnTo>
                  <a:lnTo>
                    <a:pt x="38" y="5"/>
                  </a:lnTo>
                  <a:lnTo>
                    <a:pt x="25" y="12"/>
                  </a:lnTo>
                  <a:lnTo>
                    <a:pt x="14" y="21"/>
                  </a:lnTo>
                  <a:lnTo>
                    <a:pt x="6" y="33"/>
                  </a:lnTo>
                  <a:lnTo>
                    <a:pt x="2" y="45"/>
                  </a:lnTo>
                  <a:lnTo>
                    <a:pt x="0" y="58"/>
                  </a:lnTo>
                  <a:lnTo>
                    <a:pt x="2" y="71"/>
                  </a:lnTo>
                  <a:lnTo>
                    <a:pt x="6" y="83"/>
                  </a:lnTo>
                  <a:lnTo>
                    <a:pt x="14" y="95"/>
                  </a:lnTo>
                  <a:lnTo>
                    <a:pt x="25" y="105"/>
                  </a:lnTo>
                  <a:lnTo>
                    <a:pt x="38" y="111"/>
                  </a:lnTo>
                  <a:lnTo>
                    <a:pt x="53" y="116"/>
                  </a:lnTo>
                  <a:lnTo>
                    <a:pt x="58" y="116"/>
                  </a:lnTo>
                  <a:lnTo>
                    <a:pt x="64" y="113"/>
                  </a:lnTo>
                  <a:lnTo>
                    <a:pt x="67" y="109"/>
                  </a:lnTo>
                  <a:lnTo>
                    <a:pt x="68" y="105"/>
                  </a:lnTo>
                  <a:close/>
                </a:path>
              </a:pathLst>
            </a:custGeom>
            <a:solidFill>
              <a:srgbClr val="FFFF97"/>
            </a:solidFill>
            <a:ln w="11113">
              <a:solidFill>
                <a:srgbClr val="000000"/>
              </a:solidFill>
              <a:round/>
              <a:headEnd/>
              <a:tailEnd/>
            </a:ln>
          </p:spPr>
          <p:txBody>
            <a:bodyPr/>
            <a:lstStyle/>
            <a:p>
              <a:endParaRPr lang="nl-NL"/>
            </a:p>
          </p:txBody>
        </p:sp>
        <p:sp>
          <p:nvSpPr>
            <p:cNvPr id="120909" name="Freeform 31"/>
            <p:cNvSpPr>
              <a:spLocks/>
            </p:cNvSpPr>
            <p:nvPr/>
          </p:nvSpPr>
          <p:spPr bwMode="auto">
            <a:xfrm>
              <a:off x="2658" y="917"/>
              <a:ext cx="69" cy="116"/>
            </a:xfrm>
            <a:custGeom>
              <a:avLst/>
              <a:gdLst>
                <a:gd name="T0" fmla="*/ 69 w 69"/>
                <a:gd name="T1" fmla="*/ 105 h 116"/>
                <a:gd name="T2" fmla="*/ 69 w 69"/>
                <a:gd name="T3" fmla="*/ 99 h 116"/>
                <a:gd name="T4" fmla="*/ 67 w 69"/>
                <a:gd name="T5" fmla="*/ 94 h 116"/>
                <a:gd name="T6" fmla="*/ 63 w 69"/>
                <a:gd name="T7" fmla="*/ 90 h 116"/>
                <a:gd name="T8" fmla="*/ 59 w 69"/>
                <a:gd name="T9" fmla="*/ 88 h 116"/>
                <a:gd name="T10" fmla="*/ 48 w 69"/>
                <a:gd name="T11" fmla="*/ 84 h 116"/>
                <a:gd name="T12" fmla="*/ 40 w 69"/>
                <a:gd name="T13" fmla="*/ 77 h 116"/>
                <a:gd name="T14" fmla="*/ 34 w 69"/>
                <a:gd name="T15" fmla="*/ 68 h 116"/>
                <a:gd name="T16" fmla="*/ 32 w 69"/>
                <a:gd name="T17" fmla="*/ 59 h 116"/>
                <a:gd name="T18" fmla="*/ 34 w 69"/>
                <a:gd name="T19" fmla="*/ 48 h 116"/>
                <a:gd name="T20" fmla="*/ 40 w 69"/>
                <a:gd name="T21" fmla="*/ 40 h 116"/>
                <a:gd name="T22" fmla="*/ 48 w 69"/>
                <a:gd name="T23" fmla="*/ 33 h 116"/>
                <a:gd name="T24" fmla="*/ 59 w 69"/>
                <a:gd name="T25" fmla="*/ 28 h 116"/>
                <a:gd name="T26" fmla="*/ 63 w 69"/>
                <a:gd name="T27" fmla="*/ 26 h 116"/>
                <a:gd name="T28" fmla="*/ 67 w 69"/>
                <a:gd name="T29" fmla="*/ 22 h 116"/>
                <a:gd name="T30" fmla="*/ 69 w 69"/>
                <a:gd name="T31" fmla="*/ 18 h 116"/>
                <a:gd name="T32" fmla="*/ 69 w 69"/>
                <a:gd name="T33" fmla="*/ 12 h 116"/>
                <a:gd name="T34" fmla="*/ 67 w 69"/>
                <a:gd name="T35" fmla="*/ 7 h 116"/>
                <a:gd name="T36" fmla="*/ 63 w 69"/>
                <a:gd name="T37" fmla="*/ 2 h 116"/>
                <a:gd name="T38" fmla="*/ 58 w 69"/>
                <a:gd name="T39" fmla="*/ 0 h 116"/>
                <a:gd name="T40" fmla="*/ 52 w 69"/>
                <a:gd name="T41" fmla="*/ 0 h 116"/>
                <a:gd name="T42" fmla="*/ 38 w 69"/>
                <a:gd name="T43" fmla="*/ 5 h 116"/>
                <a:gd name="T44" fmla="*/ 24 w 69"/>
                <a:gd name="T45" fmla="*/ 12 h 116"/>
                <a:gd name="T46" fmla="*/ 14 w 69"/>
                <a:gd name="T47" fmla="*/ 21 h 116"/>
                <a:gd name="T48" fmla="*/ 7 w 69"/>
                <a:gd name="T49" fmla="*/ 33 h 116"/>
                <a:gd name="T50" fmla="*/ 1 w 69"/>
                <a:gd name="T51" fmla="*/ 45 h 116"/>
                <a:gd name="T52" fmla="*/ 0 w 69"/>
                <a:gd name="T53" fmla="*/ 59 h 116"/>
                <a:gd name="T54" fmla="*/ 1 w 69"/>
                <a:gd name="T55" fmla="*/ 71 h 116"/>
                <a:gd name="T56" fmla="*/ 7 w 69"/>
                <a:gd name="T57" fmla="*/ 84 h 116"/>
                <a:gd name="T58" fmla="*/ 14 w 69"/>
                <a:gd name="T59" fmla="*/ 95 h 116"/>
                <a:gd name="T60" fmla="*/ 24 w 69"/>
                <a:gd name="T61" fmla="*/ 105 h 116"/>
                <a:gd name="T62" fmla="*/ 38 w 69"/>
                <a:gd name="T63" fmla="*/ 111 h 116"/>
                <a:gd name="T64" fmla="*/ 52 w 69"/>
                <a:gd name="T65" fmla="*/ 116 h 116"/>
                <a:gd name="T66" fmla="*/ 58 w 69"/>
                <a:gd name="T67" fmla="*/ 116 h 116"/>
                <a:gd name="T68" fmla="*/ 63 w 69"/>
                <a:gd name="T69" fmla="*/ 114 h 116"/>
                <a:gd name="T70" fmla="*/ 67 w 69"/>
                <a:gd name="T71" fmla="*/ 110 h 116"/>
                <a:gd name="T72" fmla="*/ 69 w 69"/>
                <a:gd name="T73" fmla="*/ 105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6"/>
                <a:gd name="T113" fmla="*/ 69 w 69"/>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6">
                  <a:moveTo>
                    <a:pt x="69" y="105"/>
                  </a:moveTo>
                  <a:lnTo>
                    <a:pt x="69" y="99"/>
                  </a:lnTo>
                  <a:lnTo>
                    <a:pt x="67" y="94"/>
                  </a:lnTo>
                  <a:lnTo>
                    <a:pt x="63" y="90"/>
                  </a:lnTo>
                  <a:lnTo>
                    <a:pt x="59" y="88"/>
                  </a:lnTo>
                  <a:lnTo>
                    <a:pt x="48" y="84"/>
                  </a:lnTo>
                  <a:lnTo>
                    <a:pt x="40" y="77"/>
                  </a:lnTo>
                  <a:lnTo>
                    <a:pt x="34" y="68"/>
                  </a:lnTo>
                  <a:lnTo>
                    <a:pt x="32" y="59"/>
                  </a:lnTo>
                  <a:lnTo>
                    <a:pt x="34" y="48"/>
                  </a:lnTo>
                  <a:lnTo>
                    <a:pt x="40" y="40"/>
                  </a:lnTo>
                  <a:lnTo>
                    <a:pt x="48" y="33"/>
                  </a:lnTo>
                  <a:lnTo>
                    <a:pt x="59" y="28"/>
                  </a:lnTo>
                  <a:lnTo>
                    <a:pt x="63" y="26"/>
                  </a:lnTo>
                  <a:lnTo>
                    <a:pt x="67" y="22"/>
                  </a:lnTo>
                  <a:lnTo>
                    <a:pt x="69" y="18"/>
                  </a:lnTo>
                  <a:lnTo>
                    <a:pt x="69" y="12"/>
                  </a:lnTo>
                  <a:lnTo>
                    <a:pt x="67" y="7"/>
                  </a:lnTo>
                  <a:lnTo>
                    <a:pt x="63" y="2"/>
                  </a:lnTo>
                  <a:lnTo>
                    <a:pt x="58" y="0"/>
                  </a:lnTo>
                  <a:lnTo>
                    <a:pt x="52" y="0"/>
                  </a:lnTo>
                  <a:lnTo>
                    <a:pt x="38" y="5"/>
                  </a:lnTo>
                  <a:lnTo>
                    <a:pt x="24" y="12"/>
                  </a:lnTo>
                  <a:lnTo>
                    <a:pt x="14" y="21"/>
                  </a:lnTo>
                  <a:lnTo>
                    <a:pt x="7" y="33"/>
                  </a:lnTo>
                  <a:lnTo>
                    <a:pt x="1" y="45"/>
                  </a:lnTo>
                  <a:lnTo>
                    <a:pt x="0" y="59"/>
                  </a:lnTo>
                  <a:lnTo>
                    <a:pt x="1" y="71"/>
                  </a:lnTo>
                  <a:lnTo>
                    <a:pt x="7" y="84"/>
                  </a:lnTo>
                  <a:lnTo>
                    <a:pt x="14" y="95"/>
                  </a:lnTo>
                  <a:lnTo>
                    <a:pt x="24" y="105"/>
                  </a:lnTo>
                  <a:lnTo>
                    <a:pt x="38" y="111"/>
                  </a:lnTo>
                  <a:lnTo>
                    <a:pt x="52" y="116"/>
                  </a:lnTo>
                  <a:lnTo>
                    <a:pt x="58" y="116"/>
                  </a:lnTo>
                  <a:lnTo>
                    <a:pt x="63" y="114"/>
                  </a:lnTo>
                  <a:lnTo>
                    <a:pt x="67" y="110"/>
                  </a:lnTo>
                  <a:lnTo>
                    <a:pt x="69" y="105"/>
                  </a:lnTo>
                  <a:close/>
                </a:path>
              </a:pathLst>
            </a:custGeom>
            <a:solidFill>
              <a:srgbClr val="FFFF97"/>
            </a:solidFill>
            <a:ln w="11113">
              <a:solidFill>
                <a:srgbClr val="000000"/>
              </a:solidFill>
              <a:round/>
              <a:headEnd/>
              <a:tailEnd/>
            </a:ln>
          </p:spPr>
          <p:txBody>
            <a:bodyPr/>
            <a:lstStyle/>
            <a:p>
              <a:endParaRPr lang="nl-NL"/>
            </a:p>
          </p:txBody>
        </p:sp>
        <p:sp>
          <p:nvSpPr>
            <p:cNvPr id="120910" name="Freeform 32"/>
            <p:cNvSpPr>
              <a:spLocks/>
            </p:cNvSpPr>
            <p:nvPr/>
          </p:nvSpPr>
          <p:spPr bwMode="auto">
            <a:xfrm>
              <a:off x="23" y="1699"/>
              <a:ext cx="106" cy="90"/>
            </a:xfrm>
            <a:custGeom>
              <a:avLst/>
              <a:gdLst>
                <a:gd name="T0" fmla="*/ 79 w 106"/>
                <a:gd name="T1" fmla="*/ 0 h 90"/>
                <a:gd name="T2" fmla="*/ 106 w 106"/>
                <a:gd name="T3" fmla="*/ 45 h 90"/>
                <a:gd name="T4" fmla="*/ 79 w 106"/>
                <a:gd name="T5" fmla="*/ 90 h 90"/>
                <a:gd name="T6" fmla="*/ 0 w 106"/>
                <a:gd name="T7" fmla="*/ 90 h 90"/>
                <a:gd name="T8" fmla="*/ 27 w 106"/>
                <a:gd name="T9" fmla="*/ 45 h 90"/>
                <a:gd name="T10" fmla="*/ 0 w 106"/>
                <a:gd name="T11" fmla="*/ 0 h 90"/>
                <a:gd name="T12" fmla="*/ 79 w 106"/>
                <a:gd name="T13" fmla="*/ 0 h 90"/>
                <a:gd name="T14" fmla="*/ 0 60000 65536"/>
                <a:gd name="T15" fmla="*/ 0 60000 65536"/>
                <a:gd name="T16" fmla="*/ 0 60000 65536"/>
                <a:gd name="T17" fmla="*/ 0 60000 65536"/>
                <a:gd name="T18" fmla="*/ 0 60000 65536"/>
                <a:gd name="T19" fmla="*/ 0 60000 65536"/>
                <a:gd name="T20" fmla="*/ 0 60000 65536"/>
                <a:gd name="T21" fmla="*/ 0 w 106"/>
                <a:gd name="T22" fmla="*/ 0 h 90"/>
                <a:gd name="T23" fmla="*/ 106 w 10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0">
                  <a:moveTo>
                    <a:pt x="79" y="0"/>
                  </a:moveTo>
                  <a:lnTo>
                    <a:pt x="106" y="45"/>
                  </a:lnTo>
                  <a:lnTo>
                    <a:pt x="79" y="90"/>
                  </a:lnTo>
                  <a:lnTo>
                    <a:pt x="0" y="90"/>
                  </a:lnTo>
                  <a:lnTo>
                    <a:pt x="27" y="45"/>
                  </a:lnTo>
                  <a:lnTo>
                    <a:pt x="0" y="0"/>
                  </a:lnTo>
                  <a:lnTo>
                    <a:pt x="79" y="0"/>
                  </a:lnTo>
                  <a:close/>
                </a:path>
              </a:pathLst>
            </a:custGeom>
            <a:solidFill>
              <a:srgbClr val="FFBFBF"/>
            </a:solidFill>
            <a:ln w="17463">
              <a:solidFill>
                <a:srgbClr val="000000"/>
              </a:solidFill>
              <a:round/>
              <a:headEnd/>
              <a:tailEnd/>
            </a:ln>
          </p:spPr>
          <p:txBody>
            <a:bodyPr/>
            <a:lstStyle/>
            <a:p>
              <a:endParaRPr lang="nl-NL"/>
            </a:p>
          </p:txBody>
        </p:sp>
        <p:sp>
          <p:nvSpPr>
            <p:cNvPr id="120911" name="Freeform 33"/>
            <p:cNvSpPr>
              <a:spLocks/>
            </p:cNvSpPr>
            <p:nvPr/>
          </p:nvSpPr>
          <p:spPr bwMode="auto">
            <a:xfrm>
              <a:off x="23" y="1427"/>
              <a:ext cx="106" cy="91"/>
            </a:xfrm>
            <a:custGeom>
              <a:avLst/>
              <a:gdLst>
                <a:gd name="T0" fmla="*/ 79 w 106"/>
                <a:gd name="T1" fmla="*/ 0 h 91"/>
                <a:gd name="T2" fmla="*/ 106 w 106"/>
                <a:gd name="T3" fmla="*/ 45 h 91"/>
                <a:gd name="T4" fmla="*/ 79 w 106"/>
                <a:gd name="T5" fmla="*/ 91 h 91"/>
                <a:gd name="T6" fmla="*/ 0 w 106"/>
                <a:gd name="T7" fmla="*/ 91 h 91"/>
                <a:gd name="T8" fmla="*/ 27 w 106"/>
                <a:gd name="T9" fmla="*/ 45 h 91"/>
                <a:gd name="T10" fmla="*/ 0 w 106"/>
                <a:gd name="T11" fmla="*/ 0 h 91"/>
                <a:gd name="T12" fmla="*/ 79 w 106"/>
                <a:gd name="T13" fmla="*/ 0 h 91"/>
                <a:gd name="T14" fmla="*/ 0 60000 65536"/>
                <a:gd name="T15" fmla="*/ 0 60000 65536"/>
                <a:gd name="T16" fmla="*/ 0 60000 65536"/>
                <a:gd name="T17" fmla="*/ 0 60000 65536"/>
                <a:gd name="T18" fmla="*/ 0 60000 65536"/>
                <a:gd name="T19" fmla="*/ 0 60000 65536"/>
                <a:gd name="T20" fmla="*/ 0 60000 65536"/>
                <a:gd name="T21" fmla="*/ 0 w 106"/>
                <a:gd name="T22" fmla="*/ 0 h 91"/>
                <a:gd name="T23" fmla="*/ 106 w 106"/>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91">
                  <a:moveTo>
                    <a:pt x="79" y="0"/>
                  </a:moveTo>
                  <a:lnTo>
                    <a:pt x="106" y="45"/>
                  </a:lnTo>
                  <a:lnTo>
                    <a:pt x="79" y="91"/>
                  </a:lnTo>
                  <a:lnTo>
                    <a:pt x="0" y="91"/>
                  </a:lnTo>
                  <a:lnTo>
                    <a:pt x="27" y="45"/>
                  </a:lnTo>
                  <a:lnTo>
                    <a:pt x="0" y="0"/>
                  </a:lnTo>
                  <a:lnTo>
                    <a:pt x="79" y="0"/>
                  </a:lnTo>
                  <a:close/>
                </a:path>
              </a:pathLst>
            </a:custGeom>
            <a:solidFill>
              <a:srgbClr val="FFBFBF"/>
            </a:solidFill>
            <a:ln w="11113">
              <a:solidFill>
                <a:srgbClr val="000000"/>
              </a:solidFill>
              <a:round/>
              <a:headEnd/>
              <a:tailEnd/>
            </a:ln>
          </p:spPr>
          <p:txBody>
            <a:bodyPr/>
            <a:lstStyle/>
            <a:p>
              <a:endParaRPr lang="nl-NL"/>
            </a:p>
          </p:txBody>
        </p:sp>
        <p:sp>
          <p:nvSpPr>
            <p:cNvPr id="120912" name="Freeform 34"/>
            <p:cNvSpPr>
              <a:spLocks/>
            </p:cNvSpPr>
            <p:nvPr/>
          </p:nvSpPr>
          <p:spPr bwMode="auto">
            <a:xfrm>
              <a:off x="17" y="1080"/>
              <a:ext cx="65" cy="55"/>
            </a:xfrm>
            <a:custGeom>
              <a:avLst/>
              <a:gdLst>
                <a:gd name="T0" fmla="*/ 0 w 65"/>
                <a:gd name="T1" fmla="*/ 28 h 55"/>
                <a:gd name="T2" fmla="*/ 2 w 65"/>
                <a:gd name="T3" fmla="*/ 18 h 55"/>
                <a:gd name="T4" fmla="*/ 7 w 65"/>
                <a:gd name="T5" fmla="*/ 9 h 55"/>
                <a:gd name="T6" fmla="*/ 16 w 65"/>
                <a:gd name="T7" fmla="*/ 4 h 55"/>
                <a:gd name="T8" fmla="*/ 27 w 65"/>
                <a:gd name="T9" fmla="*/ 0 h 55"/>
                <a:gd name="T10" fmla="*/ 38 w 65"/>
                <a:gd name="T11" fmla="*/ 0 h 55"/>
                <a:gd name="T12" fmla="*/ 50 w 65"/>
                <a:gd name="T13" fmla="*/ 4 h 55"/>
                <a:gd name="T14" fmla="*/ 58 w 65"/>
                <a:gd name="T15" fmla="*/ 9 h 55"/>
                <a:gd name="T16" fmla="*/ 64 w 65"/>
                <a:gd name="T17" fmla="*/ 18 h 55"/>
                <a:gd name="T18" fmla="*/ 65 w 65"/>
                <a:gd name="T19" fmla="*/ 28 h 55"/>
                <a:gd name="T20" fmla="*/ 64 w 65"/>
                <a:gd name="T21" fmla="*/ 37 h 55"/>
                <a:gd name="T22" fmla="*/ 58 w 65"/>
                <a:gd name="T23" fmla="*/ 46 h 55"/>
                <a:gd name="T24" fmla="*/ 50 w 65"/>
                <a:gd name="T25" fmla="*/ 53 h 55"/>
                <a:gd name="T26" fmla="*/ 38 w 65"/>
                <a:gd name="T27" fmla="*/ 55 h 55"/>
                <a:gd name="T28" fmla="*/ 27 w 65"/>
                <a:gd name="T29" fmla="*/ 55 h 55"/>
                <a:gd name="T30" fmla="*/ 16 w 65"/>
                <a:gd name="T31" fmla="*/ 53 h 55"/>
                <a:gd name="T32" fmla="*/ 7 w 65"/>
                <a:gd name="T33" fmla="*/ 46 h 55"/>
                <a:gd name="T34" fmla="*/ 2 w 65"/>
                <a:gd name="T35" fmla="*/ 37 h 55"/>
                <a:gd name="T36" fmla="*/ 0 w 65"/>
                <a:gd name="T37" fmla="*/ 28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8"/>
                  </a:moveTo>
                  <a:lnTo>
                    <a:pt x="2" y="18"/>
                  </a:lnTo>
                  <a:lnTo>
                    <a:pt x="7" y="9"/>
                  </a:lnTo>
                  <a:lnTo>
                    <a:pt x="16" y="4"/>
                  </a:lnTo>
                  <a:lnTo>
                    <a:pt x="27" y="0"/>
                  </a:lnTo>
                  <a:lnTo>
                    <a:pt x="38" y="0"/>
                  </a:lnTo>
                  <a:lnTo>
                    <a:pt x="50" y="4"/>
                  </a:lnTo>
                  <a:lnTo>
                    <a:pt x="58" y="9"/>
                  </a:lnTo>
                  <a:lnTo>
                    <a:pt x="64" y="18"/>
                  </a:lnTo>
                  <a:lnTo>
                    <a:pt x="65" y="28"/>
                  </a:lnTo>
                  <a:lnTo>
                    <a:pt x="64" y="37"/>
                  </a:lnTo>
                  <a:lnTo>
                    <a:pt x="58" y="46"/>
                  </a:lnTo>
                  <a:lnTo>
                    <a:pt x="50" y="53"/>
                  </a:lnTo>
                  <a:lnTo>
                    <a:pt x="38" y="55"/>
                  </a:lnTo>
                  <a:lnTo>
                    <a:pt x="27" y="55"/>
                  </a:lnTo>
                  <a:lnTo>
                    <a:pt x="16" y="53"/>
                  </a:lnTo>
                  <a:lnTo>
                    <a:pt x="7" y="46"/>
                  </a:lnTo>
                  <a:lnTo>
                    <a:pt x="2" y="37"/>
                  </a:lnTo>
                  <a:lnTo>
                    <a:pt x="0" y="28"/>
                  </a:lnTo>
                  <a:close/>
                </a:path>
              </a:pathLst>
            </a:custGeom>
            <a:solidFill>
              <a:srgbClr val="BDFFFF"/>
            </a:solidFill>
            <a:ln w="11113">
              <a:solidFill>
                <a:srgbClr val="000000"/>
              </a:solidFill>
              <a:round/>
              <a:headEnd/>
              <a:tailEnd/>
            </a:ln>
          </p:spPr>
          <p:txBody>
            <a:bodyPr/>
            <a:lstStyle/>
            <a:p>
              <a:endParaRPr lang="nl-NL"/>
            </a:p>
          </p:txBody>
        </p:sp>
        <p:sp>
          <p:nvSpPr>
            <p:cNvPr id="120913" name="Freeform 35"/>
            <p:cNvSpPr>
              <a:spLocks/>
            </p:cNvSpPr>
            <p:nvPr/>
          </p:nvSpPr>
          <p:spPr bwMode="auto">
            <a:xfrm>
              <a:off x="17" y="1219"/>
              <a:ext cx="65" cy="55"/>
            </a:xfrm>
            <a:custGeom>
              <a:avLst/>
              <a:gdLst>
                <a:gd name="T0" fmla="*/ 0 w 65"/>
                <a:gd name="T1" fmla="*/ 27 h 55"/>
                <a:gd name="T2" fmla="*/ 2 w 65"/>
                <a:gd name="T3" fmla="*/ 18 h 55"/>
                <a:gd name="T4" fmla="*/ 7 w 65"/>
                <a:gd name="T5" fmla="*/ 9 h 55"/>
                <a:gd name="T6" fmla="*/ 16 w 65"/>
                <a:gd name="T7" fmla="*/ 3 h 55"/>
                <a:gd name="T8" fmla="*/ 27 w 65"/>
                <a:gd name="T9" fmla="*/ 0 h 55"/>
                <a:gd name="T10" fmla="*/ 38 w 65"/>
                <a:gd name="T11" fmla="*/ 0 h 55"/>
                <a:gd name="T12" fmla="*/ 50 w 65"/>
                <a:gd name="T13" fmla="*/ 3 h 55"/>
                <a:gd name="T14" fmla="*/ 58 w 65"/>
                <a:gd name="T15" fmla="*/ 9 h 55"/>
                <a:gd name="T16" fmla="*/ 64 w 65"/>
                <a:gd name="T17" fmla="*/ 18 h 55"/>
                <a:gd name="T18" fmla="*/ 65 w 65"/>
                <a:gd name="T19" fmla="*/ 27 h 55"/>
                <a:gd name="T20" fmla="*/ 64 w 65"/>
                <a:gd name="T21" fmla="*/ 37 h 55"/>
                <a:gd name="T22" fmla="*/ 58 w 65"/>
                <a:gd name="T23" fmla="*/ 45 h 55"/>
                <a:gd name="T24" fmla="*/ 50 w 65"/>
                <a:gd name="T25" fmla="*/ 52 h 55"/>
                <a:gd name="T26" fmla="*/ 38 w 65"/>
                <a:gd name="T27" fmla="*/ 55 h 55"/>
                <a:gd name="T28" fmla="*/ 27 w 65"/>
                <a:gd name="T29" fmla="*/ 55 h 55"/>
                <a:gd name="T30" fmla="*/ 16 w 65"/>
                <a:gd name="T31" fmla="*/ 52 h 55"/>
                <a:gd name="T32" fmla="*/ 7 w 65"/>
                <a:gd name="T33" fmla="*/ 45 h 55"/>
                <a:gd name="T34" fmla="*/ 2 w 65"/>
                <a:gd name="T35" fmla="*/ 37 h 55"/>
                <a:gd name="T36" fmla="*/ 0 w 65"/>
                <a:gd name="T37" fmla="*/ 27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7"/>
                  </a:moveTo>
                  <a:lnTo>
                    <a:pt x="2" y="18"/>
                  </a:lnTo>
                  <a:lnTo>
                    <a:pt x="7" y="9"/>
                  </a:lnTo>
                  <a:lnTo>
                    <a:pt x="16" y="3"/>
                  </a:lnTo>
                  <a:lnTo>
                    <a:pt x="27" y="0"/>
                  </a:lnTo>
                  <a:lnTo>
                    <a:pt x="38" y="0"/>
                  </a:lnTo>
                  <a:lnTo>
                    <a:pt x="50" y="3"/>
                  </a:lnTo>
                  <a:lnTo>
                    <a:pt x="58" y="9"/>
                  </a:lnTo>
                  <a:lnTo>
                    <a:pt x="64" y="18"/>
                  </a:lnTo>
                  <a:lnTo>
                    <a:pt x="65" y="27"/>
                  </a:lnTo>
                  <a:lnTo>
                    <a:pt x="64" y="37"/>
                  </a:lnTo>
                  <a:lnTo>
                    <a:pt x="58" y="45"/>
                  </a:lnTo>
                  <a:lnTo>
                    <a:pt x="50" y="52"/>
                  </a:lnTo>
                  <a:lnTo>
                    <a:pt x="38" y="55"/>
                  </a:lnTo>
                  <a:lnTo>
                    <a:pt x="27" y="55"/>
                  </a:lnTo>
                  <a:lnTo>
                    <a:pt x="16" y="52"/>
                  </a:lnTo>
                  <a:lnTo>
                    <a:pt x="7" y="45"/>
                  </a:lnTo>
                  <a:lnTo>
                    <a:pt x="2" y="37"/>
                  </a:lnTo>
                  <a:lnTo>
                    <a:pt x="0" y="27"/>
                  </a:lnTo>
                  <a:close/>
                </a:path>
              </a:pathLst>
            </a:custGeom>
            <a:solidFill>
              <a:srgbClr val="BDFFFF"/>
            </a:solidFill>
            <a:ln w="11113">
              <a:solidFill>
                <a:srgbClr val="000000"/>
              </a:solidFill>
              <a:round/>
              <a:headEnd/>
              <a:tailEnd/>
            </a:ln>
          </p:spPr>
          <p:txBody>
            <a:bodyPr/>
            <a:lstStyle/>
            <a:p>
              <a:endParaRPr lang="nl-NL"/>
            </a:p>
          </p:txBody>
        </p:sp>
        <p:sp>
          <p:nvSpPr>
            <p:cNvPr id="120914" name="Line 36"/>
            <p:cNvSpPr>
              <a:spLocks noChangeShapeType="1"/>
            </p:cNvSpPr>
            <p:nvPr/>
          </p:nvSpPr>
          <p:spPr bwMode="auto">
            <a:xfrm flipH="1">
              <a:off x="2522" y="975"/>
              <a:ext cx="136" cy="1"/>
            </a:xfrm>
            <a:prstGeom prst="line">
              <a:avLst/>
            </a:prstGeom>
            <a:noFill/>
            <a:ln w="17463">
              <a:solidFill>
                <a:srgbClr val="000000"/>
              </a:solidFill>
              <a:round/>
              <a:headEnd/>
              <a:tailEnd/>
            </a:ln>
          </p:spPr>
          <p:txBody>
            <a:bodyPr/>
            <a:lstStyle/>
            <a:p>
              <a:endParaRPr lang="nl-NL"/>
            </a:p>
          </p:txBody>
        </p:sp>
        <p:sp>
          <p:nvSpPr>
            <p:cNvPr id="120915" name="Line 37"/>
            <p:cNvSpPr>
              <a:spLocks noChangeShapeType="1"/>
            </p:cNvSpPr>
            <p:nvPr/>
          </p:nvSpPr>
          <p:spPr bwMode="auto">
            <a:xfrm flipH="1">
              <a:off x="2522" y="1108"/>
              <a:ext cx="131" cy="1"/>
            </a:xfrm>
            <a:prstGeom prst="line">
              <a:avLst/>
            </a:prstGeom>
            <a:noFill/>
            <a:ln w="17463">
              <a:solidFill>
                <a:srgbClr val="000000"/>
              </a:solidFill>
              <a:round/>
              <a:headEnd/>
              <a:tailEnd/>
            </a:ln>
          </p:spPr>
          <p:txBody>
            <a:bodyPr/>
            <a:lstStyle/>
            <a:p>
              <a:endParaRPr lang="nl-NL"/>
            </a:p>
          </p:txBody>
        </p:sp>
        <p:sp>
          <p:nvSpPr>
            <p:cNvPr id="120916" name="Line 38"/>
            <p:cNvSpPr>
              <a:spLocks noChangeShapeType="1"/>
            </p:cNvSpPr>
            <p:nvPr/>
          </p:nvSpPr>
          <p:spPr bwMode="auto">
            <a:xfrm flipH="1">
              <a:off x="2522" y="1246"/>
              <a:ext cx="131" cy="1"/>
            </a:xfrm>
            <a:prstGeom prst="line">
              <a:avLst/>
            </a:prstGeom>
            <a:noFill/>
            <a:ln w="17463">
              <a:solidFill>
                <a:srgbClr val="000000"/>
              </a:solidFill>
              <a:round/>
              <a:headEnd/>
              <a:tailEnd/>
            </a:ln>
          </p:spPr>
          <p:txBody>
            <a:bodyPr/>
            <a:lstStyle/>
            <a:p>
              <a:endParaRPr lang="nl-NL"/>
            </a:p>
          </p:txBody>
        </p:sp>
        <p:sp>
          <p:nvSpPr>
            <p:cNvPr id="120917" name="Line 39"/>
            <p:cNvSpPr>
              <a:spLocks noChangeShapeType="1"/>
            </p:cNvSpPr>
            <p:nvPr/>
          </p:nvSpPr>
          <p:spPr bwMode="auto">
            <a:xfrm flipH="1">
              <a:off x="2522" y="1472"/>
              <a:ext cx="131" cy="1"/>
            </a:xfrm>
            <a:prstGeom prst="line">
              <a:avLst/>
            </a:prstGeom>
            <a:noFill/>
            <a:ln w="17463">
              <a:solidFill>
                <a:srgbClr val="000000"/>
              </a:solidFill>
              <a:round/>
              <a:headEnd/>
              <a:tailEnd/>
            </a:ln>
          </p:spPr>
          <p:txBody>
            <a:bodyPr/>
            <a:lstStyle/>
            <a:p>
              <a:endParaRPr lang="nl-NL"/>
            </a:p>
          </p:txBody>
        </p:sp>
        <p:sp>
          <p:nvSpPr>
            <p:cNvPr id="120918" name="Line 40"/>
            <p:cNvSpPr>
              <a:spLocks noChangeShapeType="1"/>
            </p:cNvSpPr>
            <p:nvPr/>
          </p:nvSpPr>
          <p:spPr bwMode="auto">
            <a:xfrm flipH="1">
              <a:off x="2522" y="1608"/>
              <a:ext cx="131" cy="1"/>
            </a:xfrm>
            <a:prstGeom prst="line">
              <a:avLst/>
            </a:prstGeom>
            <a:noFill/>
            <a:ln w="17463">
              <a:solidFill>
                <a:srgbClr val="000000"/>
              </a:solidFill>
              <a:round/>
              <a:headEnd/>
              <a:tailEnd/>
            </a:ln>
          </p:spPr>
          <p:txBody>
            <a:bodyPr/>
            <a:lstStyle/>
            <a:p>
              <a:endParaRPr lang="nl-NL"/>
            </a:p>
          </p:txBody>
        </p:sp>
        <p:sp>
          <p:nvSpPr>
            <p:cNvPr id="120919" name="Line 41"/>
            <p:cNvSpPr>
              <a:spLocks noChangeShapeType="1"/>
            </p:cNvSpPr>
            <p:nvPr/>
          </p:nvSpPr>
          <p:spPr bwMode="auto">
            <a:xfrm flipH="1">
              <a:off x="2522" y="1744"/>
              <a:ext cx="131" cy="1"/>
            </a:xfrm>
            <a:prstGeom prst="line">
              <a:avLst/>
            </a:prstGeom>
            <a:noFill/>
            <a:ln w="17463">
              <a:solidFill>
                <a:srgbClr val="000000"/>
              </a:solidFill>
              <a:round/>
              <a:headEnd/>
              <a:tailEnd/>
            </a:ln>
          </p:spPr>
          <p:txBody>
            <a:bodyPr/>
            <a:lstStyle/>
            <a:p>
              <a:endParaRPr lang="nl-NL"/>
            </a:p>
          </p:txBody>
        </p:sp>
        <p:sp>
          <p:nvSpPr>
            <p:cNvPr id="120920" name="Freeform 42"/>
            <p:cNvSpPr>
              <a:spLocks/>
            </p:cNvSpPr>
            <p:nvPr/>
          </p:nvSpPr>
          <p:spPr bwMode="auto">
            <a:xfrm>
              <a:off x="476" y="976"/>
              <a:ext cx="914" cy="993"/>
            </a:xfrm>
            <a:custGeom>
              <a:avLst/>
              <a:gdLst>
                <a:gd name="T0" fmla="*/ 781 w 914"/>
                <a:gd name="T1" fmla="*/ 993 h 993"/>
                <a:gd name="T2" fmla="*/ 805 w 914"/>
                <a:gd name="T3" fmla="*/ 992 h 993"/>
                <a:gd name="T4" fmla="*/ 827 w 914"/>
                <a:gd name="T5" fmla="*/ 987 h 993"/>
                <a:gd name="T6" fmla="*/ 847 w 914"/>
                <a:gd name="T7" fmla="*/ 978 h 993"/>
                <a:gd name="T8" fmla="*/ 866 w 914"/>
                <a:gd name="T9" fmla="*/ 968 h 993"/>
                <a:gd name="T10" fmla="*/ 882 w 914"/>
                <a:gd name="T11" fmla="*/ 953 h 993"/>
                <a:gd name="T12" fmla="*/ 896 w 914"/>
                <a:gd name="T13" fmla="*/ 937 h 993"/>
                <a:gd name="T14" fmla="*/ 905 w 914"/>
                <a:gd name="T15" fmla="*/ 920 h 993"/>
                <a:gd name="T16" fmla="*/ 911 w 914"/>
                <a:gd name="T17" fmla="*/ 901 h 993"/>
                <a:gd name="T18" fmla="*/ 914 w 914"/>
                <a:gd name="T19" fmla="*/ 881 h 993"/>
                <a:gd name="T20" fmla="*/ 914 w 914"/>
                <a:gd name="T21" fmla="*/ 113 h 993"/>
                <a:gd name="T22" fmla="*/ 911 w 914"/>
                <a:gd name="T23" fmla="*/ 92 h 993"/>
                <a:gd name="T24" fmla="*/ 905 w 914"/>
                <a:gd name="T25" fmla="*/ 73 h 993"/>
                <a:gd name="T26" fmla="*/ 896 w 914"/>
                <a:gd name="T27" fmla="*/ 56 h 993"/>
                <a:gd name="T28" fmla="*/ 882 w 914"/>
                <a:gd name="T29" fmla="*/ 40 h 993"/>
                <a:gd name="T30" fmla="*/ 866 w 914"/>
                <a:gd name="T31" fmla="*/ 25 h 993"/>
                <a:gd name="T32" fmla="*/ 847 w 914"/>
                <a:gd name="T33" fmla="*/ 14 h 993"/>
                <a:gd name="T34" fmla="*/ 827 w 914"/>
                <a:gd name="T35" fmla="*/ 6 h 993"/>
                <a:gd name="T36" fmla="*/ 805 w 914"/>
                <a:gd name="T37" fmla="*/ 1 h 993"/>
                <a:gd name="T38" fmla="*/ 781 w 914"/>
                <a:gd name="T39" fmla="*/ 0 h 993"/>
                <a:gd name="T40" fmla="*/ 131 w 914"/>
                <a:gd name="T41" fmla="*/ 0 h 993"/>
                <a:gd name="T42" fmla="*/ 109 w 914"/>
                <a:gd name="T43" fmla="*/ 1 h 993"/>
                <a:gd name="T44" fmla="*/ 87 w 914"/>
                <a:gd name="T45" fmla="*/ 6 h 993"/>
                <a:gd name="T46" fmla="*/ 66 w 914"/>
                <a:gd name="T47" fmla="*/ 14 h 993"/>
                <a:gd name="T48" fmla="*/ 47 w 914"/>
                <a:gd name="T49" fmla="*/ 25 h 993"/>
                <a:gd name="T50" fmla="*/ 31 w 914"/>
                <a:gd name="T51" fmla="*/ 40 h 993"/>
                <a:gd name="T52" fmla="*/ 18 w 914"/>
                <a:gd name="T53" fmla="*/ 56 h 993"/>
                <a:gd name="T54" fmla="*/ 8 w 914"/>
                <a:gd name="T55" fmla="*/ 73 h 993"/>
                <a:gd name="T56" fmla="*/ 2 w 914"/>
                <a:gd name="T57" fmla="*/ 92 h 993"/>
                <a:gd name="T58" fmla="*/ 0 w 914"/>
                <a:gd name="T59" fmla="*/ 113 h 993"/>
                <a:gd name="T60" fmla="*/ 0 w 914"/>
                <a:gd name="T61" fmla="*/ 881 h 993"/>
                <a:gd name="T62" fmla="*/ 2 w 914"/>
                <a:gd name="T63" fmla="*/ 901 h 993"/>
                <a:gd name="T64" fmla="*/ 8 w 914"/>
                <a:gd name="T65" fmla="*/ 920 h 993"/>
                <a:gd name="T66" fmla="*/ 18 w 914"/>
                <a:gd name="T67" fmla="*/ 937 h 993"/>
                <a:gd name="T68" fmla="*/ 31 w 914"/>
                <a:gd name="T69" fmla="*/ 953 h 993"/>
                <a:gd name="T70" fmla="*/ 47 w 914"/>
                <a:gd name="T71" fmla="*/ 968 h 993"/>
                <a:gd name="T72" fmla="*/ 66 w 914"/>
                <a:gd name="T73" fmla="*/ 978 h 993"/>
                <a:gd name="T74" fmla="*/ 87 w 914"/>
                <a:gd name="T75" fmla="*/ 987 h 993"/>
                <a:gd name="T76" fmla="*/ 109 w 914"/>
                <a:gd name="T77" fmla="*/ 992 h 993"/>
                <a:gd name="T78" fmla="*/ 131 w 914"/>
                <a:gd name="T79" fmla="*/ 993 h 993"/>
                <a:gd name="T80" fmla="*/ 781 w 914"/>
                <a:gd name="T81" fmla="*/ 993 h 9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4"/>
                <a:gd name="T124" fmla="*/ 0 h 993"/>
                <a:gd name="T125" fmla="*/ 914 w 914"/>
                <a:gd name="T126" fmla="*/ 993 h 99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4" h="993">
                  <a:moveTo>
                    <a:pt x="781" y="993"/>
                  </a:moveTo>
                  <a:lnTo>
                    <a:pt x="805" y="992"/>
                  </a:lnTo>
                  <a:lnTo>
                    <a:pt x="827" y="987"/>
                  </a:lnTo>
                  <a:lnTo>
                    <a:pt x="847" y="978"/>
                  </a:lnTo>
                  <a:lnTo>
                    <a:pt x="866" y="968"/>
                  </a:lnTo>
                  <a:lnTo>
                    <a:pt x="882" y="953"/>
                  </a:lnTo>
                  <a:lnTo>
                    <a:pt x="896" y="937"/>
                  </a:lnTo>
                  <a:lnTo>
                    <a:pt x="905" y="920"/>
                  </a:lnTo>
                  <a:lnTo>
                    <a:pt x="911" y="901"/>
                  </a:lnTo>
                  <a:lnTo>
                    <a:pt x="914" y="881"/>
                  </a:lnTo>
                  <a:lnTo>
                    <a:pt x="914" y="113"/>
                  </a:lnTo>
                  <a:lnTo>
                    <a:pt x="911" y="92"/>
                  </a:lnTo>
                  <a:lnTo>
                    <a:pt x="905" y="73"/>
                  </a:lnTo>
                  <a:lnTo>
                    <a:pt x="896" y="56"/>
                  </a:lnTo>
                  <a:lnTo>
                    <a:pt x="882" y="40"/>
                  </a:lnTo>
                  <a:lnTo>
                    <a:pt x="866" y="25"/>
                  </a:lnTo>
                  <a:lnTo>
                    <a:pt x="847" y="14"/>
                  </a:lnTo>
                  <a:lnTo>
                    <a:pt x="827" y="6"/>
                  </a:lnTo>
                  <a:lnTo>
                    <a:pt x="805" y="1"/>
                  </a:lnTo>
                  <a:lnTo>
                    <a:pt x="781" y="0"/>
                  </a:lnTo>
                  <a:lnTo>
                    <a:pt x="131" y="0"/>
                  </a:lnTo>
                  <a:lnTo>
                    <a:pt x="109" y="1"/>
                  </a:lnTo>
                  <a:lnTo>
                    <a:pt x="87" y="6"/>
                  </a:lnTo>
                  <a:lnTo>
                    <a:pt x="66" y="14"/>
                  </a:lnTo>
                  <a:lnTo>
                    <a:pt x="47" y="25"/>
                  </a:lnTo>
                  <a:lnTo>
                    <a:pt x="31" y="40"/>
                  </a:lnTo>
                  <a:lnTo>
                    <a:pt x="18" y="56"/>
                  </a:lnTo>
                  <a:lnTo>
                    <a:pt x="8" y="73"/>
                  </a:lnTo>
                  <a:lnTo>
                    <a:pt x="2" y="92"/>
                  </a:lnTo>
                  <a:lnTo>
                    <a:pt x="0" y="113"/>
                  </a:lnTo>
                  <a:lnTo>
                    <a:pt x="0" y="881"/>
                  </a:lnTo>
                  <a:lnTo>
                    <a:pt x="2" y="901"/>
                  </a:lnTo>
                  <a:lnTo>
                    <a:pt x="8" y="920"/>
                  </a:lnTo>
                  <a:lnTo>
                    <a:pt x="18" y="937"/>
                  </a:lnTo>
                  <a:lnTo>
                    <a:pt x="31" y="953"/>
                  </a:lnTo>
                  <a:lnTo>
                    <a:pt x="47" y="968"/>
                  </a:lnTo>
                  <a:lnTo>
                    <a:pt x="66" y="978"/>
                  </a:lnTo>
                  <a:lnTo>
                    <a:pt x="87" y="987"/>
                  </a:lnTo>
                  <a:lnTo>
                    <a:pt x="109" y="992"/>
                  </a:lnTo>
                  <a:lnTo>
                    <a:pt x="131" y="993"/>
                  </a:lnTo>
                  <a:lnTo>
                    <a:pt x="781" y="993"/>
                  </a:lnTo>
                  <a:close/>
                </a:path>
              </a:pathLst>
            </a:custGeom>
            <a:solidFill>
              <a:srgbClr val="EFEFEF"/>
            </a:solidFill>
            <a:ln w="3175">
              <a:solidFill>
                <a:srgbClr val="000000"/>
              </a:solidFill>
              <a:round/>
              <a:headEnd/>
              <a:tailEnd/>
            </a:ln>
          </p:spPr>
          <p:txBody>
            <a:bodyPr/>
            <a:lstStyle/>
            <a:p>
              <a:endParaRPr lang="nl-NL"/>
            </a:p>
          </p:txBody>
        </p:sp>
        <p:sp>
          <p:nvSpPr>
            <p:cNvPr id="120921" name="Rectangle 43"/>
            <p:cNvSpPr>
              <a:spLocks noChangeArrowheads="1"/>
            </p:cNvSpPr>
            <p:nvPr/>
          </p:nvSpPr>
          <p:spPr bwMode="auto">
            <a:xfrm>
              <a:off x="835" y="1004"/>
              <a:ext cx="25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Main</a:t>
              </a:r>
              <a:endParaRPr lang="en-US" altLang="zh-CN" sz="3200" b="1" i="0">
                <a:solidFill>
                  <a:schemeClr val="bg1"/>
                </a:solidFill>
                <a:ea typeface="宋体" pitchFamily="2" charset="-122"/>
              </a:endParaRPr>
            </a:p>
          </p:txBody>
        </p:sp>
        <p:sp>
          <p:nvSpPr>
            <p:cNvPr id="120922" name="Rectangle 44"/>
            <p:cNvSpPr>
              <a:spLocks noChangeArrowheads="1"/>
            </p:cNvSpPr>
            <p:nvPr/>
          </p:nvSpPr>
          <p:spPr bwMode="auto">
            <a:xfrm>
              <a:off x="654" y="1138"/>
              <a:ext cx="620"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Component</a:t>
              </a:r>
              <a:endParaRPr lang="en-US" altLang="zh-CN" sz="3200" b="1" i="0">
                <a:solidFill>
                  <a:schemeClr val="bg1"/>
                </a:solidFill>
                <a:ea typeface="宋体" pitchFamily="2" charset="-122"/>
              </a:endParaRPr>
            </a:p>
          </p:txBody>
        </p:sp>
        <p:sp>
          <p:nvSpPr>
            <p:cNvPr id="120923" name="Rectangle 45"/>
            <p:cNvSpPr>
              <a:spLocks noChangeArrowheads="1"/>
            </p:cNvSpPr>
            <p:nvPr/>
          </p:nvSpPr>
          <p:spPr bwMode="auto">
            <a:xfrm>
              <a:off x="724" y="1271"/>
              <a:ext cx="478"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Executor</a:t>
              </a:r>
              <a:endParaRPr lang="en-US" altLang="zh-CN" sz="3200" b="1" i="0">
                <a:solidFill>
                  <a:schemeClr val="bg1"/>
                </a:solidFill>
                <a:ea typeface="宋体" pitchFamily="2" charset="-122"/>
              </a:endParaRPr>
            </a:p>
          </p:txBody>
        </p:sp>
        <p:sp>
          <p:nvSpPr>
            <p:cNvPr id="120924" name="Freeform 46"/>
            <p:cNvSpPr>
              <a:spLocks/>
            </p:cNvSpPr>
            <p:nvPr/>
          </p:nvSpPr>
          <p:spPr bwMode="auto">
            <a:xfrm>
              <a:off x="1263" y="1552"/>
              <a:ext cx="65" cy="56"/>
            </a:xfrm>
            <a:custGeom>
              <a:avLst/>
              <a:gdLst>
                <a:gd name="T0" fmla="*/ 0 w 65"/>
                <a:gd name="T1" fmla="*/ 28 h 56"/>
                <a:gd name="T2" fmla="*/ 2 w 65"/>
                <a:gd name="T3" fmla="*/ 19 h 56"/>
                <a:gd name="T4" fmla="*/ 8 w 65"/>
                <a:gd name="T5" fmla="*/ 10 h 56"/>
                <a:gd name="T6" fmla="*/ 17 w 65"/>
                <a:gd name="T7" fmla="*/ 3 h 56"/>
                <a:gd name="T8" fmla="*/ 27 w 65"/>
                <a:gd name="T9" fmla="*/ 0 h 56"/>
                <a:gd name="T10" fmla="*/ 38 w 65"/>
                <a:gd name="T11" fmla="*/ 0 h 56"/>
                <a:gd name="T12" fmla="*/ 49 w 65"/>
                <a:gd name="T13" fmla="*/ 3 h 56"/>
                <a:gd name="T14" fmla="*/ 58 w 65"/>
                <a:gd name="T15" fmla="*/ 10 h 56"/>
                <a:gd name="T16" fmla="*/ 63 w 65"/>
                <a:gd name="T17" fmla="*/ 19 h 56"/>
                <a:gd name="T18" fmla="*/ 65 w 65"/>
                <a:gd name="T19" fmla="*/ 28 h 56"/>
                <a:gd name="T20" fmla="*/ 63 w 65"/>
                <a:gd name="T21" fmla="*/ 38 h 56"/>
                <a:gd name="T22" fmla="*/ 58 w 65"/>
                <a:gd name="T23" fmla="*/ 46 h 56"/>
                <a:gd name="T24" fmla="*/ 49 w 65"/>
                <a:gd name="T25" fmla="*/ 52 h 56"/>
                <a:gd name="T26" fmla="*/ 38 w 65"/>
                <a:gd name="T27" fmla="*/ 56 h 56"/>
                <a:gd name="T28" fmla="*/ 27 w 65"/>
                <a:gd name="T29" fmla="*/ 56 h 56"/>
                <a:gd name="T30" fmla="*/ 17 w 65"/>
                <a:gd name="T31" fmla="*/ 52 h 56"/>
                <a:gd name="T32" fmla="*/ 8 w 65"/>
                <a:gd name="T33" fmla="*/ 46 h 56"/>
                <a:gd name="T34" fmla="*/ 2 w 65"/>
                <a:gd name="T35" fmla="*/ 38 h 56"/>
                <a:gd name="T36" fmla="*/ 0 w 65"/>
                <a:gd name="T37" fmla="*/ 28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6"/>
                <a:gd name="T59" fmla="*/ 65 w 65"/>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6">
                  <a:moveTo>
                    <a:pt x="0" y="28"/>
                  </a:moveTo>
                  <a:lnTo>
                    <a:pt x="2" y="19"/>
                  </a:lnTo>
                  <a:lnTo>
                    <a:pt x="8" y="10"/>
                  </a:lnTo>
                  <a:lnTo>
                    <a:pt x="17" y="3"/>
                  </a:lnTo>
                  <a:lnTo>
                    <a:pt x="27" y="0"/>
                  </a:lnTo>
                  <a:lnTo>
                    <a:pt x="38" y="0"/>
                  </a:lnTo>
                  <a:lnTo>
                    <a:pt x="49" y="3"/>
                  </a:lnTo>
                  <a:lnTo>
                    <a:pt x="58" y="10"/>
                  </a:lnTo>
                  <a:lnTo>
                    <a:pt x="63" y="19"/>
                  </a:lnTo>
                  <a:lnTo>
                    <a:pt x="65" y="28"/>
                  </a:lnTo>
                  <a:lnTo>
                    <a:pt x="63" y="38"/>
                  </a:lnTo>
                  <a:lnTo>
                    <a:pt x="58" y="46"/>
                  </a:lnTo>
                  <a:lnTo>
                    <a:pt x="49" y="52"/>
                  </a:lnTo>
                  <a:lnTo>
                    <a:pt x="38" y="56"/>
                  </a:lnTo>
                  <a:lnTo>
                    <a:pt x="27" y="56"/>
                  </a:lnTo>
                  <a:lnTo>
                    <a:pt x="17" y="52"/>
                  </a:lnTo>
                  <a:lnTo>
                    <a:pt x="8" y="46"/>
                  </a:lnTo>
                  <a:lnTo>
                    <a:pt x="2" y="38"/>
                  </a:lnTo>
                  <a:lnTo>
                    <a:pt x="0" y="28"/>
                  </a:lnTo>
                  <a:close/>
                </a:path>
              </a:pathLst>
            </a:custGeom>
            <a:solidFill>
              <a:srgbClr val="FFFFFF"/>
            </a:solidFill>
            <a:ln w="11113">
              <a:solidFill>
                <a:srgbClr val="000000"/>
              </a:solidFill>
              <a:round/>
              <a:headEnd/>
              <a:tailEnd/>
            </a:ln>
          </p:spPr>
          <p:txBody>
            <a:bodyPr/>
            <a:lstStyle/>
            <a:p>
              <a:endParaRPr lang="nl-NL"/>
            </a:p>
          </p:txBody>
        </p:sp>
        <p:sp>
          <p:nvSpPr>
            <p:cNvPr id="120925" name="Rectangle 47"/>
            <p:cNvSpPr>
              <a:spLocks noChangeArrowheads="1"/>
            </p:cNvSpPr>
            <p:nvPr/>
          </p:nvSpPr>
          <p:spPr bwMode="auto">
            <a:xfrm>
              <a:off x="580" y="1947"/>
              <a:ext cx="106" cy="45"/>
            </a:xfrm>
            <a:prstGeom prst="rect">
              <a:avLst/>
            </a:prstGeom>
            <a:solidFill>
              <a:srgbClr val="00FFFF"/>
            </a:solidFill>
            <a:ln w="11113">
              <a:solidFill>
                <a:srgbClr val="000000"/>
              </a:solidFill>
              <a:miter lim="800000"/>
              <a:headEnd/>
              <a:tailEnd/>
            </a:ln>
          </p:spPr>
          <p:txBody>
            <a:bodyPr/>
            <a:lstStyle/>
            <a:p>
              <a:endParaRPr lang="nl-NL"/>
            </a:p>
          </p:txBody>
        </p:sp>
        <p:sp>
          <p:nvSpPr>
            <p:cNvPr id="120926" name="Freeform 48"/>
            <p:cNvSpPr>
              <a:spLocks/>
            </p:cNvSpPr>
            <p:nvPr/>
          </p:nvSpPr>
          <p:spPr bwMode="auto">
            <a:xfrm>
              <a:off x="1053" y="568"/>
              <a:ext cx="52" cy="46"/>
            </a:xfrm>
            <a:custGeom>
              <a:avLst/>
              <a:gdLst>
                <a:gd name="T0" fmla="*/ 0 w 52"/>
                <a:gd name="T1" fmla="*/ 23 h 46"/>
                <a:gd name="T2" fmla="*/ 2 w 52"/>
                <a:gd name="T3" fmla="*/ 15 h 46"/>
                <a:gd name="T4" fmla="*/ 8 w 52"/>
                <a:gd name="T5" fmla="*/ 7 h 46"/>
                <a:gd name="T6" fmla="*/ 16 w 52"/>
                <a:gd name="T7" fmla="*/ 2 h 46"/>
                <a:gd name="T8" fmla="*/ 26 w 52"/>
                <a:gd name="T9" fmla="*/ 0 h 46"/>
                <a:gd name="T10" fmla="*/ 36 w 52"/>
                <a:gd name="T11" fmla="*/ 2 h 46"/>
                <a:gd name="T12" fmla="*/ 45 w 52"/>
                <a:gd name="T13" fmla="*/ 7 h 46"/>
                <a:gd name="T14" fmla="*/ 50 w 52"/>
                <a:gd name="T15" fmla="*/ 15 h 46"/>
                <a:gd name="T16" fmla="*/ 52 w 52"/>
                <a:gd name="T17" fmla="*/ 23 h 46"/>
                <a:gd name="T18" fmla="*/ 50 w 52"/>
                <a:gd name="T19" fmla="*/ 32 h 46"/>
                <a:gd name="T20" fmla="*/ 45 w 52"/>
                <a:gd name="T21" fmla="*/ 39 h 46"/>
                <a:gd name="T22" fmla="*/ 36 w 52"/>
                <a:gd name="T23" fmla="*/ 44 h 46"/>
                <a:gd name="T24" fmla="*/ 26 w 52"/>
                <a:gd name="T25" fmla="*/ 46 h 46"/>
                <a:gd name="T26" fmla="*/ 16 w 52"/>
                <a:gd name="T27" fmla="*/ 44 h 46"/>
                <a:gd name="T28" fmla="*/ 8 w 52"/>
                <a:gd name="T29" fmla="*/ 39 h 46"/>
                <a:gd name="T30" fmla="*/ 2 w 52"/>
                <a:gd name="T31" fmla="*/ 32 h 46"/>
                <a:gd name="T32" fmla="*/ 0 w 52"/>
                <a:gd name="T33" fmla="*/ 23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6"/>
                <a:gd name="T53" fmla="*/ 52 w 52"/>
                <a:gd name="T54" fmla="*/ 46 h 4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6">
                  <a:moveTo>
                    <a:pt x="0" y="23"/>
                  </a:moveTo>
                  <a:lnTo>
                    <a:pt x="2" y="15"/>
                  </a:lnTo>
                  <a:lnTo>
                    <a:pt x="8" y="7"/>
                  </a:lnTo>
                  <a:lnTo>
                    <a:pt x="16" y="2"/>
                  </a:lnTo>
                  <a:lnTo>
                    <a:pt x="26" y="0"/>
                  </a:lnTo>
                  <a:lnTo>
                    <a:pt x="36" y="2"/>
                  </a:lnTo>
                  <a:lnTo>
                    <a:pt x="45" y="7"/>
                  </a:lnTo>
                  <a:lnTo>
                    <a:pt x="50" y="15"/>
                  </a:lnTo>
                  <a:lnTo>
                    <a:pt x="52" y="23"/>
                  </a:lnTo>
                  <a:lnTo>
                    <a:pt x="50" y="32"/>
                  </a:lnTo>
                  <a:lnTo>
                    <a:pt x="45" y="39"/>
                  </a:lnTo>
                  <a:lnTo>
                    <a:pt x="36" y="44"/>
                  </a:lnTo>
                  <a:lnTo>
                    <a:pt x="26" y="46"/>
                  </a:lnTo>
                  <a:lnTo>
                    <a:pt x="16" y="44"/>
                  </a:lnTo>
                  <a:lnTo>
                    <a:pt x="8" y="39"/>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20927" name="Freeform 49"/>
            <p:cNvSpPr>
              <a:spLocks/>
            </p:cNvSpPr>
            <p:nvPr/>
          </p:nvSpPr>
          <p:spPr bwMode="auto">
            <a:xfrm>
              <a:off x="1079" y="2060"/>
              <a:ext cx="53" cy="45"/>
            </a:xfrm>
            <a:custGeom>
              <a:avLst/>
              <a:gdLst>
                <a:gd name="T0" fmla="*/ 0 w 53"/>
                <a:gd name="T1" fmla="*/ 22 h 45"/>
                <a:gd name="T2" fmla="*/ 2 w 53"/>
                <a:gd name="T3" fmla="*/ 14 h 45"/>
                <a:gd name="T4" fmla="*/ 8 w 53"/>
                <a:gd name="T5" fmla="*/ 7 h 45"/>
                <a:gd name="T6" fmla="*/ 16 w 53"/>
                <a:gd name="T7" fmla="*/ 2 h 45"/>
                <a:gd name="T8" fmla="*/ 26 w 53"/>
                <a:gd name="T9" fmla="*/ 0 h 45"/>
                <a:gd name="T10" fmla="*/ 36 w 53"/>
                <a:gd name="T11" fmla="*/ 2 h 45"/>
                <a:gd name="T12" fmla="*/ 45 w 53"/>
                <a:gd name="T13" fmla="*/ 7 h 45"/>
                <a:gd name="T14" fmla="*/ 51 w 53"/>
                <a:gd name="T15" fmla="*/ 14 h 45"/>
                <a:gd name="T16" fmla="*/ 53 w 53"/>
                <a:gd name="T17" fmla="*/ 22 h 45"/>
                <a:gd name="T18" fmla="*/ 51 w 53"/>
                <a:gd name="T19" fmla="*/ 31 h 45"/>
                <a:gd name="T20" fmla="*/ 45 w 53"/>
                <a:gd name="T21" fmla="*/ 39 h 45"/>
                <a:gd name="T22" fmla="*/ 36 w 53"/>
                <a:gd name="T23" fmla="*/ 43 h 45"/>
                <a:gd name="T24" fmla="*/ 26 w 53"/>
                <a:gd name="T25" fmla="*/ 45 h 45"/>
                <a:gd name="T26" fmla="*/ 16 w 53"/>
                <a:gd name="T27" fmla="*/ 43 h 45"/>
                <a:gd name="T28" fmla="*/ 8 w 53"/>
                <a:gd name="T29" fmla="*/ 39 h 45"/>
                <a:gd name="T30" fmla="*/ 2 w 53"/>
                <a:gd name="T31" fmla="*/ 31 h 45"/>
                <a:gd name="T32" fmla="*/ 0 w 53"/>
                <a:gd name="T33" fmla="*/ 22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5"/>
                <a:gd name="T53" fmla="*/ 53 w 53"/>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5">
                  <a:moveTo>
                    <a:pt x="0" y="22"/>
                  </a:moveTo>
                  <a:lnTo>
                    <a:pt x="2" y="14"/>
                  </a:lnTo>
                  <a:lnTo>
                    <a:pt x="8" y="7"/>
                  </a:lnTo>
                  <a:lnTo>
                    <a:pt x="16" y="2"/>
                  </a:lnTo>
                  <a:lnTo>
                    <a:pt x="26" y="0"/>
                  </a:lnTo>
                  <a:lnTo>
                    <a:pt x="36" y="2"/>
                  </a:lnTo>
                  <a:lnTo>
                    <a:pt x="45" y="7"/>
                  </a:lnTo>
                  <a:lnTo>
                    <a:pt x="51" y="14"/>
                  </a:lnTo>
                  <a:lnTo>
                    <a:pt x="53" y="22"/>
                  </a:lnTo>
                  <a:lnTo>
                    <a:pt x="51" y="31"/>
                  </a:lnTo>
                  <a:lnTo>
                    <a:pt x="45" y="39"/>
                  </a:lnTo>
                  <a:lnTo>
                    <a:pt x="36" y="43"/>
                  </a:lnTo>
                  <a:lnTo>
                    <a:pt x="26" y="45"/>
                  </a:lnTo>
                  <a:lnTo>
                    <a:pt x="16" y="43"/>
                  </a:lnTo>
                  <a:lnTo>
                    <a:pt x="8"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20928" name="Line 50"/>
            <p:cNvSpPr>
              <a:spLocks noChangeShapeType="1"/>
            </p:cNvSpPr>
            <p:nvPr/>
          </p:nvSpPr>
          <p:spPr bwMode="auto">
            <a:xfrm>
              <a:off x="1079" y="614"/>
              <a:ext cx="1" cy="158"/>
            </a:xfrm>
            <a:prstGeom prst="line">
              <a:avLst/>
            </a:prstGeom>
            <a:noFill/>
            <a:ln w="17463">
              <a:solidFill>
                <a:srgbClr val="000000"/>
              </a:solidFill>
              <a:round/>
              <a:headEnd/>
              <a:tailEnd/>
            </a:ln>
          </p:spPr>
          <p:txBody>
            <a:bodyPr/>
            <a:lstStyle/>
            <a:p>
              <a:endParaRPr lang="nl-NL"/>
            </a:p>
          </p:txBody>
        </p:sp>
        <p:sp>
          <p:nvSpPr>
            <p:cNvPr id="120929" name="Line 51"/>
            <p:cNvSpPr>
              <a:spLocks noChangeShapeType="1"/>
            </p:cNvSpPr>
            <p:nvPr/>
          </p:nvSpPr>
          <p:spPr bwMode="auto">
            <a:xfrm>
              <a:off x="82" y="976"/>
              <a:ext cx="167" cy="1"/>
            </a:xfrm>
            <a:prstGeom prst="line">
              <a:avLst/>
            </a:prstGeom>
            <a:noFill/>
            <a:ln w="17463">
              <a:solidFill>
                <a:srgbClr val="000000"/>
              </a:solidFill>
              <a:round/>
              <a:headEnd/>
              <a:tailEnd/>
            </a:ln>
          </p:spPr>
          <p:txBody>
            <a:bodyPr/>
            <a:lstStyle/>
            <a:p>
              <a:endParaRPr lang="nl-NL"/>
            </a:p>
          </p:txBody>
        </p:sp>
        <p:sp>
          <p:nvSpPr>
            <p:cNvPr id="120930" name="Line 52"/>
            <p:cNvSpPr>
              <a:spLocks noChangeShapeType="1"/>
            </p:cNvSpPr>
            <p:nvPr/>
          </p:nvSpPr>
          <p:spPr bwMode="auto">
            <a:xfrm>
              <a:off x="82" y="1108"/>
              <a:ext cx="167" cy="1"/>
            </a:xfrm>
            <a:prstGeom prst="line">
              <a:avLst/>
            </a:prstGeom>
            <a:noFill/>
            <a:ln w="17463">
              <a:solidFill>
                <a:srgbClr val="000000"/>
              </a:solidFill>
              <a:round/>
              <a:headEnd/>
              <a:tailEnd/>
            </a:ln>
          </p:spPr>
          <p:txBody>
            <a:bodyPr/>
            <a:lstStyle/>
            <a:p>
              <a:endParaRPr lang="nl-NL"/>
            </a:p>
          </p:txBody>
        </p:sp>
        <p:sp>
          <p:nvSpPr>
            <p:cNvPr id="120931" name="Line 53"/>
            <p:cNvSpPr>
              <a:spLocks noChangeShapeType="1"/>
            </p:cNvSpPr>
            <p:nvPr/>
          </p:nvSpPr>
          <p:spPr bwMode="auto">
            <a:xfrm>
              <a:off x="82" y="1246"/>
              <a:ext cx="167" cy="1"/>
            </a:xfrm>
            <a:prstGeom prst="line">
              <a:avLst/>
            </a:prstGeom>
            <a:noFill/>
            <a:ln w="17463">
              <a:solidFill>
                <a:srgbClr val="000000"/>
              </a:solidFill>
              <a:round/>
              <a:headEnd/>
              <a:tailEnd/>
            </a:ln>
          </p:spPr>
          <p:txBody>
            <a:bodyPr/>
            <a:lstStyle/>
            <a:p>
              <a:endParaRPr lang="nl-NL"/>
            </a:p>
          </p:txBody>
        </p:sp>
        <p:sp>
          <p:nvSpPr>
            <p:cNvPr id="120932" name="Line 54"/>
            <p:cNvSpPr>
              <a:spLocks noChangeShapeType="1"/>
            </p:cNvSpPr>
            <p:nvPr/>
          </p:nvSpPr>
          <p:spPr bwMode="auto">
            <a:xfrm>
              <a:off x="129" y="1472"/>
              <a:ext cx="120" cy="1"/>
            </a:xfrm>
            <a:prstGeom prst="line">
              <a:avLst/>
            </a:prstGeom>
            <a:noFill/>
            <a:ln w="17463">
              <a:solidFill>
                <a:srgbClr val="000000"/>
              </a:solidFill>
              <a:round/>
              <a:headEnd/>
              <a:tailEnd/>
            </a:ln>
          </p:spPr>
          <p:txBody>
            <a:bodyPr/>
            <a:lstStyle/>
            <a:p>
              <a:endParaRPr lang="nl-NL"/>
            </a:p>
          </p:txBody>
        </p:sp>
        <p:sp>
          <p:nvSpPr>
            <p:cNvPr id="120933" name="Line 55"/>
            <p:cNvSpPr>
              <a:spLocks noChangeShapeType="1"/>
            </p:cNvSpPr>
            <p:nvPr/>
          </p:nvSpPr>
          <p:spPr bwMode="auto">
            <a:xfrm>
              <a:off x="129" y="1608"/>
              <a:ext cx="120" cy="1"/>
            </a:xfrm>
            <a:prstGeom prst="line">
              <a:avLst/>
            </a:prstGeom>
            <a:noFill/>
            <a:ln w="17463">
              <a:solidFill>
                <a:srgbClr val="000000"/>
              </a:solidFill>
              <a:round/>
              <a:headEnd/>
              <a:tailEnd/>
            </a:ln>
          </p:spPr>
          <p:txBody>
            <a:bodyPr/>
            <a:lstStyle/>
            <a:p>
              <a:endParaRPr lang="nl-NL"/>
            </a:p>
          </p:txBody>
        </p:sp>
        <p:sp>
          <p:nvSpPr>
            <p:cNvPr id="120934" name="Line 56"/>
            <p:cNvSpPr>
              <a:spLocks noChangeShapeType="1"/>
            </p:cNvSpPr>
            <p:nvPr/>
          </p:nvSpPr>
          <p:spPr bwMode="auto">
            <a:xfrm>
              <a:off x="129" y="1744"/>
              <a:ext cx="120" cy="1"/>
            </a:xfrm>
            <a:prstGeom prst="line">
              <a:avLst/>
            </a:prstGeom>
            <a:noFill/>
            <a:ln w="17463">
              <a:solidFill>
                <a:srgbClr val="000000"/>
              </a:solidFill>
              <a:round/>
              <a:headEnd/>
              <a:tailEnd/>
            </a:ln>
          </p:spPr>
          <p:txBody>
            <a:bodyPr/>
            <a:lstStyle/>
            <a:p>
              <a:endParaRPr lang="nl-NL"/>
            </a:p>
          </p:txBody>
        </p:sp>
        <p:sp>
          <p:nvSpPr>
            <p:cNvPr id="120935" name="Line 57"/>
            <p:cNvSpPr>
              <a:spLocks noChangeShapeType="1"/>
            </p:cNvSpPr>
            <p:nvPr/>
          </p:nvSpPr>
          <p:spPr bwMode="auto">
            <a:xfrm flipV="1">
              <a:off x="1105" y="1969"/>
              <a:ext cx="1" cy="91"/>
            </a:xfrm>
            <a:prstGeom prst="line">
              <a:avLst/>
            </a:prstGeom>
            <a:noFill/>
            <a:ln w="17463">
              <a:solidFill>
                <a:srgbClr val="000000"/>
              </a:solidFill>
              <a:round/>
              <a:headEnd/>
              <a:tailEnd/>
            </a:ln>
          </p:spPr>
          <p:txBody>
            <a:bodyPr/>
            <a:lstStyle/>
            <a:p>
              <a:endParaRPr lang="nl-NL"/>
            </a:p>
          </p:txBody>
        </p:sp>
        <p:sp>
          <p:nvSpPr>
            <p:cNvPr id="120936" name="Line 58"/>
            <p:cNvSpPr>
              <a:spLocks noChangeShapeType="1"/>
            </p:cNvSpPr>
            <p:nvPr/>
          </p:nvSpPr>
          <p:spPr bwMode="auto">
            <a:xfrm>
              <a:off x="1328" y="1580"/>
              <a:ext cx="276" cy="1"/>
            </a:xfrm>
            <a:prstGeom prst="line">
              <a:avLst/>
            </a:prstGeom>
            <a:noFill/>
            <a:ln w="17463">
              <a:solidFill>
                <a:srgbClr val="000000"/>
              </a:solidFill>
              <a:round/>
              <a:headEnd/>
              <a:tailEnd/>
            </a:ln>
          </p:spPr>
          <p:txBody>
            <a:bodyPr/>
            <a:lstStyle/>
            <a:p>
              <a:endParaRPr lang="nl-NL"/>
            </a:p>
          </p:txBody>
        </p:sp>
        <p:sp>
          <p:nvSpPr>
            <p:cNvPr id="120937" name="Freeform 59"/>
            <p:cNvSpPr>
              <a:spLocks/>
            </p:cNvSpPr>
            <p:nvPr/>
          </p:nvSpPr>
          <p:spPr bwMode="auto">
            <a:xfrm>
              <a:off x="1092" y="828"/>
              <a:ext cx="52" cy="45"/>
            </a:xfrm>
            <a:custGeom>
              <a:avLst/>
              <a:gdLst>
                <a:gd name="T0" fmla="*/ 0 w 52"/>
                <a:gd name="T1" fmla="*/ 23 h 45"/>
                <a:gd name="T2" fmla="*/ 2 w 52"/>
                <a:gd name="T3" fmla="*/ 15 h 45"/>
                <a:gd name="T4" fmla="*/ 8 w 52"/>
                <a:gd name="T5" fmla="*/ 7 h 45"/>
                <a:gd name="T6" fmla="*/ 17 w 52"/>
                <a:gd name="T7" fmla="*/ 2 h 45"/>
                <a:gd name="T8" fmla="*/ 27 w 52"/>
                <a:gd name="T9" fmla="*/ 0 h 45"/>
                <a:gd name="T10" fmla="*/ 37 w 52"/>
                <a:gd name="T11" fmla="*/ 2 h 45"/>
                <a:gd name="T12" fmla="*/ 46 w 52"/>
                <a:gd name="T13" fmla="*/ 7 h 45"/>
                <a:gd name="T14" fmla="*/ 51 w 52"/>
                <a:gd name="T15" fmla="*/ 15 h 45"/>
                <a:gd name="T16" fmla="*/ 52 w 52"/>
                <a:gd name="T17" fmla="*/ 23 h 45"/>
                <a:gd name="T18" fmla="*/ 51 w 52"/>
                <a:gd name="T19" fmla="*/ 32 h 45"/>
                <a:gd name="T20" fmla="*/ 46 w 52"/>
                <a:gd name="T21" fmla="*/ 39 h 45"/>
                <a:gd name="T22" fmla="*/ 37 w 52"/>
                <a:gd name="T23" fmla="*/ 43 h 45"/>
                <a:gd name="T24" fmla="*/ 27 w 52"/>
                <a:gd name="T25" fmla="*/ 45 h 45"/>
                <a:gd name="T26" fmla="*/ 17 w 52"/>
                <a:gd name="T27" fmla="*/ 43 h 45"/>
                <a:gd name="T28" fmla="*/ 8 w 52"/>
                <a:gd name="T29" fmla="*/ 39 h 45"/>
                <a:gd name="T30" fmla="*/ 2 w 52"/>
                <a:gd name="T31" fmla="*/ 32 h 45"/>
                <a:gd name="T32" fmla="*/ 0 w 52"/>
                <a:gd name="T33" fmla="*/ 23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5"/>
                <a:gd name="T53" fmla="*/ 52 w 52"/>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5">
                  <a:moveTo>
                    <a:pt x="0" y="23"/>
                  </a:moveTo>
                  <a:lnTo>
                    <a:pt x="2" y="15"/>
                  </a:lnTo>
                  <a:lnTo>
                    <a:pt x="8" y="7"/>
                  </a:lnTo>
                  <a:lnTo>
                    <a:pt x="17" y="2"/>
                  </a:lnTo>
                  <a:lnTo>
                    <a:pt x="27" y="0"/>
                  </a:lnTo>
                  <a:lnTo>
                    <a:pt x="37" y="2"/>
                  </a:lnTo>
                  <a:lnTo>
                    <a:pt x="46" y="7"/>
                  </a:lnTo>
                  <a:lnTo>
                    <a:pt x="51" y="15"/>
                  </a:lnTo>
                  <a:lnTo>
                    <a:pt x="52" y="23"/>
                  </a:lnTo>
                  <a:lnTo>
                    <a:pt x="51" y="32"/>
                  </a:lnTo>
                  <a:lnTo>
                    <a:pt x="46" y="39"/>
                  </a:lnTo>
                  <a:lnTo>
                    <a:pt x="37" y="43"/>
                  </a:lnTo>
                  <a:lnTo>
                    <a:pt x="27" y="45"/>
                  </a:lnTo>
                  <a:lnTo>
                    <a:pt x="17" y="43"/>
                  </a:lnTo>
                  <a:lnTo>
                    <a:pt x="8" y="39"/>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20938" name="Line 60"/>
            <p:cNvSpPr>
              <a:spLocks noChangeShapeType="1"/>
            </p:cNvSpPr>
            <p:nvPr/>
          </p:nvSpPr>
          <p:spPr bwMode="auto">
            <a:xfrm>
              <a:off x="1119" y="873"/>
              <a:ext cx="1" cy="103"/>
            </a:xfrm>
            <a:prstGeom prst="line">
              <a:avLst/>
            </a:prstGeom>
            <a:noFill/>
            <a:ln w="17463">
              <a:solidFill>
                <a:srgbClr val="000000"/>
              </a:solidFill>
              <a:round/>
              <a:headEnd/>
              <a:tailEnd/>
            </a:ln>
          </p:spPr>
          <p:txBody>
            <a:bodyPr/>
            <a:lstStyle/>
            <a:p>
              <a:endParaRPr lang="nl-NL"/>
            </a:p>
          </p:txBody>
        </p:sp>
        <p:sp>
          <p:nvSpPr>
            <p:cNvPr id="120939" name="Line 61"/>
            <p:cNvSpPr>
              <a:spLocks noChangeShapeType="1"/>
            </p:cNvSpPr>
            <p:nvPr/>
          </p:nvSpPr>
          <p:spPr bwMode="auto">
            <a:xfrm flipH="1">
              <a:off x="568" y="1969"/>
              <a:ext cx="12" cy="4"/>
            </a:xfrm>
            <a:prstGeom prst="line">
              <a:avLst/>
            </a:prstGeom>
            <a:noFill/>
            <a:ln w="11113">
              <a:solidFill>
                <a:srgbClr val="000000"/>
              </a:solidFill>
              <a:round/>
              <a:headEnd/>
              <a:tailEnd/>
            </a:ln>
          </p:spPr>
          <p:txBody>
            <a:bodyPr/>
            <a:lstStyle/>
            <a:p>
              <a:endParaRPr lang="nl-NL"/>
            </a:p>
          </p:txBody>
        </p:sp>
        <p:sp>
          <p:nvSpPr>
            <p:cNvPr id="120940" name="Line 62"/>
            <p:cNvSpPr>
              <a:spLocks noChangeShapeType="1"/>
            </p:cNvSpPr>
            <p:nvPr/>
          </p:nvSpPr>
          <p:spPr bwMode="auto">
            <a:xfrm flipH="1">
              <a:off x="543" y="1976"/>
              <a:ext cx="12" cy="4"/>
            </a:xfrm>
            <a:prstGeom prst="line">
              <a:avLst/>
            </a:prstGeom>
            <a:noFill/>
            <a:ln w="11113">
              <a:solidFill>
                <a:srgbClr val="000000"/>
              </a:solidFill>
              <a:round/>
              <a:headEnd/>
              <a:tailEnd/>
            </a:ln>
          </p:spPr>
          <p:txBody>
            <a:bodyPr/>
            <a:lstStyle/>
            <a:p>
              <a:endParaRPr lang="nl-NL"/>
            </a:p>
          </p:txBody>
        </p:sp>
        <p:sp>
          <p:nvSpPr>
            <p:cNvPr id="120941" name="Line 63"/>
            <p:cNvSpPr>
              <a:spLocks noChangeShapeType="1"/>
            </p:cNvSpPr>
            <p:nvPr/>
          </p:nvSpPr>
          <p:spPr bwMode="auto">
            <a:xfrm flipH="1">
              <a:off x="517" y="1984"/>
              <a:ext cx="14" cy="3"/>
            </a:xfrm>
            <a:prstGeom prst="line">
              <a:avLst/>
            </a:prstGeom>
            <a:noFill/>
            <a:ln w="11113">
              <a:solidFill>
                <a:srgbClr val="000000"/>
              </a:solidFill>
              <a:round/>
              <a:headEnd/>
              <a:tailEnd/>
            </a:ln>
          </p:spPr>
          <p:txBody>
            <a:bodyPr/>
            <a:lstStyle/>
            <a:p>
              <a:endParaRPr lang="nl-NL"/>
            </a:p>
          </p:txBody>
        </p:sp>
        <p:sp>
          <p:nvSpPr>
            <p:cNvPr id="120942" name="Line 64"/>
            <p:cNvSpPr>
              <a:spLocks noChangeShapeType="1"/>
            </p:cNvSpPr>
            <p:nvPr/>
          </p:nvSpPr>
          <p:spPr bwMode="auto">
            <a:xfrm flipH="1">
              <a:off x="493" y="1990"/>
              <a:ext cx="12" cy="4"/>
            </a:xfrm>
            <a:prstGeom prst="line">
              <a:avLst/>
            </a:prstGeom>
            <a:noFill/>
            <a:ln w="11113">
              <a:solidFill>
                <a:srgbClr val="000000"/>
              </a:solidFill>
              <a:round/>
              <a:headEnd/>
              <a:tailEnd/>
            </a:ln>
          </p:spPr>
          <p:txBody>
            <a:bodyPr/>
            <a:lstStyle/>
            <a:p>
              <a:endParaRPr lang="nl-NL"/>
            </a:p>
          </p:txBody>
        </p:sp>
        <p:sp>
          <p:nvSpPr>
            <p:cNvPr id="120943" name="Line 65"/>
            <p:cNvSpPr>
              <a:spLocks noChangeShapeType="1"/>
            </p:cNvSpPr>
            <p:nvPr/>
          </p:nvSpPr>
          <p:spPr bwMode="auto">
            <a:xfrm flipH="1">
              <a:off x="467" y="1997"/>
              <a:ext cx="12" cy="4"/>
            </a:xfrm>
            <a:prstGeom prst="line">
              <a:avLst/>
            </a:prstGeom>
            <a:noFill/>
            <a:ln w="11113">
              <a:solidFill>
                <a:srgbClr val="000000"/>
              </a:solidFill>
              <a:round/>
              <a:headEnd/>
              <a:tailEnd/>
            </a:ln>
          </p:spPr>
          <p:txBody>
            <a:bodyPr/>
            <a:lstStyle/>
            <a:p>
              <a:endParaRPr lang="nl-NL"/>
            </a:p>
          </p:txBody>
        </p:sp>
        <p:sp>
          <p:nvSpPr>
            <p:cNvPr id="120944" name="Line 66"/>
            <p:cNvSpPr>
              <a:spLocks noChangeShapeType="1"/>
            </p:cNvSpPr>
            <p:nvPr/>
          </p:nvSpPr>
          <p:spPr bwMode="auto">
            <a:xfrm flipH="1">
              <a:off x="442" y="2005"/>
              <a:ext cx="13" cy="3"/>
            </a:xfrm>
            <a:prstGeom prst="line">
              <a:avLst/>
            </a:prstGeom>
            <a:noFill/>
            <a:ln w="11113">
              <a:solidFill>
                <a:srgbClr val="000000"/>
              </a:solidFill>
              <a:round/>
              <a:headEnd/>
              <a:tailEnd/>
            </a:ln>
          </p:spPr>
          <p:txBody>
            <a:bodyPr/>
            <a:lstStyle/>
            <a:p>
              <a:endParaRPr lang="nl-NL"/>
            </a:p>
          </p:txBody>
        </p:sp>
        <p:sp>
          <p:nvSpPr>
            <p:cNvPr id="120945" name="Line 67"/>
            <p:cNvSpPr>
              <a:spLocks noChangeShapeType="1"/>
            </p:cNvSpPr>
            <p:nvPr/>
          </p:nvSpPr>
          <p:spPr bwMode="auto">
            <a:xfrm flipH="1">
              <a:off x="417" y="2012"/>
              <a:ext cx="13" cy="3"/>
            </a:xfrm>
            <a:prstGeom prst="line">
              <a:avLst/>
            </a:prstGeom>
            <a:noFill/>
            <a:ln w="11113">
              <a:solidFill>
                <a:srgbClr val="000000"/>
              </a:solidFill>
              <a:round/>
              <a:headEnd/>
              <a:tailEnd/>
            </a:ln>
          </p:spPr>
          <p:txBody>
            <a:bodyPr/>
            <a:lstStyle/>
            <a:p>
              <a:endParaRPr lang="nl-NL"/>
            </a:p>
          </p:txBody>
        </p:sp>
        <p:sp>
          <p:nvSpPr>
            <p:cNvPr id="120946" name="Line 68"/>
            <p:cNvSpPr>
              <a:spLocks noChangeShapeType="1"/>
            </p:cNvSpPr>
            <p:nvPr/>
          </p:nvSpPr>
          <p:spPr bwMode="auto">
            <a:xfrm flipH="1">
              <a:off x="392" y="2018"/>
              <a:ext cx="12" cy="4"/>
            </a:xfrm>
            <a:prstGeom prst="line">
              <a:avLst/>
            </a:prstGeom>
            <a:noFill/>
            <a:ln w="11113">
              <a:solidFill>
                <a:srgbClr val="000000"/>
              </a:solidFill>
              <a:round/>
              <a:headEnd/>
              <a:tailEnd/>
            </a:ln>
          </p:spPr>
          <p:txBody>
            <a:bodyPr/>
            <a:lstStyle/>
            <a:p>
              <a:endParaRPr lang="nl-NL"/>
            </a:p>
          </p:txBody>
        </p:sp>
        <p:sp>
          <p:nvSpPr>
            <p:cNvPr id="120947" name="Line 69"/>
            <p:cNvSpPr>
              <a:spLocks noChangeShapeType="1"/>
            </p:cNvSpPr>
            <p:nvPr/>
          </p:nvSpPr>
          <p:spPr bwMode="auto">
            <a:xfrm flipH="1">
              <a:off x="366" y="2026"/>
              <a:ext cx="14" cy="3"/>
            </a:xfrm>
            <a:prstGeom prst="line">
              <a:avLst/>
            </a:prstGeom>
            <a:noFill/>
            <a:ln w="11113">
              <a:solidFill>
                <a:srgbClr val="000000"/>
              </a:solidFill>
              <a:round/>
              <a:headEnd/>
              <a:tailEnd/>
            </a:ln>
          </p:spPr>
          <p:txBody>
            <a:bodyPr/>
            <a:lstStyle/>
            <a:p>
              <a:endParaRPr lang="nl-NL"/>
            </a:p>
          </p:txBody>
        </p:sp>
        <p:sp>
          <p:nvSpPr>
            <p:cNvPr id="120948" name="Line 70"/>
            <p:cNvSpPr>
              <a:spLocks noChangeShapeType="1"/>
            </p:cNvSpPr>
            <p:nvPr/>
          </p:nvSpPr>
          <p:spPr bwMode="auto">
            <a:xfrm flipH="1">
              <a:off x="342" y="2033"/>
              <a:ext cx="12" cy="3"/>
            </a:xfrm>
            <a:prstGeom prst="line">
              <a:avLst/>
            </a:prstGeom>
            <a:noFill/>
            <a:ln w="11113">
              <a:solidFill>
                <a:srgbClr val="000000"/>
              </a:solidFill>
              <a:round/>
              <a:headEnd/>
              <a:tailEnd/>
            </a:ln>
          </p:spPr>
          <p:txBody>
            <a:bodyPr/>
            <a:lstStyle/>
            <a:p>
              <a:endParaRPr lang="nl-NL"/>
            </a:p>
          </p:txBody>
        </p:sp>
        <p:sp>
          <p:nvSpPr>
            <p:cNvPr id="120949" name="Line 71"/>
            <p:cNvSpPr>
              <a:spLocks noChangeShapeType="1"/>
            </p:cNvSpPr>
            <p:nvPr/>
          </p:nvSpPr>
          <p:spPr bwMode="auto">
            <a:xfrm flipH="1">
              <a:off x="316" y="2039"/>
              <a:ext cx="13" cy="4"/>
            </a:xfrm>
            <a:prstGeom prst="line">
              <a:avLst/>
            </a:prstGeom>
            <a:noFill/>
            <a:ln w="11113">
              <a:solidFill>
                <a:srgbClr val="000000"/>
              </a:solidFill>
              <a:round/>
              <a:headEnd/>
              <a:tailEnd/>
            </a:ln>
          </p:spPr>
          <p:txBody>
            <a:bodyPr/>
            <a:lstStyle/>
            <a:p>
              <a:endParaRPr lang="nl-NL"/>
            </a:p>
          </p:txBody>
        </p:sp>
        <p:sp>
          <p:nvSpPr>
            <p:cNvPr id="120950" name="Line 72"/>
            <p:cNvSpPr>
              <a:spLocks noChangeShapeType="1"/>
            </p:cNvSpPr>
            <p:nvPr/>
          </p:nvSpPr>
          <p:spPr bwMode="auto">
            <a:xfrm flipH="1">
              <a:off x="292" y="2047"/>
              <a:ext cx="12" cy="3"/>
            </a:xfrm>
            <a:prstGeom prst="line">
              <a:avLst/>
            </a:prstGeom>
            <a:noFill/>
            <a:ln w="11113">
              <a:solidFill>
                <a:srgbClr val="000000"/>
              </a:solidFill>
              <a:round/>
              <a:headEnd/>
              <a:tailEnd/>
            </a:ln>
          </p:spPr>
          <p:txBody>
            <a:bodyPr/>
            <a:lstStyle/>
            <a:p>
              <a:endParaRPr lang="nl-NL"/>
            </a:p>
          </p:txBody>
        </p:sp>
        <p:sp>
          <p:nvSpPr>
            <p:cNvPr id="120951" name="Line 73"/>
            <p:cNvSpPr>
              <a:spLocks noChangeShapeType="1"/>
            </p:cNvSpPr>
            <p:nvPr/>
          </p:nvSpPr>
          <p:spPr bwMode="auto">
            <a:xfrm flipH="1">
              <a:off x="267" y="2054"/>
              <a:ext cx="13" cy="3"/>
            </a:xfrm>
            <a:prstGeom prst="line">
              <a:avLst/>
            </a:prstGeom>
            <a:noFill/>
            <a:ln w="11113">
              <a:solidFill>
                <a:srgbClr val="000000"/>
              </a:solidFill>
              <a:round/>
              <a:headEnd/>
              <a:tailEnd/>
            </a:ln>
          </p:spPr>
          <p:txBody>
            <a:bodyPr/>
            <a:lstStyle/>
            <a:p>
              <a:endParaRPr lang="nl-NL"/>
            </a:p>
          </p:txBody>
        </p:sp>
        <p:sp>
          <p:nvSpPr>
            <p:cNvPr id="120952" name="Line 74"/>
            <p:cNvSpPr>
              <a:spLocks noChangeShapeType="1"/>
            </p:cNvSpPr>
            <p:nvPr/>
          </p:nvSpPr>
          <p:spPr bwMode="auto">
            <a:xfrm>
              <a:off x="1079" y="760"/>
              <a:ext cx="10" cy="18"/>
            </a:xfrm>
            <a:prstGeom prst="line">
              <a:avLst/>
            </a:prstGeom>
            <a:noFill/>
            <a:ln w="17463">
              <a:solidFill>
                <a:srgbClr val="000000"/>
              </a:solidFill>
              <a:round/>
              <a:headEnd/>
              <a:tailEnd/>
            </a:ln>
          </p:spPr>
          <p:txBody>
            <a:bodyPr/>
            <a:lstStyle/>
            <a:p>
              <a:endParaRPr lang="nl-NL"/>
            </a:p>
          </p:txBody>
        </p:sp>
        <p:sp>
          <p:nvSpPr>
            <p:cNvPr id="120953" name="Line 75"/>
            <p:cNvSpPr>
              <a:spLocks noChangeShapeType="1"/>
            </p:cNvSpPr>
            <p:nvPr/>
          </p:nvSpPr>
          <p:spPr bwMode="auto">
            <a:xfrm>
              <a:off x="1099" y="795"/>
              <a:ext cx="10" cy="17"/>
            </a:xfrm>
            <a:prstGeom prst="line">
              <a:avLst/>
            </a:prstGeom>
            <a:noFill/>
            <a:ln w="17463">
              <a:solidFill>
                <a:srgbClr val="000000"/>
              </a:solidFill>
              <a:round/>
              <a:headEnd/>
              <a:tailEnd/>
            </a:ln>
          </p:spPr>
          <p:txBody>
            <a:bodyPr/>
            <a:lstStyle/>
            <a:p>
              <a:endParaRPr lang="nl-NL"/>
            </a:p>
          </p:txBody>
        </p:sp>
        <p:sp>
          <p:nvSpPr>
            <p:cNvPr id="120954" name="Line 76"/>
            <p:cNvSpPr>
              <a:spLocks noChangeShapeType="1"/>
            </p:cNvSpPr>
            <p:nvPr/>
          </p:nvSpPr>
          <p:spPr bwMode="auto">
            <a:xfrm>
              <a:off x="249" y="979"/>
              <a:ext cx="18" cy="10"/>
            </a:xfrm>
            <a:prstGeom prst="line">
              <a:avLst/>
            </a:prstGeom>
            <a:noFill/>
            <a:ln w="17463">
              <a:solidFill>
                <a:srgbClr val="000000"/>
              </a:solidFill>
              <a:round/>
              <a:headEnd/>
              <a:tailEnd/>
            </a:ln>
          </p:spPr>
          <p:txBody>
            <a:bodyPr/>
            <a:lstStyle/>
            <a:p>
              <a:endParaRPr lang="nl-NL"/>
            </a:p>
          </p:txBody>
        </p:sp>
        <p:sp>
          <p:nvSpPr>
            <p:cNvPr id="120955" name="Line 77"/>
            <p:cNvSpPr>
              <a:spLocks noChangeShapeType="1"/>
            </p:cNvSpPr>
            <p:nvPr/>
          </p:nvSpPr>
          <p:spPr bwMode="auto">
            <a:xfrm>
              <a:off x="286" y="1000"/>
              <a:ext cx="19" cy="9"/>
            </a:xfrm>
            <a:prstGeom prst="line">
              <a:avLst/>
            </a:prstGeom>
            <a:noFill/>
            <a:ln w="17463">
              <a:solidFill>
                <a:srgbClr val="000000"/>
              </a:solidFill>
              <a:round/>
              <a:headEnd/>
              <a:tailEnd/>
            </a:ln>
          </p:spPr>
          <p:txBody>
            <a:bodyPr/>
            <a:lstStyle/>
            <a:p>
              <a:endParaRPr lang="nl-NL"/>
            </a:p>
          </p:txBody>
        </p:sp>
        <p:sp>
          <p:nvSpPr>
            <p:cNvPr id="120956" name="Line 78"/>
            <p:cNvSpPr>
              <a:spLocks noChangeShapeType="1"/>
            </p:cNvSpPr>
            <p:nvPr/>
          </p:nvSpPr>
          <p:spPr bwMode="auto">
            <a:xfrm>
              <a:off x="324" y="1020"/>
              <a:ext cx="19" cy="9"/>
            </a:xfrm>
            <a:prstGeom prst="line">
              <a:avLst/>
            </a:prstGeom>
            <a:noFill/>
            <a:ln w="17463">
              <a:solidFill>
                <a:srgbClr val="000000"/>
              </a:solidFill>
              <a:round/>
              <a:headEnd/>
              <a:tailEnd/>
            </a:ln>
          </p:spPr>
          <p:txBody>
            <a:bodyPr/>
            <a:lstStyle/>
            <a:p>
              <a:endParaRPr lang="nl-NL"/>
            </a:p>
          </p:txBody>
        </p:sp>
        <p:sp>
          <p:nvSpPr>
            <p:cNvPr id="120957" name="Line 79"/>
            <p:cNvSpPr>
              <a:spLocks noChangeShapeType="1"/>
            </p:cNvSpPr>
            <p:nvPr/>
          </p:nvSpPr>
          <p:spPr bwMode="auto">
            <a:xfrm>
              <a:off x="362" y="1040"/>
              <a:ext cx="19" cy="9"/>
            </a:xfrm>
            <a:prstGeom prst="line">
              <a:avLst/>
            </a:prstGeom>
            <a:noFill/>
            <a:ln w="17463">
              <a:solidFill>
                <a:srgbClr val="000000"/>
              </a:solidFill>
              <a:round/>
              <a:headEnd/>
              <a:tailEnd/>
            </a:ln>
          </p:spPr>
          <p:txBody>
            <a:bodyPr/>
            <a:lstStyle/>
            <a:p>
              <a:endParaRPr lang="nl-NL"/>
            </a:p>
          </p:txBody>
        </p:sp>
        <p:sp>
          <p:nvSpPr>
            <p:cNvPr id="120958" name="Line 80"/>
            <p:cNvSpPr>
              <a:spLocks noChangeShapeType="1"/>
            </p:cNvSpPr>
            <p:nvPr/>
          </p:nvSpPr>
          <p:spPr bwMode="auto">
            <a:xfrm>
              <a:off x="400" y="1060"/>
              <a:ext cx="18" cy="9"/>
            </a:xfrm>
            <a:prstGeom prst="line">
              <a:avLst/>
            </a:prstGeom>
            <a:noFill/>
            <a:ln w="17463">
              <a:solidFill>
                <a:srgbClr val="000000"/>
              </a:solidFill>
              <a:round/>
              <a:headEnd/>
              <a:tailEnd/>
            </a:ln>
          </p:spPr>
          <p:txBody>
            <a:bodyPr/>
            <a:lstStyle/>
            <a:p>
              <a:endParaRPr lang="nl-NL"/>
            </a:p>
          </p:txBody>
        </p:sp>
        <p:sp>
          <p:nvSpPr>
            <p:cNvPr id="120959" name="Line 81"/>
            <p:cNvSpPr>
              <a:spLocks noChangeShapeType="1"/>
            </p:cNvSpPr>
            <p:nvPr/>
          </p:nvSpPr>
          <p:spPr bwMode="auto">
            <a:xfrm>
              <a:off x="437" y="1080"/>
              <a:ext cx="19" cy="9"/>
            </a:xfrm>
            <a:prstGeom prst="line">
              <a:avLst/>
            </a:prstGeom>
            <a:noFill/>
            <a:ln w="17463">
              <a:solidFill>
                <a:srgbClr val="000000"/>
              </a:solidFill>
              <a:round/>
              <a:headEnd/>
              <a:tailEnd/>
            </a:ln>
          </p:spPr>
          <p:txBody>
            <a:bodyPr/>
            <a:lstStyle/>
            <a:p>
              <a:endParaRPr lang="nl-NL"/>
            </a:p>
          </p:txBody>
        </p:sp>
        <p:sp>
          <p:nvSpPr>
            <p:cNvPr id="120960" name="Line 82"/>
            <p:cNvSpPr>
              <a:spLocks noChangeShapeType="1"/>
            </p:cNvSpPr>
            <p:nvPr/>
          </p:nvSpPr>
          <p:spPr bwMode="auto">
            <a:xfrm>
              <a:off x="475" y="1099"/>
              <a:ext cx="1" cy="1"/>
            </a:xfrm>
            <a:prstGeom prst="line">
              <a:avLst/>
            </a:prstGeom>
            <a:noFill/>
            <a:ln w="17463">
              <a:solidFill>
                <a:srgbClr val="000000"/>
              </a:solidFill>
              <a:round/>
              <a:headEnd/>
              <a:tailEnd/>
            </a:ln>
          </p:spPr>
          <p:txBody>
            <a:bodyPr/>
            <a:lstStyle/>
            <a:p>
              <a:endParaRPr lang="nl-NL"/>
            </a:p>
          </p:txBody>
        </p:sp>
        <p:sp>
          <p:nvSpPr>
            <p:cNvPr id="120961" name="Line 83"/>
            <p:cNvSpPr>
              <a:spLocks noChangeShapeType="1"/>
            </p:cNvSpPr>
            <p:nvPr/>
          </p:nvSpPr>
          <p:spPr bwMode="auto">
            <a:xfrm>
              <a:off x="249" y="1107"/>
              <a:ext cx="20" cy="7"/>
            </a:xfrm>
            <a:prstGeom prst="line">
              <a:avLst/>
            </a:prstGeom>
            <a:noFill/>
            <a:ln w="17463">
              <a:solidFill>
                <a:srgbClr val="000000"/>
              </a:solidFill>
              <a:round/>
              <a:headEnd/>
              <a:tailEnd/>
            </a:ln>
          </p:spPr>
          <p:txBody>
            <a:bodyPr/>
            <a:lstStyle/>
            <a:p>
              <a:endParaRPr lang="nl-NL"/>
            </a:p>
          </p:txBody>
        </p:sp>
        <p:sp>
          <p:nvSpPr>
            <p:cNvPr id="120962" name="Line 84"/>
            <p:cNvSpPr>
              <a:spLocks noChangeShapeType="1"/>
            </p:cNvSpPr>
            <p:nvPr/>
          </p:nvSpPr>
          <p:spPr bwMode="auto">
            <a:xfrm>
              <a:off x="290" y="1122"/>
              <a:ext cx="21" cy="8"/>
            </a:xfrm>
            <a:prstGeom prst="line">
              <a:avLst/>
            </a:prstGeom>
            <a:noFill/>
            <a:ln w="17463">
              <a:solidFill>
                <a:srgbClr val="000000"/>
              </a:solidFill>
              <a:round/>
              <a:headEnd/>
              <a:tailEnd/>
            </a:ln>
          </p:spPr>
          <p:txBody>
            <a:bodyPr/>
            <a:lstStyle/>
            <a:p>
              <a:endParaRPr lang="nl-NL"/>
            </a:p>
          </p:txBody>
        </p:sp>
        <p:sp>
          <p:nvSpPr>
            <p:cNvPr id="120963" name="Line 85"/>
            <p:cNvSpPr>
              <a:spLocks noChangeShapeType="1"/>
            </p:cNvSpPr>
            <p:nvPr/>
          </p:nvSpPr>
          <p:spPr bwMode="auto">
            <a:xfrm>
              <a:off x="332" y="1137"/>
              <a:ext cx="20" cy="8"/>
            </a:xfrm>
            <a:prstGeom prst="line">
              <a:avLst/>
            </a:prstGeom>
            <a:noFill/>
            <a:ln w="17463">
              <a:solidFill>
                <a:srgbClr val="000000"/>
              </a:solidFill>
              <a:round/>
              <a:headEnd/>
              <a:tailEnd/>
            </a:ln>
          </p:spPr>
          <p:txBody>
            <a:bodyPr/>
            <a:lstStyle/>
            <a:p>
              <a:endParaRPr lang="nl-NL"/>
            </a:p>
          </p:txBody>
        </p:sp>
        <p:sp>
          <p:nvSpPr>
            <p:cNvPr id="120964" name="Line 86"/>
            <p:cNvSpPr>
              <a:spLocks noChangeShapeType="1"/>
            </p:cNvSpPr>
            <p:nvPr/>
          </p:nvSpPr>
          <p:spPr bwMode="auto">
            <a:xfrm>
              <a:off x="373" y="1152"/>
              <a:ext cx="20" cy="7"/>
            </a:xfrm>
            <a:prstGeom prst="line">
              <a:avLst/>
            </a:prstGeom>
            <a:noFill/>
            <a:ln w="17463">
              <a:solidFill>
                <a:srgbClr val="000000"/>
              </a:solidFill>
              <a:round/>
              <a:headEnd/>
              <a:tailEnd/>
            </a:ln>
          </p:spPr>
          <p:txBody>
            <a:bodyPr/>
            <a:lstStyle/>
            <a:p>
              <a:endParaRPr lang="nl-NL"/>
            </a:p>
          </p:txBody>
        </p:sp>
        <p:sp>
          <p:nvSpPr>
            <p:cNvPr id="120965" name="Line 87"/>
            <p:cNvSpPr>
              <a:spLocks noChangeShapeType="1"/>
            </p:cNvSpPr>
            <p:nvPr/>
          </p:nvSpPr>
          <p:spPr bwMode="auto">
            <a:xfrm>
              <a:off x="413" y="1167"/>
              <a:ext cx="20" cy="8"/>
            </a:xfrm>
            <a:prstGeom prst="line">
              <a:avLst/>
            </a:prstGeom>
            <a:noFill/>
            <a:ln w="17463">
              <a:solidFill>
                <a:srgbClr val="000000"/>
              </a:solidFill>
              <a:round/>
              <a:headEnd/>
              <a:tailEnd/>
            </a:ln>
          </p:spPr>
          <p:txBody>
            <a:bodyPr/>
            <a:lstStyle/>
            <a:p>
              <a:endParaRPr lang="nl-NL"/>
            </a:p>
          </p:txBody>
        </p:sp>
        <p:sp>
          <p:nvSpPr>
            <p:cNvPr id="120966" name="Line 88"/>
            <p:cNvSpPr>
              <a:spLocks noChangeShapeType="1"/>
            </p:cNvSpPr>
            <p:nvPr/>
          </p:nvSpPr>
          <p:spPr bwMode="auto">
            <a:xfrm>
              <a:off x="454" y="1181"/>
              <a:ext cx="20" cy="8"/>
            </a:xfrm>
            <a:prstGeom prst="line">
              <a:avLst/>
            </a:prstGeom>
            <a:noFill/>
            <a:ln w="17463">
              <a:solidFill>
                <a:srgbClr val="000000"/>
              </a:solidFill>
              <a:round/>
              <a:headEnd/>
              <a:tailEnd/>
            </a:ln>
          </p:spPr>
          <p:txBody>
            <a:bodyPr/>
            <a:lstStyle/>
            <a:p>
              <a:endParaRPr lang="nl-NL"/>
            </a:p>
          </p:txBody>
        </p:sp>
        <p:sp>
          <p:nvSpPr>
            <p:cNvPr id="120967" name="Line 89"/>
            <p:cNvSpPr>
              <a:spLocks noChangeShapeType="1"/>
            </p:cNvSpPr>
            <p:nvPr/>
          </p:nvSpPr>
          <p:spPr bwMode="auto">
            <a:xfrm>
              <a:off x="249" y="1251"/>
              <a:ext cx="22" cy="1"/>
            </a:xfrm>
            <a:prstGeom prst="line">
              <a:avLst/>
            </a:prstGeom>
            <a:noFill/>
            <a:ln w="17463">
              <a:solidFill>
                <a:srgbClr val="000000"/>
              </a:solidFill>
              <a:round/>
              <a:headEnd/>
              <a:tailEnd/>
            </a:ln>
          </p:spPr>
          <p:txBody>
            <a:bodyPr/>
            <a:lstStyle/>
            <a:p>
              <a:endParaRPr lang="nl-NL"/>
            </a:p>
          </p:txBody>
        </p:sp>
        <p:sp>
          <p:nvSpPr>
            <p:cNvPr id="120968" name="Line 90"/>
            <p:cNvSpPr>
              <a:spLocks noChangeShapeType="1"/>
            </p:cNvSpPr>
            <p:nvPr/>
          </p:nvSpPr>
          <p:spPr bwMode="auto">
            <a:xfrm>
              <a:off x="293" y="1250"/>
              <a:ext cx="22" cy="1"/>
            </a:xfrm>
            <a:prstGeom prst="line">
              <a:avLst/>
            </a:prstGeom>
            <a:noFill/>
            <a:ln w="17463">
              <a:solidFill>
                <a:srgbClr val="000000"/>
              </a:solidFill>
              <a:round/>
              <a:headEnd/>
              <a:tailEnd/>
            </a:ln>
          </p:spPr>
          <p:txBody>
            <a:bodyPr/>
            <a:lstStyle/>
            <a:p>
              <a:endParaRPr lang="nl-NL"/>
            </a:p>
          </p:txBody>
        </p:sp>
        <p:sp>
          <p:nvSpPr>
            <p:cNvPr id="120969" name="Line 91"/>
            <p:cNvSpPr>
              <a:spLocks noChangeShapeType="1"/>
            </p:cNvSpPr>
            <p:nvPr/>
          </p:nvSpPr>
          <p:spPr bwMode="auto">
            <a:xfrm>
              <a:off x="337" y="1249"/>
              <a:ext cx="23" cy="1"/>
            </a:xfrm>
            <a:prstGeom prst="line">
              <a:avLst/>
            </a:prstGeom>
            <a:noFill/>
            <a:ln w="17463">
              <a:solidFill>
                <a:srgbClr val="000000"/>
              </a:solidFill>
              <a:round/>
              <a:headEnd/>
              <a:tailEnd/>
            </a:ln>
          </p:spPr>
          <p:txBody>
            <a:bodyPr/>
            <a:lstStyle/>
            <a:p>
              <a:endParaRPr lang="nl-NL"/>
            </a:p>
          </p:txBody>
        </p:sp>
        <p:sp>
          <p:nvSpPr>
            <p:cNvPr id="120970" name="Line 92"/>
            <p:cNvSpPr>
              <a:spLocks noChangeShapeType="1"/>
            </p:cNvSpPr>
            <p:nvPr/>
          </p:nvSpPr>
          <p:spPr bwMode="auto">
            <a:xfrm>
              <a:off x="382" y="1248"/>
              <a:ext cx="22" cy="1"/>
            </a:xfrm>
            <a:prstGeom prst="line">
              <a:avLst/>
            </a:prstGeom>
            <a:noFill/>
            <a:ln w="17463">
              <a:solidFill>
                <a:srgbClr val="000000"/>
              </a:solidFill>
              <a:round/>
              <a:headEnd/>
              <a:tailEnd/>
            </a:ln>
          </p:spPr>
          <p:txBody>
            <a:bodyPr/>
            <a:lstStyle/>
            <a:p>
              <a:endParaRPr lang="nl-NL"/>
            </a:p>
          </p:txBody>
        </p:sp>
        <p:sp>
          <p:nvSpPr>
            <p:cNvPr id="120971" name="Line 93"/>
            <p:cNvSpPr>
              <a:spLocks noChangeShapeType="1"/>
            </p:cNvSpPr>
            <p:nvPr/>
          </p:nvSpPr>
          <p:spPr bwMode="auto">
            <a:xfrm>
              <a:off x="426" y="1247"/>
              <a:ext cx="22" cy="1"/>
            </a:xfrm>
            <a:prstGeom prst="line">
              <a:avLst/>
            </a:prstGeom>
            <a:noFill/>
            <a:ln w="17463">
              <a:solidFill>
                <a:srgbClr val="000000"/>
              </a:solidFill>
              <a:round/>
              <a:headEnd/>
              <a:tailEnd/>
            </a:ln>
          </p:spPr>
          <p:txBody>
            <a:bodyPr/>
            <a:lstStyle/>
            <a:p>
              <a:endParaRPr lang="nl-NL"/>
            </a:p>
          </p:txBody>
        </p:sp>
        <p:sp>
          <p:nvSpPr>
            <p:cNvPr id="120972" name="Line 94"/>
            <p:cNvSpPr>
              <a:spLocks noChangeShapeType="1"/>
            </p:cNvSpPr>
            <p:nvPr/>
          </p:nvSpPr>
          <p:spPr bwMode="auto">
            <a:xfrm>
              <a:off x="471" y="1246"/>
              <a:ext cx="5" cy="1"/>
            </a:xfrm>
            <a:prstGeom prst="line">
              <a:avLst/>
            </a:prstGeom>
            <a:noFill/>
            <a:ln w="17463">
              <a:solidFill>
                <a:srgbClr val="000000"/>
              </a:solidFill>
              <a:round/>
              <a:headEnd/>
              <a:tailEnd/>
            </a:ln>
          </p:spPr>
          <p:txBody>
            <a:bodyPr/>
            <a:lstStyle/>
            <a:p>
              <a:endParaRPr lang="nl-NL"/>
            </a:p>
          </p:txBody>
        </p:sp>
        <p:sp>
          <p:nvSpPr>
            <p:cNvPr id="120973" name="Line 95"/>
            <p:cNvSpPr>
              <a:spLocks noChangeShapeType="1"/>
            </p:cNvSpPr>
            <p:nvPr/>
          </p:nvSpPr>
          <p:spPr bwMode="auto">
            <a:xfrm flipV="1">
              <a:off x="249" y="1463"/>
              <a:ext cx="21" cy="5"/>
            </a:xfrm>
            <a:prstGeom prst="line">
              <a:avLst/>
            </a:prstGeom>
            <a:noFill/>
            <a:ln w="17463">
              <a:solidFill>
                <a:srgbClr val="000000"/>
              </a:solidFill>
              <a:round/>
              <a:headEnd/>
              <a:tailEnd/>
            </a:ln>
          </p:spPr>
          <p:txBody>
            <a:bodyPr/>
            <a:lstStyle/>
            <a:p>
              <a:endParaRPr lang="nl-NL"/>
            </a:p>
          </p:txBody>
        </p:sp>
        <p:sp>
          <p:nvSpPr>
            <p:cNvPr id="120974" name="Line 96"/>
            <p:cNvSpPr>
              <a:spLocks noChangeShapeType="1"/>
            </p:cNvSpPr>
            <p:nvPr/>
          </p:nvSpPr>
          <p:spPr bwMode="auto">
            <a:xfrm flipV="1">
              <a:off x="291" y="1454"/>
              <a:ext cx="21" cy="5"/>
            </a:xfrm>
            <a:prstGeom prst="line">
              <a:avLst/>
            </a:prstGeom>
            <a:noFill/>
            <a:ln w="17463">
              <a:solidFill>
                <a:srgbClr val="000000"/>
              </a:solidFill>
              <a:round/>
              <a:headEnd/>
              <a:tailEnd/>
            </a:ln>
          </p:spPr>
          <p:txBody>
            <a:bodyPr/>
            <a:lstStyle/>
            <a:p>
              <a:endParaRPr lang="nl-NL"/>
            </a:p>
          </p:txBody>
        </p:sp>
        <p:sp>
          <p:nvSpPr>
            <p:cNvPr id="120975" name="Line 97"/>
            <p:cNvSpPr>
              <a:spLocks noChangeShapeType="1"/>
            </p:cNvSpPr>
            <p:nvPr/>
          </p:nvSpPr>
          <p:spPr bwMode="auto">
            <a:xfrm flipV="1">
              <a:off x="333" y="1443"/>
              <a:ext cx="21" cy="6"/>
            </a:xfrm>
            <a:prstGeom prst="line">
              <a:avLst/>
            </a:prstGeom>
            <a:noFill/>
            <a:ln w="17463">
              <a:solidFill>
                <a:srgbClr val="000000"/>
              </a:solidFill>
              <a:round/>
              <a:headEnd/>
              <a:tailEnd/>
            </a:ln>
          </p:spPr>
          <p:txBody>
            <a:bodyPr/>
            <a:lstStyle/>
            <a:p>
              <a:endParaRPr lang="nl-NL"/>
            </a:p>
          </p:txBody>
        </p:sp>
        <p:sp>
          <p:nvSpPr>
            <p:cNvPr id="120976" name="Line 98"/>
            <p:cNvSpPr>
              <a:spLocks noChangeShapeType="1"/>
            </p:cNvSpPr>
            <p:nvPr/>
          </p:nvSpPr>
          <p:spPr bwMode="auto">
            <a:xfrm flipV="1">
              <a:off x="375" y="1434"/>
              <a:ext cx="21" cy="5"/>
            </a:xfrm>
            <a:prstGeom prst="line">
              <a:avLst/>
            </a:prstGeom>
            <a:noFill/>
            <a:ln w="17463">
              <a:solidFill>
                <a:srgbClr val="000000"/>
              </a:solidFill>
              <a:round/>
              <a:headEnd/>
              <a:tailEnd/>
            </a:ln>
          </p:spPr>
          <p:txBody>
            <a:bodyPr/>
            <a:lstStyle/>
            <a:p>
              <a:endParaRPr lang="nl-NL"/>
            </a:p>
          </p:txBody>
        </p:sp>
        <p:sp>
          <p:nvSpPr>
            <p:cNvPr id="120977" name="Line 99"/>
            <p:cNvSpPr>
              <a:spLocks noChangeShapeType="1"/>
            </p:cNvSpPr>
            <p:nvPr/>
          </p:nvSpPr>
          <p:spPr bwMode="auto">
            <a:xfrm flipV="1">
              <a:off x="417" y="1424"/>
              <a:ext cx="21" cy="5"/>
            </a:xfrm>
            <a:prstGeom prst="line">
              <a:avLst/>
            </a:prstGeom>
            <a:noFill/>
            <a:ln w="17463">
              <a:solidFill>
                <a:srgbClr val="000000"/>
              </a:solidFill>
              <a:round/>
              <a:headEnd/>
              <a:tailEnd/>
            </a:ln>
          </p:spPr>
          <p:txBody>
            <a:bodyPr/>
            <a:lstStyle/>
            <a:p>
              <a:endParaRPr lang="nl-NL"/>
            </a:p>
          </p:txBody>
        </p:sp>
        <p:sp>
          <p:nvSpPr>
            <p:cNvPr id="120978" name="Line 100"/>
            <p:cNvSpPr>
              <a:spLocks noChangeShapeType="1"/>
            </p:cNvSpPr>
            <p:nvPr/>
          </p:nvSpPr>
          <p:spPr bwMode="auto">
            <a:xfrm flipV="1">
              <a:off x="459" y="1416"/>
              <a:ext cx="17" cy="3"/>
            </a:xfrm>
            <a:prstGeom prst="line">
              <a:avLst/>
            </a:prstGeom>
            <a:noFill/>
            <a:ln w="17463">
              <a:solidFill>
                <a:srgbClr val="000000"/>
              </a:solidFill>
              <a:round/>
              <a:headEnd/>
              <a:tailEnd/>
            </a:ln>
          </p:spPr>
          <p:txBody>
            <a:bodyPr/>
            <a:lstStyle/>
            <a:p>
              <a:endParaRPr lang="nl-NL"/>
            </a:p>
          </p:txBody>
        </p:sp>
        <p:sp>
          <p:nvSpPr>
            <p:cNvPr id="120979" name="Line 101"/>
            <p:cNvSpPr>
              <a:spLocks noChangeShapeType="1"/>
            </p:cNvSpPr>
            <p:nvPr/>
          </p:nvSpPr>
          <p:spPr bwMode="auto">
            <a:xfrm flipV="1">
              <a:off x="249" y="1604"/>
              <a:ext cx="20" cy="9"/>
            </a:xfrm>
            <a:prstGeom prst="line">
              <a:avLst/>
            </a:prstGeom>
            <a:noFill/>
            <a:ln w="17463">
              <a:solidFill>
                <a:srgbClr val="000000"/>
              </a:solidFill>
              <a:round/>
              <a:headEnd/>
              <a:tailEnd/>
            </a:ln>
          </p:spPr>
          <p:txBody>
            <a:bodyPr/>
            <a:lstStyle/>
            <a:p>
              <a:endParaRPr lang="nl-NL"/>
            </a:p>
          </p:txBody>
        </p:sp>
        <p:sp>
          <p:nvSpPr>
            <p:cNvPr id="120980" name="Line 102"/>
            <p:cNvSpPr>
              <a:spLocks noChangeShapeType="1"/>
            </p:cNvSpPr>
            <p:nvPr/>
          </p:nvSpPr>
          <p:spPr bwMode="auto">
            <a:xfrm flipV="1">
              <a:off x="289" y="1588"/>
              <a:ext cx="20" cy="8"/>
            </a:xfrm>
            <a:prstGeom prst="line">
              <a:avLst/>
            </a:prstGeom>
            <a:noFill/>
            <a:ln w="17463">
              <a:solidFill>
                <a:srgbClr val="000000"/>
              </a:solidFill>
              <a:round/>
              <a:headEnd/>
              <a:tailEnd/>
            </a:ln>
          </p:spPr>
          <p:txBody>
            <a:bodyPr/>
            <a:lstStyle/>
            <a:p>
              <a:endParaRPr lang="nl-NL"/>
            </a:p>
          </p:txBody>
        </p:sp>
        <p:sp>
          <p:nvSpPr>
            <p:cNvPr id="120981" name="Line 103"/>
            <p:cNvSpPr>
              <a:spLocks noChangeShapeType="1"/>
            </p:cNvSpPr>
            <p:nvPr/>
          </p:nvSpPr>
          <p:spPr bwMode="auto">
            <a:xfrm flipV="1">
              <a:off x="329" y="1571"/>
              <a:ext cx="19" cy="8"/>
            </a:xfrm>
            <a:prstGeom prst="line">
              <a:avLst/>
            </a:prstGeom>
            <a:noFill/>
            <a:ln w="17463">
              <a:solidFill>
                <a:srgbClr val="000000"/>
              </a:solidFill>
              <a:round/>
              <a:headEnd/>
              <a:tailEnd/>
            </a:ln>
          </p:spPr>
          <p:txBody>
            <a:bodyPr/>
            <a:lstStyle/>
            <a:p>
              <a:endParaRPr lang="nl-NL"/>
            </a:p>
          </p:txBody>
        </p:sp>
        <p:sp>
          <p:nvSpPr>
            <p:cNvPr id="120982" name="Line 104"/>
            <p:cNvSpPr>
              <a:spLocks noChangeShapeType="1"/>
            </p:cNvSpPr>
            <p:nvPr/>
          </p:nvSpPr>
          <p:spPr bwMode="auto">
            <a:xfrm flipV="1">
              <a:off x="368" y="1554"/>
              <a:ext cx="20" cy="9"/>
            </a:xfrm>
            <a:prstGeom prst="line">
              <a:avLst/>
            </a:prstGeom>
            <a:noFill/>
            <a:ln w="17463">
              <a:solidFill>
                <a:srgbClr val="000000"/>
              </a:solidFill>
              <a:round/>
              <a:headEnd/>
              <a:tailEnd/>
            </a:ln>
          </p:spPr>
          <p:txBody>
            <a:bodyPr/>
            <a:lstStyle/>
            <a:p>
              <a:endParaRPr lang="nl-NL"/>
            </a:p>
          </p:txBody>
        </p:sp>
        <p:sp>
          <p:nvSpPr>
            <p:cNvPr id="120983" name="Line 105"/>
            <p:cNvSpPr>
              <a:spLocks noChangeShapeType="1"/>
            </p:cNvSpPr>
            <p:nvPr/>
          </p:nvSpPr>
          <p:spPr bwMode="auto">
            <a:xfrm flipV="1">
              <a:off x="408" y="1538"/>
              <a:ext cx="20" cy="8"/>
            </a:xfrm>
            <a:prstGeom prst="line">
              <a:avLst/>
            </a:prstGeom>
            <a:noFill/>
            <a:ln w="17463">
              <a:solidFill>
                <a:srgbClr val="000000"/>
              </a:solidFill>
              <a:round/>
              <a:headEnd/>
              <a:tailEnd/>
            </a:ln>
          </p:spPr>
          <p:txBody>
            <a:bodyPr/>
            <a:lstStyle/>
            <a:p>
              <a:endParaRPr lang="nl-NL"/>
            </a:p>
          </p:txBody>
        </p:sp>
        <p:sp>
          <p:nvSpPr>
            <p:cNvPr id="120984" name="Line 106"/>
            <p:cNvSpPr>
              <a:spLocks noChangeShapeType="1"/>
            </p:cNvSpPr>
            <p:nvPr/>
          </p:nvSpPr>
          <p:spPr bwMode="auto">
            <a:xfrm flipV="1">
              <a:off x="448" y="1521"/>
              <a:ext cx="20" cy="8"/>
            </a:xfrm>
            <a:prstGeom prst="line">
              <a:avLst/>
            </a:prstGeom>
            <a:noFill/>
            <a:ln w="17463">
              <a:solidFill>
                <a:srgbClr val="000000"/>
              </a:solidFill>
              <a:round/>
              <a:headEnd/>
              <a:tailEnd/>
            </a:ln>
          </p:spPr>
          <p:txBody>
            <a:bodyPr/>
            <a:lstStyle/>
            <a:p>
              <a:endParaRPr lang="nl-NL"/>
            </a:p>
          </p:txBody>
        </p:sp>
        <p:sp>
          <p:nvSpPr>
            <p:cNvPr id="120985" name="Line 107"/>
            <p:cNvSpPr>
              <a:spLocks noChangeShapeType="1"/>
            </p:cNvSpPr>
            <p:nvPr/>
          </p:nvSpPr>
          <p:spPr bwMode="auto">
            <a:xfrm flipV="1">
              <a:off x="249" y="1729"/>
              <a:ext cx="20" cy="10"/>
            </a:xfrm>
            <a:prstGeom prst="line">
              <a:avLst/>
            </a:prstGeom>
            <a:noFill/>
            <a:ln w="17463">
              <a:solidFill>
                <a:srgbClr val="000000"/>
              </a:solidFill>
              <a:round/>
              <a:headEnd/>
              <a:tailEnd/>
            </a:ln>
          </p:spPr>
          <p:txBody>
            <a:bodyPr/>
            <a:lstStyle/>
            <a:p>
              <a:endParaRPr lang="nl-NL"/>
            </a:p>
          </p:txBody>
        </p:sp>
        <p:sp>
          <p:nvSpPr>
            <p:cNvPr id="120986" name="Line 108"/>
            <p:cNvSpPr>
              <a:spLocks noChangeShapeType="1"/>
            </p:cNvSpPr>
            <p:nvPr/>
          </p:nvSpPr>
          <p:spPr bwMode="auto">
            <a:xfrm flipV="1">
              <a:off x="289" y="1710"/>
              <a:ext cx="20" cy="10"/>
            </a:xfrm>
            <a:prstGeom prst="line">
              <a:avLst/>
            </a:prstGeom>
            <a:noFill/>
            <a:ln w="17463">
              <a:solidFill>
                <a:srgbClr val="000000"/>
              </a:solidFill>
              <a:round/>
              <a:headEnd/>
              <a:tailEnd/>
            </a:ln>
          </p:spPr>
          <p:txBody>
            <a:bodyPr/>
            <a:lstStyle/>
            <a:p>
              <a:endParaRPr lang="nl-NL"/>
            </a:p>
          </p:txBody>
        </p:sp>
        <p:sp>
          <p:nvSpPr>
            <p:cNvPr id="120987" name="Line 109"/>
            <p:cNvSpPr>
              <a:spLocks noChangeShapeType="1"/>
            </p:cNvSpPr>
            <p:nvPr/>
          </p:nvSpPr>
          <p:spPr bwMode="auto">
            <a:xfrm flipV="1">
              <a:off x="329" y="1692"/>
              <a:ext cx="18" cy="10"/>
            </a:xfrm>
            <a:prstGeom prst="line">
              <a:avLst/>
            </a:prstGeom>
            <a:noFill/>
            <a:ln w="17463">
              <a:solidFill>
                <a:srgbClr val="000000"/>
              </a:solidFill>
              <a:round/>
              <a:headEnd/>
              <a:tailEnd/>
            </a:ln>
          </p:spPr>
          <p:txBody>
            <a:bodyPr/>
            <a:lstStyle/>
            <a:p>
              <a:endParaRPr lang="nl-NL"/>
            </a:p>
          </p:txBody>
        </p:sp>
        <p:sp>
          <p:nvSpPr>
            <p:cNvPr id="120988" name="Line 110"/>
            <p:cNvSpPr>
              <a:spLocks noChangeShapeType="1"/>
            </p:cNvSpPr>
            <p:nvPr/>
          </p:nvSpPr>
          <p:spPr bwMode="auto">
            <a:xfrm flipV="1">
              <a:off x="366" y="1674"/>
              <a:ext cx="20" cy="8"/>
            </a:xfrm>
            <a:prstGeom prst="line">
              <a:avLst/>
            </a:prstGeom>
            <a:noFill/>
            <a:ln w="17463">
              <a:solidFill>
                <a:srgbClr val="000000"/>
              </a:solidFill>
              <a:round/>
              <a:headEnd/>
              <a:tailEnd/>
            </a:ln>
          </p:spPr>
          <p:txBody>
            <a:bodyPr/>
            <a:lstStyle/>
            <a:p>
              <a:endParaRPr lang="nl-NL"/>
            </a:p>
          </p:txBody>
        </p:sp>
        <p:sp>
          <p:nvSpPr>
            <p:cNvPr id="120989" name="Line 111"/>
            <p:cNvSpPr>
              <a:spLocks noChangeShapeType="1"/>
            </p:cNvSpPr>
            <p:nvPr/>
          </p:nvSpPr>
          <p:spPr bwMode="auto">
            <a:xfrm flipV="1">
              <a:off x="405" y="1656"/>
              <a:ext cx="20" cy="8"/>
            </a:xfrm>
            <a:prstGeom prst="line">
              <a:avLst/>
            </a:prstGeom>
            <a:noFill/>
            <a:ln w="17463">
              <a:solidFill>
                <a:srgbClr val="000000"/>
              </a:solidFill>
              <a:round/>
              <a:headEnd/>
              <a:tailEnd/>
            </a:ln>
          </p:spPr>
          <p:txBody>
            <a:bodyPr/>
            <a:lstStyle/>
            <a:p>
              <a:endParaRPr lang="nl-NL"/>
            </a:p>
          </p:txBody>
        </p:sp>
        <p:sp>
          <p:nvSpPr>
            <p:cNvPr id="120990" name="Line 112"/>
            <p:cNvSpPr>
              <a:spLocks noChangeShapeType="1"/>
            </p:cNvSpPr>
            <p:nvPr/>
          </p:nvSpPr>
          <p:spPr bwMode="auto">
            <a:xfrm flipV="1">
              <a:off x="444" y="1637"/>
              <a:ext cx="20" cy="9"/>
            </a:xfrm>
            <a:prstGeom prst="line">
              <a:avLst/>
            </a:prstGeom>
            <a:noFill/>
            <a:ln w="17463">
              <a:solidFill>
                <a:srgbClr val="000000"/>
              </a:solidFill>
              <a:round/>
              <a:headEnd/>
              <a:tailEnd/>
            </a:ln>
          </p:spPr>
          <p:txBody>
            <a:bodyPr/>
            <a:lstStyle/>
            <a:p>
              <a:endParaRPr lang="nl-NL"/>
            </a:p>
          </p:txBody>
        </p:sp>
        <p:sp>
          <p:nvSpPr>
            <p:cNvPr id="120991" name="Line 113"/>
            <p:cNvSpPr>
              <a:spLocks noChangeShapeType="1"/>
            </p:cNvSpPr>
            <p:nvPr/>
          </p:nvSpPr>
          <p:spPr bwMode="auto">
            <a:xfrm flipH="1">
              <a:off x="2499" y="979"/>
              <a:ext cx="23" cy="2"/>
            </a:xfrm>
            <a:prstGeom prst="line">
              <a:avLst/>
            </a:prstGeom>
            <a:noFill/>
            <a:ln w="17463">
              <a:solidFill>
                <a:srgbClr val="000000"/>
              </a:solidFill>
              <a:round/>
              <a:headEnd/>
              <a:tailEnd/>
            </a:ln>
          </p:spPr>
          <p:txBody>
            <a:bodyPr/>
            <a:lstStyle/>
            <a:p>
              <a:endParaRPr lang="nl-NL"/>
            </a:p>
          </p:txBody>
        </p:sp>
        <p:sp>
          <p:nvSpPr>
            <p:cNvPr id="120992" name="Line 114"/>
            <p:cNvSpPr>
              <a:spLocks noChangeShapeType="1"/>
            </p:cNvSpPr>
            <p:nvPr/>
          </p:nvSpPr>
          <p:spPr bwMode="auto">
            <a:xfrm flipH="1">
              <a:off x="2455" y="983"/>
              <a:ext cx="22" cy="3"/>
            </a:xfrm>
            <a:prstGeom prst="line">
              <a:avLst/>
            </a:prstGeom>
            <a:noFill/>
            <a:ln w="17463">
              <a:solidFill>
                <a:srgbClr val="000000"/>
              </a:solidFill>
              <a:round/>
              <a:headEnd/>
              <a:tailEnd/>
            </a:ln>
          </p:spPr>
          <p:txBody>
            <a:bodyPr/>
            <a:lstStyle/>
            <a:p>
              <a:endParaRPr lang="nl-NL"/>
            </a:p>
          </p:txBody>
        </p:sp>
        <p:sp>
          <p:nvSpPr>
            <p:cNvPr id="120993" name="Line 115"/>
            <p:cNvSpPr>
              <a:spLocks noChangeShapeType="1"/>
            </p:cNvSpPr>
            <p:nvPr/>
          </p:nvSpPr>
          <p:spPr bwMode="auto">
            <a:xfrm flipH="1">
              <a:off x="2411" y="988"/>
              <a:ext cx="22" cy="2"/>
            </a:xfrm>
            <a:prstGeom prst="line">
              <a:avLst/>
            </a:prstGeom>
            <a:noFill/>
            <a:ln w="17463">
              <a:solidFill>
                <a:srgbClr val="000000"/>
              </a:solidFill>
              <a:round/>
              <a:headEnd/>
              <a:tailEnd/>
            </a:ln>
          </p:spPr>
          <p:txBody>
            <a:bodyPr/>
            <a:lstStyle/>
            <a:p>
              <a:endParaRPr lang="nl-NL"/>
            </a:p>
          </p:txBody>
        </p:sp>
        <p:sp>
          <p:nvSpPr>
            <p:cNvPr id="120994" name="Line 116"/>
            <p:cNvSpPr>
              <a:spLocks noChangeShapeType="1"/>
            </p:cNvSpPr>
            <p:nvPr/>
          </p:nvSpPr>
          <p:spPr bwMode="auto">
            <a:xfrm flipH="1">
              <a:off x="2499" y="1107"/>
              <a:ext cx="23" cy="3"/>
            </a:xfrm>
            <a:prstGeom prst="line">
              <a:avLst/>
            </a:prstGeom>
            <a:noFill/>
            <a:ln w="17463">
              <a:solidFill>
                <a:srgbClr val="000000"/>
              </a:solidFill>
              <a:round/>
              <a:headEnd/>
              <a:tailEnd/>
            </a:ln>
          </p:spPr>
          <p:txBody>
            <a:bodyPr/>
            <a:lstStyle/>
            <a:p>
              <a:endParaRPr lang="nl-NL"/>
            </a:p>
          </p:txBody>
        </p:sp>
        <p:sp>
          <p:nvSpPr>
            <p:cNvPr id="120995" name="Line 117"/>
            <p:cNvSpPr>
              <a:spLocks noChangeShapeType="1"/>
            </p:cNvSpPr>
            <p:nvPr/>
          </p:nvSpPr>
          <p:spPr bwMode="auto">
            <a:xfrm flipH="1">
              <a:off x="2455" y="1111"/>
              <a:ext cx="22" cy="3"/>
            </a:xfrm>
            <a:prstGeom prst="line">
              <a:avLst/>
            </a:prstGeom>
            <a:noFill/>
            <a:ln w="17463">
              <a:solidFill>
                <a:srgbClr val="000000"/>
              </a:solidFill>
              <a:round/>
              <a:headEnd/>
              <a:tailEnd/>
            </a:ln>
          </p:spPr>
          <p:txBody>
            <a:bodyPr/>
            <a:lstStyle/>
            <a:p>
              <a:endParaRPr lang="nl-NL"/>
            </a:p>
          </p:txBody>
        </p:sp>
        <p:sp>
          <p:nvSpPr>
            <p:cNvPr id="120996" name="Line 118"/>
            <p:cNvSpPr>
              <a:spLocks noChangeShapeType="1"/>
            </p:cNvSpPr>
            <p:nvPr/>
          </p:nvSpPr>
          <p:spPr bwMode="auto">
            <a:xfrm flipH="1">
              <a:off x="2411" y="1117"/>
              <a:ext cx="22" cy="3"/>
            </a:xfrm>
            <a:prstGeom prst="line">
              <a:avLst/>
            </a:prstGeom>
            <a:noFill/>
            <a:ln w="17463">
              <a:solidFill>
                <a:srgbClr val="000000"/>
              </a:solidFill>
              <a:round/>
              <a:headEnd/>
              <a:tailEnd/>
            </a:ln>
          </p:spPr>
          <p:txBody>
            <a:bodyPr/>
            <a:lstStyle/>
            <a:p>
              <a:endParaRPr lang="nl-NL"/>
            </a:p>
          </p:txBody>
        </p:sp>
        <p:sp>
          <p:nvSpPr>
            <p:cNvPr id="120997" name="Line 119"/>
            <p:cNvSpPr>
              <a:spLocks noChangeShapeType="1"/>
            </p:cNvSpPr>
            <p:nvPr/>
          </p:nvSpPr>
          <p:spPr bwMode="auto">
            <a:xfrm flipH="1">
              <a:off x="2499" y="1246"/>
              <a:ext cx="23" cy="1"/>
            </a:xfrm>
            <a:prstGeom prst="line">
              <a:avLst/>
            </a:prstGeom>
            <a:noFill/>
            <a:ln w="17463">
              <a:solidFill>
                <a:srgbClr val="000000"/>
              </a:solidFill>
              <a:round/>
              <a:headEnd/>
              <a:tailEnd/>
            </a:ln>
          </p:spPr>
          <p:txBody>
            <a:bodyPr/>
            <a:lstStyle/>
            <a:p>
              <a:endParaRPr lang="nl-NL"/>
            </a:p>
          </p:txBody>
        </p:sp>
        <p:sp>
          <p:nvSpPr>
            <p:cNvPr id="120998" name="Line 120"/>
            <p:cNvSpPr>
              <a:spLocks noChangeShapeType="1"/>
            </p:cNvSpPr>
            <p:nvPr/>
          </p:nvSpPr>
          <p:spPr bwMode="auto">
            <a:xfrm flipH="1">
              <a:off x="2455" y="1246"/>
              <a:ext cx="22" cy="1"/>
            </a:xfrm>
            <a:prstGeom prst="line">
              <a:avLst/>
            </a:prstGeom>
            <a:noFill/>
            <a:ln w="17463">
              <a:solidFill>
                <a:srgbClr val="000000"/>
              </a:solidFill>
              <a:round/>
              <a:headEnd/>
              <a:tailEnd/>
            </a:ln>
          </p:spPr>
          <p:txBody>
            <a:bodyPr/>
            <a:lstStyle/>
            <a:p>
              <a:endParaRPr lang="nl-NL"/>
            </a:p>
          </p:txBody>
        </p:sp>
        <p:sp>
          <p:nvSpPr>
            <p:cNvPr id="120999" name="Line 121"/>
            <p:cNvSpPr>
              <a:spLocks noChangeShapeType="1"/>
            </p:cNvSpPr>
            <p:nvPr/>
          </p:nvSpPr>
          <p:spPr bwMode="auto">
            <a:xfrm flipH="1">
              <a:off x="2411" y="1246"/>
              <a:ext cx="22" cy="1"/>
            </a:xfrm>
            <a:prstGeom prst="line">
              <a:avLst/>
            </a:prstGeom>
            <a:noFill/>
            <a:ln w="17463">
              <a:solidFill>
                <a:srgbClr val="000000"/>
              </a:solidFill>
              <a:round/>
              <a:headEnd/>
              <a:tailEnd/>
            </a:ln>
          </p:spPr>
          <p:txBody>
            <a:bodyPr/>
            <a:lstStyle/>
            <a:p>
              <a:endParaRPr lang="nl-NL"/>
            </a:p>
          </p:txBody>
        </p:sp>
        <p:sp>
          <p:nvSpPr>
            <p:cNvPr id="121000" name="Line 122"/>
            <p:cNvSpPr>
              <a:spLocks noChangeShapeType="1"/>
            </p:cNvSpPr>
            <p:nvPr/>
          </p:nvSpPr>
          <p:spPr bwMode="auto">
            <a:xfrm flipH="1" flipV="1">
              <a:off x="2499" y="1470"/>
              <a:ext cx="23" cy="2"/>
            </a:xfrm>
            <a:prstGeom prst="line">
              <a:avLst/>
            </a:prstGeom>
            <a:noFill/>
            <a:ln w="17463">
              <a:solidFill>
                <a:srgbClr val="000000"/>
              </a:solidFill>
              <a:round/>
              <a:headEnd/>
              <a:tailEnd/>
            </a:ln>
          </p:spPr>
          <p:txBody>
            <a:bodyPr/>
            <a:lstStyle/>
            <a:p>
              <a:endParaRPr lang="nl-NL"/>
            </a:p>
          </p:txBody>
        </p:sp>
        <p:sp>
          <p:nvSpPr>
            <p:cNvPr id="121001" name="Line 123"/>
            <p:cNvSpPr>
              <a:spLocks noChangeShapeType="1"/>
            </p:cNvSpPr>
            <p:nvPr/>
          </p:nvSpPr>
          <p:spPr bwMode="auto">
            <a:xfrm flipH="1" flipV="1">
              <a:off x="2455" y="1466"/>
              <a:ext cx="22" cy="2"/>
            </a:xfrm>
            <a:prstGeom prst="line">
              <a:avLst/>
            </a:prstGeom>
            <a:noFill/>
            <a:ln w="17463">
              <a:solidFill>
                <a:srgbClr val="000000"/>
              </a:solidFill>
              <a:round/>
              <a:headEnd/>
              <a:tailEnd/>
            </a:ln>
          </p:spPr>
          <p:txBody>
            <a:bodyPr/>
            <a:lstStyle/>
            <a:p>
              <a:endParaRPr lang="nl-NL"/>
            </a:p>
          </p:txBody>
        </p:sp>
        <p:sp>
          <p:nvSpPr>
            <p:cNvPr id="121002" name="Line 124"/>
            <p:cNvSpPr>
              <a:spLocks noChangeShapeType="1"/>
            </p:cNvSpPr>
            <p:nvPr/>
          </p:nvSpPr>
          <p:spPr bwMode="auto">
            <a:xfrm flipH="1" flipV="1">
              <a:off x="2411" y="1463"/>
              <a:ext cx="22" cy="2"/>
            </a:xfrm>
            <a:prstGeom prst="line">
              <a:avLst/>
            </a:prstGeom>
            <a:noFill/>
            <a:ln w="17463">
              <a:solidFill>
                <a:srgbClr val="000000"/>
              </a:solidFill>
              <a:round/>
              <a:headEnd/>
              <a:tailEnd/>
            </a:ln>
          </p:spPr>
          <p:txBody>
            <a:bodyPr/>
            <a:lstStyle/>
            <a:p>
              <a:endParaRPr lang="nl-NL"/>
            </a:p>
          </p:txBody>
        </p:sp>
        <p:sp>
          <p:nvSpPr>
            <p:cNvPr id="121003" name="Line 125"/>
            <p:cNvSpPr>
              <a:spLocks noChangeShapeType="1"/>
            </p:cNvSpPr>
            <p:nvPr/>
          </p:nvSpPr>
          <p:spPr bwMode="auto">
            <a:xfrm flipH="1" flipV="1">
              <a:off x="2502" y="1599"/>
              <a:ext cx="20" cy="9"/>
            </a:xfrm>
            <a:prstGeom prst="line">
              <a:avLst/>
            </a:prstGeom>
            <a:noFill/>
            <a:ln w="17463">
              <a:solidFill>
                <a:srgbClr val="000000"/>
              </a:solidFill>
              <a:round/>
              <a:headEnd/>
              <a:tailEnd/>
            </a:ln>
          </p:spPr>
          <p:txBody>
            <a:bodyPr/>
            <a:lstStyle/>
            <a:p>
              <a:endParaRPr lang="nl-NL"/>
            </a:p>
          </p:txBody>
        </p:sp>
        <p:sp>
          <p:nvSpPr>
            <p:cNvPr id="121004" name="Line 126"/>
            <p:cNvSpPr>
              <a:spLocks noChangeShapeType="1"/>
            </p:cNvSpPr>
            <p:nvPr/>
          </p:nvSpPr>
          <p:spPr bwMode="auto">
            <a:xfrm flipH="1" flipV="1">
              <a:off x="2462" y="1582"/>
              <a:ext cx="20" cy="9"/>
            </a:xfrm>
            <a:prstGeom prst="line">
              <a:avLst/>
            </a:prstGeom>
            <a:noFill/>
            <a:ln w="17463">
              <a:solidFill>
                <a:srgbClr val="000000"/>
              </a:solidFill>
              <a:round/>
              <a:headEnd/>
              <a:tailEnd/>
            </a:ln>
          </p:spPr>
          <p:txBody>
            <a:bodyPr/>
            <a:lstStyle/>
            <a:p>
              <a:endParaRPr lang="nl-NL"/>
            </a:p>
          </p:txBody>
        </p:sp>
        <p:sp>
          <p:nvSpPr>
            <p:cNvPr id="121005" name="Line 127"/>
            <p:cNvSpPr>
              <a:spLocks noChangeShapeType="1"/>
            </p:cNvSpPr>
            <p:nvPr/>
          </p:nvSpPr>
          <p:spPr bwMode="auto">
            <a:xfrm flipH="1" flipV="1">
              <a:off x="2422" y="1565"/>
              <a:ext cx="20" cy="8"/>
            </a:xfrm>
            <a:prstGeom prst="line">
              <a:avLst/>
            </a:prstGeom>
            <a:noFill/>
            <a:ln w="17463">
              <a:solidFill>
                <a:srgbClr val="000000"/>
              </a:solidFill>
              <a:round/>
              <a:headEnd/>
              <a:tailEnd/>
            </a:ln>
          </p:spPr>
          <p:txBody>
            <a:bodyPr/>
            <a:lstStyle/>
            <a:p>
              <a:endParaRPr lang="nl-NL"/>
            </a:p>
          </p:txBody>
        </p:sp>
        <p:sp>
          <p:nvSpPr>
            <p:cNvPr id="121006" name="Line 128"/>
            <p:cNvSpPr>
              <a:spLocks noChangeShapeType="1"/>
            </p:cNvSpPr>
            <p:nvPr/>
          </p:nvSpPr>
          <p:spPr bwMode="auto">
            <a:xfrm flipH="1" flipV="1">
              <a:off x="2391" y="1551"/>
              <a:ext cx="11" cy="5"/>
            </a:xfrm>
            <a:prstGeom prst="line">
              <a:avLst/>
            </a:prstGeom>
            <a:noFill/>
            <a:ln w="17463">
              <a:solidFill>
                <a:srgbClr val="000000"/>
              </a:solidFill>
              <a:round/>
              <a:headEnd/>
              <a:tailEnd/>
            </a:ln>
          </p:spPr>
          <p:txBody>
            <a:bodyPr/>
            <a:lstStyle/>
            <a:p>
              <a:endParaRPr lang="nl-NL"/>
            </a:p>
          </p:txBody>
        </p:sp>
        <p:sp>
          <p:nvSpPr>
            <p:cNvPr id="121007" name="Line 129"/>
            <p:cNvSpPr>
              <a:spLocks noChangeShapeType="1"/>
            </p:cNvSpPr>
            <p:nvPr/>
          </p:nvSpPr>
          <p:spPr bwMode="auto">
            <a:xfrm flipH="1" flipV="1">
              <a:off x="2504" y="1732"/>
              <a:ext cx="18" cy="12"/>
            </a:xfrm>
            <a:prstGeom prst="line">
              <a:avLst/>
            </a:prstGeom>
            <a:noFill/>
            <a:ln w="17463">
              <a:solidFill>
                <a:srgbClr val="000000"/>
              </a:solidFill>
              <a:round/>
              <a:headEnd/>
              <a:tailEnd/>
            </a:ln>
          </p:spPr>
          <p:txBody>
            <a:bodyPr/>
            <a:lstStyle/>
            <a:p>
              <a:endParaRPr lang="nl-NL"/>
            </a:p>
          </p:txBody>
        </p:sp>
        <p:sp>
          <p:nvSpPr>
            <p:cNvPr id="121008" name="Line 130"/>
            <p:cNvSpPr>
              <a:spLocks noChangeShapeType="1"/>
            </p:cNvSpPr>
            <p:nvPr/>
          </p:nvSpPr>
          <p:spPr bwMode="auto">
            <a:xfrm flipH="1" flipV="1">
              <a:off x="2467" y="1710"/>
              <a:ext cx="18" cy="12"/>
            </a:xfrm>
            <a:prstGeom prst="line">
              <a:avLst/>
            </a:prstGeom>
            <a:noFill/>
            <a:ln w="17463">
              <a:solidFill>
                <a:srgbClr val="000000"/>
              </a:solidFill>
              <a:round/>
              <a:headEnd/>
              <a:tailEnd/>
            </a:ln>
          </p:spPr>
          <p:txBody>
            <a:bodyPr/>
            <a:lstStyle/>
            <a:p>
              <a:endParaRPr lang="nl-NL"/>
            </a:p>
          </p:txBody>
        </p:sp>
        <p:sp>
          <p:nvSpPr>
            <p:cNvPr id="121009" name="Line 131"/>
            <p:cNvSpPr>
              <a:spLocks noChangeShapeType="1"/>
            </p:cNvSpPr>
            <p:nvPr/>
          </p:nvSpPr>
          <p:spPr bwMode="auto">
            <a:xfrm flipH="1" flipV="1">
              <a:off x="2431" y="1688"/>
              <a:ext cx="17" cy="12"/>
            </a:xfrm>
            <a:prstGeom prst="line">
              <a:avLst/>
            </a:prstGeom>
            <a:noFill/>
            <a:ln w="17463">
              <a:solidFill>
                <a:srgbClr val="000000"/>
              </a:solidFill>
              <a:round/>
              <a:headEnd/>
              <a:tailEnd/>
            </a:ln>
          </p:spPr>
          <p:txBody>
            <a:bodyPr/>
            <a:lstStyle/>
            <a:p>
              <a:endParaRPr lang="nl-NL"/>
            </a:p>
          </p:txBody>
        </p:sp>
        <p:sp>
          <p:nvSpPr>
            <p:cNvPr id="121010" name="Line 132"/>
            <p:cNvSpPr>
              <a:spLocks noChangeShapeType="1"/>
            </p:cNvSpPr>
            <p:nvPr/>
          </p:nvSpPr>
          <p:spPr bwMode="auto">
            <a:xfrm flipH="1" flipV="1">
              <a:off x="2394" y="1666"/>
              <a:ext cx="18" cy="12"/>
            </a:xfrm>
            <a:prstGeom prst="line">
              <a:avLst/>
            </a:prstGeom>
            <a:noFill/>
            <a:ln w="17463">
              <a:solidFill>
                <a:srgbClr val="000000"/>
              </a:solidFill>
              <a:round/>
              <a:headEnd/>
              <a:tailEnd/>
            </a:ln>
          </p:spPr>
          <p:txBody>
            <a:bodyPr/>
            <a:lstStyle/>
            <a:p>
              <a:endParaRPr lang="nl-NL"/>
            </a:p>
          </p:txBody>
        </p:sp>
        <p:sp>
          <p:nvSpPr>
            <p:cNvPr id="121011" name="Freeform 133"/>
            <p:cNvSpPr>
              <a:spLocks/>
            </p:cNvSpPr>
            <p:nvPr/>
          </p:nvSpPr>
          <p:spPr bwMode="auto">
            <a:xfrm>
              <a:off x="568" y="1721"/>
              <a:ext cx="576" cy="124"/>
            </a:xfrm>
            <a:custGeom>
              <a:avLst/>
              <a:gdLst>
                <a:gd name="T0" fmla="*/ 504 w 576"/>
                <a:gd name="T1" fmla="*/ 124 h 124"/>
                <a:gd name="T2" fmla="*/ 521 w 576"/>
                <a:gd name="T3" fmla="*/ 123 h 124"/>
                <a:gd name="T4" fmla="*/ 536 w 576"/>
                <a:gd name="T5" fmla="*/ 118 h 124"/>
                <a:gd name="T6" fmla="*/ 550 w 576"/>
                <a:gd name="T7" fmla="*/ 111 h 124"/>
                <a:gd name="T8" fmla="*/ 561 w 576"/>
                <a:gd name="T9" fmla="*/ 101 h 124"/>
                <a:gd name="T10" fmla="*/ 570 w 576"/>
                <a:gd name="T11" fmla="*/ 90 h 124"/>
                <a:gd name="T12" fmla="*/ 575 w 576"/>
                <a:gd name="T13" fmla="*/ 76 h 124"/>
                <a:gd name="T14" fmla="*/ 576 w 576"/>
                <a:gd name="T15" fmla="*/ 62 h 124"/>
                <a:gd name="T16" fmla="*/ 575 w 576"/>
                <a:gd name="T17" fmla="*/ 49 h 124"/>
                <a:gd name="T18" fmla="*/ 570 w 576"/>
                <a:gd name="T19" fmla="*/ 35 h 124"/>
                <a:gd name="T20" fmla="*/ 561 w 576"/>
                <a:gd name="T21" fmla="*/ 24 h 124"/>
                <a:gd name="T22" fmla="*/ 550 w 576"/>
                <a:gd name="T23" fmla="*/ 14 h 124"/>
                <a:gd name="T24" fmla="*/ 536 w 576"/>
                <a:gd name="T25" fmla="*/ 6 h 124"/>
                <a:gd name="T26" fmla="*/ 521 w 576"/>
                <a:gd name="T27" fmla="*/ 2 h 124"/>
                <a:gd name="T28" fmla="*/ 504 w 576"/>
                <a:gd name="T29" fmla="*/ 0 h 124"/>
                <a:gd name="T30" fmla="*/ 72 w 576"/>
                <a:gd name="T31" fmla="*/ 0 h 124"/>
                <a:gd name="T32" fmla="*/ 56 w 576"/>
                <a:gd name="T33" fmla="*/ 2 h 124"/>
                <a:gd name="T34" fmla="*/ 40 w 576"/>
                <a:gd name="T35" fmla="*/ 6 h 124"/>
                <a:gd name="T36" fmla="*/ 27 w 576"/>
                <a:gd name="T37" fmla="*/ 14 h 124"/>
                <a:gd name="T38" fmla="*/ 16 w 576"/>
                <a:gd name="T39" fmla="*/ 24 h 124"/>
                <a:gd name="T40" fmla="*/ 7 w 576"/>
                <a:gd name="T41" fmla="*/ 35 h 124"/>
                <a:gd name="T42" fmla="*/ 1 w 576"/>
                <a:gd name="T43" fmla="*/ 49 h 124"/>
                <a:gd name="T44" fmla="*/ 0 w 576"/>
                <a:gd name="T45" fmla="*/ 62 h 124"/>
                <a:gd name="T46" fmla="*/ 1 w 576"/>
                <a:gd name="T47" fmla="*/ 76 h 124"/>
                <a:gd name="T48" fmla="*/ 7 w 576"/>
                <a:gd name="T49" fmla="*/ 90 h 124"/>
                <a:gd name="T50" fmla="*/ 16 w 576"/>
                <a:gd name="T51" fmla="*/ 101 h 124"/>
                <a:gd name="T52" fmla="*/ 27 w 576"/>
                <a:gd name="T53" fmla="*/ 111 h 124"/>
                <a:gd name="T54" fmla="*/ 40 w 576"/>
                <a:gd name="T55" fmla="*/ 118 h 124"/>
                <a:gd name="T56" fmla="*/ 56 w 576"/>
                <a:gd name="T57" fmla="*/ 123 h 124"/>
                <a:gd name="T58" fmla="*/ 72 w 576"/>
                <a:gd name="T59" fmla="*/ 124 h 124"/>
                <a:gd name="T60" fmla="*/ 504 w 576"/>
                <a:gd name="T61" fmla="*/ 124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6"/>
                <a:gd name="T94" fmla="*/ 0 h 124"/>
                <a:gd name="T95" fmla="*/ 576 w 576"/>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6" h="124">
                  <a:moveTo>
                    <a:pt x="504" y="124"/>
                  </a:moveTo>
                  <a:lnTo>
                    <a:pt x="521" y="123"/>
                  </a:lnTo>
                  <a:lnTo>
                    <a:pt x="536" y="118"/>
                  </a:lnTo>
                  <a:lnTo>
                    <a:pt x="550" y="111"/>
                  </a:lnTo>
                  <a:lnTo>
                    <a:pt x="561" y="101"/>
                  </a:lnTo>
                  <a:lnTo>
                    <a:pt x="570" y="90"/>
                  </a:lnTo>
                  <a:lnTo>
                    <a:pt x="575" y="76"/>
                  </a:lnTo>
                  <a:lnTo>
                    <a:pt x="576" y="62"/>
                  </a:lnTo>
                  <a:lnTo>
                    <a:pt x="575" y="49"/>
                  </a:lnTo>
                  <a:lnTo>
                    <a:pt x="570" y="35"/>
                  </a:lnTo>
                  <a:lnTo>
                    <a:pt x="561" y="24"/>
                  </a:lnTo>
                  <a:lnTo>
                    <a:pt x="550" y="14"/>
                  </a:lnTo>
                  <a:lnTo>
                    <a:pt x="536" y="6"/>
                  </a:lnTo>
                  <a:lnTo>
                    <a:pt x="521" y="2"/>
                  </a:lnTo>
                  <a:lnTo>
                    <a:pt x="504" y="0"/>
                  </a:lnTo>
                  <a:lnTo>
                    <a:pt x="72" y="0"/>
                  </a:lnTo>
                  <a:lnTo>
                    <a:pt x="56" y="2"/>
                  </a:lnTo>
                  <a:lnTo>
                    <a:pt x="40" y="6"/>
                  </a:lnTo>
                  <a:lnTo>
                    <a:pt x="27" y="14"/>
                  </a:lnTo>
                  <a:lnTo>
                    <a:pt x="16" y="24"/>
                  </a:lnTo>
                  <a:lnTo>
                    <a:pt x="7" y="35"/>
                  </a:lnTo>
                  <a:lnTo>
                    <a:pt x="1" y="49"/>
                  </a:lnTo>
                  <a:lnTo>
                    <a:pt x="0" y="62"/>
                  </a:lnTo>
                  <a:lnTo>
                    <a:pt x="1" y="76"/>
                  </a:lnTo>
                  <a:lnTo>
                    <a:pt x="7" y="90"/>
                  </a:lnTo>
                  <a:lnTo>
                    <a:pt x="16" y="101"/>
                  </a:lnTo>
                  <a:lnTo>
                    <a:pt x="27" y="111"/>
                  </a:lnTo>
                  <a:lnTo>
                    <a:pt x="40" y="118"/>
                  </a:lnTo>
                  <a:lnTo>
                    <a:pt x="56" y="123"/>
                  </a:lnTo>
                  <a:lnTo>
                    <a:pt x="72" y="124"/>
                  </a:lnTo>
                  <a:lnTo>
                    <a:pt x="504" y="124"/>
                  </a:lnTo>
                  <a:close/>
                </a:path>
              </a:pathLst>
            </a:custGeom>
            <a:solidFill>
              <a:srgbClr val="FFFF97"/>
            </a:solidFill>
            <a:ln w="3175">
              <a:solidFill>
                <a:srgbClr val="000000"/>
              </a:solidFill>
              <a:round/>
              <a:headEnd/>
              <a:tailEnd/>
            </a:ln>
          </p:spPr>
          <p:txBody>
            <a:bodyPr/>
            <a:lstStyle/>
            <a:p>
              <a:endParaRPr lang="nl-NL"/>
            </a:p>
          </p:txBody>
        </p:sp>
        <p:sp>
          <p:nvSpPr>
            <p:cNvPr id="121012" name="Rectangle 134"/>
            <p:cNvSpPr>
              <a:spLocks noChangeArrowheads="1"/>
            </p:cNvSpPr>
            <p:nvPr/>
          </p:nvSpPr>
          <p:spPr bwMode="auto">
            <a:xfrm>
              <a:off x="729" y="1744"/>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21013" name="Freeform 135"/>
            <p:cNvSpPr>
              <a:spLocks/>
            </p:cNvSpPr>
            <p:nvPr/>
          </p:nvSpPr>
          <p:spPr bwMode="auto">
            <a:xfrm>
              <a:off x="594" y="1693"/>
              <a:ext cx="577" cy="124"/>
            </a:xfrm>
            <a:custGeom>
              <a:avLst/>
              <a:gdLst>
                <a:gd name="T0" fmla="*/ 505 w 577"/>
                <a:gd name="T1" fmla="*/ 124 h 124"/>
                <a:gd name="T2" fmla="*/ 521 w 577"/>
                <a:gd name="T3" fmla="*/ 122 h 124"/>
                <a:gd name="T4" fmla="*/ 536 w 577"/>
                <a:gd name="T5" fmla="*/ 118 h 124"/>
                <a:gd name="T6" fmla="*/ 550 w 577"/>
                <a:gd name="T7" fmla="*/ 111 h 124"/>
                <a:gd name="T8" fmla="*/ 561 w 577"/>
                <a:gd name="T9" fmla="*/ 100 h 124"/>
                <a:gd name="T10" fmla="*/ 570 w 577"/>
                <a:gd name="T11" fmla="*/ 89 h 124"/>
                <a:gd name="T12" fmla="*/ 575 w 577"/>
                <a:gd name="T13" fmla="*/ 76 h 124"/>
                <a:gd name="T14" fmla="*/ 577 w 577"/>
                <a:gd name="T15" fmla="*/ 62 h 124"/>
                <a:gd name="T16" fmla="*/ 575 w 577"/>
                <a:gd name="T17" fmla="*/ 48 h 124"/>
                <a:gd name="T18" fmla="*/ 570 w 577"/>
                <a:gd name="T19" fmla="*/ 35 h 124"/>
                <a:gd name="T20" fmla="*/ 561 w 577"/>
                <a:gd name="T21" fmla="*/ 23 h 124"/>
                <a:gd name="T22" fmla="*/ 550 w 577"/>
                <a:gd name="T23" fmla="*/ 13 h 124"/>
                <a:gd name="T24" fmla="*/ 536 w 577"/>
                <a:gd name="T25" fmla="*/ 6 h 124"/>
                <a:gd name="T26" fmla="*/ 521 w 577"/>
                <a:gd name="T27" fmla="*/ 1 h 124"/>
                <a:gd name="T28" fmla="*/ 505 w 577"/>
                <a:gd name="T29" fmla="*/ 0 h 124"/>
                <a:gd name="T30" fmla="*/ 72 w 577"/>
                <a:gd name="T31" fmla="*/ 0 h 124"/>
                <a:gd name="T32" fmla="*/ 56 w 577"/>
                <a:gd name="T33" fmla="*/ 1 h 124"/>
                <a:gd name="T34" fmla="*/ 41 w 577"/>
                <a:gd name="T35" fmla="*/ 6 h 124"/>
                <a:gd name="T36" fmla="*/ 28 w 577"/>
                <a:gd name="T37" fmla="*/ 13 h 124"/>
                <a:gd name="T38" fmla="*/ 15 w 577"/>
                <a:gd name="T39" fmla="*/ 23 h 124"/>
                <a:gd name="T40" fmla="*/ 8 w 577"/>
                <a:gd name="T41" fmla="*/ 35 h 124"/>
                <a:gd name="T42" fmla="*/ 2 w 577"/>
                <a:gd name="T43" fmla="*/ 48 h 124"/>
                <a:gd name="T44" fmla="*/ 0 w 577"/>
                <a:gd name="T45" fmla="*/ 62 h 124"/>
                <a:gd name="T46" fmla="*/ 2 w 577"/>
                <a:gd name="T47" fmla="*/ 76 h 124"/>
                <a:gd name="T48" fmla="*/ 8 w 577"/>
                <a:gd name="T49" fmla="*/ 89 h 124"/>
                <a:gd name="T50" fmla="*/ 15 w 577"/>
                <a:gd name="T51" fmla="*/ 100 h 124"/>
                <a:gd name="T52" fmla="*/ 28 w 577"/>
                <a:gd name="T53" fmla="*/ 111 h 124"/>
                <a:gd name="T54" fmla="*/ 41 w 577"/>
                <a:gd name="T55" fmla="*/ 118 h 124"/>
                <a:gd name="T56" fmla="*/ 56 w 577"/>
                <a:gd name="T57" fmla="*/ 122 h 124"/>
                <a:gd name="T58" fmla="*/ 72 w 577"/>
                <a:gd name="T59" fmla="*/ 124 h 124"/>
                <a:gd name="T60" fmla="*/ 505 w 577"/>
                <a:gd name="T61" fmla="*/ 124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1" y="122"/>
                  </a:lnTo>
                  <a:lnTo>
                    <a:pt x="536" y="118"/>
                  </a:lnTo>
                  <a:lnTo>
                    <a:pt x="550" y="111"/>
                  </a:lnTo>
                  <a:lnTo>
                    <a:pt x="561" y="100"/>
                  </a:lnTo>
                  <a:lnTo>
                    <a:pt x="570" y="89"/>
                  </a:lnTo>
                  <a:lnTo>
                    <a:pt x="575" y="76"/>
                  </a:lnTo>
                  <a:lnTo>
                    <a:pt x="577" y="62"/>
                  </a:lnTo>
                  <a:lnTo>
                    <a:pt x="575" y="48"/>
                  </a:lnTo>
                  <a:lnTo>
                    <a:pt x="570" y="35"/>
                  </a:lnTo>
                  <a:lnTo>
                    <a:pt x="561" y="23"/>
                  </a:lnTo>
                  <a:lnTo>
                    <a:pt x="550" y="13"/>
                  </a:lnTo>
                  <a:lnTo>
                    <a:pt x="536" y="6"/>
                  </a:lnTo>
                  <a:lnTo>
                    <a:pt x="521" y="1"/>
                  </a:lnTo>
                  <a:lnTo>
                    <a:pt x="505" y="0"/>
                  </a:lnTo>
                  <a:lnTo>
                    <a:pt x="72" y="0"/>
                  </a:lnTo>
                  <a:lnTo>
                    <a:pt x="56" y="1"/>
                  </a:lnTo>
                  <a:lnTo>
                    <a:pt x="41" y="6"/>
                  </a:lnTo>
                  <a:lnTo>
                    <a:pt x="28" y="13"/>
                  </a:lnTo>
                  <a:lnTo>
                    <a:pt x="15" y="23"/>
                  </a:lnTo>
                  <a:lnTo>
                    <a:pt x="8" y="35"/>
                  </a:lnTo>
                  <a:lnTo>
                    <a:pt x="2" y="48"/>
                  </a:lnTo>
                  <a:lnTo>
                    <a:pt x="0" y="62"/>
                  </a:lnTo>
                  <a:lnTo>
                    <a:pt x="2" y="76"/>
                  </a:lnTo>
                  <a:lnTo>
                    <a:pt x="8" y="89"/>
                  </a:lnTo>
                  <a:lnTo>
                    <a:pt x="15" y="100"/>
                  </a:lnTo>
                  <a:lnTo>
                    <a:pt x="28" y="111"/>
                  </a:lnTo>
                  <a:lnTo>
                    <a:pt x="41" y="118"/>
                  </a:lnTo>
                  <a:lnTo>
                    <a:pt x="56" y="122"/>
                  </a:lnTo>
                  <a:lnTo>
                    <a:pt x="72" y="124"/>
                  </a:lnTo>
                  <a:lnTo>
                    <a:pt x="505" y="124"/>
                  </a:lnTo>
                  <a:close/>
                </a:path>
              </a:pathLst>
            </a:custGeom>
            <a:solidFill>
              <a:srgbClr val="FFFF97"/>
            </a:solidFill>
            <a:ln w="3175">
              <a:solidFill>
                <a:srgbClr val="000000"/>
              </a:solidFill>
              <a:round/>
              <a:headEnd/>
              <a:tailEnd/>
            </a:ln>
          </p:spPr>
          <p:txBody>
            <a:bodyPr/>
            <a:lstStyle/>
            <a:p>
              <a:endParaRPr lang="nl-NL"/>
            </a:p>
          </p:txBody>
        </p:sp>
        <p:sp>
          <p:nvSpPr>
            <p:cNvPr id="121014" name="Rectangle 136"/>
            <p:cNvSpPr>
              <a:spLocks noChangeArrowheads="1"/>
            </p:cNvSpPr>
            <p:nvPr/>
          </p:nvSpPr>
          <p:spPr bwMode="auto">
            <a:xfrm>
              <a:off x="755" y="1716"/>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21015" name="Freeform 137"/>
            <p:cNvSpPr>
              <a:spLocks/>
            </p:cNvSpPr>
            <p:nvPr/>
          </p:nvSpPr>
          <p:spPr bwMode="auto">
            <a:xfrm>
              <a:off x="620" y="1664"/>
              <a:ext cx="578" cy="125"/>
            </a:xfrm>
            <a:custGeom>
              <a:avLst/>
              <a:gdLst>
                <a:gd name="T0" fmla="*/ 505 w 578"/>
                <a:gd name="T1" fmla="*/ 125 h 125"/>
                <a:gd name="T2" fmla="*/ 521 w 578"/>
                <a:gd name="T3" fmla="*/ 124 h 125"/>
                <a:gd name="T4" fmla="*/ 536 w 578"/>
                <a:gd name="T5" fmla="*/ 119 h 125"/>
                <a:gd name="T6" fmla="*/ 550 w 578"/>
                <a:gd name="T7" fmla="*/ 111 h 125"/>
                <a:gd name="T8" fmla="*/ 562 w 578"/>
                <a:gd name="T9" fmla="*/ 102 h 125"/>
                <a:gd name="T10" fmla="*/ 570 w 578"/>
                <a:gd name="T11" fmla="*/ 89 h 125"/>
                <a:gd name="T12" fmla="*/ 575 w 578"/>
                <a:gd name="T13" fmla="*/ 77 h 125"/>
                <a:gd name="T14" fmla="*/ 578 w 578"/>
                <a:gd name="T15" fmla="*/ 62 h 125"/>
                <a:gd name="T16" fmla="*/ 575 w 578"/>
                <a:gd name="T17" fmla="*/ 49 h 125"/>
                <a:gd name="T18" fmla="*/ 570 w 578"/>
                <a:gd name="T19" fmla="*/ 36 h 125"/>
                <a:gd name="T20" fmla="*/ 562 w 578"/>
                <a:gd name="T21" fmla="*/ 24 h 125"/>
                <a:gd name="T22" fmla="*/ 550 w 578"/>
                <a:gd name="T23" fmla="*/ 14 h 125"/>
                <a:gd name="T24" fmla="*/ 536 w 578"/>
                <a:gd name="T25" fmla="*/ 7 h 125"/>
                <a:gd name="T26" fmla="*/ 521 w 578"/>
                <a:gd name="T27" fmla="*/ 2 h 125"/>
                <a:gd name="T28" fmla="*/ 505 w 578"/>
                <a:gd name="T29" fmla="*/ 0 h 125"/>
                <a:gd name="T30" fmla="*/ 73 w 578"/>
                <a:gd name="T31" fmla="*/ 0 h 125"/>
                <a:gd name="T32" fmla="*/ 56 w 578"/>
                <a:gd name="T33" fmla="*/ 2 h 125"/>
                <a:gd name="T34" fmla="*/ 41 w 578"/>
                <a:gd name="T35" fmla="*/ 7 h 125"/>
                <a:gd name="T36" fmla="*/ 27 w 578"/>
                <a:gd name="T37" fmla="*/ 14 h 125"/>
                <a:gd name="T38" fmla="*/ 16 w 578"/>
                <a:gd name="T39" fmla="*/ 24 h 125"/>
                <a:gd name="T40" fmla="*/ 7 w 578"/>
                <a:gd name="T41" fmla="*/ 36 h 125"/>
                <a:gd name="T42" fmla="*/ 2 w 578"/>
                <a:gd name="T43" fmla="*/ 49 h 125"/>
                <a:gd name="T44" fmla="*/ 0 w 578"/>
                <a:gd name="T45" fmla="*/ 62 h 125"/>
                <a:gd name="T46" fmla="*/ 2 w 578"/>
                <a:gd name="T47" fmla="*/ 77 h 125"/>
                <a:gd name="T48" fmla="*/ 7 w 578"/>
                <a:gd name="T49" fmla="*/ 89 h 125"/>
                <a:gd name="T50" fmla="*/ 16 w 578"/>
                <a:gd name="T51" fmla="*/ 102 h 125"/>
                <a:gd name="T52" fmla="*/ 27 w 578"/>
                <a:gd name="T53" fmla="*/ 111 h 125"/>
                <a:gd name="T54" fmla="*/ 41 w 578"/>
                <a:gd name="T55" fmla="*/ 119 h 125"/>
                <a:gd name="T56" fmla="*/ 56 w 578"/>
                <a:gd name="T57" fmla="*/ 124 h 125"/>
                <a:gd name="T58" fmla="*/ 73 w 578"/>
                <a:gd name="T59" fmla="*/ 125 h 125"/>
                <a:gd name="T60" fmla="*/ 505 w 578"/>
                <a:gd name="T61" fmla="*/ 125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8"/>
                <a:gd name="T94" fmla="*/ 0 h 125"/>
                <a:gd name="T95" fmla="*/ 578 w 578"/>
                <a:gd name="T96" fmla="*/ 125 h 1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8" h="125">
                  <a:moveTo>
                    <a:pt x="505" y="125"/>
                  </a:moveTo>
                  <a:lnTo>
                    <a:pt x="521" y="124"/>
                  </a:lnTo>
                  <a:lnTo>
                    <a:pt x="536" y="119"/>
                  </a:lnTo>
                  <a:lnTo>
                    <a:pt x="550" y="111"/>
                  </a:lnTo>
                  <a:lnTo>
                    <a:pt x="562" y="102"/>
                  </a:lnTo>
                  <a:lnTo>
                    <a:pt x="570" y="89"/>
                  </a:lnTo>
                  <a:lnTo>
                    <a:pt x="575" y="77"/>
                  </a:lnTo>
                  <a:lnTo>
                    <a:pt x="578" y="62"/>
                  </a:lnTo>
                  <a:lnTo>
                    <a:pt x="575" y="49"/>
                  </a:lnTo>
                  <a:lnTo>
                    <a:pt x="570" y="36"/>
                  </a:lnTo>
                  <a:lnTo>
                    <a:pt x="562" y="24"/>
                  </a:lnTo>
                  <a:lnTo>
                    <a:pt x="550" y="14"/>
                  </a:lnTo>
                  <a:lnTo>
                    <a:pt x="536" y="7"/>
                  </a:lnTo>
                  <a:lnTo>
                    <a:pt x="521" y="2"/>
                  </a:lnTo>
                  <a:lnTo>
                    <a:pt x="505" y="0"/>
                  </a:lnTo>
                  <a:lnTo>
                    <a:pt x="73" y="0"/>
                  </a:lnTo>
                  <a:lnTo>
                    <a:pt x="56" y="2"/>
                  </a:lnTo>
                  <a:lnTo>
                    <a:pt x="41" y="7"/>
                  </a:lnTo>
                  <a:lnTo>
                    <a:pt x="27" y="14"/>
                  </a:lnTo>
                  <a:lnTo>
                    <a:pt x="16" y="24"/>
                  </a:lnTo>
                  <a:lnTo>
                    <a:pt x="7" y="36"/>
                  </a:lnTo>
                  <a:lnTo>
                    <a:pt x="2" y="49"/>
                  </a:lnTo>
                  <a:lnTo>
                    <a:pt x="0" y="62"/>
                  </a:lnTo>
                  <a:lnTo>
                    <a:pt x="2" y="77"/>
                  </a:lnTo>
                  <a:lnTo>
                    <a:pt x="7" y="89"/>
                  </a:lnTo>
                  <a:lnTo>
                    <a:pt x="16" y="102"/>
                  </a:lnTo>
                  <a:lnTo>
                    <a:pt x="27" y="111"/>
                  </a:lnTo>
                  <a:lnTo>
                    <a:pt x="41" y="119"/>
                  </a:lnTo>
                  <a:lnTo>
                    <a:pt x="56" y="124"/>
                  </a:lnTo>
                  <a:lnTo>
                    <a:pt x="73" y="125"/>
                  </a:lnTo>
                  <a:lnTo>
                    <a:pt x="505" y="125"/>
                  </a:lnTo>
                  <a:close/>
                </a:path>
              </a:pathLst>
            </a:custGeom>
            <a:solidFill>
              <a:srgbClr val="FFFF97"/>
            </a:solidFill>
            <a:ln w="3175">
              <a:solidFill>
                <a:srgbClr val="000000"/>
              </a:solidFill>
              <a:round/>
              <a:headEnd/>
              <a:tailEnd/>
            </a:ln>
          </p:spPr>
          <p:txBody>
            <a:bodyPr/>
            <a:lstStyle/>
            <a:p>
              <a:endParaRPr lang="nl-NL"/>
            </a:p>
          </p:txBody>
        </p:sp>
        <p:sp>
          <p:nvSpPr>
            <p:cNvPr id="121016" name="Rectangle 138"/>
            <p:cNvSpPr>
              <a:spLocks noChangeArrowheads="1"/>
            </p:cNvSpPr>
            <p:nvPr/>
          </p:nvSpPr>
          <p:spPr bwMode="auto">
            <a:xfrm>
              <a:off x="720" y="1669"/>
              <a:ext cx="426"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i="0">
                  <a:solidFill>
                    <a:srgbClr val="000000"/>
                  </a:solidFill>
                  <a:ea typeface="宋体" pitchFamily="2" charset="-122"/>
                </a:rPr>
                <a:t>Executors</a:t>
              </a:r>
              <a:endParaRPr lang="en-US" altLang="zh-CN" sz="3200" b="1" i="0">
                <a:ea typeface="宋体" pitchFamily="2" charset="-122"/>
              </a:endParaRPr>
            </a:p>
          </p:txBody>
        </p:sp>
        <p:sp>
          <p:nvSpPr>
            <p:cNvPr id="121017" name="Line 139"/>
            <p:cNvSpPr>
              <a:spLocks noChangeShapeType="1"/>
            </p:cNvSpPr>
            <p:nvPr/>
          </p:nvSpPr>
          <p:spPr bwMode="auto">
            <a:xfrm>
              <a:off x="135" y="2060"/>
              <a:ext cx="120" cy="1"/>
            </a:xfrm>
            <a:prstGeom prst="line">
              <a:avLst/>
            </a:prstGeom>
            <a:noFill/>
            <a:ln w="17463">
              <a:solidFill>
                <a:srgbClr val="000000"/>
              </a:solidFill>
              <a:round/>
              <a:headEnd/>
              <a:tailEnd/>
            </a:ln>
          </p:spPr>
          <p:txBody>
            <a:bodyPr/>
            <a:lstStyle/>
            <a:p>
              <a:endParaRPr lang="nl-NL"/>
            </a:p>
          </p:txBody>
        </p:sp>
        <p:sp>
          <p:nvSpPr>
            <p:cNvPr id="121018" name="Freeform 140"/>
            <p:cNvSpPr>
              <a:spLocks/>
            </p:cNvSpPr>
            <p:nvPr/>
          </p:nvSpPr>
          <p:spPr bwMode="auto">
            <a:xfrm>
              <a:off x="1328" y="2399"/>
              <a:ext cx="1155" cy="226"/>
            </a:xfrm>
            <a:custGeom>
              <a:avLst/>
              <a:gdLst>
                <a:gd name="T0" fmla="*/ 1023 w 1155"/>
                <a:gd name="T1" fmla="*/ 226 h 226"/>
                <a:gd name="T2" fmla="*/ 1046 w 1155"/>
                <a:gd name="T3" fmla="*/ 225 h 226"/>
                <a:gd name="T4" fmla="*/ 1068 w 1155"/>
                <a:gd name="T5" fmla="*/ 219 h 226"/>
                <a:gd name="T6" fmla="*/ 1088 w 1155"/>
                <a:gd name="T7" fmla="*/ 211 h 226"/>
                <a:gd name="T8" fmla="*/ 1107 w 1155"/>
                <a:gd name="T9" fmla="*/ 200 h 226"/>
                <a:gd name="T10" fmla="*/ 1124 w 1155"/>
                <a:gd name="T11" fmla="*/ 185 h 226"/>
                <a:gd name="T12" fmla="*/ 1137 w 1155"/>
                <a:gd name="T13" fmla="*/ 169 h 226"/>
                <a:gd name="T14" fmla="*/ 1146 w 1155"/>
                <a:gd name="T15" fmla="*/ 152 h 226"/>
                <a:gd name="T16" fmla="*/ 1152 w 1155"/>
                <a:gd name="T17" fmla="*/ 133 h 226"/>
                <a:gd name="T18" fmla="*/ 1155 w 1155"/>
                <a:gd name="T19" fmla="*/ 113 h 226"/>
                <a:gd name="T20" fmla="*/ 1155 w 1155"/>
                <a:gd name="T21" fmla="*/ 113 h 226"/>
                <a:gd name="T22" fmla="*/ 1152 w 1155"/>
                <a:gd name="T23" fmla="*/ 94 h 226"/>
                <a:gd name="T24" fmla="*/ 1146 w 1155"/>
                <a:gd name="T25" fmla="*/ 74 h 226"/>
                <a:gd name="T26" fmla="*/ 1137 w 1155"/>
                <a:gd name="T27" fmla="*/ 56 h 226"/>
                <a:gd name="T28" fmla="*/ 1124 w 1155"/>
                <a:gd name="T29" fmla="*/ 40 h 226"/>
                <a:gd name="T30" fmla="*/ 1107 w 1155"/>
                <a:gd name="T31" fmla="*/ 27 h 226"/>
                <a:gd name="T32" fmla="*/ 1088 w 1155"/>
                <a:gd name="T33" fmla="*/ 15 h 226"/>
                <a:gd name="T34" fmla="*/ 1068 w 1155"/>
                <a:gd name="T35" fmla="*/ 7 h 226"/>
                <a:gd name="T36" fmla="*/ 1046 w 1155"/>
                <a:gd name="T37" fmla="*/ 2 h 226"/>
                <a:gd name="T38" fmla="*/ 1023 w 1155"/>
                <a:gd name="T39" fmla="*/ 0 h 226"/>
                <a:gd name="T40" fmla="*/ 131 w 1155"/>
                <a:gd name="T41" fmla="*/ 0 h 226"/>
                <a:gd name="T42" fmla="*/ 108 w 1155"/>
                <a:gd name="T43" fmla="*/ 2 h 226"/>
                <a:gd name="T44" fmla="*/ 87 w 1155"/>
                <a:gd name="T45" fmla="*/ 7 h 226"/>
                <a:gd name="T46" fmla="*/ 66 w 1155"/>
                <a:gd name="T47" fmla="*/ 15 h 226"/>
                <a:gd name="T48" fmla="*/ 47 w 1155"/>
                <a:gd name="T49" fmla="*/ 27 h 226"/>
                <a:gd name="T50" fmla="*/ 30 w 1155"/>
                <a:gd name="T51" fmla="*/ 40 h 226"/>
                <a:gd name="T52" fmla="*/ 18 w 1155"/>
                <a:gd name="T53" fmla="*/ 56 h 226"/>
                <a:gd name="T54" fmla="*/ 8 w 1155"/>
                <a:gd name="T55" fmla="*/ 74 h 226"/>
                <a:gd name="T56" fmla="*/ 3 w 1155"/>
                <a:gd name="T57" fmla="*/ 94 h 226"/>
                <a:gd name="T58" fmla="*/ 0 w 1155"/>
                <a:gd name="T59" fmla="*/ 113 h 226"/>
                <a:gd name="T60" fmla="*/ 0 w 1155"/>
                <a:gd name="T61" fmla="*/ 113 h 226"/>
                <a:gd name="T62" fmla="*/ 3 w 1155"/>
                <a:gd name="T63" fmla="*/ 133 h 226"/>
                <a:gd name="T64" fmla="*/ 8 w 1155"/>
                <a:gd name="T65" fmla="*/ 152 h 226"/>
                <a:gd name="T66" fmla="*/ 18 w 1155"/>
                <a:gd name="T67" fmla="*/ 169 h 226"/>
                <a:gd name="T68" fmla="*/ 30 w 1155"/>
                <a:gd name="T69" fmla="*/ 185 h 226"/>
                <a:gd name="T70" fmla="*/ 47 w 1155"/>
                <a:gd name="T71" fmla="*/ 200 h 226"/>
                <a:gd name="T72" fmla="*/ 66 w 1155"/>
                <a:gd name="T73" fmla="*/ 211 h 226"/>
                <a:gd name="T74" fmla="*/ 87 w 1155"/>
                <a:gd name="T75" fmla="*/ 219 h 226"/>
                <a:gd name="T76" fmla="*/ 108 w 1155"/>
                <a:gd name="T77" fmla="*/ 225 h 226"/>
                <a:gd name="T78" fmla="*/ 131 w 1155"/>
                <a:gd name="T79" fmla="*/ 226 h 226"/>
                <a:gd name="T80" fmla="*/ 1023 w 1155"/>
                <a:gd name="T81" fmla="*/ 226 h 2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5"/>
                <a:gd name="T124" fmla="*/ 0 h 226"/>
                <a:gd name="T125" fmla="*/ 1155 w 1155"/>
                <a:gd name="T126" fmla="*/ 226 h 2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5" h="226">
                  <a:moveTo>
                    <a:pt x="1023" y="226"/>
                  </a:moveTo>
                  <a:lnTo>
                    <a:pt x="1046" y="225"/>
                  </a:lnTo>
                  <a:lnTo>
                    <a:pt x="1068" y="219"/>
                  </a:lnTo>
                  <a:lnTo>
                    <a:pt x="1088" y="211"/>
                  </a:lnTo>
                  <a:lnTo>
                    <a:pt x="1107" y="200"/>
                  </a:lnTo>
                  <a:lnTo>
                    <a:pt x="1124" y="185"/>
                  </a:lnTo>
                  <a:lnTo>
                    <a:pt x="1137" y="169"/>
                  </a:lnTo>
                  <a:lnTo>
                    <a:pt x="1146" y="152"/>
                  </a:lnTo>
                  <a:lnTo>
                    <a:pt x="1152" y="133"/>
                  </a:lnTo>
                  <a:lnTo>
                    <a:pt x="1155" y="113"/>
                  </a:lnTo>
                  <a:lnTo>
                    <a:pt x="1152" y="94"/>
                  </a:lnTo>
                  <a:lnTo>
                    <a:pt x="1146" y="74"/>
                  </a:lnTo>
                  <a:lnTo>
                    <a:pt x="1137" y="56"/>
                  </a:lnTo>
                  <a:lnTo>
                    <a:pt x="1124" y="40"/>
                  </a:lnTo>
                  <a:lnTo>
                    <a:pt x="1107" y="27"/>
                  </a:lnTo>
                  <a:lnTo>
                    <a:pt x="1088" y="15"/>
                  </a:lnTo>
                  <a:lnTo>
                    <a:pt x="1068" y="7"/>
                  </a:lnTo>
                  <a:lnTo>
                    <a:pt x="1046" y="2"/>
                  </a:lnTo>
                  <a:lnTo>
                    <a:pt x="1023" y="0"/>
                  </a:lnTo>
                  <a:lnTo>
                    <a:pt x="131" y="0"/>
                  </a:lnTo>
                  <a:lnTo>
                    <a:pt x="108" y="2"/>
                  </a:lnTo>
                  <a:lnTo>
                    <a:pt x="87" y="7"/>
                  </a:lnTo>
                  <a:lnTo>
                    <a:pt x="66" y="15"/>
                  </a:lnTo>
                  <a:lnTo>
                    <a:pt x="47" y="27"/>
                  </a:lnTo>
                  <a:lnTo>
                    <a:pt x="30" y="40"/>
                  </a:lnTo>
                  <a:lnTo>
                    <a:pt x="18" y="56"/>
                  </a:lnTo>
                  <a:lnTo>
                    <a:pt x="8" y="74"/>
                  </a:lnTo>
                  <a:lnTo>
                    <a:pt x="3" y="94"/>
                  </a:lnTo>
                  <a:lnTo>
                    <a:pt x="0" y="113"/>
                  </a:lnTo>
                  <a:lnTo>
                    <a:pt x="3" y="133"/>
                  </a:lnTo>
                  <a:lnTo>
                    <a:pt x="8" y="152"/>
                  </a:lnTo>
                  <a:lnTo>
                    <a:pt x="18" y="169"/>
                  </a:lnTo>
                  <a:lnTo>
                    <a:pt x="30" y="185"/>
                  </a:lnTo>
                  <a:lnTo>
                    <a:pt x="47" y="200"/>
                  </a:lnTo>
                  <a:lnTo>
                    <a:pt x="66" y="211"/>
                  </a:lnTo>
                  <a:lnTo>
                    <a:pt x="87" y="219"/>
                  </a:lnTo>
                  <a:lnTo>
                    <a:pt x="108" y="225"/>
                  </a:lnTo>
                  <a:lnTo>
                    <a:pt x="131" y="226"/>
                  </a:lnTo>
                  <a:lnTo>
                    <a:pt x="1023" y="226"/>
                  </a:lnTo>
                  <a:close/>
                </a:path>
              </a:pathLst>
            </a:custGeom>
            <a:solidFill>
              <a:srgbClr val="FFFF97"/>
            </a:solidFill>
            <a:ln w="3175">
              <a:solidFill>
                <a:srgbClr val="000000"/>
              </a:solidFill>
              <a:round/>
              <a:headEnd/>
              <a:tailEnd/>
            </a:ln>
          </p:spPr>
          <p:txBody>
            <a:bodyPr/>
            <a:lstStyle/>
            <a:p>
              <a:endParaRPr lang="nl-NL"/>
            </a:p>
          </p:txBody>
        </p:sp>
        <p:sp>
          <p:nvSpPr>
            <p:cNvPr id="121019" name="Rectangle 141"/>
            <p:cNvSpPr>
              <a:spLocks noChangeArrowheads="1"/>
            </p:cNvSpPr>
            <p:nvPr/>
          </p:nvSpPr>
          <p:spPr bwMode="auto">
            <a:xfrm>
              <a:off x="1789" y="2426"/>
              <a:ext cx="304" cy="173"/>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i="0">
                  <a:solidFill>
                    <a:srgbClr val="000000"/>
                  </a:solidFill>
                  <a:ea typeface="宋体" pitchFamily="2" charset="-122"/>
                </a:rPr>
                <a:t>POA</a:t>
              </a:r>
              <a:endParaRPr lang="en-US" altLang="zh-CN" sz="3200" b="1" i="0">
                <a:ea typeface="宋体" pitchFamily="2" charset="-122"/>
              </a:endParaRPr>
            </a:p>
          </p:txBody>
        </p:sp>
        <p:sp>
          <p:nvSpPr>
            <p:cNvPr id="121020" name="Rectangle 142"/>
            <p:cNvSpPr>
              <a:spLocks noChangeArrowheads="1"/>
            </p:cNvSpPr>
            <p:nvPr/>
          </p:nvSpPr>
          <p:spPr bwMode="auto">
            <a:xfrm>
              <a:off x="717" y="2115"/>
              <a:ext cx="77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i="0">
                  <a:solidFill>
                    <a:srgbClr val="000000"/>
                  </a:solidFill>
                  <a:ea typeface="宋体" pitchFamily="2" charset="-122"/>
                </a:rPr>
                <a:t>EnterpriseComponent</a:t>
              </a:r>
              <a:endParaRPr lang="en-US" altLang="zh-CN" sz="3200" b="1" i="0">
                <a:ea typeface="宋体" pitchFamily="2" charset="-122"/>
              </a:endParaRPr>
            </a:p>
          </p:txBody>
        </p:sp>
        <p:sp>
          <p:nvSpPr>
            <p:cNvPr id="121021" name="Rectangle 143"/>
            <p:cNvSpPr>
              <a:spLocks noChangeArrowheads="1"/>
            </p:cNvSpPr>
            <p:nvPr/>
          </p:nvSpPr>
          <p:spPr bwMode="auto">
            <a:xfrm>
              <a:off x="1701" y="1547"/>
              <a:ext cx="367"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CCMContext</a:t>
              </a:r>
              <a:endParaRPr lang="en-US" altLang="zh-CN" sz="3200" b="1" i="0">
                <a:ea typeface="宋体" pitchFamily="2" charset="-122"/>
              </a:endParaRPr>
            </a:p>
          </p:txBody>
        </p:sp>
        <p:sp>
          <p:nvSpPr>
            <p:cNvPr id="121022" name="Rectangle 144"/>
            <p:cNvSpPr>
              <a:spLocks noChangeArrowheads="1"/>
            </p:cNvSpPr>
            <p:nvPr/>
          </p:nvSpPr>
          <p:spPr bwMode="auto">
            <a:xfrm>
              <a:off x="196" y="702"/>
              <a:ext cx="2361" cy="1966"/>
            </a:xfrm>
            <a:prstGeom prst="rect">
              <a:avLst/>
            </a:prstGeom>
            <a:solidFill>
              <a:srgbClr val="FFCC66"/>
            </a:solidFill>
            <a:ln w="3175">
              <a:solidFill>
                <a:srgbClr val="000000"/>
              </a:solidFill>
              <a:miter lim="800000"/>
              <a:headEnd/>
              <a:tailEnd/>
            </a:ln>
          </p:spPr>
          <p:txBody>
            <a:bodyPr/>
            <a:lstStyle/>
            <a:p>
              <a:endParaRPr lang="nl-NL"/>
            </a:p>
          </p:txBody>
        </p:sp>
        <p:sp>
          <p:nvSpPr>
            <p:cNvPr id="121023" name="Rectangle 145"/>
            <p:cNvSpPr>
              <a:spLocks noChangeArrowheads="1"/>
            </p:cNvSpPr>
            <p:nvPr/>
          </p:nvSpPr>
          <p:spPr bwMode="auto">
            <a:xfrm>
              <a:off x="300" y="2503"/>
              <a:ext cx="48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Container</a:t>
              </a:r>
              <a:endParaRPr lang="en-US" altLang="zh-CN" sz="3200" b="1" i="0">
                <a:ea typeface="宋体" pitchFamily="2" charset="-122"/>
              </a:endParaRPr>
            </a:p>
          </p:txBody>
        </p:sp>
        <p:sp>
          <p:nvSpPr>
            <p:cNvPr id="121024" name="Rectangle 146"/>
            <p:cNvSpPr>
              <a:spLocks noChangeArrowheads="1"/>
            </p:cNvSpPr>
            <p:nvPr/>
          </p:nvSpPr>
          <p:spPr bwMode="auto">
            <a:xfrm>
              <a:off x="244" y="769"/>
              <a:ext cx="2273" cy="1605"/>
            </a:xfrm>
            <a:prstGeom prst="rect">
              <a:avLst/>
            </a:prstGeom>
            <a:solidFill>
              <a:srgbClr val="EAEAEA"/>
            </a:solidFill>
            <a:ln w="3175">
              <a:solidFill>
                <a:srgbClr val="000000"/>
              </a:solidFill>
              <a:miter lim="800000"/>
              <a:headEnd/>
              <a:tailEnd/>
            </a:ln>
          </p:spPr>
          <p:txBody>
            <a:bodyPr/>
            <a:lstStyle/>
            <a:p>
              <a:endParaRPr lang="nl-NL"/>
            </a:p>
          </p:txBody>
        </p:sp>
        <p:sp>
          <p:nvSpPr>
            <p:cNvPr id="121025" name="Rectangle 147"/>
            <p:cNvSpPr>
              <a:spLocks noChangeArrowheads="1"/>
            </p:cNvSpPr>
            <p:nvPr/>
          </p:nvSpPr>
          <p:spPr bwMode="auto">
            <a:xfrm>
              <a:off x="1218" y="2209"/>
              <a:ext cx="385"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i="0">
                  <a:solidFill>
                    <a:srgbClr val="000000"/>
                  </a:solidFill>
                  <a:ea typeface="宋体" pitchFamily="2" charset="-122"/>
                </a:rPr>
                <a:t>Servant</a:t>
              </a:r>
              <a:endParaRPr lang="en-US" altLang="zh-CN" sz="3200" b="1" i="0">
                <a:ea typeface="宋体" pitchFamily="2" charset="-122"/>
              </a:endParaRPr>
            </a:p>
          </p:txBody>
        </p:sp>
        <p:sp>
          <p:nvSpPr>
            <p:cNvPr id="121026" name="Freeform 148"/>
            <p:cNvSpPr>
              <a:spLocks/>
            </p:cNvSpPr>
            <p:nvPr/>
          </p:nvSpPr>
          <p:spPr bwMode="auto">
            <a:xfrm>
              <a:off x="2648" y="1186"/>
              <a:ext cx="69" cy="116"/>
            </a:xfrm>
            <a:custGeom>
              <a:avLst/>
              <a:gdLst>
                <a:gd name="T0" fmla="*/ 69 w 69"/>
                <a:gd name="T1" fmla="*/ 104 h 116"/>
                <a:gd name="T2" fmla="*/ 69 w 69"/>
                <a:gd name="T3" fmla="*/ 99 h 116"/>
                <a:gd name="T4" fmla="*/ 68 w 69"/>
                <a:gd name="T5" fmla="*/ 94 h 116"/>
                <a:gd name="T6" fmla="*/ 64 w 69"/>
                <a:gd name="T7" fmla="*/ 90 h 116"/>
                <a:gd name="T8" fmla="*/ 60 w 69"/>
                <a:gd name="T9" fmla="*/ 88 h 116"/>
                <a:gd name="T10" fmla="*/ 49 w 69"/>
                <a:gd name="T11" fmla="*/ 84 h 116"/>
                <a:gd name="T12" fmla="*/ 40 w 69"/>
                <a:gd name="T13" fmla="*/ 77 h 116"/>
                <a:gd name="T14" fmla="*/ 36 w 69"/>
                <a:gd name="T15" fmla="*/ 68 h 116"/>
                <a:gd name="T16" fmla="*/ 33 w 69"/>
                <a:gd name="T17" fmla="*/ 58 h 116"/>
                <a:gd name="T18" fmla="*/ 36 w 69"/>
                <a:gd name="T19" fmla="*/ 48 h 116"/>
                <a:gd name="T20" fmla="*/ 40 w 69"/>
                <a:gd name="T21" fmla="*/ 39 h 116"/>
                <a:gd name="T22" fmla="*/ 49 w 69"/>
                <a:gd name="T23" fmla="*/ 33 h 116"/>
                <a:gd name="T24" fmla="*/ 60 w 69"/>
                <a:gd name="T25" fmla="*/ 28 h 116"/>
                <a:gd name="T26" fmla="*/ 64 w 69"/>
                <a:gd name="T27" fmla="*/ 26 h 116"/>
                <a:gd name="T28" fmla="*/ 68 w 69"/>
                <a:gd name="T29" fmla="*/ 22 h 116"/>
                <a:gd name="T30" fmla="*/ 69 w 69"/>
                <a:gd name="T31" fmla="*/ 17 h 116"/>
                <a:gd name="T32" fmla="*/ 69 w 69"/>
                <a:gd name="T33" fmla="*/ 12 h 116"/>
                <a:gd name="T34" fmla="*/ 68 w 69"/>
                <a:gd name="T35" fmla="*/ 7 h 116"/>
                <a:gd name="T36" fmla="*/ 64 w 69"/>
                <a:gd name="T37" fmla="*/ 3 h 116"/>
                <a:gd name="T38" fmla="*/ 59 w 69"/>
                <a:gd name="T39" fmla="*/ 0 h 116"/>
                <a:gd name="T40" fmla="*/ 53 w 69"/>
                <a:gd name="T41" fmla="*/ 0 h 116"/>
                <a:gd name="T42" fmla="*/ 39 w 69"/>
                <a:gd name="T43" fmla="*/ 5 h 116"/>
                <a:gd name="T44" fmla="*/ 26 w 69"/>
                <a:gd name="T45" fmla="*/ 12 h 116"/>
                <a:gd name="T46" fmla="*/ 16 w 69"/>
                <a:gd name="T47" fmla="*/ 21 h 116"/>
                <a:gd name="T48" fmla="*/ 7 w 69"/>
                <a:gd name="T49" fmla="*/ 33 h 116"/>
                <a:gd name="T50" fmla="*/ 2 w 69"/>
                <a:gd name="T51" fmla="*/ 45 h 116"/>
                <a:gd name="T52" fmla="*/ 0 w 69"/>
                <a:gd name="T53" fmla="*/ 58 h 116"/>
                <a:gd name="T54" fmla="*/ 2 w 69"/>
                <a:gd name="T55" fmla="*/ 71 h 116"/>
                <a:gd name="T56" fmla="*/ 7 w 69"/>
                <a:gd name="T57" fmla="*/ 83 h 116"/>
                <a:gd name="T58" fmla="*/ 16 w 69"/>
                <a:gd name="T59" fmla="*/ 95 h 116"/>
                <a:gd name="T60" fmla="*/ 26 w 69"/>
                <a:gd name="T61" fmla="*/ 104 h 116"/>
                <a:gd name="T62" fmla="*/ 39 w 69"/>
                <a:gd name="T63" fmla="*/ 111 h 116"/>
                <a:gd name="T64" fmla="*/ 53 w 69"/>
                <a:gd name="T65" fmla="*/ 116 h 116"/>
                <a:gd name="T66" fmla="*/ 59 w 69"/>
                <a:gd name="T67" fmla="*/ 116 h 116"/>
                <a:gd name="T68" fmla="*/ 64 w 69"/>
                <a:gd name="T69" fmla="*/ 114 h 116"/>
                <a:gd name="T70" fmla="*/ 68 w 69"/>
                <a:gd name="T71" fmla="*/ 110 h 116"/>
                <a:gd name="T72" fmla="*/ 69 w 69"/>
                <a:gd name="T73" fmla="*/ 104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6"/>
                <a:gd name="T113" fmla="*/ 69 w 69"/>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6">
                  <a:moveTo>
                    <a:pt x="69" y="104"/>
                  </a:moveTo>
                  <a:lnTo>
                    <a:pt x="69" y="99"/>
                  </a:lnTo>
                  <a:lnTo>
                    <a:pt x="68" y="94"/>
                  </a:lnTo>
                  <a:lnTo>
                    <a:pt x="64" y="90"/>
                  </a:lnTo>
                  <a:lnTo>
                    <a:pt x="60" y="88"/>
                  </a:lnTo>
                  <a:lnTo>
                    <a:pt x="49" y="84"/>
                  </a:lnTo>
                  <a:lnTo>
                    <a:pt x="40" y="77"/>
                  </a:lnTo>
                  <a:lnTo>
                    <a:pt x="36" y="68"/>
                  </a:lnTo>
                  <a:lnTo>
                    <a:pt x="33" y="58"/>
                  </a:lnTo>
                  <a:lnTo>
                    <a:pt x="36" y="48"/>
                  </a:lnTo>
                  <a:lnTo>
                    <a:pt x="40" y="39"/>
                  </a:lnTo>
                  <a:lnTo>
                    <a:pt x="49" y="33"/>
                  </a:lnTo>
                  <a:lnTo>
                    <a:pt x="60" y="28"/>
                  </a:lnTo>
                  <a:lnTo>
                    <a:pt x="64" y="26"/>
                  </a:lnTo>
                  <a:lnTo>
                    <a:pt x="68" y="22"/>
                  </a:lnTo>
                  <a:lnTo>
                    <a:pt x="69" y="17"/>
                  </a:lnTo>
                  <a:lnTo>
                    <a:pt x="69" y="12"/>
                  </a:lnTo>
                  <a:lnTo>
                    <a:pt x="68" y="7"/>
                  </a:lnTo>
                  <a:lnTo>
                    <a:pt x="64" y="3"/>
                  </a:lnTo>
                  <a:lnTo>
                    <a:pt x="59" y="0"/>
                  </a:lnTo>
                  <a:lnTo>
                    <a:pt x="53" y="0"/>
                  </a:lnTo>
                  <a:lnTo>
                    <a:pt x="39" y="5"/>
                  </a:lnTo>
                  <a:lnTo>
                    <a:pt x="26" y="12"/>
                  </a:lnTo>
                  <a:lnTo>
                    <a:pt x="16" y="21"/>
                  </a:lnTo>
                  <a:lnTo>
                    <a:pt x="7" y="33"/>
                  </a:lnTo>
                  <a:lnTo>
                    <a:pt x="2" y="45"/>
                  </a:lnTo>
                  <a:lnTo>
                    <a:pt x="0" y="58"/>
                  </a:lnTo>
                  <a:lnTo>
                    <a:pt x="2" y="71"/>
                  </a:lnTo>
                  <a:lnTo>
                    <a:pt x="7" y="83"/>
                  </a:lnTo>
                  <a:lnTo>
                    <a:pt x="16" y="95"/>
                  </a:lnTo>
                  <a:lnTo>
                    <a:pt x="26" y="104"/>
                  </a:lnTo>
                  <a:lnTo>
                    <a:pt x="39" y="111"/>
                  </a:lnTo>
                  <a:lnTo>
                    <a:pt x="53" y="116"/>
                  </a:lnTo>
                  <a:lnTo>
                    <a:pt x="59" y="116"/>
                  </a:lnTo>
                  <a:lnTo>
                    <a:pt x="64" y="114"/>
                  </a:lnTo>
                  <a:lnTo>
                    <a:pt x="68" y="110"/>
                  </a:lnTo>
                  <a:lnTo>
                    <a:pt x="69" y="104"/>
                  </a:lnTo>
                  <a:close/>
                </a:path>
              </a:pathLst>
            </a:custGeom>
            <a:solidFill>
              <a:srgbClr val="FFFF97"/>
            </a:solidFill>
            <a:ln w="11113">
              <a:solidFill>
                <a:srgbClr val="000000"/>
              </a:solidFill>
              <a:round/>
              <a:headEnd/>
              <a:tailEnd/>
            </a:ln>
          </p:spPr>
          <p:txBody>
            <a:bodyPr/>
            <a:lstStyle/>
            <a:p>
              <a:endParaRPr lang="nl-NL"/>
            </a:p>
          </p:txBody>
        </p:sp>
        <p:sp>
          <p:nvSpPr>
            <p:cNvPr id="121027" name="Freeform 149"/>
            <p:cNvSpPr>
              <a:spLocks/>
            </p:cNvSpPr>
            <p:nvPr/>
          </p:nvSpPr>
          <p:spPr bwMode="auto">
            <a:xfrm>
              <a:off x="13" y="945"/>
              <a:ext cx="66" cy="56"/>
            </a:xfrm>
            <a:custGeom>
              <a:avLst/>
              <a:gdLst>
                <a:gd name="T0" fmla="*/ 0 w 66"/>
                <a:gd name="T1" fmla="*/ 28 h 56"/>
                <a:gd name="T2" fmla="*/ 1 w 66"/>
                <a:gd name="T3" fmla="*/ 18 h 56"/>
                <a:gd name="T4" fmla="*/ 8 w 66"/>
                <a:gd name="T5" fmla="*/ 10 h 56"/>
                <a:gd name="T6" fmla="*/ 16 w 66"/>
                <a:gd name="T7" fmla="*/ 4 h 56"/>
                <a:gd name="T8" fmla="*/ 27 w 66"/>
                <a:gd name="T9" fmla="*/ 0 h 56"/>
                <a:gd name="T10" fmla="*/ 38 w 66"/>
                <a:gd name="T11" fmla="*/ 0 h 56"/>
                <a:gd name="T12" fmla="*/ 49 w 66"/>
                <a:gd name="T13" fmla="*/ 4 h 56"/>
                <a:gd name="T14" fmla="*/ 58 w 66"/>
                <a:gd name="T15" fmla="*/ 10 h 56"/>
                <a:gd name="T16" fmla="*/ 64 w 66"/>
                <a:gd name="T17" fmla="*/ 18 h 56"/>
                <a:gd name="T18" fmla="*/ 66 w 66"/>
                <a:gd name="T19" fmla="*/ 28 h 56"/>
                <a:gd name="T20" fmla="*/ 64 w 66"/>
                <a:gd name="T21" fmla="*/ 37 h 56"/>
                <a:gd name="T22" fmla="*/ 58 w 66"/>
                <a:gd name="T23" fmla="*/ 46 h 56"/>
                <a:gd name="T24" fmla="*/ 49 w 66"/>
                <a:gd name="T25" fmla="*/ 53 h 56"/>
                <a:gd name="T26" fmla="*/ 38 w 66"/>
                <a:gd name="T27" fmla="*/ 56 h 56"/>
                <a:gd name="T28" fmla="*/ 27 w 66"/>
                <a:gd name="T29" fmla="*/ 56 h 56"/>
                <a:gd name="T30" fmla="*/ 16 w 66"/>
                <a:gd name="T31" fmla="*/ 53 h 56"/>
                <a:gd name="T32" fmla="*/ 8 w 66"/>
                <a:gd name="T33" fmla="*/ 46 h 56"/>
                <a:gd name="T34" fmla="*/ 1 w 66"/>
                <a:gd name="T35" fmla="*/ 37 h 56"/>
                <a:gd name="T36" fmla="*/ 0 w 66"/>
                <a:gd name="T37" fmla="*/ 28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6"/>
                <a:gd name="T59" fmla="*/ 66 w 6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6">
                  <a:moveTo>
                    <a:pt x="0" y="28"/>
                  </a:moveTo>
                  <a:lnTo>
                    <a:pt x="1" y="18"/>
                  </a:lnTo>
                  <a:lnTo>
                    <a:pt x="8" y="10"/>
                  </a:lnTo>
                  <a:lnTo>
                    <a:pt x="16" y="4"/>
                  </a:lnTo>
                  <a:lnTo>
                    <a:pt x="27" y="0"/>
                  </a:lnTo>
                  <a:lnTo>
                    <a:pt x="38" y="0"/>
                  </a:lnTo>
                  <a:lnTo>
                    <a:pt x="49" y="4"/>
                  </a:lnTo>
                  <a:lnTo>
                    <a:pt x="58" y="10"/>
                  </a:lnTo>
                  <a:lnTo>
                    <a:pt x="64" y="18"/>
                  </a:lnTo>
                  <a:lnTo>
                    <a:pt x="66" y="28"/>
                  </a:lnTo>
                  <a:lnTo>
                    <a:pt x="64" y="37"/>
                  </a:lnTo>
                  <a:lnTo>
                    <a:pt x="58" y="46"/>
                  </a:lnTo>
                  <a:lnTo>
                    <a:pt x="49" y="53"/>
                  </a:lnTo>
                  <a:lnTo>
                    <a:pt x="38" y="56"/>
                  </a:lnTo>
                  <a:lnTo>
                    <a:pt x="27" y="56"/>
                  </a:lnTo>
                  <a:lnTo>
                    <a:pt x="16" y="53"/>
                  </a:lnTo>
                  <a:lnTo>
                    <a:pt x="8" y="46"/>
                  </a:lnTo>
                  <a:lnTo>
                    <a:pt x="1" y="37"/>
                  </a:lnTo>
                  <a:lnTo>
                    <a:pt x="0" y="28"/>
                  </a:lnTo>
                  <a:close/>
                </a:path>
              </a:pathLst>
            </a:custGeom>
            <a:solidFill>
              <a:srgbClr val="FFFF97"/>
            </a:solidFill>
            <a:ln w="11113">
              <a:solidFill>
                <a:srgbClr val="000000"/>
              </a:solidFill>
              <a:round/>
              <a:headEnd/>
              <a:tailEnd/>
            </a:ln>
          </p:spPr>
          <p:txBody>
            <a:bodyPr/>
            <a:lstStyle/>
            <a:p>
              <a:endParaRPr lang="nl-NL"/>
            </a:p>
          </p:txBody>
        </p:sp>
        <p:sp>
          <p:nvSpPr>
            <p:cNvPr id="121028" name="Freeform 150"/>
            <p:cNvSpPr>
              <a:spLocks/>
            </p:cNvSpPr>
            <p:nvPr/>
          </p:nvSpPr>
          <p:spPr bwMode="auto">
            <a:xfrm>
              <a:off x="20" y="1560"/>
              <a:ext cx="104" cy="91"/>
            </a:xfrm>
            <a:custGeom>
              <a:avLst/>
              <a:gdLst>
                <a:gd name="T0" fmla="*/ 78 w 104"/>
                <a:gd name="T1" fmla="*/ 0 h 91"/>
                <a:gd name="T2" fmla="*/ 104 w 104"/>
                <a:gd name="T3" fmla="*/ 46 h 91"/>
                <a:gd name="T4" fmla="*/ 78 w 104"/>
                <a:gd name="T5" fmla="*/ 91 h 91"/>
                <a:gd name="T6" fmla="*/ 0 w 104"/>
                <a:gd name="T7" fmla="*/ 91 h 91"/>
                <a:gd name="T8" fmla="*/ 26 w 104"/>
                <a:gd name="T9" fmla="*/ 46 h 91"/>
                <a:gd name="T10" fmla="*/ 0 w 104"/>
                <a:gd name="T11" fmla="*/ 0 h 91"/>
                <a:gd name="T12" fmla="*/ 78 w 104"/>
                <a:gd name="T13" fmla="*/ 0 h 91"/>
                <a:gd name="T14" fmla="*/ 0 60000 65536"/>
                <a:gd name="T15" fmla="*/ 0 60000 65536"/>
                <a:gd name="T16" fmla="*/ 0 60000 65536"/>
                <a:gd name="T17" fmla="*/ 0 60000 65536"/>
                <a:gd name="T18" fmla="*/ 0 60000 65536"/>
                <a:gd name="T19" fmla="*/ 0 60000 65536"/>
                <a:gd name="T20" fmla="*/ 0 60000 65536"/>
                <a:gd name="T21" fmla="*/ 0 w 104"/>
                <a:gd name="T22" fmla="*/ 0 h 91"/>
                <a:gd name="T23" fmla="*/ 104 w 104"/>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1">
                  <a:moveTo>
                    <a:pt x="78" y="0"/>
                  </a:moveTo>
                  <a:lnTo>
                    <a:pt x="104" y="46"/>
                  </a:lnTo>
                  <a:lnTo>
                    <a:pt x="78" y="91"/>
                  </a:lnTo>
                  <a:lnTo>
                    <a:pt x="0" y="91"/>
                  </a:lnTo>
                  <a:lnTo>
                    <a:pt x="26" y="46"/>
                  </a:lnTo>
                  <a:lnTo>
                    <a:pt x="0" y="0"/>
                  </a:lnTo>
                  <a:lnTo>
                    <a:pt x="78" y="0"/>
                  </a:lnTo>
                  <a:close/>
                </a:path>
              </a:pathLst>
            </a:custGeom>
            <a:solidFill>
              <a:srgbClr val="FFBFBF"/>
            </a:solidFill>
            <a:ln w="11113">
              <a:solidFill>
                <a:srgbClr val="000000"/>
              </a:solidFill>
              <a:round/>
              <a:headEnd/>
              <a:tailEnd/>
            </a:ln>
          </p:spPr>
          <p:txBody>
            <a:bodyPr/>
            <a:lstStyle/>
            <a:p>
              <a:endParaRPr lang="nl-NL"/>
            </a:p>
          </p:txBody>
        </p:sp>
        <p:sp>
          <p:nvSpPr>
            <p:cNvPr id="121029" name="Freeform 151"/>
            <p:cNvSpPr>
              <a:spLocks/>
            </p:cNvSpPr>
            <p:nvPr/>
          </p:nvSpPr>
          <p:spPr bwMode="auto">
            <a:xfrm>
              <a:off x="2648" y="1696"/>
              <a:ext cx="106" cy="91"/>
            </a:xfrm>
            <a:custGeom>
              <a:avLst/>
              <a:gdLst>
                <a:gd name="T0" fmla="*/ 0 w 106"/>
                <a:gd name="T1" fmla="*/ 0 h 91"/>
                <a:gd name="T2" fmla="*/ 0 w 106"/>
                <a:gd name="T3" fmla="*/ 91 h 91"/>
                <a:gd name="T4" fmla="*/ 79 w 106"/>
                <a:gd name="T5" fmla="*/ 91 h 91"/>
                <a:gd name="T6" fmla="*/ 106 w 106"/>
                <a:gd name="T7" fmla="*/ 46 h 91"/>
                <a:gd name="T8" fmla="*/ 79 w 106"/>
                <a:gd name="T9" fmla="*/ 0 h 91"/>
                <a:gd name="T10" fmla="*/ 0 w 106"/>
                <a:gd name="T11" fmla="*/ 0 h 91"/>
                <a:gd name="T12" fmla="*/ 0 60000 65536"/>
                <a:gd name="T13" fmla="*/ 0 60000 65536"/>
                <a:gd name="T14" fmla="*/ 0 60000 65536"/>
                <a:gd name="T15" fmla="*/ 0 60000 65536"/>
                <a:gd name="T16" fmla="*/ 0 60000 65536"/>
                <a:gd name="T17" fmla="*/ 0 60000 65536"/>
                <a:gd name="T18" fmla="*/ 0 w 106"/>
                <a:gd name="T19" fmla="*/ 0 h 91"/>
                <a:gd name="T20" fmla="*/ 106 w 106"/>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6" h="91">
                  <a:moveTo>
                    <a:pt x="0" y="0"/>
                  </a:moveTo>
                  <a:lnTo>
                    <a:pt x="0" y="91"/>
                  </a:lnTo>
                  <a:lnTo>
                    <a:pt x="79" y="91"/>
                  </a:lnTo>
                  <a:lnTo>
                    <a:pt x="106" y="46"/>
                  </a:lnTo>
                  <a:lnTo>
                    <a:pt x="79" y="0"/>
                  </a:lnTo>
                  <a:lnTo>
                    <a:pt x="0" y="0"/>
                  </a:lnTo>
                  <a:close/>
                </a:path>
              </a:pathLst>
            </a:custGeom>
            <a:solidFill>
              <a:srgbClr val="BFFFBF"/>
            </a:solidFill>
            <a:ln w="17463">
              <a:solidFill>
                <a:srgbClr val="000000"/>
              </a:solidFill>
              <a:round/>
              <a:headEnd/>
              <a:tailEnd/>
            </a:ln>
          </p:spPr>
          <p:txBody>
            <a:bodyPr/>
            <a:lstStyle/>
            <a:p>
              <a:endParaRPr lang="nl-NL"/>
            </a:p>
          </p:txBody>
        </p:sp>
        <p:sp>
          <p:nvSpPr>
            <p:cNvPr id="121030" name="Rectangle 152"/>
            <p:cNvSpPr>
              <a:spLocks noChangeArrowheads="1"/>
            </p:cNvSpPr>
            <p:nvPr/>
          </p:nvSpPr>
          <p:spPr bwMode="auto">
            <a:xfrm>
              <a:off x="26" y="2035"/>
              <a:ext cx="105" cy="45"/>
            </a:xfrm>
            <a:prstGeom prst="rect">
              <a:avLst/>
            </a:prstGeom>
            <a:solidFill>
              <a:srgbClr val="00FFFF"/>
            </a:solidFill>
            <a:ln w="11113">
              <a:solidFill>
                <a:srgbClr val="000000"/>
              </a:solidFill>
              <a:miter lim="800000"/>
              <a:headEnd/>
              <a:tailEnd/>
            </a:ln>
          </p:spPr>
          <p:txBody>
            <a:bodyPr/>
            <a:lstStyle/>
            <a:p>
              <a:endParaRPr lang="nl-NL"/>
            </a:p>
          </p:txBody>
        </p:sp>
        <p:sp>
          <p:nvSpPr>
            <p:cNvPr id="121031" name="Rectangle 153"/>
            <p:cNvSpPr>
              <a:spLocks noChangeArrowheads="1"/>
            </p:cNvSpPr>
            <p:nvPr/>
          </p:nvSpPr>
          <p:spPr bwMode="auto">
            <a:xfrm>
              <a:off x="1599" y="815"/>
              <a:ext cx="787" cy="1017"/>
            </a:xfrm>
            <a:prstGeom prst="rect">
              <a:avLst/>
            </a:prstGeom>
            <a:solidFill>
              <a:srgbClr val="FFFF66"/>
            </a:solidFill>
            <a:ln w="3175">
              <a:solidFill>
                <a:srgbClr val="000000"/>
              </a:solidFill>
              <a:miter lim="800000"/>
              <a:headEnd/>
              <a:tailEnd/>
            </a:ln>
          </p:spPr>
          <p:txBody>
            <a:bodyPr/>
            <a:lstStyle/>
            <a:p>
              <a:endParaRPr lang="nl-NL"/>
            </a:p>
          </p:txBody>
        </p:sp>
        <p:sp>
          <p:nvSpPr>
            <p:cNvPr id="121032" name="Rectangle 154"/>
            <p:cNvSpPr>
              <a:spLocks noChangeArrowheads="1"/>
            </p:cNvSpPr>
            <p:nvPr/>
          </p:nvSpPr>
          <p:spPr bwMode="auto">
            <a:xfrm>
              <a:off x="1753" y="1148"/>
              <a:ext cx="534"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Component</a:t>
              </a:r>
              <a:endParaRPr lang="en-US" altLang="zh-CN" sz="3200" b="1" i="0">
                <a:ea typeface="宋体" pitchFamily="2" charset="-122"/>
              </a:endParaRPr>
            </a:p>
          </p:txBody>
        </p:sp>
        <p:sp>
          <p:nvSpPr>
            <p:cNvPr id="121033" name="Rectangle 155"/>
            <p:cNvSpPr>
              <a:spLocks noChangeArrowheads="1"/>
            </p:cNvSpPr>
            <p:nvPr/>
          </p:nvSpPr>
          <p:spPr bwMode="auto">
            <a:xfrm>
              <a:off x="1835" y="1263"/>
              <a:ext cx="368"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Specific</a:t>
              </a:r>
              <a:endParaRPr lang="en-US" altLang="zh-CN" sz="3200" b="1" i="0">
                <a:ea typeface="宋体" pitchFamily="2" charset="-122"/>
              </a:endParaRPr>
            </a:p>
          </p:txBody>
        </p:sp>
        <p:sp>
          <p:nvSpPr>
            <p:cNvPr id="121034" name="Rectangle 156"/>
            <p:cNvSpPr>
              <a:spLocks noChangeArrowheads="1"/>
            </p:cNvSpPr>
            <p:nvPr/>
          </p:nvSpPr>
          <p:spPr bwMode="auto">
            <a:xfrm>
              <a:off x="1841" y="1377"/>
              <a:ext cx="357"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Context</a:t>
              </a:r>
              <a:endParaRPr lang="en-US" altLang="zh-CN" sz="3200" b="1" i="0">
                <a:ea typeface="宋体" pitchFamily="2" charset="-122"/>
              </a:endParaRPr>
            </a:p>
          </p:txBody>
        </p:sp>
        <p:sp>
          <p:nvSpPr>
            <p:cNvPr id="121035" name="Rectangle 157"/>
            <p:cNvSpPr>
              <a:spLocks noChangeArrowheads="1"/>
            </p:cNvSpPr>
            <p:nvPr/>
          </p:nvSpPr>
          <p:spPr bwMode="auto">
            <a:xfrm>
              <a:off x="1599" y="1832"/>
              <a:ext cx="787" cy="338"/>
            </a:xfrm>
            <a:prstGeom prst="rect">
              <a:avLst/>
            </a:prstGeom>
            <a:solidFill>
              <a:srgbClr val="FFFF99"/>
            </a:solidFill>
            <a:ln w="3175">
              <a:solidFill>
                <a:srgbClr val="000000"/>
              </a:solidFill>
              <a:miter lim="800000"/>
              <a:headEnd/>
              <a:tailEnd/>
            </a:ln>
          </p:spPr>
          <p:txBody>
            <a:bodyPr/>
            <a:lstStyle/>
            <a:p>
              <a:endParaRPr lang="nl-NL"/>
            </a:p>
          </p:txBody>
        </p:sp>
        <p:sp>
          <p:nvSpPr>
            <p:cNvPr id="121036" name="Rectangle 158"/>
            <p:cNvSpPr>
              <a:spLocks noChangeArrowheads="1"/>
            </p:cNvSpPr>
            <p:nvPr/>
          </p:nvSpPr>
          <p:spPr bwMode="auto">
            <a:xfrm>
              <a:off x="1732" y="1941"/>
              <a:ext cx="575"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b="1" i="0">
                  <a:solidFill>
                    <a:srgbClr val="000000"/>
                  </a:solidFill>
                  <a:ea typeface="宋体" pitchFamily="2" charset="-122"/>
                </a:rPr>
                <a:t>CCMContext</a:t>
              </a:r>
              <a:endParaRPr lang="en-US" altLang="zh-CN" sz="3200" b="1" i="0">
                <a:ea typeface="宋体" pitchFamily="2" charset="-122"/>
              </a:endParaRPr>
            </a:p>
          </p:txBody>
        </p:sp>
        <p:sp>
          <p:nvSpPr>
            <p:cNvPr id="121037" name="Freeform 159"/>
            <p:cNvSpPr>
              <a:spLocks/>
            </p:cNvSpPr>
            <p:nvPr/>
          </p:nvSpPr>
          <p:spPr bwMode="auto">
            <a:xfrm>
              <a:off x="2648" y="1560"/>
              <a:ext cx="106" cy="91"/>
            </a:xfrm>
            <a:custGeom>
              <a:avLst/>
              <a:gdLst>
                <a:gd name="T0" fmla="*/ 0 w 106"/>
                <a:gd name="T1" fmla="*/ 0 h 91"/>
                <a:gd name="T2" fmla="*/ 0 w 106"/>
                <a:gd name="T3" fmla="*/ 91 h 91"/>
                <a:gd name="T4" fmla="*/ 79 w 106"/>
                <a:gd name="T5" fmla="*/ 91 h 91"/>
                <a:gd name="T6" fmla="*/ 106 w 106"/>
                <a:gd name="T7" fmla="*/ 46 h 91"/>
                <a:gd name="T8" fmla="*/ 79 w 106"/>
                <a:gd name="T9" fmla="*/ 0 h 91"/>
                <a:gd name="T10" fmla="*/ 0 w 106"/>
                <a:gd name="T11" fmla="*/ 0 h 91"/>
                <a:gd name="T12" fmla="*/ 0 60000 65536"/>
                <a:gd name="T13" fmla="*/ 0 60000 65536"/>
                <a:gd name="T14" fmla="*/ 0 60000 65536"/>
                <a:gd name="T15" fmla="*/ 0 60000 65536"/>
                <a:gd name="T16" fmla="*/ 0 60000 65536"/>
                <a:gd name="T17" fmla="*/ 0 60000 65536"/>
                <a:gd name="T18" fmla="*/ 0 w 106"/>
                <a:gd name="T19" fmla="*/ 0 h 91"/>
                <a:gd name="T20" fmla="*/ 106 w 106"/>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06" h="91">
                  <a:moveTo>
                    <a:pt x="0" y="0"/>
                  </a:moveTo>
                  <a:lnTo>
                    <a:pt x="0" y="91"/>
                  </a:lnTo>
                  <a:lnTo>
                    <a:pt x="79" y="91"/>
                  </a:lnTo>
                  <a:lnTo>
                    <a:pt x="106" y="46"/>
                  </a:lnTo>
                  <a:lnTo>
                    <a:pt x="79" y="0"/>
                  </a:lnTo>
                  <a:lnTo>
                    <a:pt x="0" y="0"/>
                  </a:lnTo>
                  <a:close/>
                </a:path>
              </a:pathLst>
            </a:custGeom>
            <a:solidFill>
              <a:srgbClr val="BFFFBF"/>
            </a:solidFill>
            <a:ln w="11113">
              <a:solidFill>
                <a:srgbClr val="000000"/>
              </a:solidFill>
              <a:round/>
              <a:headEnd/>
              <a:tailEnd/>
            </a:ln>
          </p:spPr>
          <p:txBody>
            <a:bodyPr/>
            <a:lstStyle/>
            <a:p>
              <a:endParaRPr lang="nl-NL"/>
            </a:p>
          </p:txBody>
        </p:sp>
        <p:sp>
          <p:nvSpPr>
            <p:cNvPr id="121038" name="Freeform 160"/>
            <p:cNvSpPr>
              <a:spLocks/>
            </p:cNvSpPr>
            <p:nvPr/>
          </p:nvSpPr>
          <p:spPr bwMode="auto">
            <a:xfrm>
              <a:off x="2648" y="1425"/>
              <a:ext cx="106" cy="90"/>
            </a:xfrm>
            <a:custGeom>
              <a:avLst/>
              <a:gdLst>
                <a:gd name="T0" fmla="*/ 0 w 106"/>
                <a:gd name="T1" fmla="*/ 0 h 90"/>
                <a:gd name="T2" fmla="*/ 0 w 106"/>
                <a:gd name="T3" fmla="*/ 90 h 90"/>
                <a:gd name="T4" fmla="*/ 79 w 106"/>
                <a:gd name="T5" fmla="*/ 90 h 90"/>
                <a:gd name="T6" fmla="*/ 106 w 106"/>
                <a:gd name="T7" fmla="*/ 45 h 90"/>
                <a:gd name="T8" fmla="*/ 79 w 106"/>
                <a:gd name="T9" fmla="*/ 0 h 90"/>
                <a:gd name="T10" fmla="*/ 0 w 106"/>
                <a:gd name="T11" fmla="*/ 0 h 90"/>
                <a:gd name="T12" fmla="*/ 0 60000 65536"/>
                <a:gd name="T13" fmla="*/ 0 60000 65536"/>
                <a:gd name="T14" fmla="*/ 0 60000 65536"/>
                <a:gd name="T15" fmla="*/ 0 60000 65536"/>
                <a:gd name="T16" fmla="*/ 0 60000 65536"/>
                <a:gd name="T17" fmla="*/ 0 60000 65536"/>
                <a:gd name="T18" fmla="*/ 0 w 106"/>
                <a:gd name="T19" fmla="*/ 0 h 90"/>
                <a:gd name="T20" fmla="*/ 106 w 106"/>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6" h="90">
                  <a:moveTo>
                    <a:pt x="0" y="0"/>
                  </a:moveTo>
                  <a:lnTo>
                    <a:pt x="0" y="90"/>
                  </a:lnTo>
                  <a:lnTo>
                    <a:pt x="79" y="90"/>
                  </a:lnTo>
                  <a:lnTo>
                    <a:pt x="106" y="45"/>
                  </a:lnTo>
                  <a:lnTo>
                    <a:pt x="79" y="0"/>
                  </a:lnTo>
                  <a:lnTo>
                    <a:pt x="0" y="0"/>
                  </a:lnTo>
                  <a:close/>
                </a:path>
              </a:pathLst>
            </a:custGeom>
            <a:solidFill>
              <a:srgbClr val="BFFFBF"/>
            </a:solidFill>
            <a:ln w="11113">
              <a:solidFill>
                <a:srgbClr val="000000"/>
              </a:solidFill>
              <a:round/>
              <a:headEnd/>
              <a:tailEnd/>
            </a:ln>
          </p:spPr>
          <p:txBody>
            <a:bodyPr/>
            <a:lstStyle/>
            <a:p>
              <a:endParaRPr lang="nl-NL"/>
            </a:p>
          </p:txBody>
        </p:sp>
        <p:sp>
          <p:nvSpPr>
            <p:cNvPr id="121039" name="Freeform 161"/>
            <p:cNvSpPr>
              <a:spLocks/>
            </p:cNvSpPr>
            <p:nvPr/>
          </p:nvSpPr>
          <p:spPr bwMode="auto">
            <a:xfrm>
              <a:off x="2648" y="1048"/>
              <a:ext cx="69" cy="115"/>
            </a:xfrm>
            <a:custGeom>
              <a:avLst/>
              <a:gdLst>
                <a:gd name="T0" fmla="*/ 69 w 69"/>
                <a:gd name="T1" fmla="*/ 105 h 115"/>
                <a:gd name="T2" fmla="*/ 69 w 69"/>
                <a:gd name="T3" fmla="*/ 99 h 115"/>
                <a:gd name="T4" fmla="*/ 68 w 69"/>
                <a:gd name="T5" fmla="*/ 94 h 115"/>
                <a:gd name="T6" fmla="*/ 64 w 69"/>
                <a:gd name="T7" fmla="*/ 90 h 115"/>
                <a:gd name="T8" fmla="*/ 60 w 69"/>
                <a:gd name="T9" fmla="*/ 87 h 115"/>
                <a:gd name="T10" fmla="*/ 49 w 69"/>
                <a:gd name="T11" fmla="*/ 84 h 115"/>
                <a:gd name="T12" fmla="*/ 40 w 69"/>
                <a:gd name="T13" fmla="*/ 77 h 115"/>
                <a:gd name="T14" fmla="*/ 36 w 69"/>
                <a:gd name="T15" fmla="*/ 67 h 115"/>
                <a:gd name="T16" fmla="*/ 33 w 69"/>
                <a:gd name="T17" fmla="*/ 58 h 115"/>
                <a:gd name="T18" fmla="*/ 36 w 69"/>
                <a:gd name="T19" fmla="*/ 48 h 115"/>
                <a:gd name="T20" fmla="*/ 40 w 69"/>
                <a:gd name="T21" fmla="*/ 39 h 115"/>
                <a:gd name="T22" fmla="*/ 49 w 69"/>
                <a:gd name="T23" fmla="*/ 32 h 115"/>
                <a:gd name="T24" fmla="*/ 60 w 69"/>
                <a:gd name="T25" fmla="*/ 28 h 115"/>
                <a:gd name="T26" fmla="*/ 64 w 69"/>
                <a:gd name="T27" fmla="*/ 25 h 115"/>
                <a:gd name="T28" fmla="*/ 68 w 69"/>
                <a:gd name="T29" fmla="*/ 21 h 115"/>
                <a:gd name="T30" fmla="*/ 69 w 69"/>
                <a:gd name="T31" fmla="*/ 17 h 115"/>
                <a:gd name="T32" fmla="*/ 69 w 69"/>
                <a:gd name="T33" fmla="*/ 11 h 115"/>
                <a:gd name="T34" fmla="*/ 68 w 69"/>
                <a:gd name="T35" fmla="*/ 6 h 115"/>
                <a:gd name="T36" fmla="*/ 64 w 69"/>
                <a:gd name="T37" fmla="*/ 2 h 115"/>
                <a:gd name="T38" fmla="*/ 59 w 69"/>
                <a:gd name="T39" fmla="*/ 0 h 115"/>
                <a:gd name="T40" fmla="*/ 53 w 69"/>
                <a:gd name="T41" fmla="*/ 0 h 115"/>
                <a:gd name="T42" fmla="*/ 39 w 69"/>
                <a:gd name="T43" fmla="*/ 4 h 115"/>
                <a:gd name="T44" fmla="*/ 26 w 69"/>
                <a:gd name="T45" fmla="*/ 12 h 115"/>
                <a:gd name="T46" fmla="*/ 16 w 69"/>
                <a:gd name="T47" fmla="*/ 21 h 115"/>
                <a:gd name="T48" fmla="*/ 7 w 69"/>
                <a:gd name="T49" fmla="*/ 32 h 115"/>
                <a:gd name="T50" fmla="*/ 2 w 69"/>
                <a:gd name="T51" fmla="*/ 44 h 115"/>
                <a:gd name="T52" fmla="*/ 0 w 69"/>
                <a:gd name="T53" fmla="*/ 58 h 115"/>
                <a:gd name="T54" fmla="*/ 2 w 69"/>
                <a:gd name="T55" fmla="*/ 71 h 115"/>
                <a:gd name="T56" fmla="*/ 7 w 69"/>
                <a:gd name="T57" fmla="*/ 84 h 115"/>
                <a:gd name="T58" fmla="*/ 16 w 69"/>
                <a:gd name="T59" fmla="*/ 94 h 115"/>
                <a:gd name="T60" fmla="*/ 26 w 69"/>
                <a:gd name="T61" fmla="*/ 104 h 115"/>
                <a:gd name="T62" fmla="*/ 39 w 69"/>
                <a:gd name="T63" fmla="*/ 111 h 115"/>
                <a:gd name="T64" fmla="*/ 53 w 69"/>
                <a:gd name="T65" fmla="*/ 115 h 115"/>
                <a:gd name="T66" fmla="*/ 59 w 69"/>
                <a:gd name="T67" fmla="*/ 115 h 115"/>
                <a:gd name="T68" fmla="*/ 64 w 69"/>
                <a:gd name="T69" fmla="*/ 113 h 115"/>
                <a:gd name="T70" fmla="*/ 68 w 69"/>
                <a:gd name="T71" fmla="*/ 109 h 115"/>
                <a:gd name="T72" fmla="*/ 69 w 69"/>
                <a:gd name="T73" fmla="*/ 105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
                <a:gd name="T112" fmla="*/ 0 h 115"/>
                <a:gd name="T113" fmla="*/ 69 w 69"/>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 h="115">
                  <a:moveTo>
                    <a:pt x="69" y="105"/>
                  </a:moveTo>
                  <a:lnTo>
                    <a:pt x="69" y="99"/>
                  </a:lnTo>
                  <a:lnTo>
                    <a:pt x="68" y="94"/>
                  </a:lnTo>
                  <a:lnTo>
                    <a:pt x="64" y="90"/>
                  </a:lnTo>
                  <a:lnTo>
                    <a:pt x="60" y="87"/>
                  </a:lnTo>
                  <a:lnTo>
                    <a:pt x="49" y="84"/>
                  </a:lnTo>
                  <a:lnTo>
                    <a:pt x="40" y="77"/>
                  </a:lnTo>
                  <a:lnTo>
                    <a:pt x="36" y="67"/>
                  </a:lnTo>
                  <a:lnTo>
                    <a:pt x="33" y="58"/>
                  </a:lnTo>
                  <a:lnTo>
                    <a:pt x="36" y="48"/>
                  </a:lnTo>
                  <a:lnTo>
                    <a:pt x="40" y="39"/>
                  </a:lnTo>
                  <a:lnTo>
                    <a:pt x="49" y="32"/>
                  </a:lnTo>
                  <a:lnTo>
                    <a:pt x="60" y="28"/>
                  </a:lnTo>
                  <a:lnTo>
                    <a:pt x="64" y="25"/>
                  </a:lnTo>
                  <a:lnTo>
                    <a:pt x="68" y="21"/>
                  </a:lnTo>
                  <a:lnTo>
                    <a:pt x="69" y="17"/>
                  </a:lnTo>
                  <a:lnTo>
                    <a:pt x="69" y="11"/>
                  </a:lnTo>
                  <a:lnTo>
                    <a:pt x="68" y="6"/>
                  </a:lnTo>
                  <a:lnTo>
                    <a:pt x="64" y="2"/>
                  </a:lnTo>
                  <a:lnTo>
                    <a:pt x="59" y="0"/>
                  </a:lnTo>
                  <a:lnTo>
                    <a:pt x="53" y="0"/>
                  </a:lnTo>
                  <a:lnTo>
                    <a:pt x="39" y="4"/>
                  </a:lnTo>
                  <a:lnTo>
                    <a:pt x="26" y="12"/>
                  </a:lnTo>
                  <a:lnTo>
                    <a:pt x="16" y="21"/>
                  </a:lnTo>
                  <a:lnTo>
                    <a:pt x="7" y="32"/>
                  </a:lnTo>
                  <a:lnTo>
                    <a:pt x="2" y="44"/>
                  </a:lnTo>
                  <a:lnTo>
                    <a:pt x="0" y="58"/>
                  </a:lnTo>
                  <a:lnTo>
                    <a:pt x="2" y="71"/>
                  </a:lnTo>
                  <a:lnTo>
                    <a:pt x="7" y="84"/>
                  </a:lnTo>
                  <a:lnTo>
                    <a:pt x="16" y="94"/>
                  </a:lnTo>
                  <a:lnTo>
                    <a:pt x="26" y="104"/>
                  </a:lnTo>
                  <a:lnTo>
                    <a:pt x="39" y="111"/>
                  </a:lnTo>
                  <a:lnTo>
                    <a:pt x="53" y="115"/>
                  </a:lnTo>
                  <a:lnTo>
                    <a:pt x="59" y="115"/>
                  </a:lnTo>
                  <a:lnTo>
                    <a:pt x="64" y="113"/>
                  </a:lnTo>
                  <a:lnTo>
                    <a:pt x="68" y="109"/>
                  </a:lnTo>
                  <a:lnTo>
                    <a:pt x="69" y="105"/>
                  </a:lnTo>
                  <a:close/>
                </a:path>
              </a:pathLst>
            </a:custGeom>
            <a:solidFill>
              <a:srgbClr val="FFFF97"/>
            </a:solidFill>
            <a:ln w="11113">
              <a:solidFill>
                <a:srgbClr val="000000"/>
              </a:solidFill>
              <a:round/>
              <a:headEnd/>
              <a:tailEnd/>
            </a:ln>
          </p:spPr>
          <p:txBody>
            <a:bodyPr/>
            <a:lstStyle/>
            <a:p>
              <a:endParaRPr lang="nl-NL"/>
            </a:p>
          </p:txBody>
        </p:sp>
        <p:sp>
          <p:nvSpPr>
            <p:cNvPr id="121040" name="Freeform 162"/>
            <p:cNvSpPr>
              <a:spLocks/>
            </p:cNvSpPr>
            <p:nvPr/>
          </p:nvSpPr>
          <p:spPr bwMode="auto">
            <a:xfrm>
              <a:off x="2654" y="915"/>
              <a:ext cx="68" cy="115"/>
            </a:xfrm>
            <a:custGeom>
              <a:avLst/>
              <a:gdLst>
                <a:gd name="T0" fmla="*/ 68 w 68"/>
                <a:gd name="T1" fmla="*/ 105 h 115"/>
                <a:gd name="T2" fmla="*/ 68 w 68"/>
                <a:gd name="T3" fmla="*/ 99 h 115"/>
                <a:gd name="T4" fmla="*/ 67 w 68"/>
                <a:gd name="T5" fmla="*/ 94 h 115"/>
                <a:gd name="T6" fmla="*/ 64 w 68"/>
                <a:gd name="T7" fmla="*/ 90 h 115"/>
                <a:gd name="T8" fmla="*/ 58 w 68"/>
                <a:gd name="T9" fmla="*/ 87 h 115"/>
                <a:gd name="T10" fmla="*/ 48 w 68"/>
                <a:gd name="T11" fmla="*/ 84 h 115"/>
                <a:gd name="T12" fmla="*/ 40 w 68"/>
                <a:gd name="T13" fmla="*/ 77 h 115"/>
                <a:gd name="T14" fmla="*/ 34 w 68"/>
                <a:gd name="T15" fmla="*/ 68 h 115"/>
                <a:gd name="T16" fmla="*/ 32 w 68"/>
                <a:gd name="T17" fmla="*/ 58 h 115"/>
                <a:gd name="T18" fmla="*/ 34 w 68"/>
                <a:gd name="T19" fmla="*/ 48 h 115"/>
                <a:gd name="T20" fmla="*/ 40 w 68"/>
                <a:gd name="T21" fmla="*/ 39 h 115"/>
                <a:gd name="T22" fmla="*/ 48 w 68"/>
                <a:gd name="T23" fmla="*/ 32 h 115"/>
                <a:gd name="T24" fmla="*/ 58 w 68"/>
                <a:gd name="T25" fmla="*/ 28 h 115"/>
                <a:gd name="T26" fmla="*/ 64 w 68"/>
                <a:gd name="T27" fmla="*/ 25 h 115"/>
                <a:gd name="T28" fmla="*/ 67 w 68"/>
                <a:gd name="T29" fmla="*/ 21 h 115"/>
                <a:gd name="T30" fmla="*/ 68 w 68"/>
                <a:gd name="T31" fmla="*/ 17 h 115"/>
                <a:gd name="T32" fmla="*/ 68 w 68"/>
                <a:gd name="T33" fmla="*/ 11 h 115"/>
                <a:gd name="T34" fmla="*/ 67 w 68"/>
                <a:gd name="T35" fmla="*/ 6 h 115"/>
                <a:gd name="T36" fmla="*/ 63 w 68"/>
                <a:gd name="T37" fmla="*/ 2 h 115"/>
                <a:gd name="T38" fmla="*/ 57 w 68"/>
                <a:gd name="T39" fmla="*/ 0 h 115"/>
                <a:gd name="T40" fmla="*/ 52 w 68"/>
                <a:gd name="T41" fmla="*/ 0 h 115"/>
                <a:gd name="T42" fmla="*/ 37 w 68"/>
                <a:gd name="T43" fmla="*/ 5 h 115"/>
                <a:gd name="T44" fmla="*/ 25 w 68"/>
                <a:gd name="T45" fmla="*/ 12 h 115"/>
                <a:gd name="T46" fmla="*/ 14 w 68"/>
                <a:gd name="T47" fmla="*/ 21 h 115"/>
                <a:gd name="T48" fmla="*/ 6 w 68"/>
                <a:gd name="T49" fmla="*/ 32 h 115"/>
                <a:gd name="T50" fmla="*/ 1 w 68"/>
                <a:gd name="T51" fmla="*/ 44 h 115"/>
                <a:gd name="T52" fmla="*/ 0 w 68"/>
                <a:gd name="T53" fmla="*/ 58 h 115"/>
                <a:gd name="T54" fmla="*/ 1 w 68"/>
                <a:gd name="T55" fmla="*/ 71 h 115"/>
                <a:gd name="T56" fmla="*/ 6 w 68"/>
                <a:gd name="T57" fmla="*/ 84 h 115"/>
                <a:gd name="T58" fmla="*/ 14 w 68"/>
                <a:gd name="T59" fmla="*/ 94 h 115"/>
                <a:gd name="T60" fmla="*/ 25 w 68"/>
                <a:gd name="T61" fmla="*/ 104 h 115"/>
                <a:gd name="T62" fmla="*/ 37 w 68"/>
                <a:gd name="T63" fmla="*/ 111 h 115"/>
                <a:gd name="T64" fmla="*/ 52 w 68"/>
                <a:gd name="T65" fmla="*/ 115 h 115"/>
                <a:gd name="T66" fmla="*/ 57 w 68"/>
                <a:gd name="T67" fmla="*/ 115 h 115"/>
                <a:gd name="T68" fmla="*/ 63 w 68"/>
                <a:gd name="T69" fmla="*/ 113 h 115"/>
                <a:gd name="T70" fmla="*/ 67 w 68"/>
                <a:gd name="T71" fmla="*/ 109 h 115"/>
                <a:gd name="T72" fmla="*/ 68 w 68"/>
                <a:gd name="T73" fmla="*/ 105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115"/>
                <a:gd name="T113" fmla="*/ 68 w 68"/>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115">
                  <a:moveTo>
                    <a:pt x="68" y="105"/>
                  </a:moveTo>
                  <a:lnTo>
                    <a:pt x="68" y="99"/>
                  </a:lnTo>
                  <a:lnTo>
                    <a:pt x="67" y="94"/>
                  </a:lnTo>
                  <a:lnTo>
                    <a:pt x="64" y="90"/>
                  </a:lnTo>
                  <a:lnTo>
                    <a:pt x="58" y="87"/>
                  </a:lnTo>
                  <a:lnTo>
                    <a:pt x="48" y="84"/>
                  </a:lnTo>
                  <a:lnTo>
                    <a:pt x="40" y="77"/>
                  </a:lnTo>
                  <a:lnTo>
                    <a:pt x="34" y="68"/>
                  </a:lnTo>
                  <a:lnTo>
                    <a:pt x="32" y="58"/>
                  </a:lnTo>
                  <a:lnTo>
                    <a:pt x="34" y="48"/>
                  </a:lnTo>
                  <a:lnTo>
                    <a:pt x="40" y="39"/>
                  </a:lnTo>
                  <a:lnTo>
                    <a:pt x="48" y="32"/>
                  </a:lnTo>
                  <a:lnTo>
                    <a:pt x="58" y="28"/>
                  </a:lnTo>
                  <a:lnTo>
                    <a:pt x="64" y="25"/>
                  </a:lnTo>
                  <a:lnTo>
                    <a:pt x="67" y="21"/>
                  </a:lnTo>
                  <a:lnTo>
                    <a:pt x="68" y="17"/>
                  </a:lnTo>
                  <a:lnTo>
                    <a:pt x="68" y="11"/>
                  </a:lnTo>
                  <a:lnTo>
                    <a:pt x="67" y="6"/>
                  </a:lnTo>
                  <a:lnTo>
                    <a:pt x="63" y="2"/>
                  </a:lnTo>
                  <a:lnTo>
                    <a:pt x="57" y="0"/>
                  </a:lnTo>
                  <a:lnTo>
                    <a:pt x="52" y="0"/>
                  </a:lnTo>
                  <a:lnTo>
                    <a:pt x="37" y="5"/>
                  </a:lnTo>
                  <a:lnTo>
                    <a:pt x="25" y="12"/>
                  </a:lnTo>
                  <a:lnTo>
                    <a:pt x="14" y="21"/>
                  </a:lnTo>
                  <a:lnTo>
                    <a:pt x="6" y="32"/>
                  </a:lnTo>
                  <a:lnTo>
                    <a:pt x="1" y="44"/>
                  </a:lnTo>
                  <a:lnTo>
                    <a:pt x="0" y="58"/>
                  </a:lnTo>
                  <a:lnTo>
                    <a:pt x="1" y="71"/>
                  </a:lnTo>
                  <a:lnTo>
                    <a:pt x="6" y="84"/>
                  </a:lnTo>
                  <a:lnTo>
                    <a:pt x="14" y="94"/>
                  </a:lnTo>
                  <a:lnTo>
                    <a:pt x="25" y="104"/>
                  </a:lnTo>
                  <a:lnTo>
                    <a:pt x="37" y="111"/>
                  </a:lnTo>
                  <a:lnTo>
                    <a:pt x="52" y="115"/>
                  </a:lnTo>
                  <a:lnTo>
                    <a:pt x="57" y="115"/>
                  </a:lnTo>
                  <a:lnTo>
                    <a:pt x="63" y="113"/>
                  </a:lnTo>
                  <a:lnTo>
                    <a:pt x="67" y="109"/>
                  </a:lnTo>
                  <a:lnTo>
                    <a:pt x="68" y="105"/>
                  </a:lnTo>
                  <a:close/>
                </a:path>
              </a:pathLst>
            </a:custGeom>
            <a:solidFill>
              <a:srgbClr val="FFFF97"/>
            </a:solidFill>
            <a:ln w="11113">
              <a:solidFill>
                <a:srgbClr val="000000"/>
              </a:solidFill>
              <a:round/>
              <a:headEnd/>
              <a:tailEnd/>
            </a:ln>
          </p:spPr>
          <p:txBody>
            <a:bodyPr/>
            <a:lstStyle/>
            <a:p>
              <a:endParaRPr lang="nl-NL"/>
            </a:p>
          </p:txBody>
        </p:sp>
        <p:sp>
          <p:nvSpPr>
            <p:cNvPr id="121041" name="Freeform 163"/>
            <p:cNvSpPr>
              <a:spLocks/>
            </p:cNvSpPr>
            <p:nvPr/>
          </p:nvSpPr>
          <p:spPr bwMode="auto">
            <a:xfrm>
              <a:off x="20" y="1696"/>
              <a:ext cx="104" cy="91"/>
            </a:xfrm>
            <a:custGeom>
              <a:avLst/>
              <a:gdLst>
                <a:gd name="T0" fmla="*/ 78 w 104"/>
                <a:gd name="T1" fmla="*/ 0 h 91"/>
                <a:gd name="T2" fmla="*/ 104 w 104"/>
                <a:gd name="T3" fmla="*/ 46 h 91"/>
                <a:gd name="T4" fmla="*/ 78 w 104"/>
                <a:gd name="T5" fmla="*/ 91 h 91"/>
                <a:gd name="T6" fmla="*/ 0 w 104"/>
                <a:gd name="T7" fmla="*/ 91 h 91"/>
                <a:gd name="T8" fmla="*/ 26 w 104"/>
                <a:gd name="T9" fmla="*/ 46 h 91"/>
                <a:gd name="T10" fmla="*/ 0 w 104"/>
                <a:gd name="T11" fmla="*/ 0 h 91"/>
                <a:gd name="T12" fmla="*/ 78 w 104"/>
                <a:gd name="T13" fmla="*/ 0 h 91"/>
                <a:gd name="T14" fmla="*/ 0 60000 65536"/>
                <a:gd name="T15" fmla="*/ 0 60000 65536"/>
                <a:gd name="T16" fmla="*/ 0 60000 65536"/>
                <a:gd name="T17" fmla="*/ 0 60000 65536"/>
                <a:gd name="T18" fmla="*/ 0 60000 65536"/>
                <a:gd name="T19" fmla="*/ 0 60000 65536"/>
                <a:gd name="T20" fmla="*/ 0 60000 65536"/>
                <a:gd name="T21" fmla="*/ 0 w 104"/>
                <a:gd name="T22" fmla="*/ 0 h 91"/>
                <a:gd name="T23" fmla="*/ 104 w 104"/>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1">
                  <a:moveTo>
                    <a:pt x="78" y="0"/>
                  </a:moveTo>
                  <a:lnTo>
                    <a:pt x="104" y="46"/>
                  </a:lnTo>
                  <a:lnTo>
                    <a:pt x="78" y="91"/>
                  </a:lnTo>
                  <a:lnTo>
                    <a:pt x="0" y="91"/>
                  </a:lnTo>
                  <a:lnTo>
                    <a:pt x="26" y="46"/>
                  </a:lnTo>
                  <a:lnTo>
                    <a:pt x="0" y="0"/>
                  </a:lnTo>
                  <a:lnTo>
                    <a:pt x="78" y="0"/>
                  </a:lnTo>
                  <a:close/>
                </a:path>
              </a:pathLst>
            </a:custGeom>
            <a:solidFill>
              <a:srgbClr val="FFBFBF"/>
            </a:solidFill>
            <a:ln w="17463">
              <a:solidFill>
                <a:srgbClr val="000000"/>
              </a:solidFill>
              <a:round/>
              <a:headEnd/>
              <a:tailEnd/>
            </a:ln>
          </p:spPr>
          <p:txBody>
            <a:bodyPr/>
            <a:lstStyle/>
            <a:p>
              <a:endParaRPr lang="nl-NL"/>
            </a:p>
          </p:txBody>
        </p:sp>
        <p:sp>
          <p:nvSpPr>
            <p:cNvPr id="121042" name="Freeform 164"/>
            <p:cNvSpPr>
              <a:spLocks/>
            </p:cNvSpPr>
            <p:nvPr/>
          </p:nvSpPr>
          <p:spPr bwMode="auto">
            <a:xfrm>
              <a:off x="20" y="1425"/>
              <a:ext cx="104" cy="90"/>
            </a:xfrm>
            <a:custGeom>
              <a:avLst/>
              <a:gdLst>
                <a:gd name="T0" fmla="*/ 78 w 104"/>
                <a:gd name="T1" fmla="*/ 0 h 90"/>
                <a:gd name="T2" fmla="*/ 104 w 104"/>
                <a:gd name="T3" fmla="*/ 45 h 90"/>
                <a:gd name="T4" fmla="*/ 78 w 104"/>
                <a:gd name="T5" fmla="*/ 90 h 90"/>
                <a:gd name="T6" fmla="*/ 0 w 104"/>
                <a:gd name="T7" fmla="*/ 90 h 90"/>
                <a:gd name="T8" fmla="*/ 26 w 104"/>
                <a:gd name="T9" fmla="*/ 45 h 90"/>
                <a:gd name="T10" fmla="*/ 0 w 104"/>
                <a:gd name="T11" fmla="*/ 0 h 90"/>
                <a:gd name="T12" fmla="*/ 78 w 104"/>
                <a:gd name="T13" fmla="*/ 0 h 90"/>
                <a:gd name="T14" fmla="*/ 0 60000 65536"/>
                <a:gd name="T15" fmla="*/ 0 60000 65536"/>
                <a:gd name="T16" fmla="*/ 0 60000 65536"/>
                <a:gd name="T17" fmla="*/ 0 60000 65536"/>
                <a:gd name="T18" fmla="*/ 0 60000 65536"/>
                <a:gd name="T19" fmla="*/ 0 60000 65536"/>
                <a:gd name="T20" fmla="*/ 0 60000 65536"/>
                <a:gd name="T21" fmla="*/ 0 w 104"/>
                <a:gd name="T22" fmla="*/ 0 h 90"/>
                <a:gd name="T23" fmla="*/ 104 w 104"/>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90">
                  <a:moveTo>
                    <a:pt x="78" y="0"/>
                  </a:moveTo>
                  <a:lnTo>
                    <a:pt x="104" y="45"/>
                  </a:lnTo>
                  <a:lnTo>
                    <a:pt x="78" y="90"/>
                  </a:lnTo>
                  <a:lnTo>
                    <a:pt x="0" y="90"/>
                  </a:lnTo>
                  <a:lnTo>
                    <a:pt x="26" y="45"/>
                  </a:lnTo>
                  <a:lnTo>
                    <a:pt x="0" y="0"/>
                  </a:lnTo>
                  <a:lnTo>
                    <a:pt x="78" y="0"/>
                  </a:lnTo>
                  <a:close/>
                </a:path>
              </a:pathLst>
            </a:custGeom>
            <a:solidFill>
              <a:srgbClr val="FFBFBF"/>
            </a:solidFill>
            <a:ln w="11113">
              <a:solidFill>
                <a:srgbClr val="000000"/>
              </a:solidFill>
              <a:round/>
              <a:headEnd/>
              <a:tailEnd/>
            </a:ln>
          </p:spPr>
          <p:txBody>
            <a:bodyPr/>
            <a:lstStyle/>
            <a:p>
              <a:endParaRPr lang="nl-NL"/>
            </a:p>
          </p:txBody>
        </p:sp>
        <p:sp>
          <p:nvSpPr>
            <p:cNvPr id="121043" name="Freeform 165"/>
            <p:cNvSpPr>
              <a:spLocks/>
            </p:cNvSpPr>
            <p:nvPr/>
          </p:nvSpPr>
          <p:spPr bwMode="auto">
            <a:xfrm>
              <a:off x="13" y="1078"/>
              <a:ext cx="66" cy="55"/>
            </a:xfrm>
            <a:custGeom>
              <a:avLst/>
              <a:gdLst>
                <a:gd name="T0" fmla="*/ 0 w 66"/>
                <a:gd name="T1" fmla="*/ 28 h 55"/>
                <a:gd name="T2" fmla="*/ 1 w 66"/>
                <a:gd name="T3" fmla="*/ 18 h 55"/>
                <a:gd name="T4" fmla="*/ 8 w 66"/>
                <a:gd name="T5" fmla="*/ 10 h 55"/>
                <a:gd name="T6" fmla="*/ 16 w 66"/>
                <a:gd name="T7" fmla="*/ 3 h 55"/>
                <a:gd name="T8" fmla="*/ 27 w 66"/>
                <a:gd name="T9" fmla="*/ 0 h 55"/>
                <a:gd name="T10" fmla="*/ 38 w 66"/>
                <a:gd name="T11" fmla="*/ 0 h 55"/>
                <a:gd name="T12" fmla="*/ 49 w 66"/>
                <a:gd name="T13" fmla="*/ 3 h 55"/>
                <a:gd name="T14" fmla="*/ 58 w 66"/>
                <a:gd name="T15" fmla="*/ 10 h 55"/>
                <a:gd name="T16" fmla="*/ 64 w 66"/>
                <a:gd name="T17" fmla="*/ 18 h 55"/>
                <a:gd name="T18" fmla="*/ 66 w 66"/>
                <a:gd name="T19" fmla="*/ 28 h 55"/>
                <a:gd name="T20" fmla="*/ 64 w 66"/>
                <a:gd name="T21" fmla="*/ 37 h 55"/>
                <a:gd name="T22" fmla="*/ 58 w 66"/>
                <a:gd name="T23" fmla="*/ 46 h 55"/>
                <a:gd name="T24" fmla="*/ 49 w 66"/>
                <a:gd name="T25" fmla="*/ 53 h 55"/>
                <a:gd name="T26" fmla="*/ 38 w 66"/>
                <a:gd name="T27" fmla="*/ 55 h 55"/>
                <a:gd name="T28" fmla="*/ 27 w 66"/>
                <a:gd name="T29" fmla="*/ 55 h 55"/>
                <a:gd name="T30" fmla="*/ 16 w 66"/>
                <a:gd name="T31" fmla="*/ 53 h 55"/>
                <a:gd name="T32" fmla="*/ 8 w 66"/>
                <a:gd name="T33" fmla="*/ 46 h 55"/>
                <a:gd name="T34" fmla="*/ 1 w 66"/>
                <a:gd name="T35" fmla="*/ 37 h 55"/>
                <a:gd name="T36" fmla="*/ 0 w 66"/>
                <a:gd name="T37" fmla="*/ 28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5"/>
                <a:gd name="T59" fmla="*/ 66 w 66"/>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5">
                  <a:moveTo>
                    <a:pt x="0" y="28"/>
                  </a:moveTo>
                  <a:lnTo>
                    <a:pt x="1" y="18"/>
                  </a:lnTo>
                  <a:lnTo>
                    <a:pt x="8" y="10"/>
                  </a:lnTo>
                  <a:lnTo>
                    <a:pt x="16" y="3"/>
                  </a:lnTo>
                  <a:lnTo>
                    <a:pt x="27" y="0"/>
                  </a:lnTo>
                  <a:lnTo>
                    <a:pt x="38" y="0"/>
                  </a:lnTo>
                  <a:lnTo>
                    <a:pt x="49" y="3"/>
                  </a:lnTo>
                  <a:lnTo>
                    <a:pt x="58" y="10"/>
                  </a:lnTo>
                  <a:lnTo>
                    <a:pt x="64" y="18"/>
                  </a:lnTo>
                  <a:lnTo>
                    <a:pt x="66" y="28"/>
                  </a:lnTo>
                  <a:lnTo>
                    <a:pt x="64" y="37"/>
                  </a:lnTo>
                  <a:lnTo>
                    <a:pt x="58" y="46"/>
                  </a:lnTo>
                  <a:lnTo>
                    <a:pt x="49" y="53"/>
                  </a:lnTo>
                  <a:lnTo>
                    <a:pt x="38" y="55"/>
                  </a:lnTo>
                  <a:lnTo>
                    <a:pt x="27" y="55"/>
                  </a:lnTo>
                  <a:lnTo>
                    <a:pt x="16" y="53"/>
                  </a:lnTo>
                  <a:lnTo>
                    <a:pt x="8" y="46"/>
                  </a:lnTo>
                  <a:lnTo>
                    <a:pt x="1" y="37"/>
                  </a:lnTo>
                  <a:lnTo>
                    <a:pt x="0" y="28"/>
                  </a:lnTo>
                  <a:close/>
                </a:path>
              </a:pathLst>
            </a:custGeom>
            <a:solidFill>
              <a:srgbClr val="FFFF97"/>
            </a:solidFill>
            <a:ln w="11113">
              <a:solidFill>
                <a:srgbClr val="000000"/>
              </a:solidFill>
              <a:round/>
              <a:headEnd/>
              <a:tailEnd/>
            </a:ln>
          </p:spPr>
          <p:txBody>
            <a:bodyPr/>
            <a:lstStyle/>
            <a:p>
              <a:endParaRPr lang="nl-NL"/>
            </a:p>
          </p:txBody>
        </p:sp>
        <p:sp>
          <p:nvSpPr>
            <p:cNvPr id="121044" name="Freeform 166"/>
            <p:cNvSpPr>
              <a:spLocks/>
            </p:cNvSpPr>
            <p:nvPr/>
          </p:nvSpPr>
          <p:spPr bwMode="auto">
            <a:xfrm>
              <a:off x="13" y="1217"/>
              <a:ext cx="66" cy="55"/>
            </a:xfrm>
            <a:custGeom>
              <a:avLst/>
              <a:gdLst>
                <a:gd name="T0" fmla="*/ 0 w 66"/>
                <a:gd name="T1" fmla="*/ 27 h 55"/>
                <a:gd name="T2" fmla="*/ 1 w 66"/>
                <a:gd name="T3" fmla="*/ 18 h 55"/>
                <a:gd name="T4" fmla="*/ 8 w 66"/>
                <a:gd name="T5" fmla="*/ 9 h 55"/>
                <a:gd name="T6" fmla="*/ 16 w 66"/>
                <a:gd name="T7" fmla="*/ 3 h 55"/>
                <a:gd name="T8" fmla="*/ 27 w 66"/>
                <a:gd name="T9" fmla="*/ 0 h 55"/>
                <a:gd name="T10" fmla="*/ 38 w 66"/>
                <a:gd name="T11" fmla="*/ 0 h 55"/>
                <a:gd name="T12" fmla="*/ 49 w 66"/>
                <a:gd name="T13" fmla="*/ 3 h 55"/>
                <a:gd name="T14" fmla="*/ 58 w 66"/>
                <a:gd name="T15" fmla="*/ 9 h 55"/>
                <a:gd name="T16" fmla="*/ 64 w 66"/>
                <a:gd name="T17" fmla="*/ 18 h 55"/>
                <a:gd name="T18" fmla="*/ 66 w 66"/>
                <a:gd name="T19" fmla="*/ 27 h 55"/>
                <a:gd name="T20" fmla="*/ 64 w 66"/>
                <a:gd name="T21" fmla="*/ 37 h 55"/>
                <a:gd name="T22" fmla="*/ 58 w 66"/>
                <a:gd name="T23" fmla="*/ 46 h 55"/>
                <a:gd name="T24" fmla="*/ 49 w 66"/>
                <a:gd name="T25" fmla="*/ 51 h 55"/>
                <a:gd name="T26" fmla="*/ 38 w 66"/>
                <a:gd name="T27" fmla="*/ 55 h 55"/>
                <a:gd name="T28" fmla="*/ 27 w 66"/>
                <a:gd name="T29" fmla="*/ 55 h 55"/>
                <a:gd name="T30" fmla="*/ 16 w 66"/>
                <a:gd name="T31" fmla="*/ 51 h 55"/>
                <a:gd name="T32" fmla="*/ 8 w 66"/>
                <a:gd name="T33" fmla="*/ 46 h 55"/>
                <a:gd name="T34" fmla="*/ 1 w 66"/>
                <a:gd name="T35" fmla="*/ 37 h 55"/>
                <a:gd name="T36" fmla="*/ 0 w 66"/>
                <a:gd name="T37" fmla="*/ 27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55"/>
                <a:gd name="T59" fmla="*/ 66 w 66"/>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55">
                  <a:moveTo>
                    <a:pt x="0" y="27"/>
                  </a:moveTo>
                  <a:lnTo>
                    <a:pt x="1" y="18"/>
                  </a:lnTo>
                  <a:lnTo>
                    <a:pt x="8" y="9"/>
                  </a:lnTo>
                  <a:lnTo>
                    <a:pt x="16" y="3"/>
                  </a:lnTo>
                  <a:lnTo>
                    <a:pt x="27" y="0"/>
                  </a:lnTo>
                  <a:lnTo>
                    <a:pt x="38" y="0"/>
                  </a:lnTo>
                  <a:lnTo>
                    <a:pt x="49" y="3"/>
                  </a:lnTo>
                  <a:lnTo>
                    <a:pt x="58" y="9"/>
                  </a:lnTo>
                  <a:lnTo>
                    <a:pt x="64" y="18"/>
                  </a:lnTo>
                  <a:lnTo>
                    <a:pt x="66" y="27"/>
                  </a:lnTo>
                  <a:lnTo>
                    <a:pt x="64" y="37"/>
                  </a:lnTo>
                  <a:lnTo>
                    <a:pt x="58" y="46"/>
                  </a:lnTo>
                  <a:lnTo>
                    <a:pt x="49" y="51"/>
                  </a:lnTo>
                  <a:lnTo>
                    <a:pt x="38" y="55"/>
                  </a:lnTo>
                  <a:lnTo>
                    <a:pt x="27" y="55"/>
                  </a:lnTo>
                  <a:lnTo>
                    <a:pt x="16" y="51"/>
                  </a:lnTo>
                  <a:lnTo>
                    <a:pt x="8" y="46"/>
                  </a:lnTo>
                  <a:lnTo>
                    <a:pt x="1" y="37"/>
                  </a:lnTo>
                  <a:lnTo>
                    <a:pt x="0" y="27"/>
                  </a:lnTo>
                  <a:close/>
                </a:path>
              </a:pathLst>
            </a:custGeom>
            <a:solidFill>
              <a:srgbClr val="FFFF97"/>
            </a:solidFill>
            <a:ln w="11113">
              <a:solidFill>
                <a:srgbClr val="000000"/>
              </a:solidFill>
              <a:round/>
              <a:headEnd/>
              <a:tailEnd/>
            </a:ln>
          </p:spPr>
          <p:txBody>
            <a:bodyPr/>
            <a:lstStyle/>
            <a:p>
              <a:endParaRPr lang="nl-NL"/>
            </a:p>
          </p:txBody>
        </p:sp>
        <p:sp>
          <p:nvSpPr>
            <p:cNvPr id="121045" name="Line 167"/>
            <p:cNvSpPr>
              <a:spLocks noChangeShapeType="1"/>
            </p:cNvSpPr>
            <p:nvPr/>
          </p:nvSpPr>
          <p:spPr bwMode="auto">
            <a:xfrm flipH="1">
              <a:off x="2517" y="973"/>
              <a:ext cx="137" cy="1"/>
            </a:xfrm>
            <a:prstGeom prst="line">
              <a:avLst/>
            </a:prstGeom>
            <a:noFill/>
            <a:ln w="17463">
              <a:solidFill>
                <a:srgbClr val="000000"/>
              </a:solidFill>
              <a:round/>
              <a:headEnd/>
              <a:tailEnd/>
            </a:ln>
          </p:spPr>
          <p:txBody>
            <a:bodyPr/>
            <a:lstStyle/>
            <a:p>
              <a:endParaRPr lang="nl-NL"/>
            </a:p>
          </p:txBody>
        </p:sp>
        <p:sp>
          <p:nvSpPr>
            <p:cNvPr id="121046" name="Line 168"/>
            <p:cNvSpPr>
              <a:spLocks noChangeShapeType="1"/>
            </p:cNvSpPr>
            <p:nvPr/>
          </p:nvSpPr>
          <p:spPr bwMode="auto">
            <a:xfrm flipH="1">
              <a:off x="2517" y="1106"/>
              <a:ext cx="131" cy="1"/>
            </a:xfrm>
            <a:prstGeom prst="line">
              <a:avLst/>
            </a:prstGeom>
            <a:noFill/>
            <a:ln w="17463">
              <a:solidFill>
                <a:srgbClr val="000000"/>
              </a:solidFill>
              <a:round/>
              <a:headEnd/>
              <a:tailEnd/>
            </a:ln>
          </p:spPr>
          <p:txBody>
            <a:bodyPr/>
            <a:lstStyle/>
            <a:p>
              <a:endParaRPr lang="nl-NL"/>
            </a:p>
          </p:txBody>
        </p:sp>
        <p:sp>
          <p:nvSpPr>
            <p:cNvPr id="121047" name="Line 169"/>
            <p:cNvSpPr>
              <a:spLocks noChangeShapeType="1"/>
            </p:cNvSpPr>
            <p:nvPr/>
          </p:nvSpPr>
          <p:spPr bwMode="auto">
            <a:xfrm flipH="1">
              <a:off x="2517" y="1243"/>
              <a:ext cx="131" cy="1"/>
            </a:xfrm>
            <a:prstGeom prst="line">
              <a:avLst/>
            </a:prstGeom>
            <a:noFill/>
            <a:ln w="17463">
              <a:solidFill>
                <a:srgbClr val="000000"/>
              </a:solidFill>
              <a:round/>
              <a:headEnd/>
              <a:tailEnd/>
            </a:ln>
          </p:spPr>
          <p:txBody>
            <a:bodyPr/>
            <a:lstStyle/>
            <a:p>
              <a:endParaRPr lang="nl-NL"/>
            </a:p>
          </p:txBody>
        </p:sp>
        <p:sp>
          <p:nvSpPr>
            <p:cNvPr id="121048" name="Line 170"/>
            <p:cNvSpPr>
              <a:spLocks noChangeShapeType="1"/>
            </p:cNvSpPr>
            <p:nvPr/>
          </p:nvSpPr>
          <p:spPr bwMode="auto">
            <a:xfrm flipH="1">
              <a:off x="2517" y="1470"/>
              <a:ext cx="131" cy="1"/>
            </a:xfrm>
            <a:prstGeom prst="line">
              <a:avLst/>
            </a:prstGeom>
            <a:noFill/>
            <a:ln w="17463">
              <a:solidFill>
                <a:srgbClr val="000000"/>
              </a:solidFill>
              <a:round/>
              <a:headEnd/>
              <a:tailEnd/>
            </a:ln>
          </p:spPr>
          <p:txBody>
            <a:bodyPr/>
            <a:lstStyle/>
            <a:p>
              <a:endParaRPr lang="nl-NL"/>
            </a:p>
          </p:txBody>
        </p:sp>
        <p:sp>
          <p:nvSpPr>
            <p:cNvPr id="121049" name="Line 171"/>
            <p:cNvSpPr>
              <a:spLocks noChangeShapeType="1"/>
            </p:cNvSpPr>
            <p:nvPr/>
          </p:nvSpPr>
          <p:spPr bwMode="auto">
            <a:xfrm flipH="1">
              <a:off x="2517" y="1606"/>
              <a:ext cx="131" cy="1"/>
            </a:xfrm>
            <a:prstGeom prst="line">
              <a:avLst/>
            </a:prstGeom>
            <a:noFill/>
            <a:ln w="17463">
              <a:solidFill>
                <a:srgbClr val="000000"/>
              </a:solidFill>
              <a:round/>
              <a:headEnd/>
              <a:tailEnd/>
            </a:ln>
          </p:spPr>
          <p:txBody>
            <a:bodyPr/>
            <a:lstStyle/>
            <a:p>
              <a:endParaRPr lang="nl-NL"/>
            </a:p>
          </p:txBody>
        </p:sp>
        <p:sp>
          <p:nvSpPr>
            <p:cNvPr id="121050" name="Line 172"/>
            <p:cNvSpPr>
              <a:spLocks noChangeShapeType="1"/>
            </p:cNvSpPr>
            <p:nvPr/>
          </p:nvSpPr>
          <p:spPr bwMode="auto">
            <a:xfrm flipH="1">
              <a:off x="2517" y="1742"/>
              <a:ext cx="131" cy="1"/>
            </a:xfrm>
            <a:prstGeom prst="line">
              <a:avLst/>
            </a:prstGeom>
            <a:noFill/>
            <a:ln w="17463">
              <a:solidFill>
                <a:srgbClr val="000000"/>
              </a:solidFill>
              <a:round/>
              <a:headEnd/>
              <a:tailEnd/>
            </a:ln>
          </p:spPr>
          <p:txBody>
            <a:bodyPr/>
            <a:lstStyle/>
            <a:p>
              <a:endParaRPr lang="nl-NL"/>
            </a:p>
          </p:txBody>
        </p:sp>
        <p:sp>
          <p:nvSpPr>
            <p:cNvPr id="121051" name="Freeform 173"/>
            <p:cNvSpPr>
              <a:spLocks/>
            </p:cNvSpPr>
            <p:nvPr/>
          </p:nvSpPr>
          <p:spPr bwMode="auto">
            <a:xfrm>
              <a:off x="472" y="973"/>
              <a:ext cx="913" cy="995"/>
            </a:xfrm>
            <a:custGeom>
              <a:avLst/>
              <a:gdLst>
                <a:gd name="T0" fmla="*/ 782 w 913"/>
                <a:gd name="T1" fmla="*/ 995 h 995"/>
                <a:gd name="T2" fmla="*/ 804 w 913"/>
                <a:gd name="T3" fmla="*/ 993 h 995"/>
                <a:gd name="T4" fmla="*/ 827 w 913"/>
                <a:gd name="T5" fmla="*/ 988 h 995"/>
                <a:gd name="T6" fmla="*/ 848 w 913"/>
                <a:gd name="T7" fmla="*/ 979 h 995"/>
                <a:gd name="T8" fmla="*/ 866 w 913"/>
                <a:gd name="T9" fmla="*/ 968 h 995"/>
                <a:gd name="T10" fmla="*/ 882 w 913"/>
                <a:gd name="T11" fmla="*/ 954 h 995"/>
                <a:gd name="T12" fmla="*/ 895 w 913"/>
                <a:gd name="T13" fmla="*/ 938 h 995"/>
                <a:gd name="T14" fmla="*/ 905 w 913"/>
                <a:gd name="T15" fmla="*/ 920 h 995"/>
                <a:gd name="T16" fmla="*/ 911 w 913"/>
                <a:gd name="T17" fmla="*/ 901 h 995"/>
                <a:gd name="T18" fmla="*/ 913 w 913"/>
                <a:gd name="T19" fmla="*/ 882 h 995"/>
                <a:gd name="T20" fmla="*/ 913 w 913"/>
                <a:gd name="T21" fmla="*/ 113 h 995"/>
                <a:gd name="T22" fmla="*/ 911 w 913"/>
                <a:gd name="T23" fmla="*/ 94 h 995"/>
                <a:gd name="T24" fmla="*/ 905 w 913"/>
                <a:gd name="T25" fmla="*/ 74 h 995"/>
                <a:gd name="T26" fmla="*/ 895 w 913"/>
                <a:gd name="T27" fmla="*/ 56 h 995"/>
                <a:gd name="T28" fmla="*/ 882 w 913"/>
                <a:gd name="T29" fmla="*/ 40 h 995"/>
                <a:gd name="T30" fmla="*/ 866 w 913"/>
                <a:gd name="T31" fmla="*/ 27 h 995"/>
                <a:gd name="T32" fmla="*/ 848 w 913"/>
                <a:gd name="T33" fmla="*/ 15 h 995"/>
                <a:gd name="T34" fmla="*/ 827 w 913"/>
                <a:gd name="T35" fmla="*/ 6 h 995"/>
                <a:gd name="T36" fmla="*/ 804 w 913"/>
                <a:gd name="T37" fmla="*/ 2 h 995"/>
                <a:gd name="T38" fmla="*/ 782 w 913"/>
                <a:gd name="T39" fmla="*/ 0 h 995"/>
                <a:gd name="T40" fmla="*/ 131 w 913"/>
                <a:gd name="T41" fmla="*/ 0 h 995"/>
                <a:gd name="T42" fmla="*/ 108 w 913"/>
                <a:gd name="T43" fmla="*/ 2 h 995"/>
                <a:gd name="T44" fmla="*/ 86 w 913"/>
                <a:gd name="T45" fmla="*/ 6 h 995"/>
                <a:gd name="T46" fmla="*/ 65 w 913"/>
                <a:gd name="T47" fmla="*/ 15 h 995"/>
                <a:gd name="T48" fmla="*/ 46 w 913"/>
                <a:gd name="T49" fmla="*/ 27 h 995"/>
                <a:gd name="T50" fmla="*/ 31 w 913"/>
                <a:gd name="T51" fmla="*/ 40 h 995"/>
                <a:gd name="T52" fmla="*/ 17 w 913"/>
                <a:gd name="T53" fmla="*/ 56 h 995"/>
                <a:gd name="T54" fmla="*/ 7 w 913"/>
                <a:gd name="T55" fmla="*/ 74 h 995"/>
                <a:gd name="T56" fmla="*/ 2 w 913"/>
                <a:gd name="T57" fmla="*/ 94 h 995"/>
                <a:gd name="T58" fmla="*/ 0 w 913"/>
                <a:gd name="T59" fmla="*/ 113 h 995"/>
                <a:gd name="T60" fmla="*/ 0 w 913"/>
                <a:gd name="T61" fmla="*/ 882 h 995"/>
                <a:gd name="T62" fmla="*/ 2 w 913"/>
                <a:gd name="T63" fmla="*/ 901 h 995"/>
                <a:gd name="T64" fmla="*/ 7 w 913"/>
                <a:gd name="T65" fmla="*/ 920 h 995"/>
                <a:gd name="T66" fmla="*/ 17 w 913"/>
                <a:gd name="T67" fmla="*/ 938 h 995"/>
                <a:gd name="T68" fmla="*/ 31 w 913"/>
                <a:gd name="T69" fmla="*/ 954 h 995"/>
                <a:gd name="T70" fmla="*/ 46 w 913"/>
                <a:gd name="T71" fmla="*/ 968 h 995"/>
                <a:gd name="T72" fmla="*/ 65 w 913"/>
                <a:gd name="T73" fmla="*/ 979 h 995"/>
                <a:gd name="T74" fmla="*/ 86 w 913"/>
                <a:gd name="T75" fmla="*/ 988 h 995"/>
                <a:gd name="T76" fmla="*/ 108 w 913"/>
                <a:gd name="T77" fmla="*/ 993 h 995"/>
                <a:gd name="T78" fmla="*/ 131 w 913"/>
                <a:gd name="T79" fmla="*/ 995 h 995"/>
                <a:gd name="T80" fmla="*/ 782 w 913"/>
                <a:gd name="T81" fmla="*/ 995 h 99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3"/>
                <a:gd name="T124" fmla="*/ 0 h 995"/>
                <a:gd name="T125" fmla="*/ 913 w 913"/>
                <a:gd name="T126" fmla="*/ 995 h 99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3" h="995">
                  <a:moveTo>
                    <a:pt x="782" y="995"/>
                  </a:moveTo>
                  <a:lnTo>
                    <a:pt x="804" y="993"/>
                  </a:lnTo>
                  <a:lnTo>
                    <a:pt x="827" y="988"/>
                  </a:lnTo>
                  <a:lnTo>
                    <a:pt x="848" y="979"/>
                  </a:lnTo>
                  <a:lnTo>
                    <a:pt x="866" y="968"/>
                  </a:lnTo>
                  <a:lnTo>
                    <a:pt x="882" y="954"/>
                  </a:lnTo>
                  <a:lnTo>
                    <a:pt x="895" y="938"/>
                  </a:lnTo>
                  <a:lnTo>
                    <a:pt x="905" y="920"/>
                  </a:lnTo>
                  <a:lnTo>
                    <a:pt x="911" y="901"/>
                  </a:lnTo>
                  <a:lnTo>
                    <a:pt x="913" y="882"/>
                  </a:lnTo>
                  <a:lnTo>
                    <a:pt x="913" y="113"/>
                  </a:lnTo>
                  <a:lnTo>
                    <a:pt x="911" y="94"/>
                  </a:lnTo>
                  <a:lnTo>
                    <a:pt x="905" y="74"/>
                  </a:lnTo>
                  <a:lnTo>
                    <a:pt x="895" y="56"/>
                  </a:lnTo>
                  <a:lnTo>
                    <a:pt x="882" y="40"/>
                  </a:lnTo>
                  <a:lnTo>
                    <a:pt x="866" y="27"/>
                  </a:lnTo>
                  <a:lnTo>
                    <a:pt x="848" y="15"/>
                  </a:lnTo>
                  <a:lnTo>
                    <a:pt x="827" y="6"/>
                  </a:lnTo>
                  <a:lnTo>
                    <a:pt x="804" y="2"/>
                  </a:lnTo>
                  <a:lnTo>
                    <a:pt x="782" y="0"/>
                  </a:lnTo>
                  <a:lnTo>
                    <a:pt x="131" y="0"/>
                  </a:lnTo>
                  <a:lnTo>
                    <a:pt x="108" y="2"/>
                  </a:lnTo>
                  <a:lnTo>
                    <a:pt x="86" y="6"/>
                  </a:lnTo>
                  <a:lnTo>
                    <a:pt x="65" y="15"/>
                  </a:lnTo>
                  <a:lnTo>
                    <a:pt x="46" y="27"/>
                  </a:lnTo>
                  <a:lnTo>
                    <a:pt x="31" y="40"/>
                  </a:lnTo>
                  <a:lnTo>
                    <a:pt x="17" y="56"/>
                  </a:lnTo>
                  <a:lnTo>
                    <a:pt x="7" y="74"/>
                  </a:lnTo>
                  <a:lnTo>
                    <a:pt x="2" y="94"/>
                  </a:lnTo>
                  <a:lnTo>
                    <a:pt x="0" y="113"/>
                  </a:lnTo>
                  <a:lnTo>
                    <a:pt x="0" y="882"/>
                  </a:lnTo>
                  <a:lnTo>
                    <a:pt x="2" y="901"/>
                  </a:lnTo>
                  <a:lnTo>
                    <a:pt x="7" y="920"/>
                  </a:lnTo>
                  <a:lnTo>
                    <a:pt x="17" y="938"/>
                  </a:lnTo>
                  <a:lnTo>
                    <a:pt x="31" y="954"/>
                  </a:lnTo>
                  <a:lnTo>
                    <a:pt x="46" y="968"/>
                  </a:lnTo>
                  <a:lnTo>
                    <a:pt x="65" y="979"/>
                  </a:lnTo>
                  <a:lnTo>
                    <a:pt x="86" y="988"/>
                  </a:lnTo>
                  <a:lnTo>
                    <a:pt x="108" y="993"/>
                  </a:lnTo>
                  <a:lnTo>
                    <a:pt x="131" y="995"/>
                  </a:lnTo>
                  <a:lnTo>
                    <a:pt x="782" y="995"/>
                  </a:lnTo>
                  <a:close/>
                </a:path>
              </a:pathLst>
            </a:custGeom>
            <a:solidFill>
              <a:srgbClr val="969696"/>
            </a:solidFill>
            <a:ln w="3175">
              <a:solidFill>
                <a:srgbClr val="000000"/>
              </a:solidFill>
              <a:round/>
              <a:headEnd/>
              <a:tailEnd/>
            </a:ln>
          </p:spPr>
          <p:txBody>
            <a:bodyPr/>
            <a:lstStyle/>
            <a:p>
              <a:endParaRPr lang="nl-NL"/>
            </a:p>
          </p:txBody>
        </p:sp>
        <p:sp>
          <p:nvSpPr>
            <p:cNvPr id="121052" name="Rectangle 174"/>
            <p:cNvSpPr>
              <a:spLocks noChangeArrowheads="1"/>
            </p:cNvSpPr>
            <p:nvPr/>
          </p:nvSpPr>
          <p:spPr bwMode="auto">
            <a:xfrm>
              <a:off x="830" y="1002"/>
              <a:ext cx="254"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Main</a:t>
              </a:r>
              <a:endParaRPr lang="en-US" altLang="zh-CN" sz="3200" b="1" i="0">
                <a:solidFill>
                  <a:schemeClr val="bg1"/>
                </a:solidFill>
                <a:ea typeface="宋体" pitchFamily="2" charset="-122"/>
              </a:endParaRPr>
            </a:p>
          </p:txBody>
        </p:sp>
        <p:sp>
          <p:nvSpPr>
            <p:cNvPr id="121053" name="Rectangle 175"/>
            <p:cNvSpPr>
              <a:spLocks noChangeArrowheads="1"/>
            </p:cNvSpPr>
            <p:nvPr/>
          </p:nvSpPr>
          <p:spPr bwMode="auto">
            <a:xfrm>
              <a:off x="650" y="1136"/>
              <a:ext cx="620"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Component</a:t>
              </a:r>
              <a:endParaRPr lang="en-US" altLang="zh-CN" sz="3200" b="1" i="0">
                <a:solidFill>
                  <a:schemeClr val="bg1"/>
                </a:solidFill>
                <a:ea typeface="宋体" pitchFamily="2" charset="-122"/>
              </a:endParaRPr>
            </a:p>
          </p:txBody>
        </p:sp>
        <p:sp>
          <p:nvSpPr>
            <p:cNvPr id="121054" name="Rectangle 176"/>
            <p:cNvSpPr>
              <a:spLocks noChangeArrowheads="1"/>
            </p:cNvSpPr>
            <p:nvPr/>
          </p:nvSpPr>
          <p:spPr bwMode="auto">
            <a:xfrm>
              <a:off x="719" y="1270"/>
              <a:ext cx="478" cy="134"/>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400" b="1" i="0">
                  <a:solidFill>
                    <a:schemeClr val="bg1"/>
                  </a:solidFill>
                  <a:ea typeface="宋体" pitchFamily="2" charset="-122"/>
                </a:rPr>
                <a:t>Executor</a:t>
              </a:r>
              <a:endParaRPr lang="en-US" altLang="zh-CN" sz="3200" b="1" i="0">
                <a:solidFill>
                  <a:schemeClr val="bg1"/>
                </a:solidFill>
                <a:ea typeface="宋体" pitchFamily="2" charset="-122"/>
              </a:endParaRPr>
            </a:p>
          </p:txBody>
        </p:sp>
        <p:sp>
          <p:nvSpPr>
            <p:cNvPr id="121055" name="Freeform 177"/>
            <p:cNvSpPr>
              <a:spLocks/>
            </p:cNvSpPr>
            <p:nvPr/>
          </p:nvSpPr>
          <p:spPr bwMode="auto">
            <a:xfrm>
              <a:off x="1259" y="1550"/>
              <a:ext cx="65" cy="55"/>
            </a:xfrm>
            <a:custGeom>
              <a:avLst/>
              <a:gdLst>
                <a:gd name="T0" fmla="*/ 0 w 65"/>
                <a:gd name="T1" fmla="*/ 27 h 55"/>
                <a:gd name="T2" fmla="*/ 2 w 65"/>
                <a:gd name="T3" fmla="*/ 18 h 55"/>
                <a:gd name="T4" fmla="*/ 7 w 65"/>
                <a:gd name="T5" fmla="*/ 9 h 55"/>
                <a:gd name="T6" fmla="*/ 16 w 65"/>
                <a:gd name="T7" fmla="*/ 3 h 55"/>
                <a:gd name="T8" fmla="*/ 26 w 65"/>
                <a:gd name="T9" fmla="*/ 0 h 55"/>
                <a:gd name="T10" fmla="*/ 38 w 65"/>
                <a:gd name="T11" fmla="*/ 0 h 55"/>
                <a:gd name="T12" fmla="*/ 48 w 65"/>
                <a:gd name="T13" fmla="*/ 3 h 55"/>
                <a:gd name="T14" fmla="*/ 57 w 65"/>
                <a:gd name="T15" fmla="*/ 9 h 55"/>
                <a:gd name="T16" fmla="*/ 63 w 65"/>
                <a:gd name="T17" fmla="*/ 18 h 55"/>
                <a:gd name="T18" fmla="*/ 65 w 65"/>
                <a:gd name="T19" fmla="*/ 27 h 55"/>
                <a:gd name="T20" fmla="*/ 63 w 65"/>
                <a:gd name="T21" fmla="*/ 37 h 55"/>
                <a:gd name="T22" fmla="*/ 57 w 65"/>
                <a:gd name="T23" fmla="*/ 45 h 55"/>
                <a:gd name="T24" fmla="*/ 48 w 65"/>
                <a:gd name="T25" fmla="*/ 52 h 55"/>
                <a:gd name="T26" fmla="*/ 38 w 65"/>
                <a:gd name="T27" fmla="*/ 55 h 55"/>
                <a:gd name="T28" fmla="*/ 26 w 65"/>
                <a:gd name="T29" fmla="*/ 55 h 55"/>
                <a:gd name="T30" fmla="*/ 16 w 65"/>
                <a:gd name="T31" fmla="*/ 52 h 55"/>
                <a:gd name="T32" fmla="*/ 7 w 65"/>
                <a:gd name="T33" fmla="*/ 45 h 55"/>
                <a:gd name="T34" fmla="*/ 2 w 65"/>
                <a:gd name="T35" fmla="*/ 37 h 55"/>
                <a:gd name="T36" fmla="*/ 0 w 65"/>
                <a:gd name="T37" fmla="*/ 27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55"/>
                <a:gd name="T59" fmla="*/ 65 w 6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55">
                  <a:moveTo>
                    <a:pt x="0" y="27"/>
                  </a:moveTo>
                  <a:lnTo>
                    <a:pt x="2" y="18"/>
                  </a:lnTo>
                  <a:lnTo>
                    <a:pt x="7" y="9"/>
                  </a:lnTo>
                  <a:lnTo>
                    <a:pt x="16" y="3"/>
                  </a:lnTo>
                  <a:lnTo>
                    <a:pt x="26" y="0"/>
                  </a:lnTo>
                  <a:lnTo>
                    <a:pt x="38" y="0"/>
                  </a:lnTo>
                  <a:lnTo>
                    <a:pt x="48" y="3"/>
                  </a:lnTo>
                  <a:lnTo>
                    <a:pt x="57" y="9"/>
                  </a:lnTo>
                  <a:lnTo>
                    <a:pt x="63" y="18"/>
                  </a:lnTo>
                  <a:lnTo>
                    <a:pt x="65" y="27"/>
                  </a:lnTo>
                  <a:lnTo>
                    <a:pt x="63" y="37"/>
                  </a:lnTo>
                  <a:lnTo>
                    <a:pt x="57" y="45"/>
                  </a:lnTo>
                  <a:lnTo>
                    <a:pt x="48" y="52"/>
                  </a:lnTo>
                  <a:lnTo>
                    <a:pt x="38" y="55"/>
                  </a:lnTo>
                  <a:lnTo>
                    <a:pt x="26" y="55"/>
                  </a:lnTo>
                  <a:lnTo>
                    <a:pt x="16" y="52"/>
                  </a:lnTo>
                  <a:lnTo>
                    <a:pt x="7" y="45"/>
                  </a:lnTo>
                  <a:lnTo>
                    <a:pt x="2" y="37"/>
                  </a:lnTo>
                  <a:lnTo>
                    <a:pt x="0" y="27"/>
                  </a:lnTo>
                  <a:close/>
                </a:path>
              </a:pathLst>
            </a:custGeom>
            <a:solidFill>
              <a:srgbClr val="FFFFFF"/>
            </a:solidFill>
            <a:ln w="11113">
              <a:solidFill>
                <a:srgbClr val="000000"/>
              </a:solidFill>
              <a:round/>
              <a:headEnd/>
              <a:tailEnd/>
            </a:ln>
          </p:spPr>
          <p:txBody>
            <a:bodyPr/>
            <a:lstStyle/>
            <a:p>
              <a:endParaRPr lang="nl-NL"/>
            </a:p>
          </p:txBody>
        </p:sp>
        <p:sp>
          <p:nvSpPr>
            <p:cNvPr id="121056" name="Rectangle 178"/>
            <p:cNvSpPr>
              <a:spLocks noChangeArrowheads="1"/>
            </p:cNvSpPr>
            <p:nvPr/>
          </p:nvSpPr>
          <p:spPr bwMode="auto">
            <a:xfrm>
              <a:off x="577" y="1945"/>
              <a:ext cx="104" cy="45"/>
            </a:xfrm>
            <a:prstGeom prst="rect">
              <a:avLst/>
            </a:prstGeom>
            <a:solidFill>
              <a:srgbClr val="00FFFF"/>
            </a:solidFill>
            <a:ln w="11113">
              <a:solidFill>
                <a:srgbClr val="000000"/>
              </a:solidFill>
              <a:miter lim="800000"/>
              <a:headEnd/>
              <a:tailEnd/>
            </a:ln>
          </p:spPr>
          <p:txBody>
            <a:bodyPr/>
            <a:lstStyle/>
            <a:p>
              <a:endParaRPr lang="nl-NL"/>
            </a:p>
          </p:txBody>
        </p:sp>
        <p:sp>
          <p:nvSpPr>
            <p:cNvPr id="121057" name="Freeform 179"/>
            <p:cNvSpPr>
              <a:spLocks/>
            </p:cNvSpPr>
            <p:nvPr/>
          </p:nvSpPr>
          <p:spPr bwMode="auto">
            <a:xfrm>
              <a:off x="1049" y="566"/>
              <a:ext cx="52" cy="45"/>
            </a:xfrm>
            <a:custGeom>
              <a:avLst/>
              <a:gdLst>
                <a:gd name="T0" fmla="*/ 0 w 52"/>
                <a:gd name="T1" fmla="*/ 22 h 45"/>
                <a:gd name="T2" fmla="*/ 2 w 52"/>
                <a:gd name="T3" fmla="*/ 14 h 45"/>
                <a:gd name="T4" fmla="*/ 8 w 52"/>
                <a:gd name="T5" fmla="*/ 7 h 45"/>
                <a:gd name="T6" fmla="*/ 16 w 52"/>
                <a:gd name="T7" fmla="*/ 2 h 45"/>
                <a:gd name="T8" fmla="*/ 26 w 52"/>
                <a:gd name="T9" fmla="*/ 0 h 45"/>
                <a:gd name="T10" fmla="*/ 36 w 52"/>
                <a:gd name="T11" fmla="*/ 2 h 45"/>
                <a:gd name="T12" fmla="*/ 44 w 52"/>
                <a:gd name="T13" fmla="*/ 7 h 45"/>
                <a:gd name="T14" fmla="*/ 50 w 52"/>
                <a:gd name="T15" fmla="*/ 14 h 45"/>
                <a:gd name="T16" fmla="*/ 52 w 52"/>
                <a:gd name="T17" fmla="*/ 22 h 45"/>
                <a:gd name="T18" fmla="*/ 50 w 52"/>
                <a:gd name="T19" fmla="*/ 31 h 45"/>
                <a:gd name="T20" fmla="*/ 44 w 52"/>
                <a:gd name="T21" fmla="*/ 39 h 45"/>
                <a:gd name="T22" fmla="*/ 36 w 52"/>
                <a:gd name="T23" fmla="*/ 43 h 45"/>
                <a:gd name="T24" fmla="*/ 26 w 52"/>
                <a:gd name="T25" fmla="*/ 45 h 45"/>
                <a:gd name="T26" fmla="*/ 16 w 52"/>
                <a:gd name="T27" fmla="*/ 43 h 45"/>
                <a:gd name="T28" fmla="*/ 8 w 52"/>
                <a:gd name="T29" fmla="*/ 39 h 45"/>
                <a:gd name="T30" fmla="*/ 2 w 52"/>
                <a:gd name="T31" fmla="*/ 31 h 45"/>
                <a:gd name="T32" fmla="*/ 0 w 52"/>
                <a:gd name="T33" fmla="*/ 22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45"/>
                <a:gd name="T53" fmla="*/ 52 w 52"/>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45">
                  <a:moveTo>
                    <a:pt x="0" y="22"/>
                  </a:moveTo>
                  <a:lnTo>
                    <a:pt x="2" y="14"/>
                  </a:lnTo>
                  <a:lnTo>
                    <a:pt x="8" y="7"/>
                  </a:lnTo>
                  <a:lnTo>
                    <a:pt x="16" y="2"/>
                  </a:lnTo>
                  <a:lnTo>
                    <a:pt x="26" y="0"/>
                  </a:lnTo>
                  <a:lnTo>
                    <a:pt x="36" y="2"/>
                  </a:lnTo>
                  <a:lnTo>
                    <a:pt x="44" y="7"/>
                  </a:lnTo>
                  <a:lnTo>
                    <a:pt x="50" y="14"/>
                  </a:lnTo>
                  <a:lnTo>
                    <a:pt x="52" y="22"/>
                  </a:lnTo>
                  <a:lnTo>
                    <a:pt x="50" y="31"/>
                  </a:lnTo>
                  <a:lnTo>
                    <a:pt x="44" y="39"/>
                  </a:lnTo>
                  <a:lnTo>
                    <a:pt x="36" y="43"/>
                  </a:lnTo>
                  <a:lnTo>
                    <a:pt x="26" y="45"/>
                  </a:lnTo>
                  <a:lnTo>
                    <a:pt x="16" y="43"/>
                  </a:lnTo>
                  <a:lnTo>
                    <a:pt x="8"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21058" name="Freeform 180"/>
            <p:cNvSpPr>
              <a:spLocks/>
            </p:cNvSpPr>
            <p:nvPr/>
          </p:nvSpPr>
          <p:spPr bwMode="auto">
            <a:xfrm>
              <a:off x="1075" y="2057"/>
              <a:ext cx="53" cy="46"/>
            </a:xfrm>
            <a:custGeom>
              <a:avLst/>
              <a:gdLst>
                <a:gd name="T0" fmla="*/ 0 w 53"/>
                <a:gd name="T1" fmla="*/ 23 h 46"/>
                <a:gd name="T2" fmla="*/ 2 w 53"/>
                <a:gd name="T3" fmla="*/ 15 h 46"/>
                <a:gd name="T4" fmla="*/ 7 w 53"/>
                <a:gd name="T5" fmla="*/ 7 h 46"/>
                <a:gd name="T6" fmla="*/ 16 w 53"/>
                <a:gd name="T7" fmla="*/ 2 h 46"/>
                <a:gd name="T8" fmla="*/ 26 w 53"/>
                <a:gd name="T9" fmla="*/ 0 h 46"/>
                <a:gd name="T10" fmla="*/ 36 w 53"/>
                <a:gd name="T11" fmla="*/ 2 h 46"/>
                <a:gd name="T12" fmla="*/ 45 w 53"/>
                <a:gd name="T13" fmla="*/ 7 h 46"/>
                <a:gd name="T14" fmla="*/ 50 w 53"/>
                <a:gd name="T15" fmla="*/ 15 h 46"/>
                <a:gd name="T16" fmla="*/ 53 w 53"/>
                <a:gd name="T17" fmla="*/ 23 h 46"/>
                <a:gd name="T18" fmla="*/ 50 w 53"/>
                <a:gd name="T19" fmla="*/ 32 h 46"/>
                <a:gd name="T20" fmla="*/ 45 w 53"/>
                <a:gd name="T21" fmla="*/ 40 h 46"/>
                <a:gd name="T22" fmla="*/ 36 w 53"/>
                <a:gd name="T23" fmla="*/ 44 h 46"/>
                <a:gd name="T24" fmla="*/ 26 w 53"/>
                <a:gd name="T25" fmla="*/ 46 h 46"/>
                <a:gd name="T26" fmla="*/ 16 w 53"/>
                <a:gd name="T27" fmla="*/ 44 h 46"/>
                <a:gd name="T28" fmla="*/ 7 w 53"/>
                <a:gd name="T29" fmla="*/ 40 h 46"/>
                <a:gd name="T30" fmla="*/ 2 w 53"/>
                <a:gd name="T31" fmla="*/ 32 h 46"/>
                <a:gd name="T32" fmla="*/ 0 w 53"/>
                <a:gd name="T33" fmla="*/ 23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6"/>
                <a:gd name="T53" fmla="*/ 53 w 53"/>
                <a:gd name="T54" fmla="*/ 46 h 4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6">
                  <a:moveTo>
                    <a:pt x="0" y="23"/>
                  </a:moveTo>
                  <a:lnTo>
                    <a:pt x="2" y="15"/>
                  </a:lnTo>
                  <a:lnTo>
                    <a:pt x="7" y="7"/>
                  </a:lnTo>
                  <a:lnTo>
                    <a:pt x="16" y="2"/>
                  </a:lnTo>
                  <a:lnTo>
                    <a:pt x="26" y="0"/>
                  </a:lnTo>
                  <a:lnTo>
                    <a:pt x="36" y="2"/>
                  </a:lnTo>
                  <a:lnTo>
                    <a:pt x="45" y="7"/>
                  </a:lnTo>
                  <a:lnTo>
                    <a:pt x="50" y="15"/>
                  </a:lnTo>
                  <a:lnTo>
                    <a:pt x="53" y="23"/>
                  </a:lnTo>
                  <a:lnTo>
                    <a:pt x="50" y="32"/>
                  </a:lnTo>
                  <a:lnTo>
                    <a:pt x="45" y="40"/>
                  </a:lnTo>
                  <a:lnTo>
                    <a:pt x="36" y="44"/>
                  </a:lnTo>
                  <a:lnTo>
                    <a:pt x="26" y="46"/>
                  </a:lnTo>
                  <a:lnTo>
                    <a:pt x="16" y="44"/>
                  </a:lnTo>
                  <a:lnTo>
                    <a:pt x="7" y="40"/>
                  </a:lnTo>
                  <a:lnTo>
                    <a:pt x="2" y="32"/>
                  </a:lnTo>
                  <a:lnTo>
                    <a:pt x="0" y="23"/>
                  </a:lnTo>
                  <a:close/>
                </a:path>
              </a:pathLst>
            </a:custGeom>
            <a:solidFill>
              <a:srgbClr val="FFFFFF"/>
            </a:solidFill>
            <a:ln w="17463">
              <a:solidFill>
                <a:srgbClr val="000000"/>
              </a:solidFill>
              <a:round/>
              <a:headEnd/>
              <a:tailEnd/>
            </a:ln>
          </p:spPr>
          <p:txBody>
            <a:bodyPr/>
            <a:lstStyle/>
            <a:p>
              <a:endParaRPr lang="nl-NL"/>
            </a:p>
          </p:txBody>
        </p:sp>
        <p:sp>
          <p:nvSpPr>
            <p:cNvPr id="121059" name="Line 181"/>
            <p:cNvSpPr>
              <a:spLocks noChangeShapeType="1"/>
            </p:cNvSpPr>
            <p:nvPr/>
          </p:nvSpPr>
          <p:spPr bwMode="auto">
            <a:xfrm>
              <a:off x="1075" y="611"/>
              <a:ext cx="1" cy="158"/>
            </a:xfrm>
            <a:prstGeom prst="line">
              <a:avLst/>
            </a:prstGeom>
            <a:noFill/>
            <a:ln w="17463">
              <a:solidFill>
                <a:srgbClr val="000000"/>
              </a:solidFill>
              <a:round/>
              <a:headEnd/>
              <a:tailEnd/>
            </a:ln>
          </p:spPr>
          <p:txBody>
            <a:bodyPr/>
            <a:lstStyle/>
            <a:p>
              <a:endParaRPr lang="nl-NL"/>
            </a:p>
          </p:txBody>
        </p:sp>
        <p:sp>
          <p:nvSpPr>
            <p:cNvPr id="121060" name="Line 182"/>
            <p:cNvSpPr>
              <a:spLocks noChangeShapeType="1"/>
            </p:cNvSpPr>
            <p:nvPr/>
          </p:nvSpPr>
          <p:spPr bwMode="auto">
            <a:xfrm>
              <a:off x="79" y="973"/>
              <a:ext cx="165" cy="1"/>
            </a:xfrm>
            <a:prstGeom prst="line">
              <a:avLst/>
            </a:prstGeom>
            <a:noFill/>
            <a:ln w="17463">
              <a:solidFill>
                <a:srgbClr val="000000"/>
              </a:solidFill>
              <a:round/>
              <a:headEnd/>
              <a:tailEnd/>
            </a:ln>
          </p:spPr>
          <p:txBody>
            <a:bodyPr/>
            <a:lstStyle/>
            <a:p>
              <a:endParaRPr lang="nl-NL"/>
            </a:p>
          </p:txBody>
        </p:sp>
        <p:sp>
          <p:nvSpPr>
            <p:cNvPr id="121061" name="Line 183"/>
            <p:cNvSpPr>
              <a:spLocks noChangeShapeType="1"/>
            </p:cNvSpPr>
            <p:nvPr/>
          </p:nvSpPr>
          <p:spPr bwMode="auto">
            <a:xfrm>
              <a:off x="79" y="1106"/>
              <a:ext cx="165" cy="1"/>
            </a:xfrm>
            <a:prstGeom prst="line">
              <a:avLst/>
            </a:prstGeom>
            <a:noFill/>
            <a:ln w="17463">
              <a:solidFill>
                <a:srgbClr val="000000"/>
              </a:solidFill>
              <a:round/>
              <a:headEnd/>
              <a:tailEnd/>
            </a:ln>
          </p:spPr>
          <p:txBody>
            <a:bodyPr/>
            <a:lstStyle/>
            <a:p>
              <a:endParaRPr lang="nl-NL"/>
            </a:p>
          </p:txBody>
        </p:sp>
        <p:sp>
          <p:nvSpPr>
            <p:cNvPr id="121062" name="Line 184"/>
            <p:cNvSpPr>
              <a:spLocks noChangeShapeType="1"/>
            </p:cNvSpPr>
            <p:nvPr/>
          </p:nvSpPr>
          <p:spPr bwMode="auto">
            <a:xfrm>
              <a:off x="79" y="1244"/>
              <a:ext cx="165" cy="1"/>
            </a:xfrm>
            <a:prstGeom prst="line">
              <a:avLst/>
            </a:prstGeom>
            <a:noFill/>
            <a:ln w="17463">
              <a:solidFill>
                <a:srgbClr val="000000"/>
              </a:solidFill>
              <a:round/>
              <a:headEnd/>
              <a:tailEnd/>
            </a:ln>
          </p:spPr>
          <p:txBody>
            <a:bodyPr/>
            <a:lstStyle/>
            <a:p>
              <a:endParaRPr lang="nl-NL"/>
            </a:p>
          </p:txBody>
        </p:sp>
        <p:sp>
          <p:nvSpPr>
            <p:cNvPr id="121063" name="Line 185"/>
            <p:cNvSpPr>
              <a:spLocks noChangeShapeType="1"/>
            </p:cNvSpPr>
            <p:nvPr/>
          </p:nvSpPr>
          <p:spPr bwMode="auto">
            <a:xfrm>
              <a:off x="124" y="1470"/>
              <a:ext cx="120" cy="1"/>
            </a:xfrm>
            <a:prstGeom prst="line">
              <a:avLst/>
            </a:prstGeom>
            <a:noFill/>
            <a:ln w="17463">
              <a:solidFill>
                <a:srgbClr val="000000"/>
              </a:solidFill>
              <a:round/>
              <a:headEnd/>
              <a:tailEnd/>
            </a:ln>
          </p:spPr>
          <p:txBody>
            <a:bodyPr/>
            <a:lstStyle/>
            <a:p>
              <a:endParaRPr lang="nl-NL"/>
            </a:p>
          </p:txBody>
        </p:sp>
        <p:sp>
          <p:nvSpPr>
            <p:cNvPr id="121064" name="Line 186"/>
            <p:cNvSpPr>
              <a:spLocks noChangeShapeType="1"/>
            </p:cNvSpPr>
            <p:nvPr/>
          </p:nvSpPr>
          <p:spPr bwMode="auto">
            <a:xfrm>
              <a:off x="124" y="1606"/>
              <a:ext cx="120" cy="1"/>
            </a:xfrm>
            <a:prstGeom prst="line">
              <a:avLst/>
            </a:prstGeom>
            <a:noFill/>
            <a:ln w="17463">
              <a:solidFill>
                <a:srgbClr val="000000"/>
              </a:solidFill>
              <a:round/>
              <a:headEnd/>
              <a:tailEnd/>
            </a:ln>
          </p:spPr>
          <p:txBody>
            <a:bodyPr/>
            <a:lstStyle/>
            <a:p>
              <a:endParaRPr lang="nl-NL"/>
            </a:p>
          </p:txBody>
        </p:sp>
        <p:sp>
          <p:nvSpPr>
            <p:cNvPr id="121065" name="Line 187"/>
            <p:cNvSpPr>
              <a:spLocks noChangeShapeType="1"/>
            </p:cNvSpPr>
            <p:nvPr/>
          </p:nvSpPr>
          <p:spPr bwMode="auto">
            <a:xfrm>
              <a:off x="124" y="1742"/>
              <a:ext cx="120" cy="1"/>
            </a:xfrm>
            <a:prstGeom prst="line">
              <a:avLst/>
            </a:prstGeom>
            <a:noFill/>
            <a:ln w="17463">
              <a:solidFill>
                <a:srgbClr val="000000"/>
              </a:solidFill>
              <a:round/>
              <a:headEnd/>
              <a:tailEnd/>
            </a:ln>
          </p:spPr>
          <p:txBody>
            <a:bodyPr/>
            <a:lstStyle/>
            <a:p>
              <a:endParaRPr lang="nl-NL"/>
            </a:p>
          </p:txBody>
        </p:sp>
        <p:sp>
          <p:nvSpPr>
            <p:cNvPr id="121066" name="Line 188"/>
            <p:cNvSpPr>
              <a:spLocks noChangeShapeType="1"/>
            </p:cNvSpPr>
            <p:nvPr/>
          </p:nvSpPr>
          <p:spPr bwMode="auto">
            <a:xfrm flipV="1">
              <a:off x="1101" y="1968"/>
              <a:ext cx="1" cy="89"/>
            </a:xfrm>
            <a:prstGeom prst="line">
              <a:avLst/>
            </a:prstGeom>
            <a:noFill/>
            <a:ln w="17463">
              <a:solidFill>
                <a:srgbClr val="000000"/>
              </a:solidFill>
              <a:round/>
              <a:headEnd/>
              <a:tailEnd/>
            </a:ln>
          </p:spPr>
          <p:txBody>
            <a:bodyPr/>
            <a:lstStyle/>
            <a:p>
              <a:endParaRPr lang="nl-NL"/>
            </a:p>
          </p:txBody>
        </p:sp>
        <p:sp>
          <p:nvSpPr>
            <p:cNvPr id="121067" name="Line 189"/>
            <p:cNvSpPr>
              <a:spLocks noChangeShapeType="1"/>
            </p:cNvSpPr>
            <p:nvPr/>
          </p:nvSpPr>
          <p:spPr bwMode="auto">
            <a:xfrm>
              <a:off x="1324" y="1577"/>
              <a:ext cx="275" cy="1"/>
            </a:xfrm>
            <a:prstGeom prst="line">
              <a:avLst/>
            </a:prstGeom>
            <a:noFill/>
            <a:ln w="17463">
              <a:solidFill>
                <a:srgbClr val="000000"/>
              </a:solidFill>
              <a:round/>
              <a:headEnd/>
              <a:tailEnd/>
            </a:ln>
          </p:spPr>
          <p:txBody>
            <a:bodyPr/>
            <a:lstStyle/>
            <a:p>
              <a:endParaRPr lang="nl-NL"/>
            </a:p>
          </p:txBody>
        </p:sp>
        <p:sp>
          <p:nvSpPr>
            <p:cNvPr id="121068" name="Freeform 190"/>
            <p:cNvSpPr>
              <a:spLocks/>
            </p:cNvSpPr>
            <p:nvPr/>
          </p:nvSpPr>
          <p:spPr bwMode="auto">
            <a:xfrm>
              <a:off x="1088" y="826"/>
              <a:ext cx="53" cy="45"/>
            </a:xfrm>
            <a:custGeom>
              <a:avLst/>
              <a:gdLst>
                <a:gd name="T0" fmla="*/ 0 w 53"/>
                <a:gd name="T1" fmla="*/ 22 h 45"/>
                <a:gd name="T2" fmla="*/ 2 w 53"/>
                <a:gd name="T3" fmla="*/ 14 h 45"/>
                <a:gd name="T4" fmla="*/ 7 w 53"/>
                <a:gd name="T5" fmla="*/ 6 h 45"/>
                <a:gd name="T6" fmla="*/ 16 w 53"/>
                <a:gd name="T7" fmla="*/ 1 h 45"/>
                <a:gd name="T8" fmla="*/ 26 w 53"/>
                <a:gd name="T9" fmla="*/ 0 h 45"/>
                <a:gd name="T10" fmla="*/ 36 w 53"/>
                <a:gd name="T11" fmla="*/ 1 h 45"/>
                <a:gd name="T12" fmla="*/ 45 w 53"/>
                <a:gd name="T13" fmla="*/ 6 h 45"/>
                <a:gd name="T14" fmla="*/ 51 w 53"/>
                <a:gd name="T15" fmla="*/ 14 h 45"/>
                <a:gd name="T16" fmla="*/ 53 w 53"/>
                <a:gd name="T17" fmla="*/ 22 h 45"/>
                <a:gd name="T18" fmla="*/ 51 w 53"/>
                <a:gd name="T19" fmla="*/ 31 h 45"/>
                <a:gd name="T20" fmla="*/ 45 w 53"/>
                <a:gd name="T21" fmla="*/ 39 h 45"/>
                <a:gd name="T22" fmla="*/ 36 w 53"/>
                <a:gd name="T23" fmla="*/ 43 h 45"/>
                <a:gd name="T24" fmla="*/ 26 w 53"/>
                <a:gd name="T25" fmla="*/ 45 h 45"/>
                <a:gd name="T26" fmla="*/ 16 w 53"/>
                <a:gd name="T27" fmla="*/ 43 h 45"/>
                <a:gd name="T28" fmla="*/ 7 w 53"/>
                <a:gd name="T29" fmla="*/ 39 h 45"/>
                <a:gd name="T30" fmla="*/ 2 w 53"/>
                <a:gd name="T31" fmla="*/ 31 h 45"/>
                <a:gd name="T32" fmla="*/ 0 w 53"/>
                <a:gd name="T33" fmla="*/ 22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45"/>
                <a:gd name="T53" fmla="*/ 53 w 53"/>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45">
                  <a:moveTo>
                    <a:pt x="0" y="22"/>
                  </a:moveTo>
                  <a:lnTo>
                    <a:pt x="2" y="14"/>
                  </a:lnTo>
                  <a:lnTo>
                    <a:pt x="7" y="6"/>
                  </a:lnTo>
                  <a:lnTo>
                    <a:pt x="16" y="1"/>
                  </a:lnTo>
                  <a:lnTo>
                    <a:pt x="26" y="0"/>
                  </a:lnTo>
                  <a:lnTo>
                    <a:pt x="36" y="1"/>
                  </a:lnTo>
                  <a:lnTo>
                    <a:pt x="45" y="6"/>
                  </a:lnTo>
                  <a:lnTo>
                    <a:pt x="51" y="14"/>
                  </a:lnTo>
                  <a:lnTo>
                    <a:pt x="53" y="22"/>
                  </a:lnTo>
                  <a:lnTo>
                    <a:pt x="51" y="31"/>
                  </a:lnTo>
                  <a:lnTo>
                    <a:pt x="45" y="39"/>
                  </a:lnTo>
                  <a:lnTo>
                    <a:pt x="36" y="43"/>
                  </a:lnTo>
                  <a:lnTo>
                    <a:pt x="26" y="45"/>
                  </a:lnTo>
                  <a:lnTo>
                    <a:pt x="16" y="43"/>
                  </a:lnTo>
                  <a:lnTo>
                    <a:pt x="7" y="39"/>
                  </a:lnTo>
                  <a:lnTo>
                    <a:pt x="2" y="31"/>
                  </a:lnTo>
                  <a:lnTo>
                    <a:pt x="0" y="22"/>
                  </a:lnTo>
                  <a:close/>
                </a:path>
              </a:pathLst>
            </a:custGeom>
            <a:solidFill>
              <a:srgbClr val="FFFFFF"/>
            </a:solidFill>
            <a:ln w="17463">
              <a:solidFill>
                <a:srgbClr val="000000"/>
              </a:solidFill>
              <a:round/>
              <a:headEnd/>
              <a:tailEnd/>
            </a:ln>
          </p:spPr>
          <p:txBody>
            <a:bodyPr/>
            <a:lstStyle/>
            <a:p>
              <a:endParaRPr lang="nl-NL"/>
            </a:p>
          </p:txBody>
        </p:sp>
        <p:sp>
          <p:nvSpPr>
            <p:cNvPr id="121069" name="Line 191"/>
            <p:cNvSpPr>
              <a:spLocks noChangeShapeType="1"/>
            </p:cNvSpPr>
            <p:nvPr/>
          </p:nvSpPr>
          <p:spPr bwMode="auto">
            <a:xfrm>
              <a:off x="1114" y="871"/>
              <a:ext cx="1" cy="102"/>
            </a:xfrm>
            <a:prstGeom prst="line">
              <a:avLst/>
            </a:prstGeom>
            <a:noFill/>
            <a:ln w="17463">
              <a:solidFill>
                <a:srgbClr val="000000"/>
              </a:solidFill>
              <a:round/>
              <a:headEnd/>
              <a:tailEnd/>
            </a:ln>
          </p:spPr>
          <p:txBody>
            <a:bodyPr/>
            <a:lstStyle/>
            <a:p>
              <a:endParaRPr lang="nl-NL"/>
            </a:p>
          </p:txBody>
        </p:sp>
        <p:sp>
          <p:nvSpPr>
            <p:cNvPr id="121070" name="Line 192"/>
            <p:cNvSpPr>
              <a:spLocks noChangeShapeType="1"/>
            </p:cNvSpPr>
            <p:nvPr/>
          </p:nvSpPr>
          <p:spPr bwMode="auto">
            <a:xfrm flipH="1">
              <a:off x="565" y="1968"/>
              <a:ext cx="12" cy="3"/>
            </a:xfrm>
            <a:prstGeom prst="line">
              <a:avLst/>
            </a:prstGeom>
            <a:noFill/>
            <a:ln w="11113">
              <a:solidFill>
                <a:srgbClr val="000000"/>
              </a:solidFill>
              <a:round/>
              <a:headEnd/>
              <a:tailEnd/>
            </a:ln>
          </p:spPr>
          <p:txBody>
            <a:bodyPr/>
            <a:lstStyle/>
            <a:p>
              <a:endParaRPr lang="nl-NL"/>
            </a:p>
          </p:txBody>
        </p:sp>
        <p:sp>
          <p:nvSpPr>
            <p:cNvPr id="121071" name="Line 193"/>
            <p:cNvSpPr>
              <a:spLocks noChangeShapeType="1"/>
            </p:cNvSpPr>
            <p:nvPr/>
          </p:nvSpPr>
          <p:spPr bwMode="auto">
            <a:xfrm flipH="1">
              <a:off x="539" y="1974"/>
              <a:ext cx="13" cy="4"/>
            </a:xfrm>
            <a:prstGeom prst="line">
              <a:avLst/>
            </a:prstGeom>
            <a:noFill/>
            <a:ln w="11113">
              <a:solidFill>
                <a:srgbClr val="000000"/>
              </a:solidFill>
              <a:round/>
              <a:headEnd/>
              <a:tailEnd/>
            </a:ln>
          </p:spPr>
          <p:txBody>
            <a:bodyPr/>
            <a:lstStyle/>
            <a:p>
              <a:endParaRPr lang="nl-NL"/>
            </a:p>
          </p:txBody>
        </p:sp>
        <p:sp>
          <p:nvSpPr>
            <p:cNvPr id="121072" name="Line 194"/>
            <p:cNvSpPr>
              <a:spLocks noChangeShapeType="1"/>
            </p:cNvSpPr>
            <p:nvPr/>
          </p:nvSpPr>
          <p:spPr bwMode="auto">
            <a:xfrm flipH="1">
              <a:off x="514" y="1982"/>
              <a:ext cx="13" cy="3"/>
            </a:xfrm>
            <a:prstGeom prst="line">
              <a:avLst/>
            </a:prstGeom>
            <a:noFill/>
            <a:ln w="11113">
              <a:solidFill>
                <a:srgbClr val="000000"/>
              </a:solidFill>
              <a:round/>
              <a:headEnd/>
              <a:tailEnd/>
            </a:ln>
          </p:spPr>
          <p:txBody>
            <a:bodyPr/>
            <a:lstStyle/>
            <a:p>
              <a:endParaRPr lang="nl-NL"/>
            </a:p>
          </p:txBody>
        </p:sp>
        <p:sp>
          <p:nvSpPr>
            <p:cNvPr id="121073" name="Line 195"/>
            <p:cNvSpPr>
              <a:spLocks noChangeShapeType="1"/>
            </p:cNvSpPr>
            <p:nvPr/>
          </p:nvSpPr>
          <p:spPr bwMode="auto">
            <a:xfrm flipH="1">
              <a:off x="488" y="1989"/>
              <a:ext cx="14" cy="2"/>
            </a:xfrm>
            <a:prstGeom prst="line">
              <a:avLst/>
            </a:prstGeom>
            <a:noFill/>
            <a:ln w="11113">
              <a:solidFill>
                <a:srgbClr val="000000"/>
              </a:solidFill>
              <a:round/>
              <a:headEnd/>
              <a:tailEnd/>
            </a:ln>
          </p:spPr>
          <p:txBody>
            <a:bodyPr/>
            <a:lstStyle/>
            <a:p>
              <a:endParaRPr lang="nl-NL"/>
            </a:p>
          </p:txBody>
        </p:sp>
        <p:sp>
          <p:nvSpPr>
            <p:cNvPr id="121074" name="Line 196"/>
            <p:cNvSpPr>
              <a:spLocks noChangeShapeType="1"/>
            </p:cNvSpPr>
            <p:nvPr/>
          </p:nvSpPr>
          <p:spPr bwMode="auto">
            <a:xfrm flipH="1">
              <a:off x="464" y="1995"/>
              <a:ext cx="12" cy="4"/>
            </a:xfrm>
            <a:prstGeom prst="line">
              <a:avLst/>
            </a:prstGeom>
            <a:noFill/>
            <a:ln w="11113">
              <a:solidFill>
                <a:srgbClr val="000000"/>
              </a:solidFill>
              <a:round/>
              <a:headEnd/>
              <a:tailEnd/>
            </a:ln>
          </p:spPr>
          <p:txBody>
            <a:bodyPr/>
            <a:lstStyle/>
            <a:p>
              <a:endParaRPr lang="nl-NL"/>
            </a:p>
          </p:txBody>
        </p:sp>
        <p:sp>
          <p:nvSpPr>
            <p:cNvPr id="121075" name="Line 197"/>
            <p:cNvSpPr>
              <a:spLocks noChangeShapeType="1"/>
            </p:cNvSpPr>
            <p:nvPr/>
          </p:nvSpPr>
          <p:spPr bwMode="auto">
            <a:xfrm flipH="1">
              <a:off x="438" y="2002"/>
              <a:ext cx="13" cy="4"/>
            </a:xfrm>
            <a:prstGeom prst="line">
              <a:avLst/>
            </a:prstGeom>
            <a:noFill/>
            <a:ln w="11113">
              <a:solidFill>
                <a:srgbClr val="000000"/>
              </a:solidFill>
              <a:round/>
              <a:headEnd/>
              <a:tailEnd/>
            </a:ln>
          </p:spPr>
          <p:txBody>
            <a:bodyPr/>
            <a:lstStyle/>
            <a:p>
              <a:endParaRPr lang="nl-NL"/>
            </a:p>
          </p:txBody>
        </p:sp>
        <p:sp>
          <p:nvSpPr>
            <p:cNvPr id="121076" name="Line 198"/>
            <p:cNvSpPr>
              <a:spLocks noChangeShapeType="1"/>
            </p:cNvSpPr>
            <p:nvPr/>
          </p:nvSpPr>
          <p:spPr bwMode="auto">
            <a:xfrm flipH="1">
              <a:off x="413" y="2010"/>
              <a:ext cx="13" cy="2"/>
            </a:xfrm>
            <a:prstGeom prst="line">
              <a:avLst/>
            </a:prstGeom>
            <a:noFill/>
            <a:ln w="11113">
              <a:solidFill>
                <a:srgbClr val="000000"/>
              </a:solidFill>
              <a:round/>
              <a:headEnd/>
              <a:tailEnd/>
            </a:ln>
          </p:spPr>
          <p:txBody>
            <a:bodyPr/>
            <a:lstStyle/>
            <a:p>
              <a:endParaRPr lang="nl-NL"/>
            </a:p>
          </p:txBody>
        </p:sp>
        <p:sp>
          <p:nvSpPr>
            <p:cNvPr id="121077" name="Line 199"/>
            <p:cNvSpPr>
              <a:spLocks noChangeShapeType="1"/>
            </p:cNvSpPr>
            <p:nvPr/>
          </p:nvSpPr>
          <p:spPr bwMode="auto">
            <a:xfrm flipH="1">
              <a:off x="388" y="2016"/>
              <a:ext cx="13" cy="4"/>
            </a:xfrm>
            <a:prstGeom prst="line">
              <a:avLst/>
            </a:prstGeom>
            <a:noFill/>
            <a:ln w="11113">
              <a:solidFill>
                <a:srgbClr val="000000"/>
              </a:solidFill>
              <a:round/>
              <a:headEnd/>
              <a:tailEnd/>
            </a:ln>
          </p:spPr>
          <p:txBody>
            <a:bodyPr/>
            <a:lstStyle/>
            <a:p>
              <a:endParaRPr lang="nl-NL"/>
            </a:p>
          </p:txBody>
        </p:sp>
        <p:sp>
          <p:nvSpPr>
            <p:cNvPr id="121078" name="Line 200"/>
            <p:cNvSpPr>
              <a:spLocks noChangeShapeType="1"/>
            </p:cNvSpPr>
            <p:nvPr/>
          </p:nvSpPr>
          <p:spPr bwMode="auto">
            <a:xfrm flipH="1">
              <a:off x="363" y="2023"/>
              <a:ext cx="12" cy="4"/>
            </a:xfrm>
            <a:prstGeom prst="line">
              <a:avLst/>
            </a:prstGeom>
            <a:noFill/>
            <a:ln w="11113">
              <a:solidFill>
                <a:srgbClr val="000000"/>
              </a:solidFill>
              <a:round/>
              <a:headEnd/>
              <a:tailEnd/>
            </a:ln>
          </p:spPr>
          <p:txBody>
            <a:bodyPr/>
            <a:lstStyle/>
            <a:p>
              <a:endParaRPr lang="nl-NL"/>
            </a:p>
          </p:txBody>
        </p:sp>
        <p:sp>
          <p:nvSpPr>
            <p:cNvPr id="121079" name="Line 201"/>
            <p:cNvSpPr>
              <a:spLocks noChangeShapeType="1"/>
            </p:cNvSpPr>
            <p:nvPr/>
          </p:nvSpPr>
          <p:spPr bwMode="auto">
            <a:xfrm flipH="1">
              <a:off x="337" y="2030"/>
              <a:ext cx="13" cy="4"/>
            </a:xfrm>
            <a:prstGeom prst="line">
              <a:avLst/>
            </a:prstGeom>
            <a:noFill/>
            <a:ln w="11113">
              <a:solidFill>
                <a:srgbClr val="000000"/>
              </a:solidFill>
              <a:round/>
              <a:headEnd/>
              <a:tailEnd/>
            </a:ln>
          </p:spPr>
          <p:txBody>
            <a:bodyPr/>
            <a:lstStyle/>
            <a:p>
              <a:endParaRPr lang="nl-NL"/>
            </a:p>
          </p:txBody>
        </p:sp>
        <p:sp>
          <p:nvSpPr>
            <p:cNvPr id="121080" name="Line 202"/>
            <p:cNvSpPr>
              <a:spLocks noChangeShapeType="1"/>
            </p:cNvSpPr>
            <p:nvPr/>
          </p:nvSpPr>
          <p:spPr bwMode="auto">
            <a:xfrm flipH="1">
              <a:off x="312" y="2037"/>
              <a:ext cx="13" cy="3"/>
            </a:xfrm>
            <a:prstGeom prst="line">
              <a:avLst/>
            </a:prstGeom>
            <a:noFill/>
            <a:ln w="11113">
              <a:solidFill>
                <a:srgbClr val="000000"/>
              </a:solidFill>
              <a:round/>
              <a:headEnd/>
              <a:tailEnd/>
            </a:ln>
          </p:spPr>
          <p:txBody>
            <a:bodyPr/>
            <a:lstStyle/>
            <a:p>
              <a:endParaRPr lang="nl-NL"/>
            </a:p>
          </p:txBody>
        </p:sp>
        <p:sp>
          <p:nvSpPr>
            <p:cNvPr id="121081" name="Line 203"/>
            <p:cNvSpPr>
              <a:spLocks noChangeShapeType="1"/>
            </p:cNvSpPr>
            <p:nvPr/>
          </p:nvSpPr>
          <p:spPr bwMode="auto">
            <a:xfrm flipH="1">
              <a:off x="287" y="2044"/>
              <a:ext cx="13" cy="4"/>
            </a:xfrm>
            <a:prstGeom prst="line">
              <a:avLst/>
            </a:prstGeom>
            <a:noFill/>
            <a:ln w="11113">
              <a:solidFill>
                <a:srgbClr val="000000"/>
              </a:solidFill>
              <a:round/>
              <a:headEnd/>
              <a:tailEnd/>
            </a:ln>
          </p:spPr>
          <p:txBody>
            <a:bodyPr/>
            <a:lstStyle/>
            <a:p>
              <a:endParaRPr lang="nl-NL"/>
            </a:p>
          </p:txBody>
        </p:sp>
        <p:sp>
          <p:nvSpPr>
            <p:cNvPr id="121082" name="Line 204"/>
            <p:cNvSpPr>
              <a:spLocks noChangeShapeType="1"/>
            </p:cNvSpPr>
            <p:nvPr/>
          </p:nvSpPr>
          <p:spPr bwMode="auto">
            <a:xfrm flipH="1">
              <a:off x="262" y="2051"/>
              <a:ext cx="12" cy="4"/>
            </a:xfrm>
            <a:prstGeom prst="line">
              <a:avLst/>
            </a:prstGeom>
            <a:noFill/>
            <a:ln w="11113">
              <a:solidFill>
                <a:srgbClr val="000000"/>
              </a:solidFill>
              <a:round/>
              <a:headEnd/>
              <a:tailEnd/>
            </a:ln>
          </p:spPr>
          <p:txBody>
            <a:bodyPr/>
            <a:lstStyle/>
            <a:p>
              <a:endParaRPr lang="nl-NL"/>
            </a:p>
          </p:txBody>
        </p:sp>
        <p:sp>
          <p:nvSpPr>
            <p:cNvPr id="121083" name="Line 205"/>
            <p:cNvSpPr>
              <a:spLocks noChangeShapeType="1"/>
            </p:cNvSpPr>
            <p:nvPr/>
          </p:nvSpPr>
          <p:spPr bwMode="auto">
            <a:xfrm>
              <a:off x="1075" y="759"/>
              <a:ext cx="10" cy="17"/>
            </a:xfrm>
            <a:prstGeom prst="line">
              <a:avLst/>
            </a:prstGeom>
            <a:noFill/>
            <a:ln w="17463">
              <a:solidFill>
                <a:srgbClr val="000000"/>
              </a:solidFill>
              <a:round/>
              <a:headEnd/>
              <a:tailEnd/>
            </a:ln>
          </p:spPr>
          <p:txBody>
            <a:bodyPr/>
            <a:lstStyle/>
            <a:p>
              <a:endParaRPr lang="nl-NL"/>
            </a:p>
          </p:txBody>
        </p:sp>
        <p:sp>
          <p:nvSpPr>
            <p:cNvPr id="121084" name="Line 206"/>
            <p:cNvSpPr>
              <a:spLocks noChangeShapeType="1"/>
            </p:cNvSpPr>
            <p:nvPr/>
          </p:nvSpPr>
          <p:spPr bwMode="auto">
            <a:xfrm>
              <a:off x="1095" y="793"/>
              <a:ext cx="10" cy="17"/>
            </a:xfrm>
            <a:prstGeom prst="line">
              <a:avLst/>
            </a:prstGeom>
            <a:noFill/>
            <a:ln w="17463">
              <a:solidFill>
                <a:srgbClr val="000000"/>
              </a:solidFill>
              <a:round/>
              <a:headEnd/>
              <a:tailEnd/>
            </a:ln>
          </p:spPr>
          <p:txBody>
            <a:bodyPr/>
            <a:lstStyle/>
            <a:p>
              <a:endParaRPr lang="nl-NL"/>
            </a:p>
          </p:txBody>
        </p:sp>
        <p:sp>
          <p:nvSpPr>
            <p:cNvPr id="121085" name="Line 207"/>
            <p:cNvSpPr>
              <a:spLocks noChangeShapeType="1"/>
            </p:cNvSpPr>
            <p:nvPr/>
          </p:nvSpPr>
          <p:spPr bwMode="auto">
            <a:xfrm>
              <a:off x="244" y="978"/>
              <a:ext cx="19" cy="9"/>
            </a:xfrm>
            <a:prstGeom prst="line">
              <a:avLst/>
            </a:prstGeom>
            <a:noFill/>
            <a:ln w="17463">
              <a:solidFill>
                <a:srgbClr val="000000"/>
              </a:solidFill>
              <a:round/>
              <a:headEnd/>
              <a:tailEnd/>
            </a:ln>
          </p:spPr>
          <p:txBody>
            <a:bodyPr/>
            <a:lstStyle/>
            <a:p>
              <a:endParaRPr lang="nl-NL"/>
            </a:p>
          </p:txBody>
        </p:sp>
        <p:sp>
          <p:nvSpPr>
            <p:cNvPr id="121086" name="Line 208"/>
            <p:cNvSpPr>
              <a:spLocks noChangeShapeType="1"/>
            </p:cNvSpPr>
            <p:nvPr/>
          </p:nvSpPr>
          <p:spPr bwMode="auto">
            <a:xfrm>
              <a:off x="282" y="998"/>
              <a:ext cx="19" cy="9"/>
            </a:xfrm>
            <a:prstGeom prst="line">
              <a:avLst/>
            </a:prstGeom>
            <a:noFill/>
            <a:ln w="17463">
              <a:solidFill>
                <a:srgbClr val="000000"/>
              </a:solidFill>
              <a:round/>
              <a:headEnd/>
              <a:tailEnd/>
            </a:ln>
          </p:spPr>
          <p:txBody>
            <a:bodyPr/>
            <a:lstStyle/>
            <a:p>
              <a:endParaRPr lang="nl-NL"/>
            </a:p>
          </p:txBody>
        </p:sp>
        <p:sp>
          <p:nvSpPr>
            <p:cNvPr id="121087" name="Line 209"/>
            <p:cNvSpPr>
              <a:spLocks noChangeShapeType="1"/>
            </p:cNvSpPr>
            <p:nvPr/>
          </p:nvSpPr>
          <p:spPr bwMode="auto">
            <a:xfrm>
              <a:off x="320" y="1017"/>
              <a:ext cx="19" cy="10"/>
            </a:xfrm>
            <a:prstGeom prst="line">
              <a:avLst/>
            </a:prstGeom>
            <a:noFill/>
            <a:ln w="17463">
              <a:solidFill>
                <a:srgbClr val="000000"/>
              </a:solidFill>
              <a:round/>
              <a:headEnd/>
              <a:tailEnd/>
            </a:ln>
          </p:spPr>
          <p:txBody>
            <a:bodyPr/>
            <a:lstStyle/>
            <a:p>
              <a:endParaRPr lang="nl-NL"/>
            </a:p>
          </p:txBody>
        </p:sp>
        <p:sp>
          <p:nvSpPr>
            <p:cNvPr id="121088" name="Line 210"/>
            <p:cNvSpPr>
              <a:spLocks noChangeShapeType="1"/>
            </p:cNvSpPr>
            <p:nvPr/>
          </p:nvSpPr>
          <p:spPr bwMode="auto">
            <a:xfrm>
              <a:off x="357" y="1037"/>
              <a:ext cx="19" cy="10"/>
            </a:xfrm>
            <a:prstGeom prst="line">
              <a:avLst/>
            </a:prstGeom>
            <a:noFill/>
            <a:ln w="17463">
              <a:solidFill>
                <a:srgbClr val="000000"/>
              </a:solidFill>
              <a:round/>
              <a:headEnd/>
              <a:tailEnd/>
            </a:ln>
          </p:spPr>
          <p:txBody>
            <a:bodyPr/>
            <a:lstStyle/>
            <a:p>
              <a:endParaRPr lang="nl-NL"/>
            </a:p>
          </p:txBody>
        </p:sp>
        <p:sp>
          <p:nvSpPr>
            <p:cNvPr id="121089" name="Line 211"/>
            <p:cNvSpPr>
              <a:spLocks noChangeShapeType="1"/>
            </p:cNvSpPr>
            <p:nvPr/>
          </p:nvSpPr>
          <p:spPr bwMode="auto">
            <a:xfrm>
              <a:off x="395" y="1057"/>
              <a:ext cx="19" cy="10"/>
            </a:xfrm>
            <a:prstGeom prst="line">
              <a:avLst/>
            </a:prstGeom>
            <a:noFill/>
            <a:ln w="17463">
              <a:solidFill>
                <a:srgbClr val="000000"/>
              </a:solidFill>
              <a:round/>
              <a:headEnd/>
              <a:tailEnd/>
            </a:ln>
          </p:spPr>
          <p:txBody>
            <a:bodyPr/>
            <a:lstStyle/>
            <a:p>
              <a:endParaRPr lang="nl-NL"/>
            </a:p>
          </p:txBody>
        </p:sp>
        <p:sp>
          <p:nvSpPr>
            <p:cNvPr id="121090" name="Line 212"/>
            <p:cNvSpPr>
              <a:spLocks noChangeShapeType="1"/>
            </p:cNvSpPr>
            <p:nvPr/>
          </p:nvSpPr>
          <p:spPr bwMode="auto">
            <a:xfrm>
              <a:off x="433" y="1077"/>
              <a:ext cx="19" cy="10"/>
            </a:xfrm>
            <a:prstGeom prst="line">
              <a:avLst/>
            </a:prstGeom>
            <a:noFill/>
            <a:ln w="17463">
              <a:solidFill>
                <a:srgbClr val="000000"/>
              </a:solidFill>
              <a:round/>
              <a:headEnd/>
              <a:tailEnd/>
            </a:ln>
          </p:spPr>
          <p:txBody>
            <a:bodyPr/>
            <a:lstStyle/>
            <a:p>
              <a:endParaRPr lang="nl-NL"/>
            </a:p>
          </p:txBody>
        </p:sp>
        <p:sp>
          <p:nvSpPr>
            <p:cNvPr id="121091" name="Line 213"/>
            <p:cNvSpPr>
              <a:spLocks noChangeShapeType="1"/>
            </p:cNvSpPr>
            <p:nvPr/>
          </p:nvSpPr>
          <p:spPr bwMode="auto">
            <a:xfrm>
              <a:off x="471" y="1096"/>
              <a:ext cx="1" cy="1"/>
            </a:xfrm>
            <a:prstGeom prst="line">
              <a:avLst/>
            </a:prstGeom>
            <a:noFill/>
            <a:ln w="17463">
              <a:solidFill>
                <a:srgbClr val="000000"/>
              </a:solidFill>
              <a:round/>
              <a:headEnd/>
              <a:tailEnd/>
            </a:ln>
          </p:spPr>
          <p:txBody>
            <a:bodyPr/>
            <a:lstStyle/>
            <a:p>
              <a:endParaRPr lang="nl-NL"/>
            </a:p>
          </p:txBody>
        </p:sp>
        <p:sp>
          <p:nvSpPr>
            <p:cNvPr id="121092" name="Line 214"/>
            <p:cNvSpPr>
              <a:spLocks noChangeShapeType="1"/>
            </p:cNvSpPr>
            <p:nvPr/>
          </p:nvSpPr>
          <p:spPr bwMode="auto">
            <a:xfrm>
              <a:off x="244" y="1104"/>
              <a:ext cx="20" cy="7"/>
            </a:xfrm>
            <a:prstGeom prst="line">
              <a:avLst/>
            </a:prstGeom>
            <a:noFill/>
            <a:ln w="17463">
              <a:solidFill>
                <a:srgbClr val="000000"/>
              </a:solidFill>
              <a:round/>
              <a:headEnd/>
              <a:tailEnd/>
            </a:ln>
          </p:spPr>
          <p:txBody>
            <a:bodyPr/>
            <a:lstStyle/>
            <a:p>
              <a:endParaRPr lang="nl-NL"/>
            </a:p>
          </p:txBody>
        </p:sp>
        <p:sp>
          <p:nvSpPr>
            <p:cNvPr id="121093" name="Line 215"/>
            <p:cNvSpPr>
              <a:spLocks noChangeShapeType="1"/>
            </p:cNvSpPr>
            <p:nvPr/>
          </p:nvSpPr>
          <p:spPr bwMode="auto">
            <a:xfrm>
              <a:off x="284" y="1119"/>
              <a:ext cx="21" cy="7"/>
            </a:xfrm>
            <a:prstGeom prst="line">
              <a:avLst/>
            </a:prstGeom>
            <a:noFill/>
            <a:ln w="17463">
              <a:solidFill>
                <a:srgbClr val="000000"/>
              </a:solidFill>
              <a:round/>
              <a:headEnd/>
              <a:tailEnd/>
            </a:ln>
          </p:spPr>
          <p:txBody>
            <a:bodyPr/>
            <a:lstStyle/>
            <a:p>
              <a:endParaRPr lang="nl-NL"/>
            </a:p>
          </p:txBody>
        </p:sp>
        <p:sp>
          <p:nvSpPr>
            <p:cNvPr id="121094" name="Line 216"/>
            <p:cNvSpPr>
              <a:spLocks noChangeShapeType="1"/>
            </p:cNvSpPr>
            <p:nvPr/>
          </p:nvSpPr>
          <p:spPr bwMode="auto">
            <a:xfrm>
              <a:off x="325" y="1133"/>
              <a:ext cx="20" cy="8"/>
            </a:xfrm>
            <a:prstGeom prst="line">
              <a:avLst/>
            </a:prstGeom>
            <a:noFill/>
            <a:ln w="17463">
              <a:solidFill>
                <a:srgbClr val="000000"/>
              </a:solidFill>
              <a:round/>
              <a:headEnd/>
              <a:tailEnd/>
            </a:ln>
          </p:spPr>
          <p:txBody>
            <a:bodyPr/>
            <a:lstStyle/>
            <a:p>
              <a:endParaRPr lang="nl-NL"/>
            </a:p>
          </p:txBody>
        </p:sp>
        <p:sp>
          <p:nvSpPr>
            <p:cNvPr id="121095" name="Line 217"/>
            <p:cNvSpPr>
              <a:spLocks noChangeShapeType="1"/>
            </p:cNvSpPr>
            <p:nvPr/>
          </p:nvSpPr>
          <p:spPr bwMode="auto">
            <a:xfrm>
              <a:off x="365" y="1149"/>
              <a:ext cx="20" cy="7"/>
            </a:xfrm>
            <a:prstGeom prst="line">
              <a:avLst/>
            </a:prstGeom>
            <a:noFill/>
            <a:ln w="17463">
              <a:solidFill>
                <a:srgbClr val="000000"/>
              </a:solidFill>
              <a:round/>
              <a:headEnd/>
              <a:tailEnd/>
            </a:ln>
          </p:spPr>
          <p:txBody>
            <a:bodyPr/>
            <a:lstStyle/>
            <a:p>
              <a:endParaRPr lang="nl-NL"/>
            </a:p>
          </p:txBody>
        </p:sp>
        <p:sp>
          <p:nvSpPr>
            <p:cNvPr id="121096" name="Line 218"/>
            <p:cNvSpPr>
              <a:spLocks noChangeShapeType="1"/>
            </p:cNvSpPr>
            <p:nvPr/>
          </p:nvSpPr>
          <p:spPr bwMode="auto">
            <a:xfrm>
              <a:off x="406" y="1163"/>
              <a:ext cx="20" cy="8"/>
            </a:xfrm>
            <a:prstGeom prst="line">
              <a:avLst/>
            </a:prstGeom>
            <a:noFill/>
            <a:ln w="17463">
              <a:solidFill>
                <a:srgbClr val="000000"/>
              </a:solidFill>
              <a:round/>
              <a:headEnd/>
              <a:tailEnd/>
            </a:ln>
          </p:spPr>
          <p:txBody>
            <a:bodyPr/>
            <a:lstStyle/>
            <a:p>
              <a:endParaRPr lang="nl-NL"/>
            </a:p>
          </p:txBody>
        </p:sp>
        <p:sp>
          <p:nvSpPr>
            <p:cNvPr id="121097" name="Line 219"/>
            <p:cNvSpPr>
              <a:spLocks noChangeShapeType="1"/>
            </p:cNvSpPr>
            <p:nvPr/>
          </p:nvSpPr>
          <p:spPr bwMode="auto">
            <a:xfrm>
              <a:off x="446" y="1178"/>
              <a:ext cx="20" cy="8"/>
            </a:xfrm>
            <a:prstGeom prst="line">
              <a:avLst/>
            </a:prstGeom>
            <a:noFill/>
            <a:ln w="17463">
              <a:solidFill>
                <a:srgbClr val="000000"/>
              </a:solidFill>
              <a:round/>
              <a:headEnd/>
              <a:tailEnd/>
            </a:ln>
          </p:spPr>
          <p:txBody>
            <a:bodyPr/>
            <a:lstStyle/>
            <a:p>
              <a:endParaRPr lang="nl-NL"/>
            </a:p>
          </p:txBody>
        </p:sp>
        <p:sp>
          <p:nvSpPr>
            <p:cNvPr id="121098" name="Line 220"/>
            <p:cNvSpPr>
              <a:spLocks noChangeShapeType="1"/>
            </p:cNvSpPr>
            <p:nvPr/>
          </p:nvSpPr>
          <p:spPr bwMode="auto">
            <a:xfrm>
              <a:off x="244" y="1248"/>
              <a:ext cx="22" cy="1"/>
            </a:xfrm>
            <a:prstGeom prst="line">
              <a:avLst/>
            </a:prstGeom>
            <a:noFill/>
            <a:ln w="17463">
              <a:solidFill>
                <a:srgbClr val="000000"/>
              </a:solidFill>
              <a:round/>
              <a:headEnd/>
              <a:tailEnd/>
            </a:ln>
          </p:spPr>
          <p:txBody>
            <a:bodyPr/>
            <a:lstStyle/>
            <a:p>
              <a:endParaRPr lang="nl-NL"/>
            </a:p>
          </p:txBody>
        </p:sp>
        <p:sp>
          <p:nvSpPr>
            <p:cNvPr id="121099" name="Line 221"/>
            <p:cNvSpPr>
              <a:spLocks noChangeShapeType="1"/>
            </p:cNvSpPr>
            <p:nvPr/>
          </p:nvSpPr>
          <p:spPr bwMode="auto">
            <a:xfrm>
              <a:off x="289" y="1247"/>
              <a:ext cx="22" cy="1"/>
            </a:xfrm>
            <a:prstGeom prst="line">
              <a:avLst/>
            </a:prstGeom>
            <a:noFill/>
            <a:ln w="17463">
              <a:solidFill>
                <a:srgbClr val="000000"/>
              </a:solidFill>
              <a:round/>
              <a:headEnd/>
              <a:tailEnd/>
            </a:ln>
          </p:spPr>
          <p:txBody>
            <a:bodyPr/>
            <a:lstStyle/>
            <a:p>
              <a:endParaRPr lang="nl-NL"/>
            </a:p>
          </p:txBody>
        </p:sp>
        <p:sp>
          <p:nvSpPr>
            <p:cNvPr id="121100" name="Line 222"/>
            <p:cNvSpPr>
              <a:spLocks noChangeShapeType="1"/>
            </p:cNvSpPr>
            <p:nvPr/>
          </p:nvSpPr>
          <p:spPr bwMode="auto">
            <a:xfrm>
              <a:off x="333" y="1246"/>
              <a:ext cx="22" cy="1"/>
            </a:xfrm>
            <a:prstGeom prst="line">
              <a:avLst/>
            </a:prstGeom>
            <a:noFill/>
            <a:ln w="17463">
              <a:solidFill>
                <a:srgbClr val="000000"/>
              </a:solidFill>
              <a:round/>
              <a:headEnd/>
              <a:tailEnd/>
            </a:ln>
          </p:spPr>
          <p:txBody>
            <a:bodyPr/>
            <a:lstStyle/>
            <a:p>
              <a:endParaRPr lang="nl-NL"/>
            </a:p>
          </p:txBody>
        </p:sp>
        <p:sp>
          <p:nvSpPr>
            <p:cNvPr id="121101" name="Line 223"/>
            <p:cNvSpPr>
              <a:spLocks noChangeShapeType="1"/>
            </p:cNvSpPr>
            <p:nvPr/>
          </p:nvSpPr>
          <p:spPr bwMode="auto">
            <a:xfrm flipV="1">
              <a:off x="377" y="1245"/>
              <a:ext cx="23" cy="1"/>
            </a:xfrm>
            <a:prstGeom prst="line">
              <a:avLst/>
            </a:prstGeom>
            <a:noFill/>
            <a:ln w="17463">
              <a:solidFill>
                <a:srgbClr val="000000"/>
              </a:solidFill>
              <a:round/>
              <a:headEnd/>
              <a:tailEnd/>
            </a:ln>
          </p:spPr>
          <p:txBody>
            <a:bodyPr/>
            <a:lstStyle/>
            <a:p>
              <a:endParaRPr lang="nl-NL"/>
            </a:p>
          </p:txBody>
        </p:sp>
        <p:sp>
          <p:nvSpPr>
            <p:cNvPr id="121102" name="Line 224"/>
            <p:cNvSpPr>
              <a:spLocks noChangeShapeType="1"/>
            </p:cNvSpPr>
            <p:nvPr/>
          </p:nvSpPr>
          <p:spPr bwMode="auto">
            <a:xfrm flipV="1">
              <a:off x="422" y="1244"/>
              <a:ext cx="22" cy="1"/>
            </a:xfrm>
            <a:prstGeom prst="line">
              <a:avLst/>
            </a:prstGeom>
            <a:noFill/>
            <a:ln w="17463">
              <a:solidFill>
                <a:srgbClr val="000000"/>
              </a:solidFill>
              <a:round/>
              <a:headEnd/>
              <a:tailEnd/>
            </a:ln>
          </p:spPr>
          <p:txBody>
            <a:bodyPr/>
            <a:lstStyle/>
            <a:p>
              <a:endParaRPr lang="nl-NL"/>
            </a:p>
          </p:txBody>
        </p:sp>
        <p:sp>
          <p:nvSpPr>
            <p:cNvPr id="121103" name="Line 225"/>
            <p:cNvSpPr>
              <a:spLocks noChangeShapeType="1"/>
            </p:cNvSpPr>
            <p:nvPr/>
          </p:nvSpPr>
          <p:spPr bwMode="auto">
            <a:xfrm>
              <a:off x="466" y="1244"/>
              <a:ext cx="6" cy="1"/>
            </a:xfrm>
            <a:prstGeom prst="line">
              <a:avLst/>
            </a:prstGeom>
            <a:noFill/>
            <a:ln w="17463">
              <a:solidFill>
                <a:srgbClr val="000000"/>
              </a:solidFill>
              <a:round/>
              <a:headEnd/>
              <a:tailEnd/>
            </a:ln>
          </p:spPr>
          <p:txBody>
            <a:bodyPr/>
            <a:lstStyle/>
            <a:p>
              <a:endParaRPr lang="nl-NL"/>
            </a:p>
          </p:txBody>
        </p:sp>
        <p:sp>
          <p:nvSpPr>
            <p:cNvPr id="121104" name="Line 226"/>
            <p:cNvSpPr>
              <a:spLocks noChangeShapeType="1"/>
            </p:cNvSpPr>
            <p:nvPr/>
          </p:nvSpPr>
          <p:spPr bwMode="auto">
            <a:xfrm flipV="1">
              <a:off x="244" y="1461"/>
              <a:ext cx="21" cy="4"/>
            </a:xfrm>
            <a:prstGeom prst="line">
              <a:avLst/>
            </a:prstGeom>
            <a:noFill/>
            <a:ln w="17463">
              <a:solidFill>
                <a:srgbClr val="000000"/>
              </a:solidFill>
              <a:round/>
              <a:headEnd/>
              <a:tailEnd/>
            </a:ln>
          </p:spPr>
          <p:txBody>
            <a:bodyPr/>
            <a:lstStyle/>
            <a:p>
              <a:endParaRPr lang="nl-NL"/>
            </a:p>
          </p:txBody>
        </p:sp>
        <p:sp>
          <p:nvSpPr>
            <p:cNvPr id="121105" name="Line 227"/>
            <p:cNvSpPr>
              <a:spLocks noChangeShapeType="1"/>
            </p:cNvSpPr>
            <p:nvPr/>
          </p:nvSpPr>
          <p:spPr bwMode="auto">
            <a:xfrm flipV="1">
              <a:off x="286" y="1451"/>
              <a:ext cx="21" cy="5"/>
            </a:xfrm>
            <a:prstGeom prst="line">
              <a:avLst/>
            </a:prstGeom>
            <a:noFill/>
            <a:ln w="17463">
              <a:solidFill>
                <a:srgbClr val="000000"/>
              </a:solidFill>
              <a:round/>
              <a:headEnd/>
              <a:tailEnd/>
            </a:ln>
          </p:spPr>
          <p:txBody>
            <a:bodyPr/>
            <a:lstStyle/>
            <a:p>
              <a:endParaRPr lang="nl-NL"/>
            </a:p>
          </p:txBody>
        </p:sp>
        <p:sp>
          <p:nvSpPr>
            <p:cNvPr id="121106" name="Line 228"/>
            <p:cNvSpPr>
              <a:spLocks noChangeShapeType="1"/>
            </p:cNvSpPr>
            <p:nvPr/>
          </p:nvSpPr>
          <p:spPr bwMode="auto">
            <a:xfrm flipV="1">
              <a:off x="329" y="1441"/>
              <a:ext cx="21" cy="5"/>
            </a:xfrm>
            <a:prstGeom prst="line">
              <a:avLst/>
            </a:prstGeom>
            <a:noFill/>
            <a:ln w="17463">
              <a:solidFill>
                <a:srgbClr val="000000"/>
              </a:solidFill>
              <a:round/>
              <a:headEnd/>
              <a:tailEnd/>
            </a:ln>
          </p:spPr>
          <p:txBody>
            <a:bodyPr/>
            <a:lstStyle/>
            <a:p>
              <a:endParaRPr lang="nl-NL"/>
            </a:p>
          </p:txBody>
        </p:sp>
        <p:sp>
          <p:nvSpPr>
            <p:cNvPr id="121107" name="Line 229"/>
            <p:cNvSpPr>
              <a:spLocks noChangeShapeType="1"/>
            </p:cNvSpPr>
            <p:nvPr/>
          </p:nvSpPr>
          <p:spPr bwMode="auto">
            <a:xfrm flipV="1">
              <a:off x="371" y="1432"/>
              <a:ext cx="21" cy="5"/>
            </a:xfrm>
            <a:prstGeom prst="line">
              <a:avLst/>
            </a:prstGeom>
            <a:noFill/>
            <a:ln w="17463">
              <a:solidFill>
                <a:srgbClr val="000000"/>
              </a:solidFill>
              <a:round/>
              <a:headEnd/>
              <a:tailEnd/>
            </a:ln>
          </p:spPr>
          <p:txBody>
            <a:bodyPr/>
            <a:lstStyle/>
            <a:p>
              <a:endParaRPr lang="nl-NL"/>
            </a:p>
          </p:txBody>
        </p:sp>
        <p:sp>
          <p:nvSpPr>
            <p:cNvPr id="121108" name="Line 230"/>
            <p:cNvSpPr>
              <a:spLocks noChangeShapeType="1"/>
            </p:cNvSpPr>
            <p:nvPr/>
          </p:nvSpPr>
          <p:spPr bwMode="auto">
            <a:xfrm flipV="1">
              <a:off x="413" y="1422"/>
              <a:ext cx="21" cy="5"/>
            </a:xfrm>
            <a:prstGeom prst="line">
              <a:avLst/>
            </a:prstGeom>
            <a:noFill/>
            <a:ln w="17463">
              <a:solidFill>
                <a:srgbClr val="000000"/>
              </a:solidFill>
              <a:round/>
              <a:headEnd/>
              <a:tailEnd/>
            </a:ln>
          </p:spPr>
          <p:txBody>
            <a:bodyPr/>
            <a:lstStyle/>
            <a:p>
              <a:endParaRPr lang="nl-NL"/>
            </a:p>
          </p:txBody>
        </p:sp>
        <p:sp>
          <p:nvSpPr>
            <p:cNvPr id="121109" name="Line 231"/>
            <p:cNvSpPr>
              <a:spLocks noChangeShapeType="1"/>
            </p:cNvSpPr>
            <p:nvPr/>
          </p:nvSpPr>
          <p:spPr bwMode="auto">
            <a:xfrm flipV="1">
              <a:off x="455" y="1414"/>
              <a:ext cx="17" cy="4"/>
            </a:xfrm>
            <a:prstGeom prst="line">
              <a:avLst/>
            </a:prstGeom>
            <a:noFill/>
            <a:ln w="17463">
              <a:solidFill>
                <a:srgbClr val="000000"/>
              </a:solidFill>
              <a:round/>
              <a:headEnd/>
              <a:tailEnd/>
            </a:ln>
          </p:spPr>
          <p:txBody>
            <a:bodyPr/>
            <a:lstStyle/>
            <a:p>
              <a:endParaRPr lang="nl-NL"/>
            </a:p>
          </p:txBody>
        </p:sp>
        <p:sp>
          <p:nvSpPr>
            <p:cNvPr id="121110" name="Line 232"/>
            <p:cNvSpPr>
              <a:spLocks noChangeShapeType="1"/>
            </p:cNvSpPr>
            <p:nvPr/>
          </p:nvSpPr>
          <p:spPr bwMode="auto">
            <a:xfrm flipV="1">
              <a:off x="244" y="1601"/>
              <a:ext cx="20" cy="9"/>
            </a:xfrm>
            <a:prstGeom prst="line">
              <a:avLst/>
            </a:prstGeom>
            <a:noFill/>
            <a:ln w="17463">
              <a:solidFill>
                <a:srgbClr val="000000"/>
              </a:solidFill>
              <a:round/>
              <a:headEnd/>
              <a:tailEnd/>
            </a:ln>
          </p:spPr>
          <p:txBody>
            <a:bodyPr/>
            <a:lstStyle/>
            <a:p>
              <a:endParaRPr lang="nl-NL"/>
            </a:p>
          </p:txBody>
        </p:sp>
        <p:sp>
          <p:nvSpPr>
            <p:cNvPr id="121111" name="Line 233"/>
            <p:cNvSpPr>
              <a:spLocks noChangeShapeType="1"/>
            </p:cNvSpPr>
            <p:nvPr/>
          </p:nvSpPr>
          <p:spPr bwMode="auto">
            <a:xfrm flipV="1">
              <a:off x="284" y="1585"/>
              <a:ext cx="20" cy="9"/>
            </a:xfrm>
            <a:prstGeom prst="line">
              <a:avLst/>
            </a:prstGeom>
            <a:noFill/>
            <a:ln w="17463">
              <a:solidFill>
                <a:srgbClr val="000000"/>
              </a:solidFill>
              <a:round/>
              <a:headEnd/>
              <a:tailEnd/>
            </a:ln>
          </p:spPr>
          <p:txBody>
            <a:bodyPr/>
            <a:lstStyle/>
            <a:p>
              <a:endParaRPr lang="nl-NL"/>
            </a:p>
          </p:txBody>
        </p:sp>
        <p:sp>
          <p:nvSpPr>
            <p:cNvPr id="121112" name="Line 234"/>
            <p:cNvSpPr>
              <a:spLocks noChangeShapeType="1"/>
            </p:cNvSpPr>
            <p:nvPr/>
          </p:nvSpPr>
          <p:spPr bwMode="auto">
            <a:xfrm flipV="1">
              <a:off x="324" y="1568"/>
              <a:ext cx="20" cy="8"/>
            </a:xfrm>
            <a:prstGeom prst="line">
              <a:avLst/>
            </a:prstGeom>
            <a:noFill/>
            <a:ln w="17463">
              <a:solidFill>
                <a:srgbClr val="000000"/>
              </a:solidFill>
              <a:round/>
              <a:headEnd/>
              <a:tailEnd/>
            </a:ln>
          </p:spPr>
          <p:txBody>
            <a:bodyPr/>
            <a:lstStyle/>
            <a:p>
              <a:endParaRPr lang="nl-NL"/>
            </a:p>
          </p:txBody>
        </p:sp>
        <p:sp>
          <p:nvSpPr>
            <p:cNvPr id="121113" name="Line 235"/>
            <p:cNvSpPr>
              <a:spLocks noChangeShapeType="1"/>
            </p:cNvSpPr>
            <p:nvPr/>
          </p:nvSpPr>
          <p:spPr bwMode="auto">
            <a:xfrm flipV="1">
              <a:off x="364" y="1551"/>
              <a:ext cx="20" cy="9"/>
            </a:xfrm>
            <a:prstGeom prst="line">
              <a:avLst/>
            </a:prstGeom>
            <a:noFill/>
            <a:ln w="17463">
              <a:solidFill>
                <a:srgbClr val="000000"/>
              </a:solidFill>
              <a:round/>
              <a:headEnd/>
              <a:tailEnd/>
            </a:ln>
          </p:spPr>
          <p:txBody>
            <a:bodyPr/>
            <a:lstStyle/>
            <a:p>
              <a:endParaRPr lang="nl-NL"/>
            </a:p>
          </p:txBody>
        </p:sp>
        <p:sp>
          <p:nvSpPr>
            <p:cNvPr id="121114" name="Line 236"/>
            <p:cNvSpPr>
              <a:spLocks noChangeShapeType="1"/>
            </p:cNvSpPr>
            <p:nvPr/>
          </p:nvSpPr>
          <p:spPr bwMode="auto">
            <a:xfrm flipV="1">
              <a:off x="404" y="1535"/>
              <a:ext cx="20" cy="8"/>
            </a:xfrm>
            <a:prstGeom prst="line">
              <a:avLst/>
            </a:prstGeom>
            <a:noFill/>
            <a:ln w="17463">
              <a:solidFill>
                <a:srgbClr val="000000"/>
              </a:solidFill>
              <a:round/>
              <a:headEnd/>
              <a:tailEnd/>
            </a:ln>
          </p:spPr>
          <p:txBody>
            <a:bodyPr/>
            <a:lstStyle/>
            <a:p>
              <a:endParaRPr lang="nl-NL"/>
            </a:p>
          </p:txBody>
        </p:sp>
        <p:sp>
          <p:nvSpPr>
            <p:cNvPr id="121115" name="Line 237"/>
            <p:cNvSpPr>
              <a:spLocks noChangeShapeType="1"/>
            </p:cNvSpPr>
            <p:nvPr/>
          </p:nvSpPr>
          <p:spPr bwMode="auto">
            <a:xfrm flipV="1">
              <a:off x="444" y="1518"/>
              <a:ext cx="20" cy="9"/>
            </a:xfrm>
            <a:prstGeom prst="line">
              <a:avLst/>
            </a:prstGeom>
            <a:noFill/>
            <a:ln w="17463">
              <a:solidFill>
                <a:srgbClr val="000000"/>
              </a:solidFill>
              <a:round/>
              <a:headEnd/>
              <a:tailEnd/>
            </a:ln>
          </p:spPr>
          <p:txBody>
            <a:bodyPr/>
            <a:lstStyle/>
            <a:p>
              <a:endParaRPr lang="nl-NL"/>
            </a:p>
          </p:txBody>
        </p:sp>
        <p:sp>
          <p:nvSpPr>
            <p:cNvPr id="121116" name="Line 238"/>
            <p:cNvSpPr>
              <a:spLocks noChangeShapeType="1"/>
            </p:cNvSpPr>
            <p:nvPr/>
          </p:nvSpPr>
          <p:spPr bwMode="auto">
            <a:xfrm flipV="1">
              <a:off x="244" y="1727"/>
              <a:ext cx="19" cy="10"/>
            </a:xfrm>
            <a:prstGeom prst="line">
              <a:avLst/>
            </a:prstGeom>
            <a:noFill/>
            <a:ln w="17463">
              <a:solidFill>
                <a:srgbClr val="000000"/>
              </a:solidFill>
              <a:round/>
              <a:headEnd/>
              <a:tailEnd/>
            </a:ln>
          </p:spPr>
          <p:txBody>
            <a:bodyPr/>
            <a:lstStyle/>
            <a:p>
              <a:endParaRPr lang="nl-NL"/>
            </a:p>
          </p:txBody>
        </p:sp>
        <p:sp>
          <p:nvSpPr>
            <p:cNvPr id="121117" name="Line 239"/>
            <p:cNvSpPr>
              <a:spLocks noChangeShapeType="1"/>
            </p:cNvSpPr>
            <p:nvPr/>
          </p:nvSpPr>
          <p:spPr bwMode="auto">
            <a:xfrm flipV="1">
              <a:off x="283" y="1709"/>
              <a:ext cx="19" cy="10"/>
            </a:xfrm>
            <a:prstGeom prst="line">
              <a:avLst/>
            </a:prstGeom>
            <a:noFill/>
            <a:ln w="17463">
              <a:solidFill>
                <a:srgbClr val="000000"/>
              </a:solidFill>
              <a:round/>
              <a:headEnd/>
              <a:tailEnd/>
            </a:ln>
          </p:spPr>
          <p:txBody>
            <a:bodyPr/>
            <a:lstStyle/>
            <a:p>
              <a:endParaRPr lang="nl-NL"/>
            </a:p>
          </p:txBody>
        </p:sp>
        <p:sp>
          <p:nvSpPr>
            <p:cNvPr id="121118" name="Line 240"/>
            <p:cNvSpPr>
              <a:spLocks noChangeShapeType="1"/>
            </p:cNvSpPr>
            <p:nvPr/>
          </p:nvSpPr>
          <p:spPr bwMode="auto">
            <a:xfrm flipV="1">
              <a:off x="322" y="1690"/>
              <a:ext cx="20" cy="10"/>
            </a:xfrm>
            <a:prstGeom prst="line">
              <a:avLst/>
            </a:prstGeom>
            <a:noFill/>
            <a:ln w="17463">
              <a:solidFill>
                <a:srgbClr val="000000"/>
              </a:solidFill>
              <a:round/>
              <a:headEnd/>
              <a:tailEnd/>
            </a:ln>
          </p:spPr>
          <p:txBody>
            <a:bodyPr/>
            <a:lstStyle/>
            <a:p>
              <a:endParaRPr lang="nl-NL"/>
            </a:p>
          </p:txBody>
        </p:sp>
        <p:sp>
          <p:nvSpPr>
            <p:cNvPr id="121119" name="Line 241"/>
            <p:cNvSpPr>
              <a:spLocks noChangeShapeType="1"/>
            </p:cNvSpPr>
            <p:nvPr/>
          </p:nvSpPr>
          <p:spPr bwMode="auto">
            <a:xfrm flipV="1">
              <a:off x="362" y="1671"/>
              <a:ext cx="20" cy="10"/>
            </a:xfrm>
            <a:prstGeom prst="line">
              <a:avLst/>
            </a:prstGeom>
            <a:noFill/>
            <a:ln w="17463">
              <a:solidFill>
                <a:srgbClr val="000000"/>
              </a:solidFill>
              <a:round/>
              <a:headEnd/>
              <a:tailEnd/>
            </a:ln>
          </p:spPr>
          <p:txBody>
            <a:bodyPr/>
            <a:lstStyle/>
            <a:p>
              <a:endParaRPr lang="nl-NL"/>
            </a:p>
          </p:txBody>
        </p:sp>
        <p:sp>
          <p:nvSpPr>
            <p:cNvPr id="121120" name="Line 242"/>
            <p:cNvSpPr>
              <a:spLocks noChangeShapeType="1"/>
            </p:cNvSpPr>
            <p:nvPr/>
          </p:nvSpPr>
          <p:spPr bwMode="auto">
            <a:xfrm flipV="1">
              <a:off x="402" y="1652"/>
              <a:ext cx="19" cy="9"/>
            </a:xfrm>
            <a:prstGeom prst="line">
              <a:avLst/>
            </a:prstGeom>
            <a:noFill/>
            <a:ln w="17463">
              <a:solidFill>
                <a:srgbClr val="000000"/>
              </a:solidFill>
              <a:round/>
              <a:headEnd/>
              <a:tailEnd/>
            </a:ln>
          </p:spPr>
          <p:txBody>
            <a:bodyPr/>
            <a:lstStyle/>
            <a:p>
              <a:endParaRPr lang="nl-NL"/>
            </a:p>
          </p:txBody>
        </p:sp>
        <p:sp>
          <p:nvSpPr>
            <p:cNvPr id="121121" name="Line 243"/>
            <p:cNvSpPr>
              <a:spLocks noChangeShapeType="1"/>
            </p:cNvSpPr>
            <p:nvPr/>
          </p:nvSpPr>
          <p:spPr bwMode="auto">
            <a:xfrm flipV="1">
              <a:off x="441" y="1634"/>
              <a:ext cx="18" cy="9"/>
            </a:xfrm>
            <a:prstGeom prst="line">
              <a:avLst/>
            </a:prstGeom>
            <a:noFill/>
            <a:ln w="17463">
              <a:solidFill>
                <a:srgbClr val="000000"/>
              </a:solidFill>
              <a:round/>
              <a:headEnd/>
              <a:tailEnd/>
            </a:ln>
          </p:spPr>
          <p:txBody>
            <a:bodyPr/>
            <a:lstStyle/>
            <a:p>
              <a:endParaRPr lang="nl-NL"/>
            </a:p>
          </p:txBody>
        </p:sp>
        <p:sp>
          <p:nvSpPr>
            <p:cNvPr id="121122" name="Line 244"/>
            <p:cNvSpPr>
              <a:spLocks noChangeShapeType="1"/>
            </p:cNvSpPr>
            <p:nvPr/>
          </p:nvSpPr>
          <p:spPr bwMode="auto">
            <a:xfrm flipH="1">
              <a:off x="2495" y="978"/>
              <a:ext cx="22" cy="1"/>
            </a:xfrm>
            <a:prstGeom prst="line">
              <a:avLst/>
            </a:prstGeom>
            <a:noFill/>
            <a:ln w="17463">
              <a:solidFill>
                <a:srgbClr val="000000"/>
              </a:solidFill>
              <a:round/>
              <a:headEnd/>
              <a:tailEnd/>
            </a:ln>
          </p:spPr>
          <p:txBody>
            <a:bodyPr/>
            <a:lstStyle/>
            <a:p>
              <a:endParaRPr lang="nl-NL"/>
            </a:p>
          </p:txBody>
        </p:sp>
        <p:sp>
          <p:nvSpPr>
            <p:cNvPr id="121123" name="Line 245"/>
            <p:cNvSpPr>
              <a:spLocks noChangeShapeType="1"/>
            </p:cNvSpPr>
            <p:nvPr/>
          </p:nvSpPr>
          <p:spPr bwMode="auto">
            <a:xfrm flipH="1">
              <a:off x="2451" y="981"/>
              <a:ext cx="22" cy="3"/>
            </a:xfrm>
            <a:prstGeom prst="line">
              <a:avLst/>
            </a:prstGeom>
            <a:noFill/>
            <a:ln w="17463">
              <a:solidFill>
                <a:srgbClr val="000000"/>
              </a:solidFill>
              <a:round/>
              <a:headEnd/>
              <a:tailEnd/>
            </a:ln>
          </p:spPr>
          <p:txBody>
            <a:bodyPr/>
            <a:lstStyle/>
            <a:p>
              <a:endParaRPr lang="nl-NL"/>
            </a:p>
          </p:txBody>
        </p:sp>
        <p:sp>
          <p:nvSpPr>
            <p:cNvPr id="121124" name="Line 246"/>
            <p:cNvSpPr>
              <a:spLocks noChangeShapeType="1"/>
            </p:cNvSpPr>
            <p:nvPr/>
          </p:nvSpPr>
          <p:spPr bwMode="auto">
            <a:xfrm flipH="1">
              <a:off x="2406" y="986"/>
              <a:ext cx="22" cy="2"/>
            </a:xfrm>
            <a:prstGeom prst="line">
              <a:avLst/>
            </a:prstGeom>
            <a:noFill/>
            <a:ln w="17463">
              <a:solidFill>
                <a:srgbClr val="000000"/>
              </a:solidFill>
              <a:round/>
              <a:headEnd/>
              <a:tailEnd/>
            </a:ln>
          </p:spPr>
          <p:txBody>
            <a:bodyPr/>
            <a:lstStyle/>
            <a:p>
              <a:endParaRPr lang="nl-NL"/>
            </a:p>
          </p:txBody>
        </p:sp>
        <p:sp>
          <p:nvSpPr>
            <p:cNvPr id="121125" name="Line 247"/>
            <p:cNvSpPr>
              <a:spLocks noChangeShapeType="1"/>
            </p:cNvSpPr>
            <p:nvPr/>
          </p:nvSpPr>
          <p:spPr bwMode="auto">
            <a:xfrm flipH="1">
              <a:off x="2495" y="1104"/>
              <a:ext cx="22" cy="3"/>
            </a:xfrm>
            <a:prstGeom prst="line">
              <a:avLst/>
            </a:prstGeom>
            <a:noFill/>
            <a:ln w="17463">
              <a:solidFill>
                <a:srgbClr val="000000"/>
              </a:solidFill>
              <a:round/>
              <a:headEnd/>
              <a:tailEnd/>
            </a:ln>
          </p:spPr>
          <p:txBody>
            <a:bodyPr/>
            <a:lstStyle/>
            <a:p>
              <a:endParaRPr lang="nl-NL"/>
            </a:p>
          </p:txBody>
        </p:sp>
        <p:sp>
          <p:nvSpPr>
            <p:cNvPr id="121126" name="Line 248"/>
            <p:cNvSpPr>
              <a:spLocks noChangeShapeType="1"/>
            </p:cNvSpPr>
            <p:nvPr/>
          </p:nvSpPr>
          <p:spPr bwMode="auto">
            <a:xfrm flipH="1">
              <a:off x="2451" y="1110"/>
              <a:ext cx="22" cy="2"/>
            </a:xfrm>
            <a:prstGeom prst="line">
              <a:avLst/>
            </a:prstGeom>
            <a:noFill/>
            <a:ln w="17463">
              <a:solidFill>
                <a:srgbClr val="000000"/>
              </a:solidFill>
              <a:round/>
              <a:headEnd/>
              <a:tailEnd/>
            </a:ln>
          </p:spPr>
          <p:txBody>
            <a:bodyPr/>
            <a:lstStyle/>
            <a:p>
              <a:endParaRPr lang="nl-NL"/>
            </a:p>
          </p:txBody>
        </p:sp>
        <p:sp>
          <p:nvSpPr>
            <p:cNvPr id="121127" name="Line 249"/>
            <p:cNvSpPr>
              <a:spLocks noChangeShapeType="1"/>
            </p:cNvSpPr>
            <p:nvPr/>
          </p:nvSpPr>
          <p:spPr bwMode="auto">
            <a:xfrm flipH="1">
              <a:off x="2406" y="1115"/>
              <a:ext cx="22" cy="2"/>
            </a:xfrm>
            <a:prstGeom prst="line">
              <a:avLst/>
            </a:prstGeom>
            <a:noFill/>
            <a:ln w="17463">
              <a:solidFill>
                <a:srgbClr val="000000"/>
              </a:solidFill>
              <a:round/>
              <a:headEnd/>
              <a:tailEnd/>
            </a:ln>
          </p:spPr>
          <p:txBody>
            <a:bodyPr/>
            <a:lstStyle/>
            <a:p>
              <a:endParaRPr lang="nl-NL"/>
            </a:p>
          </p:txBody>
        </p:sp>
        <p:sp>
          <p:nvSpPr>
            <p:cNvPr id="121128" name="Line 250"/>
            <p:cNvSpPr>
              <a:spLocks noChangeShapeType="1"/>
            </p:cNvSpPr>
            <p:nvPr/>
          </p:nvSpPr>
          <p:spPr bwMode="auto">
            <a:xfrm flipH="1">
              <a:off x="2495" y="1244"/>
              <a:ext cx="22" cy="1"/>
            </a:xfrm>
            <a:prstGeom prst="line">
              <a:avLst/>
            </a:prstGeom>
            <a:noFill/>
            <a:ln w="17463">
              <a:solidFill>
                <a:srgbClr val="000000"/>
              </a:solidFill>
              <a:round/>
              <a:headEnd/>
              <a:tailEnd/>
            </a:ln>
          </p:spPr>
          <p:txBody>
            <a:bodyPr/>
            <a:lstStyle/>
            <a:p>
              <a:endParaRPr lang="nl-NL"/>
            </a:p>
          </p:txBody>
        </p:sp>
        <p:sp>
          <p:nvSpPr>
            <p:cNvPr id="121129" name="Line 251"/>
            <p:cNvSpPr>
              <a:spLocks noChangeShapeType="1"/>
            </p:cNvSpPr>
            <p:nvPr/>
          </p:nvSpPr>
          <p:spPr bwMode="auto">
            <a:xfrm flipH="1">
              <a:off x="2451" y="1244"/>
              <a:ext cx="22" cy="1"/>
            </a:xfrm>
            <a:prstGeom prst="line">
              <a:avLst/>
            </a:prstGeom>
            <a:noFill/>
            <a:ln w="17463">
              <a:solidFill>
                <a:srgbClr val="000000"/>
              </a:solidFill>
              <a:round/>
              <a:headEnd/>
              <a:tailEnd/>
            </a:ln>
          </p:spPr>
          <p:txBody>
            <a:bodyPr/>
            <a:lstStyle/>
            <a:p>
              <a:endParaRPr lang="nl-NL"/>
            </a:p>
          </p:txBody>
        </p:sp>
        <p:sp>
          <p:nvSpPr>
            <p:cNvPr id="121130" name="Line 252"/>
            <p:cNvSpPr>
              <a:spLocks noChangeShapeType="1"/>
            </p:cNvSpPr>
            <p:nvPr/>
          </p:nvSpPr>
          <p:spPr bwMode="auto">
            <a:xfrm flipH="1">
              <a:off x="2406" y="1244"/>
              <a:ext cx="22" cy="1"/>
            </a:xfrm>
            <a:prstGeom prst="line">
              <a:avLst/>
            </a:prstGeom>
            <a:noFill/>
            <a:ln w="17463">
              <a:solidFill>
                <a:srgbClr val="000000"/>
              </a:solidFill>
              <a:round/>
              <a:headEnd/>
              <a:tailEnd/>
            </a:ln>
          </p:spPr>
          <p:txBody>
            <a:bodyPr/>
            <a:lstStyle/>
            <a:p>
              <a:endParaRPr lang="nl-NL"/>
            </a:p>
          </p:txBody>
        </p:sp>
        <p:sp>
          <p:nvSpPr>
            <p:cNvPr id="121131" name="Line 253"/>
            <p:cNvSpPr>
              <a:spLocks noChangeShapeType="1"/>
            </p:cNvSpPr>
            <p:nvPr/>
          </p:nvSpPr>
          <p:spPr bwMode="auto">
            <a:xfrm flipH="1" flipV="1">
              <a:off x="2495" y="1468"/>
              <a:ext cx="22" cy="2"/>
            </a:xfrm>
            <a:prstGeom prst="line">
              <a:avLst/>
            </a:prstGeom>
            <a:noFill/>
            <a:ln w="17463">
              <a:solidFill>
                <a:srgbClr val="000000"/>
              </a:solidFill>
              <a:round/>
              <a:headEnd/>
              <a:tailEnd/>
            </a:ln>
          </p:spPr>
          <p:txBody>
            <a:bodyPr/>
            <a:lstStyle/>
            <a:p>
              <a:endParaRPr lang="nl-NL"/>
            </a:p>
          </p:txBody>
        </p:sp>
        <p:sp>
          <p:nvSpPr>
            <p:cNvPr id="121132" name="Line 254"/>
            <p:cNvSpPr>
              <a:spLocks noChangeShapeType="1"/>
            </p:cNvSpPr>
            <p:nvPr/>
          </p:nvSpPr>
          <p:spPr bwMode="auto">
            <a:xfrm flipH="1" flipV="1">
              <a:off x="2451" y="1464"/>
              <a:ext cx="22" cy="2"/>
            </a:xfrm>
            <a:prstGeom prst="line">
              <a:avLst/>
            </a:prstGeom>
            <a:noFill/>
            <a:ln w="17463">
              <a:solidFill>
                <a:srgbClr val="000000"/>
              </a:solidFill>
              <a:round/>
              <a:headEnd/>
              <a:tailEnd/>
            </a:ln>
          </p:spPr>
          <p:txBody>
            <a:bodyPr/>
            <a:lstStyle/>
            <a:p>
              <a:endParaRPr lang="nl-NL"/>
            </a:p>
          </p:txBody>
        </p:sp>
        <p:sp>
          <p:nvSpPr>
            <p:cNvPr id="121133" name="Line 255"/>
            <p:cNvSpPr>
              <a:spLocks noChangeShapeType="1"/>
            </p:cNvSpPr>
            <p:nvPr/>
          </p:nvSpPr>
          <p:spPr bwMode="auto">
            <a:xfrm flipH="1" flipV="1">
              <a:off x="2406" y="1461"/>
              <a:ext cx="22" cy="1"/>
            </a:xfrm>
            <a:prstGeom prst="line">
              <a:avLst/>
            </a:prstGeom>
            <a:noFill/>
            <a:ln w="17463">
              <a:solidFill>
                <a:srgbClr val="000000"/>
              </a:solidFill>
              <a:round/>
              <a:headEnd/>
              <a:tailEnd/>
            </a:ln>
          </p:spPr>
          <p:txBody>
            <a:bodyPr/>
            <a:lstStyle/>
            <a:p>
              <a:endParaRPr lang="nl-NL"/>
            </a:p>
          </p:txBody>
        </p:sp>
        <p:sp>
          <p:nvSpPr>
            <p:cNvPr id="121134" name="Line 256"/>
            <p:cNvSpPr>
              <a:spLocks noChangeShapeType="1"/>
            </p:cNvSpPr>
            <p:nvPr/>
          </p:nvSpPr>
          <p:spPr bwMode="auto">
            <a:xfrm flipH="1" flipV="1">
              <a:off x="2497" y="1597"/>
              <a:ext cx="20" cy="9"/>
            </a:xfrm>
            <a:prstGeom prst="line">
              <a:avLst/>
            </a:prstGeom>
            <a:noFill/>
            <a:ln w="17463">
              <a:solidFill>
                <a:srgbClr val="000000"/>
              </a:solidFill>
              <a:round/>
              <a:headEnd/>
              <a:tailEnd/>
            </a:ln>
          </p:spPr>
          <p:txBody>
            <a:bodyPr/>
            <a:lstStyle/>
            <a:p>
              <a:endParaRPr lang="nl-NL"/>
            </a:p>
          </p:txBody>
        </p:sp>
        <p:sp>
          <p:nvSpPr>
            <p:cNvPr id="121135" name="Line 257"/>
            <p:cNvSpPr>
              <a:spLocks noChangeShapeType="1"/>
            </p:cNvSpPr>
            <p:nvPr/>
          </p:nvSpPr>
          <p:spPr bwMode="auto">
            <a:xfrm flipH="1" flipV="1">
              <a:off x="2457" y="1580"/>
              <a:ext cx="20" cy="9"/>
            </a:xfrm>
            <a:prstGeom prst="line">
              <a:avLst/>
            </a:prstGeom>
            <a:noFill/>
            <a:ln w="17463">
              <a:solidFill>
                <a:srgbClr val="000000"/>
              </a:solidFill>
              <a:round/>
              <a:headEnd/>
              <a:tailEnd/>
            </a:ln>
          </p:spPr>
          <p:txBody>
            <a:bodyPr/>
            <a:lstStyle/>
            <a:p>
              <a:endParaRPr lang="nl-NL"/>
            </a:p>
          </p:txBody>
        </p:sp>
        <p:sp>
          <p:nvSpPr>
            <p:cNvPr id="121136" name="Line 258"/>
            <p:cNvSpPr>
              <a:spLocks noChangeShapeType="1"/>
            </p:cNvSpPr>
            <p:nvPr/>
          </p:nvSpPr>
          <p:spPr bwMode="auto">
            <a:xfrm flipH="1" flipV="1">
              <a:off x="2417" y="1563"/>
              <a:ext cx="20" cy="9"/>
            </a:xfrm>
            <a:prstGeom prst="line">
              <a:avLst/>
            </a:prstGeom>
            <a:noFill/>
            <a:ln w="17463">
              <a:solidFill>
                <a:srgbClr val="000000"/>
              </a:solidFill>
              <a:round/>
              <a:headEnd/>
              <a:tailEnd/>
            </a:ln>
          </p:spPr>
          <p:txBody>
            <a:bodyPr/>
            <a:lstStyle/>
            <a:p>
              <a:endParaRPr lang="nl-NL"/>
            </a:p>
          </p:txBody>
        </p:sp>
        <p:sp>
          <p:nvSpPr>
            <p:cNvPr id="121137" name="Line 259"/>
            <p:cNvSpPr>
              <a:spLocks noChangeShapeType="1"/>
            </p:cNvSpPr>
            <p:nvPr/>
          </p:nvSpPr>
          <p:spPr bwMode="auto">
            <a:xfrm flipH="1" flipV="1">
              <a:off x="2386" y="1550"/>
              <a:ext cx="11" cy="4"/>
            </a:xfrm>
            <a:prstGeom prst="line">
              <a:avLst/>
            </a:prstGeom>
            <a:noFill/>
            <a:ln w="17463">
              <a:solidFill>
                <a:srgbClr val="000000"/>
              </a:solidFill>
              <a:round/>
              <a:headEnd/>
              <a:tailEnd/>
            </a:ln>
          </p:spPr>
          <p:txBody>
            <a:bodyPr/>
            <a:lstStyle/>
            <a:p>
              <a:endParaRPr lang="nl-NL"/>
            </a:p>
          </p:txBody>
        </p:sp>
        <p:sp>
          <p:nvSpPr>
            <p:cNvPr id="121138" name="Line 260"/>
            <p:cNvSpPr>
              <a:spLocks noChangeShapeType="1"/>
            </p:cNvSpPr>
            <p:nvPr/>
          </p:nvSpPr>
          <p:spPr bwMode="auto">
            <a:xfrm flipH="1" flipV="1">
              <a:off x="2499" y="1730"/>
              <a:ext cx="18" cy="12"/>
            </a:xfrm>
            <a:prstGeom prst="line">
              <a:avLst/>
            </a:prstGeom>
            <a:noFill/>
            <a:ln w="17463">
              <a:solidFill>
                <a:srgbClr val="000000"/>
              </a:solidFill>
              <a:round/>
              <a:headEnd/>
              <a:tailEnd/>
            </a:ln>
          </p:spPr>
          <p:txBody>
            <a:bodyPr/>
            <a:lstStyle/>
            <a:p>
              <a:endParaRPr lang="nl-NL"/>
            </a:p>
          </p:txBody>
        </p:sp>
        <p:sp>
          <p:nvSpPr>
            <p:cNvPr id="121139" name="Line 261"/>
            <p:cNvSpPr>
              <a:spLocks noChangeShapeType="1"/>
            </p:cNvSpPr>
            <p:nvPr/>
          </p:nvSpPr>
          <p:spPr bwMode="auto">
            <a:xfrm flipH="1" flipV="1">
              <a:off x="2463" y="1708"/>
              <a:ext cx="17" cy="12"/>
            </a:xfrm>
            <a:prstGeom prst="line">
              <a:avLst/>
            </a:prstGeom>
            <a:noFill/>
            <a:ln w="17463">
              <a:solidFill>
                <a:srgbClr val="000000"/>
              </a:solidFill>
              <a:round/>
              <a:headEnd/>
              <a:tailEnd/>
            </a:ln>
          </p:spPr>
          <p:txBody>
            <a:bodyPr/>
            <a:lstStyle/>
            <a:p>
              <a:endParaRPr lang="nl-NL"/>
            </a:p>
          </p:txBody>
        </p:sp>
        <p:sp>
          <p:nvSpPr>
            <p:cNvPr id="121140" name="Line 262"/>
            <p:cNvSpPr>
              <a:spLocks noChangeShapeType="1"/>
            </p:cNvSpPr>
            <p:nvPr/>
          </p:nvSpPr>
          <p:spPr bwMode="auto">
            <a:xfrm flipH="1" flipV="1">
              <a:off x="2426" y="1686"/>
              <a:ext cx="18" cy="12"/>
            </a:xfrm>
            <a:prstGeom prst="line">
              <a:avLst/>
            </a:prstGeom>
            <a:noFill/>
            <a:ln w="17463">
              <a:solidFill>
                <a:srgbClr val="000000"/>
              </a:solidFill>
              <a:round/>
              <a:headEnd/>
              <a:tailEnd/>
            </a:ln>
          </p:spPr>
          <p:txBody>
            <a:bodyPr/>
            <a:lstStyle/>
            <a:p>
              <a:endParaRPr lang="nl-NL"/>
            </a:p>
          </p:txBody>
        </p:sp>
        <p:sp>
          <p:nvSpPr>
            <p:cNvPr id="121141" name="Line 263"/>
            <p:cNvSpPr>
              <a:spLocks noChangeShapeType="1"/>
            </p:cNvSpPr>
            <p:nvPr/>
          </p:nvSpPr>
          <p:spPr bwMode="auto">
            <a:xfrm flipH="1" flipV="1">
              <a:off x="2389" y="1664"/>
              <a:ext cx="18" cy="12"/>
            </a:xfrm>
            <a:prstGeom prst="line">
              <a:avLst/>
            </a:prstGeom>
            <a:noFill/>
            <a:ln w="17463">
              <a:solidFill>
                <a:srgbClr val="000000"/>
              </a:solidFill>
              <a:round/>
              <a:headEnd/>
              <a:tailEnd/>
            </a:ln>
          </p:spPr>
          <p:txBody>
            <a:bodyPr/>
            <a:lstStyle/>
            <a:p>
              <a:endParaRPr lang="nl-NL"/>
            </a:p>
          </p:txBody>
        </p:sp>
        <p:sp>
          <p:nvSpPr>
            <p:cNvPr id="121142" name="Freeform 264"/>
            <p:cNvSpPr>
              <a:spLocks/>
            </p:cNvSpPr>
            <p:nvPr/>
          </p:nvSpPr>
          <p:spPr bwMode="auto">
            <a:xfrm>
              <a:off x="564" y="1719"/>
              <a:ext cx="577" cy="124"/>
            </a:xfrm>
            <a:custGeom>
              <a:avLst/>
              <a:gdLst>
                <a:gd name="T0" fmla="*/ 505 w 577"/>
                <a:gd name="T1" fmla="*/ 124 h 124"/>
                <a:gd name="T2" fmla="*/ 520 w 577"/>
                <a:gd name="T3" fmla="*/ 122 h 124"/>
                <a:gd name="T4" fmla="*/ 536 w 577"/>
                <a:gd name="T5" fmla="*/ 117 h 124"/>
                <a:gd name="T6" fmla="*/ 549 w 577"/>
                <a:gd name="T7" fmla="*/ 111 h 124"/>
                <a:gd name="T8" fmla="*/ 560 w 577"/>
                <a:gd name="T9" fmla="*/ 100 h 124"/>
                <a:gd name="T10" fmla="*/ 569 w 577"/>
                <a:gd name="T11" fmla="*/ 89 h 124"/>
                <a:gd name="T12" fmla="*/ 575 w 577"/>
                <a:gd name="T13" fmla="*/ 75 h 124"/>
                <a:gd name="T14" fmla="*/ 577 w 577"/>
                <a:gd name="T15" fmla="*/ 62 h 124"/>
                <a:gd name="T16" fmla="*/ 575 w 577"/>
                <a:gd name="T17" fmla="*/ 48 h 124"/>
                <a:gd name="T18" fmla="*/ 569 w 577"/>
                <a:gd name="T19" fmla="*/ 35 h 124"/>
                <a:gd name="T20" fmla="*/ 560 w 577"/>
                <a:gd name="T21" fmla="*/ 23 h 124"/>
                <a:gd name="T22" fmla="*/ 549 w 577"/>
                <a:gd name="T23" fmla="*/ 13 h 124"/>
                <a:gd name="T24" fmla="*/ 536 w 577"/>
                <a:gd name="T25" fmla="*/ 6 h 124"/>
                <a:gd name="T26" fmla="*/ 520 w 577"/>
                <a:gd name="T27" fmla="*/ 2 h 124"/>
                <a:gd name="T28" fmla="*/ 505 w 577"/>
                <a:gd name="T29" fmla="*/ 0 h 124"/>
                <a:gd name="T30" fmla="*/ 72 w 577"/>
                <a:gd name="T31" fmla="*/ 0 h 124"/>
                <a:gd name="T32" fmla="*/ 55 w 577"/>
                <a:gd name="T33" fmla="*/ 2 h 124"/>
                <a:gd name="T34" fmla="*/ 41 w 577"/>
                <a:gd name="T35" fmla="*/ 6 h 124"/>
                <a:gd name="T36" fmla="*/ 26 w 577"/>
                <a:gd name="T37" fmla="*/ 13 h 124"/>
                <a:gd name="T38" fmla="*/ 15 w 577"/>
                <a:gd name="T39" fmla="*/ 23 h 124"/>
                <a:gd name="T40" fmla="*/ 6 w 577"/>
                <a:gd name="T41" fmla="*/ 35 h 124"/>
                <a:gd name="T42" fmla="*/ 1 w 577"/>
                <a:gd name="T43" fmla="*/ 48 h 124"/>
                <a:gd name="T44" fmla="*/ 0 w 577"/>
                <a:gd name="T45" fmla="*/ 62 h 124"/>
                <a:gd name="T46" fmla="*/ 1 w 577"/>
                <a:gd name="T47" fmla="*/ 75 h 124"/>
                <a:gd name="T48" fmla="*/ 6 w 577"/>
                <a:gd name="T49" fmla="*/ 89 h 124"/>
                <a:gd name="T50" fmla="*/ 15 w 577"/>
                <a:gd name="T51" fmla="*/ 100 h 124"/>
                <a:gd name="T52" fmla="*/ 26 w 577"/>
                <a:gd name="T53" fmla="*/ 111 h 124"/>
                <a:gd name="T54" fmla="*/ 41 w 577"/>
                <a:gd name="T55" fmla="*/ 117 h 124"/>
                <a:gd name="T56" fmla="*/ 55 w 577"/>
                <a:gd name="T57" fmla="*/ 122 h 124"/>
                <a:gd name="T58" fmla="*/ 72 w 577"/>
                <a:gd name="T59" fmla="*/ 124 h 124"/>
                <a:gd name="T60" fmla="*/ 505 w 577"/>
                <a:gd name="T61" fmla="*/ 124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0" y="122"/>
                  </a:lnTo>
                  <a:lnTo>
                    <a:pt x="536" y="117"/>
                  </a:lnTo>
                  <a:lnTo>
                    <a:pt x="549" y="111"/>
                  </a:lnTo>
                  <a:lnTo>
                    <a:pt x="560" y="100"/>
                  </a:lnTo>
                  <a:lnTo>
                    <a:pt x="569" y="89"/>
                  </a:lnTo>
                  <a:lnTo>
                    <a:pt x="575" y="75"/>
                  </a:lnTo>
                  <a:lnTo>
                    <a:pt x="577" y="62"/>
                  </a:lnTo>
                  <a:lnTo>
                    <a:pt x="575" y="48"/>
                  </a:lnTo>
                  <a:lnTo>
                    <a:pt x="569" y="35"/>
                  </a:lnTo>
                  <a:lnTo>
                    <a:pt x="560" y="23"/>
                  </a:lnTo>
                  <a:lnTo>
                    <a:pt x="549" y="13"/>
                  </a:lnTo>
                  <a:lnTo>
                    <a:pt x="536" y="6"/>
                  </a:lnTo>
                  <a:lnTo>
                    <a:pt x="520" y="2"/>
                  </a:lnTo>
                  <a:lnTo>
                    <a:pt x="505" y="0"/>
                  </a:lnTo>
                  <a:lnTo>
                    <a:pt x="72" y="0"/>
                  </a:lnTo>
                  <a:lnTo>
                    <a:pt x="55" y="2"/>
                  </a:lnTo>
                  <a:lnTo>
                    <a:pt x="41" y="6"/>
                  </a:lnTo>
                  <a:lnTo>
                    <a:pt x="26" y="13"/>
                  </a:lnTo>
                  <a:lnTo>
                    <a:pt x="15" y="23"/>
                  </a:lnTo>
                  <a:lnTo>
                    <a:pt x="6" y="35"/>
                  </a:lnTo>
                  <a:lnTo>
                    <a:pt x="1" y="48"/>
                  </a:lnTo>
                  <a:lnTo>
                    <a:pt x="0" y="62"/>
                  </a:lnTo>
                  <a:lnTo>
                    <a:pt x="1" y="75"/>
                  </a:lnTo>
                  <a:lnTo>
                    <a:pt x="6" y="89"/>
                  </a:lnTo>
                  <a:lnTo>
                    <a:pt x="15" y="100"/>
                  </a:lnTo>
                  <a:lnTo>
                    <a:pt x="26" y="111"/>
                  </a:lnTo>
                  <a:lnTo>
                    <a:pt x="41" y="117"/>
                  </a:lnTo>
                  <a:lnTo>
                    <a:pt x="55" y="122"/>
                  </a:lnTo>
                  <a:lnTo>
                    <a:pt x="72" y="124"/>
                  </a:lnTo>
                  <a:lnTo>
                    <a:pt x="505" y="124"/>
                  </a:lnTo>
                  <a:close/>
                </a:path>
              </a:pathLst>
            </a:custGeom>
            <a:solidFill>
              <a:srgbClr val="FFBFBF"/>
            </a:solidFill>
            <a:ln w="3175">
              <a:solidFill>
                <a:srgbClr val="000000"/>
              </a:solidFill>
              <a:round/>
              <a:headEnd/>
              <a:tailEnd/>
            </a:ln>
          </p:spPr>
          <p:txBody>
            <a:bodyPr/>
            <a:lstStyle/>
            <a:p>
              <a:endParaRPr lang="nl-NL"/>
            </a:p>
          </p:txBody>
        </p:sp>
        <p:sp>
          <p:nvSpPr>
            <p:cNvPr id="121143" name="Rectangle 265"/>
            <p:cNvSpPr>
              <a:spLocks noChangeArrowheads="1"/>
            </p:cNvSpPr>
            <p:nvPr/>
          </p:nvSpPr>
          <p:spPr bwMode="auto">
            <a:xfrm>
              <a:off x="725" y="1742"/>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21144" name="Freeform 266"/>
            <p:cNvSpPr>
              <a:spLocks/>
            </p:cNvSpPr>
            <p:nvPr/>
          </p:nvSpPr>
          <p:spPr bwMode="auto">
            <a:xfrm>
              <a:off x="589" y="1690"/>
              <a:ext cx="577" cy="124"/>
            </a:xfrm>
            <a:custGeom>
              <a:avLst/>
              <a:gdLst>
                <a:gd name="T0" fmla="*/ 505 w 577"/>
                <a:gd name="T1" fmla="*/ 124 h 124"/>
                <a:gd name="T2" fmla="*/ 522 w 577"/>
                <a:gd name="T3" fmla="*/ 124 h 124"/>
                <a:gd name="T4" fmla="*/ 536 w 577"/>
                <a:gd name="T5" fmla="*/ 119 h 124"/>
                <a:gd name="T6" fmla="*/ 551 w 577"/>
                <a:gd name="T7" fmla="*/ 111 h 124"/>
                <a:gd name="T8" fmla="*/ 562 w 577"/>
                <a:gd name="T9" fmla="*/ 102 h 124"/>
                <a:gd name="T10" fmla="*/ 571 w 577"/>
                <a:gd name="T11" fmla="*/ 90 h 124"/>
                <a:gd name="T12" fmla="*/ 576 w 577"/>
                <a:gd name="T13" fmla="*/ 77 h 124"/>
                <a:gd name="T14" fmla="*/ 577 w 577"/>
                <a:gd name="T15" fmla="*/ 62 h 124"/>
                <a:gd name="T16" fmla="*/ 576 w 577"/>
                <a:gd name="T17" fmla="*/ 49 h 124"/>
                <a:gd name="T18" fmla="*/ 571 w 577"/>
                <a:gd name="T19" fmla="*/ 36 h 124"/>
                <a:gd name="T20" fmla="*/ 562 w 577"/>
                <a:gd name="T21" fmla="*/ 24 h 124"/>
                <a:gd name="T22" fmla="*/ 551 w 577"/>
                <a:gd name="T23" fmla="*/ 14 h 124"/>
                <a:gd name="T24" fmla="*/ 536 w 577"/>
                <a:gd name="T25" fmla="*/ 7 h 124"/>
                <a:gd name="T26" fmla="*/ 522 w 577"/>
                <a:gd name="T27" fmla="*/ 2 h 124"/>
                <a:gd name="T28" fmla="*/ 505 w 577"/>
                <a:gd name="T29" fmla="*/ 0 h 124"/>
                <a:gd name="T30" fmla="*/ 72 w 577"/>
                <a:gd name="T31" fmla="*/ 0 h 124"/>
                <a:gd name="T32" fmla="*/ 57 w 577"/>
                <a:gd name="T33" fmla="*/ 2 h 124"/>
                <a:gd name="T34" fmla="*/ 41 w 577"/>
                <a:gd name="T35" fmla="*/ 7 h 124"/>
                <a:gd name="T36" fmla="*/ 28 w 577"/>
                <a:gd name="T37" fmla="*/ 14 h 124"/>
                <a:gd name="T38" fmla="*/ 17 w 577"/>
                <a:gd name="T39" fmla="*/ 24 h 124"/>
                <a:gd name="T40" fmla="*/ 8 w 577"/>
                <a:gd name="T41" fmla="*/ 36 h 124"/>
                <a:gd name="T42" fmla="*/ 3 w 577"/>
                <a:gd name="T43" fmla="*/ 49 h 124"/>
                <a:gd name="T44" fmla="*/ 0 w 577"/>
                <a:gd name="T45" fmla="*/ 62 h 124"/>
                <a:gd name="T46" fmla="*/ 3 w 577"/>
                <a:gd name="T47" fmla="*/ 77 h 124"/>
                <a:gd name="T48" fmla="*/ 8 w 577"/>
                <a:gd name="T49" fmla="*/ 90 h 124"/>
                <a:gd name="T50" fmla="*/ 17 w 577"/>
                <a:gd name="T51" fmla="*/ 102 h 124"/>
                <a:gd name="T52" fmla="*/ 28 w 577"/>
                <a:gd name="T53" fmla="*/ 111 h 124"/>
                <a:gd name="T54" fmla="*/ 41 w 577"/>
                <a:gd name="T55" fmla="*/ 119 h 124"/>
                <a:gd name="T56" fmla="*/ 57 w 577"/>
                <a:gd name="T57" fmla="*/ 124 h 124"/>
                <a:gd name="T58" fmla="*/ 72 w 577"/>
                <a:gd name="T59" fmla="*/ 124 h 124"/>
                <a:gd name="T60" fmla="*/ 505 w 577"/>
                <a:gd name="T61" fmla="*/ 124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4"/>
                <a:gd name="T95" fmla="*/ 577 w 57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4">
                  <a:moveTo>
                    <a:pt x="505" y="124"/>
                  </a:moveTo>
                  <a:lnTo>
                    <a:pt x="522" y="124"/>
                  </a:lnTo>
                  <a:lnTo>
                    <a:pt x="536" y="119"/>
                  </a:lnTo>
                  <a:lnTo>
                    <a:pt x="551" y="111"/>
                  </a:lnTo>
                  <a:lnTo>
                    <a:pt x="562" y="102"/>
                  </a:lnTo>
                  <a:lnTo>
                    <a:pt x="571" y="90"/>
                  </a:lnTo>
                  <a:lnTo>
                    <a:pt x="576" y="77"/>
                  </a:lnTo>
                  <a:lnTo>
                    <a:pt x="577" y="62"/>
                  </a:lnTo>
                  <a:lnTo>
                    <a:pt x="576" y="49"/>
                  </a:lnTo>
                  <a:lnTo>
                    <a:pt x="571" y="36"/>
                  </a:lnTo>
                  <a:lnTo>
                    <a:pt x="562" y="24"/>
                  </a:lnTo>
                  <a:lnTo>
                    <a:pt x="551" y="14"/>
                  </a:lnTo>
                  <a:lnTo>
                    <a:pt x="536" y="7"/>
                  </a:lnTo>
                  <a:lnTo>
                    <a:pt x="522" y="2"/>
                  </a:lnTo>
                  <a:lnTo>
                    <a:pt x="505" y="0"/>
                  </a:lnTo>
                  <a:lnTo>
                    <a:pt x="72" y="0"/>
                  </a:lnTo>
                  <a:lnTo>
                    <a:pt x="57" y="2"/>
                  </a:lnTo>
                  <a:lnTo>
                    <a:pt x="41" y="7"/>
                  </a:lnTo>
                  <a:lnTo>
                    <a:pt x="28" y="14"/>
                  </a:lnTo>
                  <a:lnTo>
                    <a:pt x="17" y="24"/>
                  </a:lnTo>
                  <a:lnTo>
                    <a:pt x="8" y="36"/>
                  </a:lnTo>
                  <a:lnTo>
                    <a:pt x="3" y="49"/>
                  </a:lnTo>
                  <a:lnTo>
                    <a:pt x="0" y="62"/>
                  </a:lnTo>
                  <a:lnTo>
                    <a:pt x="3" y="77"/>
                  </a:lnTo>
                  <a:lnTo>
                    <a:pt x="8" y="90"/>
                  </a:lnTo>
                  <a:lnTo>
                    <a:pt x="17" y="102"/>
                  </a:lnTo>
                  <a:lnTo>
                    <a:pt x="28" y="111"/>
                  </a:lnTo>
                  <a:lnTo>
                    <a:pt x="41" y="119"/>
                  </a:lnTo>
                  <a:lnTo>
                    <a:pt x="57" y="124"/>
                  </a:lnTo>
                  <a:lnTo>
                    <a:pt x="72" y="124"/>
                  </a:lnTo>
                  <a:lnTo>
                    <a:pt x="505" y="124"/>
                  </a:lnTo>
                  <a:close/>
                </a:path>
              </a:pathLst>
            </a:custGeom>
            <a:solidFill>
              <a:srgbClr val="FFBFBF"/>
            </a:solidFill>
            <a:ln w="3175">
              <a:solidFill>
                <a:srgbClr val="000000"/>
              </a:solidFill>
              <a:round/>
              <a:headEnd/>
              <a:tailEnd/>
            </a:ln>
          </p:spPr>
          <p:txBody>
            <a:bodyPr/>
            <a:lstStyle/>
            <a:p>
              <a:endParaRPr lang="nl-NL"/>
            </a:p>
          </p:txBody>
        </p:sp>
        <p:sp>
          <p:nvSpPr>
            <p:cNvPr id="121145" name="Rectangle 267"/>
            <p:cNvSpPr>
              <a:spLocks noChangeArrowheads="1"/>
            </p:cNvSpPr>
            <p:nvPr/>
          </p:nvSpPr>
          <p:spPr bwMode="auto">
            <a:xfrm>
              <a:off x="752" y="1713"/>
              <a:ext cx="286"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Executors</a:t>
              </a:r>
              <a:endParaRPr lang="en-US" altLang="zh-CN" sz="3200" b="1" i="0">
                <a:ea typeface="宋体" pitchFamily="2" charset="-122"/>
              </a:endParaRPr>
            </a:p>
          </p:txBody>
        </p:sp>
        <p:sp>
          <p:nvSpPr>
            <p:cNvPr id="121146" name="Freeform 268"/>
            <p:cNvSpPr>
              <a:spLocks/>
            </p:cNvSpPr>
            <p:nvPr/>
          </p:nvSpPr>
          <p:spPr bwMode="auto">
            <a:xfrm>
              <a:off x="616" y="1662"/>
              <a:ext cx="577" cy="125"/>
            </a:xfrm>
            <a:custGeom>
              <a:avLst/>
              <a:gdLst>
                <a:gd name="T0" fmla="*/ 505 w 577"/>
                <a:gd name="T1" fmla="*/ 125 h 125"/>
                <a:gd name="T2" fmla="*/ 520 w 577"/>
                <a:gd name="T3" fmla="*/ 123 h 125"/>
                <a:gd name="T4" fmla="*/ 536 w 577"/>
                <a:gd name="T5" fmla="*/ 118 h 125"/>
                <a:gd name="T6" fmla="*/ 549 w 577"/>
                <a:gd name="T7" fmla="*/ 111 h 125"/>
                <a:gd name="T8" fmla="*/ 562 w 577"/>
                <a:gd name="T9" fmla="*/ 101 h 125"/>
                <a:gd name="T10" fmla="*/ 569 w 577"/>
                <a:gd name="T11" fmla="*/ 89 h 125"/>
                <a:gd name="T12" fmla="*/ 575 w 577"/>
                <a:gd name="T13" fmla="*/ 76 h 125"/>
                <a:gd name="T14" fmla="*/ 577 w 577"/>
                <a:gd name="T15" fmla="*/ 63 h 125"/>
                <a:gd name="T16" fmla="*/ 575 w 577"/>
                <a:gd name="T17" fmla="*/ 48 h 125"/>
                <a:gd name="T18" fmla="*/ 569 w 577"/>
                <a:gd name="T19" fmla="*/ 36 h 125"/>
                <a:gd name="T20" fmla="*/ 562 w 577"/>
                <a:gd name="T21" fmla="*/ 23 h 125"/>
                <a:gd name="T22" fmla="*/ 549 w 577"/>
                <a:gd name="T23" fmla="*/ 14 h 125"/>
                <a:gd name="T24" fmla="*/ 536 w 577"/>
                <a:gd name="T25" fmla="*/ 6 h 125"/>
                <a:gd name="T26" fmla="*/ 520 w 577"/>
                <a:gd name="T27" fmla="*/ 1 h 125"/>
                <a:gd name="T28" fmla="*/ 505 w 577"/>
                <a:gd name="T29" fmla="*/ 0 h 125"/>
                <a:gd name="T30" fmla="*/ 72 w 577"/>
                <a:gd name="T31" fmla="*/ 0 h 125"/>
                <a:gd name="T32" fmla="*/ 57 w 577"/>
                <a:gd name="T33" fmla="*/ 1 h 125"/>
                <a:gd name="T34" fmla="*/ 41 w 577"/>
                <a:gd name="T35" fmla="*/ 6 h 125"/>
                <a:gd name="T36" fmla="*/ 28 w 577"/>
                <a:gd name="T37" fmla="*/ 14 h 125"/>
                <a:gd name="T38" fmla="*/ 15 w 577"/>
                <a:gd name="T39" fmla="*/ 23 h 125"/>
                <a:gd name="T40" fmla="*/ 8 w 577"/>
                <a:gd name="T41" fmla="*/ 36 h 125"/>
                <a:gd name="T42" fmla="*/ 2 w 577"/>
                <a:gd name="T43" fmla="*/ 48 h 125"/>
                <a:gd name="T44" fmla="*/ 0 w 577"/>
                <a:gd name="T45" fmla="*/ 63 h 125"/>
                <a:gd name="T46" fmla="*/ 2 w 577"/>
                <a:gd name="T47" fmla="*/ 76 h 125"/>
                <a:gd name="T48" fmla="*/ 8 w 577"/>
                <a:gd name="T49" fmla="*/ 89 h 125"/>
                <a:gd name="T50" fmla="*/ 15 w 577"/>
                <a:gd name="T51" fmla="*/ 101 h 125"/>
                <a:gd name="T52" fmla="*/ 28 w 577"/>
                <a:gd name="T53" fmla="*/ 111 h 125"/>
                <a:gd name="T54" fmla="*/ 41 w 577"/>
                <a:gd name="T55" fmla="*/ 118 h 125"/>
                <a:gd name="T56" fmla="*/ 57 w 577"/>
                <a:gd name="T57" fmla="*/ 123 h 125"/>
                <a:gd name="T58" fmla="*/ 72 w 577"/>
                <a:gd name="T59" fmla="*/ 125 h 125"/>
                <a:gd name="T60" fmla="*/ 505 w 577"/>
                <a:gd name="T61" fmla="*/ 125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7"/>
                <a:gd name="T94" fmla="*/ 0 h 125"/>
                <a:gd name="T95" fmla="*/ 577 w 577"/>
                <a:gd name="T96" fmla="*/ 125 h 1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7" h="125">
                  <a:moveTo>
                    <a:pt x="505" y="125"/>
                  </a:moveTo>
                  <a:lnTo>
                    <a:pt x="520" y="123"/>
                  </a:lnTo>
                  <a:lnTo>
                    <a:pt x="536" y="118"/>
                  </a:lnTo>
                  <a:lnTo>
                    <a:pt x="549" y="111"/>
                  </a:lnTo>
                  <a:lnTo>
                    <a:pt x="562" y="101"/>
                  </a:lnTo>
                  <a:lnTo>
                    <a:pt x="569" y="89"/>
                  </a:lnTo>
                  <a:lnTo>
                    <a:pt x="575" y="76"/>
                  </a:lnTo>
                  <a:lnTo>
                    <a:pt x="577" y="63"/>
                  </a:lnTo>
                  <a:lnTo>
                    <a:pt x="575" y="48"/>
                  </a:lnTo>
                  <a:lnTo>
                    <a:pt x="569" y="36"/>
                  </a:lnTo>
                  <a:lnTo>
                    <a:pt x="562" y="23"/>
                  </a:lnTo>
                  <a:lnTo>
                    <a:pt x="549" y="14"/>
                  </a:lnTo>
                  <a:lnTo>
                    <a:pt x="536" y="6"/>
                  </a:lnTo>
                  <a:lnTo>
                    <a:pt x="520" y="1"/>
                  </a:lnTo>
                  <a:lnTo>
                    <a:pt x="505" y="0"/>
                  </a:lnTo>
                  <a:lnTo>
                    <a:pt x="72" y="0"/>
                  </a:lnTo>
                  <a:lnTo>
                    <a:pt x="57" y="1"/>
                  </a:lnTo>
                  <a:lnTo>
                    <a:pt x="41" y="6"/>
                  </a:lnTo>
                  <a:lnTo>
                    <a:pt x="28" y="14"/>
                  </a:lnTo>
                  <a:lnTo>
                    <a:pt x="15" y="23"/>
                  </a:lnTo>
                  <a:lnTo>
                    <a:pt x="8" y="36"/>
                  </a:lnTo>
                  <a:lnTo>
                    <a:pt x="2" y="48"/>
                  </a:lnTo>
                  <a:lnTo>
                    <a:pt x="0" y="63"/>
                  </a:lnTo>
                  <a:lnTo>
                    <a:pt x="2" y="76"/>
                  </a:lnTo>
                  <a:lnTo>
                    <a:pt x="8" y="89"/>
                  </a:lnTo>
                  <a:lnTo>
                    <a:pt x="15" y="101"/>
                  </a:lnTo>
                  <a:lnTo>
                    <a:pt x="28" y="111"/>
                  </a:lnTo>
                  <a:lnTo>
                    <a:pt x="41" y="118"/>
                  </a:lnTo>
                  <a:lnTo>
                    <a:pt x="57" y="123"/>
                  </a:lnTo>
                  <a:lnTo>
                    <a:pt x="72" y="125"/>
                  </a:lnTo>
                  <a:lnTo>
                    <a:pt x="505" y="125"/>
                  </a:lnTo>
                  <a:close/>
                </a:path>
              </a:pathLst>
            </a:custGeom>
            <a:solidFill>
              <a:srgbClr val="FFBFBF"/>
            </a:solidFill>
            <a:ln w="3175">
              <a:solidFill>
                <a:srgbClr val="000000"/>
              </a:solidFill>
              <a:round/>
              <a:headEnd/>
              <a:tailEnd/>
            </a:ln>
          </p:spPr>
          <p:txBody>
            <a:bodyPr/>
            <a:lstStyle/>
            <a:p>
              <a:endParaRPr lang="nl-NL"/>
            </a:p>
          </p:txBody>
        </p:sp>
        <p:sp>
          <p:nvSpPr>
            <p:cNvPr id="121147" name="Rectangle 269"/>
            <p:cNvSpPr>
              <a:spLocks noChangeArrowheads="1"/>
            </p:cNvSpPr>
            <p:nvPr/>
          </p:nvSpPr>
          <p:spPr bwMode="auto">
            <a:xfrm>
              <a:off x="716" y="1667"/>
              <a:ext cx="426" cy="115"/>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200" i="0">
                  <a:solidFill>
                    <a:srgbClr val="000000"/>
                  </a:solidFill>
                  <a:ea typeface="宋体" pitchFamily="2" charset="-122"/>
                </a:rPr>
                <a:t>Executors</a:t>
              </a:r>
              <a:endParaRPr lang="en-US" altLang="zh-CN" sz="3200" b="1" i="0">
                <a:ea typeface="宋体" pitchFamily="2" charset="-122"/>
              </a:endParaRPr>
            </a:p>
          </p:txBody>
        </p:sp>
        <p:sp>
          <p:nvSpPr>
            <p:cNvPr id="121148" name="Line 270"/>
            <p:cNvSpPr>
              <a:spLocks noChangeShapeType="1"/>
            </p:cNvSpPr>
            <p:nvPr/>
          </p:nvSpPr>
          <p:spPr bwMode="auto">
            <a:xfrm>
              <a:off x="131" y="2057"/>
              <a:ext cx="120" cy="1"/>
            </a:xfrm>
            <a:prstGeom prst="line">
              <a:avLst/>
            </a:prstGeom>
            <a:noFill/>
            <a:ln w="17463">
              <a:solidFill>
                <a:srgbClr val="000000"/>
              </a:solidFill>
              <a:round/>
              <a:headEnd/>
              <a:tailEnd/>
            </a:ln>
          </p:spPr>
          <p:txBody>
            <a:bodyPr/>
            <a:lstStyle/>
            <a:p>
              <a:endParaRPr lang="nl-NL"/>
            </a:p>
          </p:txBody>
        </p:sp>
        <p:sp>
          <p:nvSpPr>
            <p:cNvPr id="121149" name="Freeform 271"/>
            <p:cNvSpPr>
              <a:spLocks/>
            </p:cNvSpPr>
            <p:nvPr/>
          </p:nvSpPr>
          <p:spPr bwMode="auto">
            <a:xfrm>
              <a:off x="1324" y="2397"/>
              <a:ext cx="1154" cy="226"/>
            </a:xfrm>
            <a:custGeom>
              <a:avLst/>
              <a:gdLst>
                <a:gd name="T0" fmla="*/ 1023 w 1154"/>
                <a:gd name="T1" fmla="*/ 226 h 226"/>
                <a:gd name="T2" fmla="*/ 1046 w 1154"/>
                <a:gd name="T3" fmla="*/ 224 h 226"/>
                <a:gd name="T4" fmla="*/ 1068 w 1154"/>
                <a:gd name="T5" fmla="*/ 219 h 226"/>
                <a:gd name="T6" fmla="*/ 1089 w 1154"/>
                <a:gd name="T7" fmla="*/ 210 h 226"/>
                <a:gd name="T8" fmla="*/ 1108 w 1154"/>
                <a:gd name="T9" fmla="*/ 199 h 226"/>
                <a:gd name="T10" fmla="*/ 1123 w 1154"/>
                <a:gd name="T11" fmla="*/ 186 h 226"/>
                <a:gd name="T12" fmla="*/ 1137 w 1154"/>
                <a:gd name="T13" fmla="*/ 169 h 226"/>
                <a:gd name="T14" fmla="*/ 1147 w 1154"/>
                <a:gd name="T15" fmla="*/ 151 h 226"/>
                <a:gd name="T16" fmla="*/ 1152 w 1154"/>
                <a:gd name="T17" fmla="*/ 132 h 226"/>
                <a:gd name="T18" fmla="*/ 1154 w 1154"/>
                <a:gd name="T19" fmla="*/ 113 h 226"/>
                <a:gd name="T20" fmla="*/ 1154 w 1154"/>
                <a:gd name="T21" fmla="*/ 113 h 226"/>
                <a:gd name="T22" fmla="*/ 1152 w 1154"/>
                <a:gd name="T23" fmla="*/ 93 h 226"/>
                <a:gd name="T24" fmla="*/ 1147 w 1154"/>
                <a:gd name="T25" fmla="*/ 75 h 226"/>
                <a:gd name="T26" fmla="*/ 1137 w 1154"/>
                <a:gd name="T27" fmla="*/ 56 h 226"/>
                <a:gd name="T28" fmla="*/ 1123 w 1154"/>
                <a:gd name="T29" fmla="*/ 40 h 226"/>
                <a:gd name="T30" fmla="*/ 1108 w 1154"/>
                <a:gd name="T31" fmla="*/ 26 h 226"/>
                <a:gd name="T32" fmla="*/ 1089 w 1154"/>
                <a:gd name="T33" fmla="*/ 15 h 226"/>
                <a:gd name="T34" fmla="*/ 1068 w 1154"/>
                <a:gd name="T35" fmla="*/ 7 h 226"/>
                <a:gd name="T36" fmla="*/ 1046 w 1154"/>
                <a:gd name="T37" fmla="*/ 2 h 226"/>
                <a:gd name="T38" fmla="*/ 1023 w 1154"/>
                <a:gd name="T39" fmla="*/ 0 h 226"/>
                <a:gd name="T40" fmla="*/ 131 w 1154"/>
                <a:gd name="T41" fmla="*/ 0 h 226"/>
                <a:gd name="T42" fmla="*/ 109 w 1154"/>
                <a:gd name="T43" fmla="*/ 2 h 226"/>
                <a:gd name="T44" fmla="*/ 87 w 1154"/>
                <a:gd name="T45" fmla="*/ 7 h 226"/>
                <a:gd name="T46" fmla="*/ 66 w 1154"/>
                <a:gd name="T47" fmla="*/ 15 h 226"/>
                <a:gd name="T48" fmla="*/ 47 w 1154"/>
                <a:gd name="T49" fmla="*/ 26 h 226"/>
                <a:gd name="T50" fmla="*/ 31 w 1154"/>
                <a:gd name="T51" fmla="*/ 40 h 226"/>
                <a:gd name="T52" fmla="*/ 18 w 1154"/>
                <a:gd name="T53" fmla="*/ 56 h 226"/>
                <a:gd name="T54" fmla="*/ 8 w 1154"/>
                <a:gd name="T55" fmla="*/ 75 h 226"/>
                <a:gd name="T56" fmla="*/ 2 w 1154"/>
                <a:gd name="T57" fmla="*/ 93 h 226"/>
                <a:gd name="T58" fmla="*/ 0 w 1154"/>
                <a:gd name="T59" fmla="*/ 113 h 226"/>
                <a:gd name="T60" fmla="*/ 0 w 1154"/>
                <a:gd name="T61" fmla="*/ 113 h 226"/>
                <a:gd name="T62" fmla="*/ 2 w 1154"/>
                <a:gd name="T63" fmla="*/ 132 h 226"/>
                <a:gd name="T64" fmla="*/ 8 w 1154"/>
                <a:gd name="T65" fmla="*/ 151 h 226"/>
                <a:gd name="T66" fmla="*/ 18 w 1154"/>
                <a:gd name="T67" fmla="*/ 169 h 226"/>
                <a:gd name="T68" fmla="*/ 31 w 1154"/>
                <a:gd name="T69" fmla="*/ 186 h 226"/>
                <a:gd name="T70" fmla="*/ 47 w 1154"/>
                <a:gd name="T71" fmla="*/ 199 h 226"/>
                <a:gd name="T72" fmla="*/ 66 w 1154"/>
                <a:gd name="T73" fmla="*/ 210 h 226"/>
                <a:gd name="T74" fmla="*/ 87 w 1154"/>
                <a:gd name="T75" fmla="*/ 219 h 226"/>
                <a:gd name="T76" fmla="*/ 109 w 1154"/>
                <a:gd name="T77" fmla="*/ 224 h 226"/>
                <a:gd name="T78" fmla="*/ 131 w 1154"/>
                <a:gd name="T79" fmla="*/ 226 h 226"/>
                <a:gd name="T80" fmla="*/ 1023 w 1154"/>
                <a:gd name="T81" fmla="*/ 226 h 2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4"/>
                <a:gd name="T124" fmla="*/ 0 h 226"/>
                <a:gd name="T125" fmla="*/ 1154 w 1154"/>
                <a:gd name="T126" fmla="*/ 226 h 2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4" h="226">
                  <a:moveTo>
                    <a:pt x="1023" y="226"/>
                  </a:moveTo>
                  <a:lnTo>
                    <a:pt x="1046" y="224"/>
                  </a:lnTo>
                  <a:lnTo>
                    <a:pt x="1068" y="219"/>
                  </a:lnTo>
                  <a:lnTo>
                    <a:pt x="1089" y="210"/>
                  </a:lnTo>
                  <a:lnTo>
                    <a:pt x="1108" y="199"/>
                  </a:lnTo>
                  <a:lnTo>
                    <a:pt x="1123" y="186"/>
                  </a:lnTo>
                  <a:lnTo>
                    <a:pt x="1137" y="169"/>
                  </a:lnTo>
                  <a:lnTo>
                    <a:pt x="1147" y="151"/>
                  </a:lnTo>
                  <a:lnTo>
                    <a:pt x="1152" y="132"/>
                  </a:lnTo>
                  <a:lnTo>
                    <a:pt x="1154" y="113"/>
                  </a:lnTo>
                  <a:lnTo>
                    <a:pt x="1152" y="93"/>
                  </a:lnTo>
                  <a:lnTo>
                    <a:pt x="1147" y="75"/>
                  </a:lnTo>
                  <a:lnTo>
                    <a:pt x="1137" y="56"/>
                  </a:lnTo>
                  <a:lnTo>
                    <a:pt x="1123" y="40"/>
                  </a:lnTo>
                  <a:lnTo>
                    <a:pt x="1108" y="26"/>
                  </a:lnTo>
                  <a:lnTo>
                    <a:pt x="1089" y="15"/>
                  </a:lnTo>
                  <a:lnTo>
                    <a:pt x="1068" y="7"/>
                  </a:lnTo>
                  <a:lnTo>
                    <a:pt x="1046" y="2"/>
                  </a:lnTo>
                  <a:lnTo>
                    <a:pt x="1023" y="0"/>
                  </a:lnTo>
                  <a:lnTo>
                    <a:pt x="131" y="0"/>
                  </a:lnTo>
                  <a:lnTo>
                    <a:pt x="109" y="2"/>
                  </a:lnTo>
                  <a:lnTo>
                    <a:pt x="87" y="7"/>
                  </a:lnTo>
                  <a:lnTo>
                    <a:pt x="66" y="15"/>
                  </a:lnTo>
                  <a:lnTo>
                    <a:pt x="47" y="26"/>
                  </a:lnTo>
                  <a:lnTo>
                    <a:pt x="31" y="40"/>
                  </a:lnTo>
                  <a:lnTo>
                    <a:pt x="18" y="56"/>
                  </a:lnTo>
                  <a:lnTo>
                    <a:pt x="8" y="75"/>
                  </a:lnTo>
                  <a:lnTo>
                    <a:pt x="2" y="93"/>
                  </a:lnTo>
                  <a:lnTo>
                    <a:pt x="0" y="113"/>
                  </a:lnTo>
                  <a:lnTo>
                    <a:pt x="2" y="132"/>
                  </a:lnTo>
                  <a:lnTo>
                    <a:pt x="8" y="151"/>
                  </a:lnTo>
                  <a:lnTo>
                    <a:pt x="18" y="169"/>
                  </a:lnTo>
                  <a:lnTo>
                    <a:pt x="31" y="186"/>
                  </a:lnTo>
                  <a:lnTo>
                    <a:pt x="47" y="199"/>
                  </a:lnTo>
                  <a:lnTo>
                    <a:pt x="66" y="210"/>
                  </a:lnTo>
                  <a:lnTo>
                    <a:pt x="87" y="219"/>
                  </a:lnTo>
                  <a:lnTo>
                    <a:pt x="109" y="224"/>
                  </a:lnTo>
                  <a:lnTo>
                    <a:pt x="131" y="226"/>
                  </a:lnTo>
                  <a:lnTo>
                    <a:pt x="1023" y="226"/>
                  </a:lnTo>
                  <a:close/>
                </a:path>
              </a:pathLst>
            </a:custGeom>
            <a:solidFill>
              <a:srgbClr val="CCFFFF"/>
            </a:solidFill>
            <a:ln w="3175">
              <a:solidFill>
                <a:srgbClr val="000000"/>
              </a:solidFill>
              <a:round/>
              <a:headEnd/>
              <a:tailEnd/>
            </a:ln>
          </p:spPr>
          <p:txBody>
            <a:bodyPr/>
            <a:lstStyle/>
            <a:p>
              <a:endParaRPr lang="nl-NL"/>
            </a:p>
          </p:txBody>
        </p:sp>
        <p:sp>
          <p:nvSpPr>
            <p:cNvPr id="121150" name="Rectangle 272"/>
            <p:cNvSpPr>
              <a:spLocks noChangeArrowheads="1"/>
            </p:cNvSpPr>
            <p:nvPr/>
          </p:nvSpPr>
          <p:spPr bwMode="auto">
            <a:xfrm>
              <a:off x="1785" y="2329"/>
              <a:ext cx="304" cy="173"/>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i="0">
                  <a:solidFill>
                    <a:srgbClr val="000000"/>
                  </a:solidFill>
                  <a:ea typeface="宋体" pitchFamily="2" charset="-122"/>
                </a:rPr>
                <a:t>POA</a:t>
              </a:r>
              <a:endParaRPr lang="en-US" altLang="zh-CN" sz="3200" b="1" i="0">
                <a:ea typeface="宋体" pitchFamily="2" charset="-122"/>
              </a:endParaRPr>
            </a:p>
          </p:txBody>
        </p:sp>
        <p:sp>
          <p:nvSpPr>
            <p:cNvPr id="121151" name="Rectangle 273"/>
            <p:cNvSpPr>
              <a:spLocks noChangeArrowheads="1"/>
            </p:cNvSpPr>
            <p:nvPr/>
          </p:nvSpPr>
          <p:spPr bwMode="auto">
            <a:xfrm>
              <a:off x="713" y="2113"/>
              <a:ext cx="77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i="0">
                  <a:solidFill>
                    <a:srgbClr val="000000"/>
                  </a:solidFill>
                  <a:ea typeface="宋体" pitchFamily="2" charset="-122"/>
                </a:rPr>
                <a:t>EnterpriseComponent</a:t>
              </a:r>
              <a:endParaRPr lang="en-US" altLang="zh-CN" sz="3200" b="1" i="0">
                <a:ea typeface="宋体" pitchFamily="2" charset="-122"/>
              </a:endParaRPr>
            </a:p>
          </p:txBody>
        </p:sp>
        <p:sp>
          <p:nvSpPr>
            <p:cNvPr id="121152" name="Rectangle 274"/>
            <p:cNvSpPr>
              <a:spLocks noChangeArrowheads="1"/>
            </p:cNvSpPr>
            <p:nvPr/>
          </p:nvSpPr>
          <p:spPr bwMode="auto">
            <a:xfrm>
              <a:off x="1696" y="1544"/>
              <a:ext cx="367" cy="77"/>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800" i="0">
                  <a:solidFill>
                    <a:srgbClr val="000000"/>
                  </a:solidFill>
                  <a:ea typeface="宋体" pitchFamily="2" charset="-122"/>
                </a:rPr>
                <a:t>CCMContext</a:t>
              </a:r>
              <a:endParaRPr lang="en-US" altLang="zh-CN" sz="3200" b="1" i="0">
                <a:ea typeface="宋体" pitchFamily="2" charset="-122"/>
              </a:endParaRPr>
            </a:p>
          </p:txBody>
        </p:sp>
      </p:grpSp>
      <p:sp>
        <p:nvSpPr>
          <p:cNvPr id="120835" name="Rectangle 2"/>
          <p:cNvSpPr>
            <a:spLocks noGrp="1" noChangeArrowheads="1"/>
          </p:cNvSpPr>
          <p:nvPr>
            <p:ph type="title"/>
          </p:nvPr>
        </p:nvSpPr>
        <p:spPr>
          <a:xfrm>
            <a:off x="0" y="533400"/>
            <a:ext cx="9144000" cy="381000"/>
          </a:xfrm>
        </p:spPr>
        <p:txBody>
          <a:bodyPr/>
          <a:lstStyle/>
          <a:p>
            <a:pPr eaLnBrk="1" hangingPunct="1"/>
            <a:r>
              <a:rPr lang="en-US" altLang="zh-CN" sz="3200" smtClean="0">
                <a:ea typeface="宋体" pitchFamily="2" charset="-122"/>
              </a:rPr>
              <a:t>Executors (&amp; Servants) Are Hosted by Containers</a:t>
            </a:r>
          </a:p>
        </p:txBody>
      </p:sp>
      <p:sp>
        <p:nvSpPr>
          <p:cNvPr id="120836" name="Rectangle 3"/>
          <p:cNvSpPr>
            <a:spLocks noGrp="1" noChangeArrowheads="1"/>
          </p:cNvSpPr>
          <p:nvPr>
            <p:ph type="body" idx="1"/>
          </p:nvPr>
        </p:nvSpPr>
        <p:spPr>
          <a:xfrm>
            <a:off x="152400" y="990600"/>
            <a:ext cx="4356100" cy="5181600"/>
          </a:xfrm>
        </p:spPr>
        <p:txBody>
          <a:bodyPr/>
          <a:lstStyle/>
          <a:p>
            <a:pPr marL="174625" indent="-174625" eaLnBrk="1" hangingPunct="1">
              <a:spcBef>
                <a:spcPct val="35000"/>
              </a:spcBef>
            </a:pPr>
            <a:r>
              <a:rPr lang="en-US" altLang="zh-CN" sz="2000" smtClean="0">
                <a:ea typeface="宋体" pitchFamily="2" charset="-122"/>
              </a:rPr>
              <a:t>Containers intercept invocations on executors &amp; manage activation, security, transactions, persistency, etc.</a:t>
            </a:r>
          </a:p>
          <a:p>
            <a:pPr marL="174625" indent="-174625" eaLnBrk="1" hangingPunct="1">
              <a:spcBef>
                <a:spcPct val="35000"/>
              </a:spcBef>
            </a:pPr>
            <a:r>
              <a:rPr lang="en-US" altLang="zh-CN" sz="2000" smtClean="0">
                <a:ea typeface="宋体" pitchFamily="2" charset="-122"/>
              </a:rPr>
              <a:t>Component executors must implement a </a:t>
            </a:r>
            <a:r>
              <a:rPr lang="en-US" altLang="zh-CN" sz="2000" i="1" smtClean="0">
                <a:ea typeface="宋体" pitchFamily="2" charset="-122"/>
              </a:rPr>
              <a:t>local callback lifecycle interface</a:t>
            </a:r>
            <a:r>
              <a:rPr lang="en-US" altLang="zh-CN" sz="2000" smtClean="0">
                <a:ea typeface="宋体" pitchFamily="2" charset="-122"/>
              </a:rPr>
              <a:t> used by the container</a:t>
            </a:r>
          </a:p>
          <a:p>
            <a:pPr marL="511175" lvl="1" indent="-222250" eaLnBrk="1" hangingPunct="1">
              <a:spcBef>
                <a:spcPct val="35000"/>
              </a:spcBef>
            </a:pPr>
            <a:r>
              <a:rPr lang="en-US" altLang="zh-CN" sz="2000" b="1" smtClean="0">
                <a:latin typeface="Courier New" pitchFamily="49" charset="0"/>
                <a:ea typeface="宋体" pitchFamily="2" charset="-122"/>
                <a:cs typeface="Courier New" pitchFamily="49" charset="0"/>
              </a:rPr>
              <a:t>SessionComponent</a:t>
            </a:r>
            <a:r>
              <a:rPr lang="en-US" altLang="zh-CN" sz="2000" smtClean="0">
                <a:ea typeface="宋体" pitchFamily="2" charset="-122"/>
              </a:rPr>
              <a:t> for transient components </a:t>
            </a:r>
          </a:p>
          <a:p>
            <a:pPr marL="511175" lvl="1" indent="-222250" eaLnBrk="1" hangingPunct="1">
              <a:spcBef>
                <a:spcPct val="35000"/>
              </a:spcBef>
            </a:pPr>
            <a:r>
              <a:rPr lang="en-US" altLang="zh-CN" sz="2000" b="1" smtClean="0">
                <a:latin typeface="Courier New" pitchFamily="49" charset="0"/>
                <a:ea typeface="宋体" pitchFamily="2" charset="-122"/>
              </a:rPr>
              <a:t>EntityComponent</a:t>
            </a:r>
            <a:r>
              <a:rPr lang="en-US" altLang="zh-CN" sz="2000" smtClean="0">
                <a:ea typeface="宋体" pitchFamily="2" charset="-122"/>
              </a:rPr>
              <a:t> for persistent components</a:t>
            </a:r>
          </a:p>
          <a:p>
            <a:pPr marL="174625" indent="-174625" eaLnBrk="1" hangingPunct="1">
              <a:spcBef>
                <a:spcPct val="35000"/>
              </a:spcBef>
            </a:pPr>
            <a:r>
              <a:rPr lang="en-US" altLang="zh-CN" sz="2000" smtClean="0">
                <a:ea typeface="宋体" pitchFamily="2" charset="-122"/>
              </a:rPr>
              <a:t>Component executors can interact with their containers &amp; connected components through a </a:t>
            </a:r>
            <a:r>
              <a:rPr lang="en-US" altLang="zh-CN" sz="2000" i="1" smtClean="0">
                <a:ea typeface="宋体" pitchFamily="2" charset="-122"/>
              </a:rPr>
              <a:t>context interface</a:t>
            </a:r>
          </a:p>
        </p:txBody>
      </p:sp>
      <p:sp>
        <p:nvSpPr>
          <p:cNvPr id="120837" name="Line 7"/>
          <p:cNvSpPr>
            <a:spLocks noChangeShapeType="1"/>
          </p:cNvSpPr>
          <p:nvPr/>
        </p:nvSpPr>
        <p:spPr bwMode="auto">
          <a:xfrm flipH="1">
            <a:off x="5040313" y="2395538"/>
            <a:ext cx="1828800" cy="609600"/>
          </a:xfrm>
          <a:prstGeom prst="line">
            <a:avLst/>
          </a:prstGeom>
          <a:noFill/>
          <a:ln w="9525">
            <a:solidFill>
              <a:schemeClr val="tx1"/>
            </a:solidFill>
            <a:prstDash val="dash"/>
            <a:round/>
            <a:headEnd/>
            <a:tailEnd/>
          </a:ln>
        </p:spPr>
        <p:txBody>
          <a:bodyPr>
            <a:spAutoFit/>
          </a:bodyPr>
          <a:lstStyle/>
          <a:p>
            <a:endParaRPr lang="nl-NL"/>
          </a:p>
        </p:txBody>
      </p:sp>
      <p:sp>
        <p:nvSpPr>
          <p:cNvPr id="120838" name="Line 8"/>
          <p:cNvSpPr>
            <a:spLocks noChangeShapeType="1"/>
          </p:cNvSpPr>
          <p:nvPr/>
        </p:nvSpPr>
        <p:spPr bwMode="auto">
          <a:xfrm>
            <a:off x="8164513" y="2395538"/>
            <a:ext cx="76200" cy="685800"/>
          </a:xfrm>
          <a:prstGeom prst="line">
            <a:avLst/>
          </a:prstGeom>
          <a:noFill/>
          <a:ln w="9525">
            <a:solidFill>
              <a:schemeClr val="tx1"/>
            </a:solidFill>
            <a:prstDash val="dash"/>
            <a:round/>
            <a:headEnd/>
            <a:tailEnd/>
          </a:ln>
        </p:spPr>
        <p:txBody>
          <a:bodyPr>
            <a:spAutoFit/>
          </a:bodyPr>
          <a:lstStyle/>
          <a:p>
            <a:endParaRPr lang="nl-NL"/>
          </a:p>
        </p:txBody>
      </p:sp>
      <p:sp>
        <p:nvSpPr>
          <p:cNvPr id="120839" name="Text Box 9"/>
          <p:cNvSpPr txBox="1">
            <a:spLocks noChangeArrowheads="1"/>
          </p:cNvSpPr>
          <p:nvPr/>
        </p:nvSpPr>
        <p:spPr bwMode="auto">
          <a:xfrm>
            <a:off x="4811713" y="1633538"/>
            <a:ext cx="1600200" cy="825500"/>
          </a:xfrm>
          <a:prstGeom prst="rect">
            <a:avLst/>
          </a:prstGeom>
          <a:noFill/>
          <a:ln w="9525">
            <a:noFill/>
            <a:miter lim="800000"/>
            <a:headEnd/>
            <a:tailEnd/>
          </a:ln>
        </p:spPr>
        <p:txBody>
          <a:bodyPr>
            <a:spAutoFit/>
          </a:bodyPr>
          <a:lstStyle/>
          <a:p>
            <a:pPr algn="ctr"/>
            <a:r>
              <a:rPr lang="en-US" altLang="zh-CN" sz="1600">
                <a:latin typeface="Arial Unicode MS" pitchFamily="34" charset="-128"/>
                <a:ea typeface="宋体" pitchFamily="2" charset="-122"/>
              </a:rPr>
              <a:t>user implemented code</a:t>
            </a:r>
          </a:p>
        </p:txBody>
      </p:sp>
      <p:sp>
        <p:nvSpPr>
          <p:cNvPr id="120840" name="AutoShape 10"/>
          <p:cNvSpPr>
            <a:spLocks noChangeArrowheads="1"/>
          </p:cNvSpPr>
          <p:nvPr/>
        </p:nvSpPr>
        <p:spPr bwMode="auto">
          <a:xfrm rot="4773131">
            <a:off x="5065713" y="2790825"/>
            <a:ext cx="1181100" cy="457200"/>
          </a:xfrm>
          <a:prstGeom prst="notchedRightArrow">
            <a:avLst>
              <a:gd name="adj1" fmla="val 50000"/>
              <a:gd name="adj2" fmla="val 64583"/>
            </a:avLst>
          </a:prstGeom>
          <a:solidFill>
            <a:srgbClr val="CCFFCC"/>
          </a:solidFill>
          <a:ln w="9525">
            <a:solidFill>
              <a:schemeClr val="tx2"/>
            </a:solidFill>
            <a:miter lim="800000"/>
            <a:headEnd/>
            <a:tailEnd/>
          </a:ln>
        </p:spPr>
        <p:txBody>
          <a:bodyPr anchor="ctr">
            <a:spAutoFit/>
          </a:bodyPr>
          <a:lstStyle/>
          <a:p>
            <a:endParaRPr lang="nl-NL"/>
          </a:p>
        </p:txBody>
      </p:sp>
      <p:sp>
        <p:nvSpPr>
          <p:cNvPr id="120841" name="AutoShape 275"/>
          <p:cNvSpPr>
            <a:spLocks noChangeAspect="1" noChangeArrowheads="1" noTextEdit="1"/>
          </p:cNvSpPr>
          <p:nvPr/>
        </p:nvSpPr>
        <p:spPr bwMode="auto">
          <a:xfrm>
            <a:off x="6281738" y="1025525"/>
            <a:ext cx="1905000" cy="1501775"/>
          </a:xfrm>
          <a:prstGeom prst="rect">
            <a:avLst/>
          </a:prstGeom>
          <a:noFill/>
          <a:ln w="9525">
            <a:noFill/>
            <a:miter lim="800000"/>
            <a:headEnd/>
            <a:tailEnd/>
          </a:ln>
        </p:spPr>
        <p:txBody>
          <a:bodyPr/>
          <a:lstStyle/>
          <a:p>
            <a:endParaRPr lang="nl-NL"/>
          </a:p>
        </p:txBody>
      </p:sp>
      <p:sp>
        <p:nvSpPr>
          <p:cNvPr id="120842" name="Rectangle 277"/>
          <p:cNvSpPr>
            <a:spLocks noChangeArrowheads="1"/>
          </p:cNvSpPr>
          <p:nvPr/>
        </p:nvSpPr>
        <p:spPr bwMode="auto">
          <a:xfrm>
            <a:off x="6864350" y="1076325"/>
            <a:ext cx="1309688" cy="1436688"/>
          </a:xfrm>
          <a:prstGeom prst="rect">
            <a:avLst/>
          </a:prstGeom>
          <a:solidFill>
            <a:srgbClr val="FFCC66"/>
          </a:solidFill>
          <a:ln w="9525">
            <a:noFill/>
            <a:miter lim="800000"/>
            <a:headEnd/>
            <a:tailEnd/>
          </a:ln>
        </p:spPr>
        <p:txBody>
          <a:bodyPr/>
          <a:lstStyle/>
          <a:p>
            <a:endParaRPr lang="nl-NL"/>
          </a:p>
        </p:txBody>
      </p:sp>
      <p:sp>
        <p:nvSpPr>
          <p:cNvPr id="120843" name="Rectangle 278"/>
          <p:cNvSpPr>
            <a:spLocks noChangeArrowheads="1"/>
          </p:cNvSpPr>
          <p:nvPr/>
        </p:nvSpPr>
        <p:spPr bwMode="auto">
          <a:xfrm>
            <a:off x="6864350" y="1076325"/>
            <a:ext cx="1309688" cy="1436688"/>
          </a:xfrm>
          <a:prstGeom prst="rect">
            <a:avLst/>
          </a:prstGeom>
          <a:noFill/>
          <a:ln w="1588" cap="rnd">
            <a:solidFill>
              <a:srgbClr val="000000"/>
            </a:solidFill>
            <a:round/>
            <a:headEnd/>
            <a:tailEnd/>
          </a:ln>
        </p:spPr>
        <p:txBody>
          <a:bodyPr/>
          <a:lstStyle/>
          <a:p>
            <a:endParaRPr lang="nl-NL"/>
          </a:p>
        </p:txBody>
      </p:sp>
      <p:sp>
        <p:nvSpPr>
          <p:cNvPr id="120844" name="Rectangle 279"/>
          <p:cNvSpPr>
            <a:spLocks noChangeArrowheads="1"/>
          </p:cNvSpPr>
          <p:nvPr/>
        </p:nvSpPr>
        <p:spPr bwMode="auto">
          <a:xfrm>
            <a:off x="7269163" y="1116013"/>
            <a:ext cx="495300" cy="136525"/>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900" i="0">
                <a:solidFill>
                  <a:srgbClr val="000000"/>
                </a:solidFill>
                <a:ea typeface="宋体" pitchFamily="2" charset="-122"/>
              </a:rPr>
              <a:t>Container</a:t>
            </a:r>
            <a:endParaRPr lang="en-US" altLang="zh-CN" i="0">
              <a:ea typeface="宋体" pitchFamily="2" charset="-122"/>
            </a:endParaRPr>
          </a:p>
        </p:txBody>
      </p:sp>
      <p:sp>
        <p:nvSpPr>
          <p:cNvPr id="120845" name="Freeform 280"/>
          <p:cNvSpPr>
            <a:spLocks/>
          </p:cNvSpPr>
          <p:nvPr/>
        </p:nvSpPr>
        <p:spPr bwMode="auto">
          <a:xfrm>
            <a:off x="6951663" y="1344613"/>
            <a:ext cx="698500" cy="1079500"/>
          </a:xfrm>
          <a:custGeom>
            <a:avLst/>
            <a:gdLst>
              <a:gd name="T0" fmla="*/ 2147483647 w 1538"/>
              <a:gd name="T1" fmla="*/ 2147483647 h 2308"/>
              <a:gd name="T2" fmla="*/ 2147483647 w 1538"/>
              <a:gd name="T3" fmla="*/ 2147483647 h 2308"/>
              <a:gd name="T4" fmla="*/ 2147483647 w 1538"/>
              <a:gd name="T5" fmla="*/ 2147483647 h 2308"/>
              <a:gd name="T6" fmla="*/ 2147483647 w 1538"/>
              <a:gd name="T7" fmla="*/ 2147483647 h 2308"/>
              <a:gd name="T8" fmla="*/ 2147483647 w 1538"/>
              <a:gd name="T9" fmla="*/ 0 h 2308"/>
              <a:gd name="T10" fmla="*/ 2147483647 w 1538"/>
              <a:gd name="T11" fmla="*/ 0 h 2308"/>
              <a:gd name="T12" fmla="*/ 2147483647 w 1538"/>
              <a:gd name="T13" fmla="*/ 0 h 2308"/>
              <a:gd name="T14" fmla="*/ 0 w 1538"/>
              <a:gd name="T15" fmla="*/ 2147483647 h 2308"/>
              <a:gd name="T16" fmla="*/ 0 w 1538"/>
              <a:gd name="T17" fmla="*/ 2147483647 h 2308"/>
              <a:gd name="T18" fmla="*/ 0 w 1538"/>
              <a:gd name="T19" fmla="*/ 2147483647 h 2308"/>
              <a:gd name="T20" fmla="*/ 2147483647 w 1538"/>
              <a:gd name="T21" fmla="*/ 2147483647 h 2308"/>
              <a:gd name="T22" fmla="*/ 2147483647 w 1538"/>
              <a:gd name="T23" fmla="*/ 2147483647 h 2308"/>
              <a:gd name="T24" fmla="*/ 2147483647 w 1538"/>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8"/>
              <a:gd name="T40" fmla="*/ 0 h 2308"/>
              <a:gd name="T41" fmla="*/ 1538 w 1538"/>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8" h="2308">
                <a:moveTo>
                  <a:pt x="1345" y="2308"/>
                </a:moveTo>
                <a:cubicBezTo>
                  <a:pt x="1451" y="2308"/>
                  <a:pt x="1538" y="2222"/>
                  <a:pt x="1538" y="2116"/>
                </a:cubicBezTo>
                <a:lnTo>
                  <a:pt x="1538" y="193"/>
                </a:lnTo>
                <a:cubicBezTo>
                  <a:pt x="1538" y="87"/>
                  <a:pt x="1451" y="0"/>
                  <a:pt x="1345" y="0"/>
                </a:cubicBezTo>
                <a:lnTo>
                  <a:pt x="192" y="0"/>
                </a:lnTo>
                <a:cubicBezTo>
                  <a:pt x="86" y="0"/>
                  <a:pt x="0" y="87"/>
                  <a:pt x="0" y="193"/>
                </a:cubicBezTo>
                <a:lnTo>
                  <a:pt x="0" y="2116"/>
                </a:lnTo>
                <a:cubicBezTo>
                  <a:pt x="0" y="2222"/>
                  <a:pt x="86" y="2308"/>
                  <a:pt x="192" y="2308"/>
                </a:cubicBezTo>
                <a:lnTo>
                  <a:pt x="1345" y="2308"/>
                </a:lnTo>
                <a:close/>
              </a:path>
            </a:pathLst>
          </a:custGeom>
          <a:solidFill>
            <a:srgbClr val="EAEAEA"/>
          </a:solidFill>
          <a:ln w="0">
            <a:solidFill>
              <a:srgbClr val="000000"/>
            </a:solidFill>
            <a:round/>
            <a:headEnd/>
            <a:tailEnd/>
          </a:ln>
        </p:spPr>
        <p:txBody>
          <a:bodyPr/>
          <a:lstStyle/>
          <a:p>
            <a:endParaRPr lang="nl-NL"/>
          </a:p>
        </p:txBody>
      </p:sp>
      <p:sp>
        <p:nvSpPr>
          <p:cNvPr id="120846" name="Freeform 281"/>
          <p:cNvSpPr>
            <a:spLocks/>
          </p:cNvSpPr>
          <p:nvPr/>
        </p:nvSpPr>
        <p:spPr bwMode="auto">
          <a:xfrm>
            <a:off x="6951663" y="1344613"/>
            <a:ext cx="698500" cy="1079500"/>
          </a:xfrm>
          <a:custGeom>
            <a:avLst/>
            <a:gdLst>
              <a:gd name="T0" fmla="*/ 2147483647 w 1538"/>
              <a:gd name="T1" fmla="*/ 2147483647 h 2308"/>
              <a:gd name="T2" fmla="*/ 2147483647 w 1538"/>
              <a:gd name="T3" fmla="*/ 2147483647 h 2308"/>
              <a:gd name="T4" fmla="*/ 2147483647 w 1538"/>
              <a:gd name="T5" fmla="*/ 2147483647 h 2308"/>
              <a:gd name="T6" fmla="*/ 2147483647 w 1538"/>
              <a:gd name="T7" fmla="*/ 2147483647 h 2308"/>
              <a:gd name="T8" fmla="*/ 2147483647 w 1538"/>
              <a:gd name="T9" fmla="*/ 0 h 2308"/>
              <a:gd name="T10" fmla="*/ 2147483647 w 1538"/>
              <a:gd name="T11" fmla="*/ 0 h 2308"/>
              <a:gd name="T12" fmla="*/ 2147483647 w 1538"/>
              <a:gd name="T13" fmla="*/ 0 h 2308"/>
              <a:gd name="T14" fmla="*/ 0 w 1538"/>
              <a:gd name="T15" fmla="*/ 2147483647 h 2308"/>
              <a:gd name="T16" fmla="*/ 0 w 1538"/>
              <a:gd name="T17" fmla="*/ 2147483647 h 2308"/>
              <a:gd name="T18" fmla="*/ 0 w 1538"/>
              <a:gd name="T19" fmla="*/ 2147483647 h 2308"/>
              <a:gd name="T20" fmla="*/ 2147483647 w 1538"/>
              <a:gd name="T21" fmla="*/ 2147483647 h 2308"/>
              <a:gd name="T22" fmla="*/ 2147483647 w 1538"/>
              <a:gd name="T23" fmla="*/ 2147483647 h 2308"/>
              <a:gd name="T24" fmla="*/ 2147483647 w 1538"/>
              <a:gd name="T25" fmla="*/ 2147483647 h 2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38"/>
              <a:gd name="T40" fmla="*/ 0 h 2308"/>
              <a:gd name="T41" fmla="*/ 1538 w 1538"/>
              <a:gd name="T42" fmla="*/ 2308 h 2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38" h="2308">
                <a:moveTo>
                  <a:pt x="1345" y="2308"/>
                </a:moveTo>
                <a:cubicBezTo>
                  <a:pt x="1451" y="2308"/>
                  <a:pt x="1538" y="2222"/>
                  <a:pt x="1538" y="2116"/>
                </a:cubicBezTo>
                <a:lnTo>
                  <a:pt x="1538" y="193"/>
                </a:lnTo>
                <a:cubicBezTo>
                  <a:pt x="1538" y="87"/>
                  <a:pt x="1451" y="0"/>
                  <a:pt x="1345" y="0"/>
                </a:cubicBezTo>
                <a:lnTo>
                  <a:pt x="192" y="0"/>
                </a:lnTo>
                <a:cubicBezTo>
                  <a:pt x="86" y="0"/>
                  <a:pt x="0" y="87"/>
                  <a:pt x="0" y="193"/>
                </a:cubicBezTo>
                <a:lnTo>
                  <a:pt x="0" y="2116"/>
                </a:lnTo>
                <a:cubicBezTo>
                  <a:pt x="0" y="2222"/>
                  <a:pt x="86" y="2308"/>
                  <a:pt x="192" y="2308"/>
                </a:cubicBezTo>
                <a:lnTo>
                  <a:pt x="1345" y="2308"/>
                </a:lnTo>
                <a:close/>
              </a:path>
            </a:pathLst>
          </a:custGeom>
          <a:noFill/>
          <a:ln w="1588" cap="rnd">
            <a:solidFill>
              <a:srgbClr val="000000"/>
            </a:solidFill>
            <a:round/>
            <a:headEnd/>
            <a:tailEnd/>
          </a:ln>
        </p:spPr>
        <p:txBody>
          <a:bodyPr/>
          <a:lstStyle/>
          <a:p>
            <a:endParaRPr lang="nl-NL"/>
          </a:p>
        </p:txBody>
      </p:sp>
      <p:sp>
        <p:nvSpPr>
          <p:cNvPr id="120847" name="Rectangle 282"/>
          <p:cNvSpPr>
            <a:spLocks noChangeArrowheads="1"/>
          </p:cNvSpPr>
          <p:nvPr/>
        </p:nvSpPr>
        <p:spPr bwMode="auto">
          <a:xfrm>
            <a:off x="7096125" y="1384300"/>
            <a:ext cx="406400" cy="136525"/>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900" i="0">
                <a:solidFill>
                  <a:srgbClr val="000000"/>
                </a:solidFill>
                <a:ea typeface="宋体" pitchFamily="2" charset="-122"/>
              </a:rPr>
              <a:t>CORBA</a:t>
            </a:r>
            <a:endParaRPr lang="en-US" altLang="zh-CN" i="0">
              <a:ea typeface="宋体" pitchFamily="2" charset="-122"/>
            </a:endParaRPr>
          </a:p>
        </p:txBody>
      </p:sp>
      <p:sp>
        <p:nvSpPr>
          <p:cNvPr id="120848" name="Rectangle 283"/>
          <p:cNvSpPr>
            <a:spLocks noChangeArrowheads="1"/>
          </p:cNvSpPr>
          <p:nvPr/>
        </p:nvSpPr>
        <p:spPr bwMode="auto">
          <a:xfrm>
            <a:off x="7000875" y="1533525"/>
            <a:ext cx="590550" cy="136525"/>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900" i="0">
                <a:solidFill>
                  <a:srgbClr val="000000"/>
                </a:solidFill>
                <a:ea typeface="宋体" pitchFamily="2" charset="-122"/>
              </a:rPr>
              <a:t>Component</a:t>
            </a:r>
            <a:endParaRPr lang="en-US" altLang="zh-CN" i="0">
              <a:ea typeface="宋体" pitchFamily="2" charset="-122"/>
            </a:endParaRPr>
          </a:p>
        </p:txBody>
      </p:sp>
      <p:sp>
        <p:nvSpPr>
          <p:cNvPr id="120849" name="Rectangle 284"/>
          <p:cNvSpPr>
            <a:spLocks noChangeArrowheads="1"/>
          </p:cNvSpPr>
          <p:nvPr/>
        </p:nvSpPr>
        <p:spPr bwMode="auto">
          <a:xfrm>
            <a:off x="7737475" y="2109788"/>
            <a:ext cx="349250" cy="269875"/>
          </a:xfrm>
          <a:prstGeom prst="rect">
            <a:avLst/>
          </a:prstGeom>
          <a:solidFill>
            <a:srgbClr val="FFC6FF"/>
          </a:solidFill>
          <a:ln w="9525">
            <a:noFill/>
            <a:miter lim="800000"/>
            <a:headEnd/>
            <a:tailEnd/>
          </a:ln>
        </p:spPr>
        <p:txBody>
          <a:bodyPr/>
          <a:lstStyle/>
          <a:p>
            <a:endParaRPr lang="nl-NL"/>
          </a:p>
        </p:txBody>
      </p:sp>
      <p:sp>
        <p:nvSpPr>
          <p:cNvPr id="120850" name="Rectangle 285"/>
          <p:cNvSpPr>
            <a:spLocks noChangeArrowheads="1"/>
          </p:cNvSpPr>
          <p:nvPr/>
        </p:nvSpPr>
        <p:spPr bwMode="auto">
          <a:xfrm>
            <a:off x="7737475" y="2109788"/>
            <a:ext cx="349250" cy="269875"/>
          </a:xfrm>
          <a:prstGeom prst="rect">
            <a:avLst/>
          </a:prstGeom>
          <a:solidFill>
            <a:srgbClr val="E3FFFF"/>
          </a:solidFill>
          <a:ln w="1588" cap="rnd">
            <a:solidFill>
              <a:srgbClr val="000000"/>
            </a:solidFill>
            <a:round/>
            <a:headEnd/>
            <a:tailEnd/>
          </a:ln>
        </p:spPr>
        <p:txBody>
          <a:bodyPr/>
          <a:lstStyle/>
          <a:p>
            <a:endParaRPr lang="nl-NL"/>
          </a:p>
        </p:txBody>
      </p:sp>
      <p:sp>
        <p:nvSpPr>
          <p:cNvPr id="120851" name="Rectangle 286"/>
          <p:cNvSpPr>
            <a:spLocks noChangeArrowheads="1"/>
          </p:cNvSpPr>
          <p:nvPr/>
        </p:nvSpPr>
        <p:spPr bwMode="auto">
          <a:xfrm>
            <a:off x="7785100" y="2178050"/>
            <a:ext cx="241300" cy="136525"/>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900" i="0">
                <a:solidFill>
                  <a:srgbClr val="000000"/>
                </a:solidFill>
                <a:ea typeface="宋体" pitchFamily="2" charset="-122"/>
              </a:rPr>
              <a:t>POA</a:t>
            </a:r>
            <a:endParaRPr lang="en-US" altLang="zh-CN" i="0">
              <a:ea typeface="宋体" pitchFamily="2" charset="-122"/>
            </a:endParaRPr>
          </a:p>
        </p:txBody>
      </p:sp>
      <p:sp>
        <p:nvSpPr>
          <p:cNvPr id="120852" name="Freeform 287"/>
          <p:cNvSpPr>
            <a:spLocks/>
          </p:cNvSpPr>
          <p:nvPr/>
        </p:nvSpPr>
        <p:spPr bwMode="auto">
          <a:xfrm>
            <a:off x="6604000" y="1479550"/>
            <a:ext cx="85725" cy="90488"/>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20853" name="Freeform 288"/>
          <p:cNvSpPr>
            <a:spLocks/>
          </p:cNvSpPr>
          <p:nvPr/>
        </p:nvSpPr>
        <p:spPr bwMode="auto">
          <a:xfrm>
            <a:off x="6604000" y="1479550"/>
            <a:ext cx="85725" cy="90488"/>
          </a:xfrm>
          <a:custGeom>
            <a:avLst/>
            <a:gdLst>
              <a:gd name="T0" fmla="*/ 0 w 54"/>
              <a:gd name="T1" fmla="*/ 2147483647 h 57"/>
              <a:gd name="T2" fmla="*/ 2147483647 w 54"/>
              <a:gd name="T3" fmla="*/ 0 h 57"/>
              <a:gd name="T4" fmla="*/ 2147483647 w 54"/>
              <a:gd name="T5" fmla="*/ 2147483647 h 57"/>
              <a:gd name="T6" fmla="*/ 2147483647 w 54"/>
              <a:gd name="T7" fmla="*/ 2147483647 h 57"/>
              <a:gd name="T8" fmla="*/ 2147483647 w 54"/>
              <a:gd name="T9" fmla="*/ 2147483647 h 57"/>
              <a:gd name="T10" fmla="*/ 0 w 54"/>
              <a:gd name="T11" fmla="*/ 2147483647 h 57"/>
              <a:gd name="T12" fmla="*/ 0 60000 65536"/>
              <a:gd name="T13" fmla="*/ 0 60000 65536"/>
              <a:gd name="T14" fmla="*/ 0 60000 65536"/>
              <a:gd name="T15" fmla="*/ 0 60000 65536"/>
              <a:gd name="T16" fmla="*/ 0 60000 65536"/>
              <a:gd name="T17" fmla="*/ 0 60000 65536"/>
              <a:gd name="T18" fmla="*/ 0 w 54"/>
              <a:gd name="T19" fmla="*/ 0 h 57"/>
              <a:gd name="T20" fmla="*/ 54 w 54"/>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54" h="57">
                <a:moveTo>
                  <a:pt x="0" y="29"/>
                </a:moveTo>
                <a:cubicBezTo>
                  <a:pt x="0" y="13"/>
                  <a:pt x="12" y="0"/>
                  <a:pt x="27" y="0"/>
                </a:cubicBezTo>
                <a:cubicBezTo>
                  <a:pt x="42" y="0"/>
                  <a:pt x="54" y="13"/>
                  <a:pt x="54" y="29"/>
                </a:cubicBezTo>
                <a:cubicBezTo>
                  <a:pt x="54" y="29"/>
                  <a:pt x="54" y="29"/>
                  <a:pt x="54" y="29"/>
                </a:cubicBezTo>
                <a:cubicBezTo>
                  <a:pt x="54" y="44"/>
                  <a:pt x="42" y="57"/>
                  <a:pt x="27" y="57"/>
                </a:cubicBezTo>
                <a:cubicBezTo>
                  <a:pt x="12" y="57"/>
                  <a:pt x="0" y="44"/>
                  <a:pt x="0" y="29"/>
                </a:cubicBezTo>
              </a:path>
            </a:pathLst>
          </a:custGeom>
          <a:noFill/>
          <a:ln w="1588" cap="rnd">
            <a:solidFill>
              <a:srgbClr val="000000"/>
            </a:solidFill>
            <a:round/>
            <a:headEnd/>
            <a:tailEnd/>
          </a:ln>
        </p:spPr>
        <p:txBody>
          <a:bodyPr/>
          <a:lstStyle/>
          <a:p>
            <a:endParaRPr lang="nl-NL"/>
          </a:p>
        </p:txBody>
      </p:sp>
      <p:sp>
        <p:nvSpPr>
          <p:cNvPr id="120854" name="Freeform 289"/>
          <p:cNvSpPr>
            <a:spLocks/>
          </p:cNvSpPr>
          <p:nvPr/>
        </p:nvSpPr>
        <p:spPr bwMode="auto">
          <a:xfrm>
            <a:off x="6604000" y="1749425"/>
            <a:ext cx="85725" cy="90488"/>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20855" name="Freeform 290"/>
          <p:cNvSpPr>
            <a:spLocks/>
          </p:cNvSpPr>
          <p:nvPr/>
        </p:nvSpPr>
        <p:spPr bwMode="auto">
          <a:xfrm>
            <a:off x="6604000" y="1749425"/>
            <a:ext cx="85725" cy="90488"/>
          </a:xfrm>
          <a:custGeom>
            <a:avLst/>
            <a:gdLst>
              <a:gd name="T0" fmla="*/ 0 w 54"/>
              <a:gd name="T1" fmla="*/ 2147483647 h 57"/>
              <a:gd name="T2" fmla="*/ 2147483647 w 54"/>
              <a:gd name="T3" fmla="*/ 0 h 57"/>
              <a:gd name="T4" fmla="*/ 2147483647 w 54"/>
              <a:gd name="T5" fmla="*/ 2147483647 h 57"/>
              <a:gd name="T6" fmla="*/ 2147483647 w 54"/>
              <a:gd name="T7" fmla="*/ 2147483647 h 57"/>
              <a:gd name="T8" fmla="*/ 2147483647 w 54"/>
              <a:gd name="T9" fmla="*/ 2147483647 h 57"/>
              <a:gd name="T10" fmla="*/ 0 w 54"/>
              <a:gd name="T11" fmla="*/ 2147483647 h 57"/>
              <a:gd name="T12" fmla="*/ 0 60000 65536"/>
              <a:gd name="T13" fmla="*/ 0 60000 65536"/>
              <a:gd name="T14" fmla="*/ 0 60000 65536"/>
              <a:gd name="T15" fmla="*/ 0 60000 65536"/>
              <a:gd name="T16" fmla="*/ 0 60000 65536"/>
              <a:gd name="T17" fmla="*/ 0 60000 65536"/>
              <a:gd name="T18" fmla="*/ 0 w 54"/>
              <a:gd name="T19" fmla="*/ 0 h 57"/>
              <a:gd name="T20" fmla="*/ 54 w 54"/>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54" h="57">
                <a:moveTo>
                  <a:pt x="0" y="28"/>
                </a:moveTo>
                <a:cubicBezTo>
                  <a:pt x="0" y="13"/>
                  <a:pt x="12" y="0"/>
                  <a:pt x="27" y="0"/>
                </a:cubicBezTo>
                <a:cubicBezTo>
                  <a:pt x="42" y="0"/>
                  <a:pt x="54" y="13"/>
                  <a:pt x="54" y="28"/>
                </a:cubicBezTo>
                <a:cubicBezTo>
                  <a:pt x="54" y="28"/>
                  <a:pt x="54" y="28"/>
                  <a:pt x="54" y="28"/>
                </a:cubicBezTo>
                <a:cubicBezTo>
                  <a:pt x="54" y="44"/>
                  <a:pt x="42" y="57"/>
                  <a:pt x="27" y="57"/>
                </a:cubicBezTo>
                <a:cubicBezTo>
                  <a:pt x="12" y="57"/>
                  <a:pt x="0" y="44"/>
                  <a:pt x="0" y="28"/>
                </a:cubicBezTo>
              </a:path>
            </a:pathLst>
          </a:custGeom>
          <a:noFill/>
          <a:ln w="1588" cap="rnd">
            <a:solidFill>
              <a:srgbClr val="000000"/>
            </a:solidFill>
            <a:round/>
            <a:headEnd/>
            <a:tailEnd/>
          </a:ln>
        </p:spPr>
        <p:txBody>
          <a:bodyPr/>
          <a:lstStyle/>
          <a:p>
            <a:endParaRPr lang="nl-NL"/>
          </a:p>
        </p:txBody>
      </p:sp>
      <p:sp>
        <p:nvSpPr>
          <p:cNvPr id="120856" name="Freeform 291"/>
          <p:cNvSpPr>
            <a:spLocks/>
          </p:cNvSpPr>
          <p:nvPr/>
        </p:nvSpPr>
        <p:spPr bwMode="auto">
          <a:xfrm>
            <a:off x="7126288" y="2109788"/>
            <a:ext cx="87312" cy="8890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20857" name="Freeform 292"/>
          <p:cNvSpPr>
            <a:spLocks/>
          </p:cNvSpPr>
          <p:nvPr/>
        </p:nvSpPr>
        <p:spPr bwMode="auto">
          <a:xfrm>
            <a:off x="7126288" y="2109788"/>
            <a:ext cx="87312" cy="88900"/>
          </a:xfrm>
          <a:custGeom>
            <a:avLst/>
            <a:gdLst>
              <a:gd name="T0" fmla="*/ 0 w 55"/>
              <a:gd name="T1" fmla="*/ 2147483647 h 56"/>
              <a:gd name="T2" fmla="*/ 2147483647 w 55"/>
              <a:gd name="T3" fmla="*/ 0 h 56"/>
              <a:gd name="T4" fmla="*/ 2147483647 w 55"/>
              <a:gd name="T5" fmla="*/ 2147483647 h 56"/>
              <a:gd name="T6" fmla="*/ 2147483647 w 55"/>
              <a:gd name="T7" fmla="*/ 2147483647 h 56"/>
              <a:gd name="T8" fmla="*/ 2147483647 w 55"/>
              <a:gd name="T9" fmla="*/ 2147483647 h 56"/>
              <a:gd name="T10" fmla="*/ 0 w 55"/>
              <a:gd name="T11" fmla="*/ 2147483647 h 56"/>
              <a:gd name="T12" fmla="*/ 0 60000 65536"/>
              <a:gd name="T13" fmla="*/ 0 60000 65536"/>
              <a:gd name="T14" fmla="*/ 0 60000 65536"/>
              <a:gd name="T15" fmla="*/ 0 60000 65536"/>
              <a:gd name="T16" fmla="*/ 0 60000 65536"/>
              <a:gd name="T17" fmla="*/ 0 60000 65536"/>
              <a:gd name="T18" fmla="*/ 0 w 55"/>
              <a:gd name="T19" fmla="*/ 0 h 56"/>
              <a:gd name="T20" fmla="*/ 55 w 55"/>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5" h="56">
                <a:moveTo>
                  <a:pt x="0" y="28"/>
                </a:moveTo>
                <a:cubicBezTo>
                  <a:pt x="0" y="12"/>
                  <a:pt x="13" y="0"/>
                  <a:pt x="28" y="0"/>
                </a:cubicBezTo>
                <a:cubicBezTo>
                  <a:pt x="43" y="0"/>
                  <a:pt x="55" y="12"/>
                  <a:pt x="55" y="28"/>
                </a:cubicBezTo>
                <a:cubicBezTo>
                  <a:pt x="55" y="28"/>
                  <a:pt x="55" y="28"/>
                  <a:pt x="55" y="28"/>
                </a:cubicBezTo>
                <a:cubicBezTo>
                  <a:pt x="55" y="44"/>
                  <a:pt x="43" y="56"/>
                  <a:pt x="28" y="56"/>
                </a:cubicBezTo>
                <a:cubicBezTo>
                  <a:pt x="13" y="56"/>
                  <a:pt x="0" y="44"/>
                  <a:pt x="0" y="28"/>
                </a:cubicBezTo>
              </a:path>
            </a:pathLst>
          </a:custGeom>
          <a:noFill/>
          <a:ln w="1588" cap="rnd">
            <a:solidFill>
              <a:srgbClr val="000000"/>
            </a:solidFill>
            <a:round/>
            <a:headEnd/>
            <a:tailEnd/>
          </a:ln>
        </p:spPr>
        <p:txBody>
          <a:bodyPr/>
          <a:lstStyle/>
          <a:p>
            <a:endParaRPr lang="nl-NL"/>
          </a:p>
        </p:txBody>
      </p:sp>
      <p:sp>
        <p:nvSpPr>
          <p:cNvPr id="120858" name="Freeform 293"/>
          <p:cNvSpPr>
            <a:spLocks/>
          </p:cNvSpPr>
          <p:nvPr/>
        </p:nvSpPr>
        <p:spPr bwMode="auto">
          <a:xfrm>
            <a:off x="7388225" y="2109788"/>
            <a:ext cx="87313" cy="8890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20859" name="Freeform 294"/>
          <p:cNvSpPr>
            <a:spLocks/>
          </p:cNvSpPr>
          <p:nvPr/>
        </p:nvSpPr>
        <p:spPr bwMode="auto">
          <a:xfrm>
            <a:off x="7388225" y="2109788"/>
            <a:ext cx="87313" cy="88900"/>
          </a:xfrm>
          <a:custGeom>
            <a:avLst/>
            <a:gdLst>
              <a:gd name="T0" fmla="*/ 0 w 55"/>
              <a:gd name="T1" fmla="*/ 2147483647 h 56"/>
              <a:gd name="T2" fmla="*/ 2147483647 w 55"/>
              <a:gd name="T3" fmla="*/ 0 h 56"/>
              <a:gd name="T4" fmla="*/ 2147483647 w 55"/>
              <a:gd name="T5" fmla="*/ 2147483647 h 56"/>
              <a:gd name="T6" fmla="*/ 2147483647 w 55"/>
              <a:gd name="T7" fmla="*/ 2147483647 h 56"/>
              <a:gd name="T8" fmla="*/ 2147483647 w 55"/>
              <a:gd name="T9" fmla="*/ 2147483647 h 56"/>
              <a:gd name="T10" fmla="*/ 0 w 55"/>
              <a:gd name="T11" fmla="*/ 2147483647 h 56"/>
              <a:gd name="T12" fmla="*/ 0 60000 65536"/>
              <a:gd name="T13" fmla="*/ 0 60000 65536"/>
              <a:gd name="T14" fmla="*/ 0 60000 65536"/>
              <a:gd name="T15" fmla="*/ 0 60000 65536"/>
              <a:gd name="T16" fmla="*/ 0 60000 65536"/>
              <a:gd name="T17" fmla="*/ 0 60000 65536"/>
              <a:gd name="T18" fmla="*/ 0 w 55"/>
              <a:gd name="T19" fmla="*/ 0 h 56"/>
              <a:gd name="T20" fmla="*/ 55 w 55"/>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5" h="56">
                <a:moveTo>
                  <a:pt x="0" y="28"/>
                </a:moveTo>
                <a:cubicBezTo>
                  <a:pt x="0" y="12"/>
                  <a:pt x="12" y="0"/>
                  <a:pt x="28" y="0"/>
                </a:cubicBezTo>
                <a:cubicBezTo>
                  <a:pt x="43" y="0"/>
                  <a:pt x="55" y="12"/>
                  <a:pt x="55" y="28"/>
                </a:cubicBezTo>
                <a:cubicBezTo>
                  <a:pt x="55" y="28"/>
                  <a:pt x="55" y="28"/>
                  <a:pt x="55" y="28"/>
                </a:cubicBezTo>
                <a:cubicBezTo>
                  <a:pt x="55" y="44"/>
                  <a:pt x="43" y="56"/>
                  <a:pt x="28" y="56"/>
                </a:cubicBezTo>
                <a:cubicBezTo>
                  <a:pt x="12" y="56"/>
                  <a:pt x="0" y="44"/>
                  <a:pt x="0" y="28"/>
                </a:cubicBezTo>
              </a:path>
            </a:pathLst>
          </a:custGeom>
          <a:noFill/>
          <a:ln w="1588" cap="rnd">
            <a:solidFill>
              <a:srgbClr val="000000"/>
            </a:solidFill>
            <a:round/>
            <a:headEnd/>
            <a:tailEnd/>
          </a:ln>
        </p:spPr>
        <p:txBody>
          <a:bodyPr/>
          <a:lstStyle/>
          <a:p>
            <a:endParaRPr lang="nl-NL"/>
          </a:p>
        </p:txBody>
      </p:sp>
      <p:sp>
        <p:nvSpPr>
          <p:cNvPr id="120860" name="Freeform 295"/>
          <p:cNvSpPr>
            <a:spLocks/>
          </p:cNvSpPr>
          <p:nvPr/>
        </p:nvSpPr>
        <p:spPr bwMode="auto">
          <a:xfrm>
            <a:off x="7780338" y="1660525"/>
            <a:ext cx="87312" cy="88900"/>
          </a:xfrm>
          <a:custGeom>
            <a:avLst/>
            <a:gdLst>
              <a:gd name="T0" fmla="*/ 0 w 192"/>
              <a:gd name="T1" fmla="*/ 2147483647 h 192"/>
              <a:gd name="T2" fmla="*/ 2147483647 w 192"/>
              <a:gd name="T3" fmla="*/ 0 h 192"/>
              <a:gd name="T4" fmla="*/ 2147483647 w 192"/>
              <a:gd name="T5" fmla="*/ 2147483647 h 192"/>
              <a:gd name="T6" fmla="*/ 2147483647 w 192"/>
              <a:gd name="T7" fmla="*/ 2147483647 h 192"/>
              <a:gd name="T8" fmla="*/ 2147483647 w 192"/>
              <a:gd name="T9" fmla="*/ 2147483647 h 192"/>
              <a:gd name="T10" fmla="*/ 0 w 192"/>
              <a:gd name="T11" fmla="*/ 2147483647 h 192"/>
              <a:gd name="T12" fmla="*/ 0 60000 65536"/>
              <a:gd name="T13" fmla="*/ 0 60000 65536"/>
              <a:gd name="T14" fmla="*/ 0 60000 65536"/>
              <a:gd name="T15" fmla="*/ 0 60000 65536"/>
              <a:gd name="T16" fmla="*/ 0 60000 65536"/>
              <a:gd name="T17" fmla="*/ 0 60000 65536"/>
              <a:gd name="T18" fmla="*/ 0 w 192"/>
              <a:gd name="T19" fmla="*/ 0 h 192"/>
              <a:gd name="T20" fmla="*/ 192 w 19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92" h="192">
                <a:moveTo>
                  <a:pt x="0" y="96"/>
                </a:moveTo>
                <a:cubicBezTo>
                  <a:pt x="0" y="43"/>
                  <a:pt x="43" y="0"/>
                  <a:pt x="96" y="0"/>
                </a:cubicBezTo>
                <a:cubicBezTo>
                  <a:pt x="149" y="0"/>
                  <a:pt x="192" y="43"/>
                  <a:pt x="192" y="96"/>
                </a:cubicBezTo>
                <a:cubicBezTo>
                  <a:pt x="192" y="96"/>
                  <a:pt x="192" y="96"/>
                  <a:pt x="192" y="96"/>
                </a:cubicBezTo>
                <a:cubicBezTo>
                  <a:pt x="192" y="149"/>
                  <a:pt x="149" y="192"/>
                  <a:pt x="96" y="192"/>
                </a:cubicBezTo>
                <a:cubicBezTo>
                  <a:pt x="43" y="192"/>
                  <a:pt x="0" y="149"/>
                  <a:pt x="0" y="96"/>
                </a:cubicBezTo>
              </a:path>
            </a:pathLst>
          </a:custGeom>
          <a:solidFill>
            <a:srgbClr val="FFFFFF"/>
          </a:solidFill>
          <a:ln w="0">
            <a:solidFill>
              <a:srgbClr val="000000"/>
            </a:solidFill>
            <a:round/>
            <a:headEnd/>
            <a:tailEnd/>
          </a:ln>
        </p:spPr>
        <p:txBody>
          <a:bodyPr/>
          <a:lstStyle/>
          <a:p>
            <a:endParaRPr lang="nl-NL"/>
          </a:p>
        </p:txBody>
      </p:sp>
      <p:sp>
        <p:nvSpPr>
          <p:cNvPr id="120861" name="Freeform 296"/>
          <p:cNvSpPr>
            <a:spLocks/>
          </p:cNvSpPr>
          <p:nvPr/>
        </p:nvSpPr>
        <p:spPr bwMode="auto">
          <a:xfrm>
            <a:off x="7780338" y="1660525"/>
            <a:ext cx="87312" cy="88900"/>
          </a:xfrm>
          <a:custGeom>
            <a:avLst/>
            <a:gdLst>
              <a:gd name="T0" fmla="*/ 0 w 55"/>
              <a:gd name="T1" fmla="*/ 2147483647 h 56"/>
              <a:gd name="T2" fmla="*/ 2147483647 w 55"/>
              <a:gd name="T3" fmla="*/ 0 h 56"/>
              <a:gd name="T4" fmla="*/ 2147483647 w 55"/>
              <a:gd name="T5" fmla="*/ 2147483647 h 56"/>
              <a:gd name="T6" fmla="*/ 2147483647 w 55"/>
              <a:gd name="T7" fmla="*/ 2147483647 h 56"/>
              <a:gd name="T8" fmla="*/ 2147483647 w 55"/>
              <a:gd name="T9" fmla="*/ 2147483647 h 56"/>
              <a:gd name="T10" fmla="*/ 0 w 55"/>
              <a:gd name="T11" fmla="*/ 2147483647 h 56"/>
              <a:gd name="T12" fmla="*/ 0 60000 65536"/>
              <a:gd name="T13" fmla="*/ 0 60000 65536"/>
              <a:gd name="T14" fmla="*/ 0 60000 65536"/>
              <a:gd name="T15" fmla="*/ 0 60000 65536"/>
              <a:gd name="T16" fmla="*/ 0 60000 65536"/>
              <a:gd name="T17" fmla="*/ 0 60000 65536"/>
              <a:gd name="T18" fmla="*/ 0 w 55"/>
              <a:gd name="T19" fmla="*/ 0 h 56"/>
              <a:gd name="T20" fmla="*/ 55 w 55"/>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5" h="56">
                <a:moveTo>
                  <a:pt x="0" y="28"/>
                </a:moveTo>
                <a:cubicBezTo>
                  <a:pt x="0" y="12"/>
                  <a:pt x="13" y="0"/>
                  <a:pt x="28" y="0"/>
                </a:cubicBezTo>
                <a:cubicBezTo>
                  <a:pt x="43" y="0"/>
                  <a:pt x="55" y="12"/>
                  <a:pt x="55" y="28"/>
                </a:cubicBezTo>
                <a:cubicBezTo>
                  <a:pt x="55" y="28"/>
                  <a:pt x="55" y="28"/>
                  <a:pt x="55" y="28"/>
                </a:cubicBezTo>
                <a:cubicBezTo>
                  <a:pt x="55" y="44"/>
                  <a:pt x="43" y="56"/>
                  <a:pt x="28" y="56"/>
                </a:cubicBezTo>
                <a:cubicBezTo>
                  <a:pt x="13" y="56"/>
                  <a:pt x="0" y="44"/>
                  <a:pt x="0" y="28"/>
                </a:cubicBezTo>
              </a:path>
            </a:pathLst>
          </a:custGeom>
          <a:noFill/>
          <a:ln w="1588" cap="rnd">
            <a:solidFill>
              <a:srgbClr val="000000"/>
            </a:solidFill>
            <a:round/>
            <a:headEnd/>
            <a:tailEnd/>
          </a:ln>
        </p:spPr>
        <p:txBody>
          <a:bodyPr/>
          <a:lstStyle/>
          <a:p>
            <a:endParaRPr lang="nl-NL"/>
          </a:p>
        </p:txBody>
      </p:sp>
      <p:sp>
        <p:nvSpPr>
          <p:cNvPr id="120862" name="Freeform 297"/>
          <p:cNvSpPr>
            <a:spLocks/>
          </p:cNvSpPr>
          <p:nvPr/>
        </p:nvSpPr>
        <p:spPr bwMode="auto">
          <a:xfrm>
            <a:off x="7780338" y="1884363"/>
            <a:ext cx="87312" cy="90487"/>
          </a:xfrm>
          <a:custGeom>
            <a:avLst/>
            <a:gdLst>
              <a:gd name="T0" fmla="*/ 0 w 192"/>
              <a:gd name="T1" fmla="*/ 2147483647 h 193"/>
              <a:gd name="T2" fmla="*/ 2147483647 w 192"/>
              <a:gd name="T3" fmla="*/ 0 h 193"/>
              <a:gd name="T4" fmla="*/ 2147483647 w 192"/>
              <a:gd name="T5" fmla="*/ 2147483647 h 193"/>
              <a:gd name="T6" fmla="*/ 2147483647 w 192"/>
              <a:gd name="T7" fmla="*/ 2147483647 h 193"/>
              <a:gd name="T8" fmla="*/ 2147483647 w 192"/>
              <a:gd name="T9" fmla="*/ 2147483647 h 193"/>
              <a:gd name="T10" fmla="*/ 0 w 192"/>
              <a:gd name="T11" fmla="*/ 2147483647 h 193"/>
              <a:gd name="T12" fmla="*/ 0 60000 65536"/>
              <a:gd name="T13" fmla="*/ 0 60000 65536"/>
              <a:gd name="T14" fmla="*/ 0 60000 65536"/>
              <a:gd name="T15" fmla="*/ 0 60000 65536"/>
              <a:gd name="T16" fmla="*/ 0 60000 65536"/>
              <a:gd name="T17" fmla="*/ 0 60000 65536"/>
              <a:gd name="T18" fmla="*/ 0 w 192"/>
              <a:gd name="T19" fmla="*/ 0 h 193"/>
              <a:gd name="T20" fmla="*/ 192 w 192"/>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2" h="193">
                <a:moveTo>
                  <a:pt x="0" y="96"/>
                </a:moveTo>
                <a:cubicBezTo>
                  <a:pt x="0" y="43"/>
                  <a:pt x="43" y="0"/>
                  <a:pt x="96" y="0"/>
                </a:cubicBezTo>
                <a:cubicBezTo>
                  <a:pt x="149" y="0"/>
                  <a:pt x="192" y="43"/>
                  <a:pt x="192" y="96"/>
                </a:cubicBezTo>
                <a:cubicBezTo>
                  <a:pt x="192" y="96"/>
                  <a:pt x="192" y="96"/>
                  <a:pt x="192" y="96"/>
                </a:cubicBezTo>
                <a:cubicBezTo>
                  <a:pt x="192" y="150"/>
                  <a:pt x="149" y="193"/>
                  <a:pt x="96" y="193"/>
                </a:cubicBezTo>
                <a:cubicBezTo>
                  <a:pt x="43" y="193"/>
                  <a:pt x="0" y="150"/>
                  <a:pt x="0" y="96"/>
                </a:cubicBezTo>
              </a:path>
            </a:pathLst>
          </a:custGeom>
          <a:solidFill>
            <a:srgbClr val="FFFFFF"/>
          </a:solidFill>
          <a:ln w="0">
            <a:solidFill>
              <a:srgbClr val="000000"/>
            </a:solidFill>
            <a:round/>
            <a:headEnd/>
            <a:tailEnd/>
          </a:ln>
        </p:spPr>
        <p:txBody>
          <a:bodyPr/>
          <a:lstStyle/>
          <a:p>
            <a:endParaRPr lang="nl-NL"/>
          </a:p>
        </p:txBody>
      </p:sp>
      <p:sp>
        <p:nvSpPr>
          <p:cNvPr id="120863" name="Freeform 298"/>
          <p:cNvSpPr>
            <a:spLocks/>
          </p:cNvSpPr>
          <p:nvPr/>
        </p:nvSpPr>
        <p:spPr bwMode="auto">
          <a:xfrm>
            <a:off x="7780338" y="1884363"/>
            <a:ext cx="87312" cy="90487"/>
          </a:xfrm>
          <a:custGeom>
            <a:avLst/>
            <a:gdLst>
              <a:gd name="T0" fmla="*/ 0 w 55"/>
              <a:gd name="T1" fmla="*/ 2147483647 h 57"/>
              <a:gd name="T2" fmla="*/ 2147483647 w 55"/>
              <a:gd name="T3" fmla="*/ 0 h 57"/>
              <a:gd name="T4" fmla="*/ 2147483647 w 55"/>
              <a:gd name="T5" fmla="*/ 2147483647 h 57"/>
              <a:gd name="T6" fmla="*/ 2147483647 w 55"/>
              <a:gd name="T7" fmla="*/ 2147483647 h 57"/>
              <a:gd name="T8" fmla="*/ 2147483647 w 55"/>
              <a:gd name="T9" fmla="*/ 2147483647 h 57"/>
              <a:gd name="T10" fmla="*/ 0 w 55"/>
              <a:gd name="T11" fmla="*/ 2147483647 h 57"/>
              <a:gd name="T12" fmla="*/ 0 60000 65536"/>
              <a:gd name="T13" fmla="*/ 0 60000 65536"/>
              <a:gd name="T14" fmla="*/ 0 60000 65536"/>
              <a:gd name="T15" fmla="*/ 0 60000 65536"/>
              <a:gd name="T16" fmla="*/ 0 60000 65536"/>
              <a:gd name="T17" fmla="*/ 0 60000 65536"/>
              <a:gd name="T18" fmla="*/ 0 w 55"/>
              <a:gd name="T19" fmla="*/ 0 h 57"/>
              <a:gd name="T20" fmla="*/ 55 w 5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55" h="57">
                <a:moveTo>
                  <a:pt x="0" y="28"/>
                </a:moveTo>
                <a:cubicBezTo>
                  <a:pt x="0" y="13"/>
                  <a:pt x="13" y="0"/>
                  <a:pt x="28" y="0"/>
                </a:cubicBezTo>
                <a:cubicBezTo>
                  <a:pt x="43" y="0"/>
                  <a:pt x="55" y="13"/>
                  <a:pt x="55" y="28"/>
                </a:cubicBezTo>
                <a:cubicBezTo>
                  <a:pt x="55" y="28"/>
                  <a:pt x="55" y="28"/>
                  <a:pt x="55" y="28"/>
                </a:cubicBezTo>
                <a:cubicBezTo>
                  <a:pt x="55" y="44"/>
                  <a:pt x="43" y="57"/>
                  <a:pt x="28" y="57"/>
                </a:cubicBezTo>
                <a:cubicBezTo>
                  <a:pt x="13" y="57"/>
                  <a:pt x="0" y="44"/>
                  <a:pt x="0" y="28"/>
                </a:cubicBezTo>
              </a:path>
            </a:pathLst>
          </a:custGeom>
          <a:noFill/>
          <a:ln w="1588" cap="rnd">
            <a:solidFill>
              <a:srgbClr val="000000"/>
            </a:solidFill>
            <a:round/>
            <a:headEnd/>
            <a:tailEnd/>
          </a:ln>
        </p:spPr>
        <p:txBody>
          <a:bodyPr/>
          <a:lstStyle/>
          <a:p>
            <a:endParaRPr lang="nl-NL"/>
          </a:p>
        </p:txBody>
      </p:sp>
      <p:sp>
        <p:nvSpPr>
          <p:cNvPr id="120864" name="Line 299"/>
          <p:cNvSpPr>
            <a:spLocks noChangeShapeType="1"/>
          </p:cNvSpPr>
          <p:nvPr/>
        </p:nvSpPr>
        <p:spPr bwMode="auto">
          <a:xfrm>
            <a:off x="6689725" y="1525588"/>
            <a:ext cx="261938" cy="1587"/>
          </a:xfrm>
          <a:prstGeom prst="line">
            <a:avLst/>
          </a:prstGeom>
          <a:noFill/>
          <a:ln w="1588" cap="rnd">
            <a:solidFill>
              <a:srgbClr val="000000"/>
            </a:solidFill>
            <a:round/>
            <a:headEnd/>
            <a:tailEnd/>
          </a:ln>
        </p:spPr>
        <p:txBody>
          <a:bodyPr/>
          <a:lstStyle/>
          <a:p>
            <a:endParaRPr lang="nl-NL"/>
          </a:p>
        </p:txBody>
      </p:sp>
      <p:sp>
        <p:nvSpPr>
          <p:cNvPr id="120865" name="Line 300"/>
          <p:cNvSpPr>
            <a:spLocks noChangeShapeType="1"/>
          </p:cNvSpPr>
          <p:nvPr/>
        </p:nvSpPr>
        <p:spPr bwMode="auto">
          <a:xfrm>
            <a:off x="6689725" y="1793875"/>
            <a:ext cx="261938" cy="1588"/>
          </a:xfrm>
          <a:prstGeom prst="line">
            <a:avLst/>
          </a:prstGeom>
          <a:noFill/>
          <a:ln w="1588" cap="rnd">
            <a:solidFill>
              <a:srgbClr val="000000"/>
            </a:solidFill>
            <a:round/>
            <a:headEnd/>
            <a:tailEnd/>
          </a:ln>
        </p:spPr>
        <p:txBody>
          <a:bodyPr/>
          <a:lstStyle/>
          <a:p>
            <a:endParaRPr lang="nl-NL"/>
          </a:p>
        </p:txBody>
      </p:sp>
      <p:sp>
        <p:nvSpPr>
          <p:cNvPr id="120866" name="Line 301"/>
          <p:cNvSpPr>
            <a:spLocks noChangeShapeType="1"/>
          </p:cNvSpPr>
          <p:nvPr/>
        </p:nvSpPr>
        <p:spPr bwMode="auto">
          <a:xfrm>
            <a:off x="7170738" y="2198688"/>
            <a:ext cx="1587" cy="225425"/>
          </a:xfrm>
          <a:prstGeom prst="line">
            <a:avLst/>
          </a:prstGeom>
          <a:noFill/>
          <a:ln w="1588" cap="rnd">
            <a:solidFill>
              <a:srgbClr val="000000"/>
            </a:solidFill>
            <a:round/>
            <a:headEnd/>
            <a:tailEnd/>
          </a:ln>
        </p:spPr>
        <p:txBody>
          <a:bodyPr/>
          <a:lstStyle/>
          <a:p>
            <a:endParaRPr lang="nl-NL"/>
          </a:p>
        </p:txBody>
      </p:sp>
      <p:sp>
        <p:nvSpPr>
          <p:cNvPr id="120867" name="Line 302"/>
          <p:cNvSpPr>
            <a:spLocks noChangeShapeType="1"/>
          </p:cNvSpPr>
          <p:nvPr/>
        </p:nvSpPr>
        <p:spPr bwMode="auto">
          <a:xfrm>
            <a:off x="7432675" y="2198688"/>
            <a:ext cx="1588" cy="225425"/>
          </a:xfrm>
          <a:prstGeom prst="line">
            <a:avLst/>
          </a:prstGeom>
          <a:noFill/>
          <a:ln w="1588" cap="rnd">
            <a:solidFill>
              <a:srgbClr val="000000"/>
            </a:solidFill>
            <a:round/>
            <a:headEnd/>
            <a:tailEnd/>
          </a:ln>
        </p:spPr>
        <p:txBody>
          <a:bodyPr/>
          <a:lstStyle/>
          <a:p>
            <a:endParaRPr lang="nl-NL"/>
          </a:p>
        </p:txBody>
      </p:sp>
      <p:sp>
        <p:nvSpPr>
          <p:cNvPr id="120868" name="Line 303"/>
          <p:cNvSpPr>
            <a:spLocks noChangeShapeType="1"/>
          </p:cNvSpPr>
          <p:nvPr/>
        </p:nvSpPr>
        <p:spPr bwMode="auto">
          <a:xfrm flipH="1">
            <a:off x="7650163" y="1704975"/>
            <a:ext cx="130175" cy="1588"/>
          </a:xfrm>
          <a:prstGeom prst="line">
            <a:avLst/>
          </a:prstGeom>
          <a:noFill/>
          <a:ln w="1588" cap="rnd">
            <a:solidFill>
              <a:srgbClr val="000000"/>
            </a:solidFill>
            <a:round/>
            <a:headEnd/>
            <a:tailEnd/>
          </a:ln>
        </p:spPr>
        <p:txBody>
          <a:bodyPr/>
          <a:lstStyle/>
          <a:p>
            <a:endParaRPr lang="nl-NL"/>
          </a:p>
        </p:txBody>
      </p:sp>
      <p:sp>
        <p:nvSpPr>
          <p:cNvPr id="120869" name="Line 304"/>
          <p:cNvSpPr>
            <a:spLocks noChangeShapeType="1"/>
          </p:cNvSpPr>
          <p:nvPr/>
        </p:nvSpPr>
        <p:spPr bwMode="auto">
          <a:xfrm flipH="1">
            <a:off x="7650163" y="1928813"/>
            <a:ext cx="130175" cy="1587"/>
          </a:xfrm>
          <a:prstGeom prst="line">
            <a:avLst/>
          </a:prstGeom>
          <a:noFill/>
          <a:ln w="1588" cap="rnd">
            <a:solidFill>
              <a:srgbClr val="000000"/>
            </a:solidFill>
            <a:round/>
            <a:headEnd/>
            <a:tailEnd/>
          </a:ln>
        </p:spPr>
        <p:txBody>
          <a:bodyPr/>
          <a:lstStyle/>
          <a:p>
            <a:endParaRPr lang="nl-NL"/>
          </a:p>
        </p:txBody>
      </p:sp>
      <p:sp>
        <p:nvSpPr>
          <p:cNvPr id="120870" name="Rectangle 305"/>
          <p:cNvSpPr>
            <a:spLocks noChangeArrowheads="1"/>
          </p:cNvSpPr>
          <p:nvPr/>
        </p:nvSpPr>
        <p:spPr bwMode="auto">
          <a:xfrm rot="-5400000">
            <a:off x="6327776" y="1457325"/>
            <a:ext cx="68262"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E</a:t>
            </a:r>
            <a:endParaRPr lang="en-US" altLang="zh-CN" i="0">
              <a:ea typeface="宋体" pitchFamily="2" charset="-122"/>
            </a:endParaRPr>
          </a:p>
        </p:txBody>
      </p:sp>
      <p:sp>
        <p:nvSpPr>
          <p:cNvPr id="120871" name="Rectangle 306"/>
          <p:cNvSpPr>
            <a:spLocks noChangeArrowheads="1"/>
          </p:cNvSpPr>
          <p:nvPr/>
        </p:nvSpPr>
        <p:spPr bwMode="auto">
          <a:xfrm rot="-5400000">
            <a:off x="6336507" y="1397794"/>
            <a:ext cx="50800"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x</a:t>
            </a:r>
            <a:endParaRPr lang="en-US" altLang="zh-CN" i="0">
              <a:ea typeface="宋体" pitchFamily="2" charset="-122"/>
            </a:endParaRPr>
          </a:p>
        </p:txBody>
      </p:sp>
      <p:sp>
        <p:nvSpPr>
          <p:cNvPr id="120872" name="Rectangle 307"/>
          <p:cNvSpPr>
            <a:spLocks noChangeArrowheads="1"/>
          </p:cNvSpPr>
          <p:nvPr/>
        </p:nvSpPr>
        <p:spPr bwMode="auto">
          <a:xfrm rot="-5400000">
            <a:off x="6347619" y="1358107"/>
            <a:ext cx="28575"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t</a:t>
            </a:r>
            <a:endParaRPr lang="en-US" altLang="zh-CN" i="0">
              <a:ea typeface="宋体" pitchFamily="2" charset="-122"/>
            </a:endParaRPr>
          </a:p>
        </p:txBody>
      </p:sp>
      <p:sp>
        <p:nvSpPr>
          <p:cNvPr id="120873" name="Rectangle 308"/>
          <p:cNvSpPr>
            <a:spLocks noChangeArrowheads="1"/>
          </p:cNvSpPr>
          <p:nvPr/>
        </p:nvSpPr>
        <p:spPr bwMode="auto">
          <a:xfrm rot="-5400000">
            <a:off x="6333332" y="1313656"/>
            <a:ext cx="57150"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e</a:t>
            </a:r>
            <a:endParaRPr lang="en-US" altLang="zh-CN" i="0">
              <a:ea typeface="宋体" pitchFamily="2" charset="-122"/>
            </a:endParaRPr>
          </a:p>
        </p:txBody>
      </p:sp>
      <p:sp>
        <p:nvSpPr>
          <p:cNvPr id="120874" name="Rectangle 309"/>
          <p:cNvSpPr>
            <a:spLocks noChangeArrowheads="1"/>
          </p:cNvSpPr>
          <p:nvPr/>
        </p:nvSpPr>
        <p:spPr bwMode="auto">
          <a:xfrm rot="-5400000">
            <a:off x="6345238" y="1273175"/>
            <a:ext cx="33338"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r</a:t>
            </a:r>
            <a:endParaRPr lang="en-US" altLang="zh-CN" i="0">
              <a:ea typeface="宋体" pitchFamily="2" charset="-122"/>
            </a:endParaRPr>
          </a:p>
        </p:txBody>
      </p:sp>
      <p:sp>
        <p:nvSpPr>
          <p:cNvPr id="120875" name="Rectangle 310"/>
          <p:cNvSpPr>
            <a:spLocks noChangeArrowheads="1"/>
          </p:cNvSpPr>
          <p:nvPr/>
        </p:nvSpPr>
        <p:spPr bwMode="auto">
          <a:xfrm rot="-5400000">
            <a:off x="6333332" y="1224756"/>
            <a:ext cx="57150"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n</a:t>
            </a:r>
            <a:endParaRPr lang="en-US" altLang="zh-CN" i="0">
              <a:ea typeface="宋体" pitchFamily="2" charset="-122"/>
            </a:endParaRPr>
          </a:p>
        </p:txBody>
      </p:sp>
      <p:sp>
        <p:nvSpPr>
          <p:cNvPr id="120876" name="Rectangle 311"/>
          <p:cNvSpPr>
            <a:spLocks noChangeArrowheads="1"/>
          </p:cNvSpPr>
          <p:nvPr/>
        </p:nvSpPr>
        <p:spPr bwMode="auto">
          <a:xfrm rot="-5400000">
            <a:off x="6333332" y="1172369"/>
            <a:ext cx="57150"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a</a:t>
            </a:r>
            <a:endParaRPr lang="en-US" altLang="zh-CN" i="0">
              <a:ea typeface="宋体" pitchFamily="2" charset="-122"/>
            </a:endParaRPr>
          </a:p>
        </p:txBody>
      </p:sp>
      <p:sp>
        <p:nvSpPr>
          <p:cNvPr id="120877" name="Rectangle 312"/>
          <p:cNvSpPr>
            <a:spLocks noChangeArrowheads="1"/>
          </p:cNvSpPr>
          <p:nvPr/>
        </p:nvSpPr>
        <p:spPr bwMode="auto">
          <a:xfrm rot="-5400000">
            <a:off x="6350794" y="1127919"/>
            <a:ext cx="22225"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l</a:t>
            </a:r>
            <a:endParaRPr lang="en-US" altLang="zh-CN" i="0">
              <a:ea typeface="宋体" pitchFamily="2" charset="-122"/>
            </a:endParaRPr>
          </a:p>
        </p:txBody>
      </p:sp>
      <p:sp>
        <p:nvSpPr>
          <p:cNvPr id="120878" name="Rectangle 313"/>
          <p:cNvSpPr>
            <a:spLocks noChangeArrowheads="1"/>
          </p:cNvSpPr>
          <p:nvPr/>
        </p:nvSpPr>
        <p:spPr bwMode="auto">
          <a:xfrm rot="-5400000">
            <a:off x="6463506" y="1507332"/>
            <a:ext cx="28575"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a:t>
            </a:r>
            <a:endParaRPr lang="en-US" altLang="zh-CN" i="0">
              <a:ea typeface="宋体" pitchFamily="2" charset="-122"/>
            </a:endParaRPr>
          </a:p>
        </p:txBody>
      </p:sp>
      <p:sp>
        <p:nvSpPr>
          <p:cNvPr id="120879" name="Rectangle 314"/>
          <p:cNvSpPr>
            <a:spLocks noChangeArrowheads="1"/>
          </p:cNvSpPr>
          <p:nvPr/>
        </p:nvSpPr>
        <p:spPr bwMode="auto">
          <a:xfrm rot="-5400000">
            <a:off x="6449219" y="1470819"/>
            <a:ext cx="5715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n</a:t>
            </a:r>
            <a:endParaRPr lang="en-US" altLang="zh-CN" i="0">
              <a:ea typeface="宋体" pitchFamily="2" charset="-122"/>
            </a:endParaRPr>
          </a:p>
        </p:txBody>
      </p:sp>
      <p:sp>
        <p:nvSpPr>
          <p:cNvPr id="120880" name="Rectangle 315"/>
          <p:cNvSpPr>
            <a:spLocks noChangeArrowheads="1"/>
          </p:cNvSpPr>
          <p:nvPr/>
        </p:nvSpPr>
        <p:spPr bwMode="auto">
          <a:xfrm rot="-5400000">
            <a:off x="6463506" y="1426369"/>
            <a:ext cx="28575"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t</a:t>
            </a:r>
            <a:endParaRPr lang="en-US" altLang="zh-CN" i="0">
              <a:ea typeface="宋体" pitchFamily="2" charset="-122"/>
            </a:endParaRPr>
          </a:p>
        </p:txBody>
      </p:sp>
      <p:sp>
        <p:nvSpPr>
          <p:cNvPr id="120881" name="Rectangle 316"/>
          <p:cNvSpPr>
            <a:spLocks noChangeArrowheads="1"/>
          </p:cNvSpPr>
          <p:nvPr/>
        </p:nvSpPr>
        <p:spPr bwMode="auto">
          <a:xfrm rot="-5400000">
            <a:off x="6449219" y="1381919"/>
            <a:ext cx="5715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e</a:t>
            </a:r>
            <a:endParaRPr lang="en-US" altLang="zh-CN" i="0">
              <a:ea typeface="宋体" pitchFamily="2" charset="-122"/>
            </a:endParaRPr>
          </a:p>
        </p:txBody>
      </p:sp>
      <p:sp>
        <p:nvSpPr>
          <p:cNvPr id="120882" name="Rectangle 317"/>
          <p:cNvSpPr>
            <a:spLocks noChangeArrowheads="1"/>
          </p:cNvSpPr>
          <p:nvPr/>
        </p:nvSpPr>
        <p:spPr bwMode="auto">
          <a:xfrm rot="-5400000">
            <a:off x="6461125" y="1341438"/>
            <a:ext cx="33337"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r</a:t>
            </a:r>
            <a:endParaRPr lang="en-US" altLang="zh-CN" i="0">
              <a:ea typeface="宋体" pitchFamily="2" charset="-122"/>
            </a:endParaRPr>
          </a:p>
        </p:txBody>
      </p:sp>
      <p:sp>
        <p:nvSpPr>
          <p:cNvPr id="120883" name="Rectangle 318"/>
          <p:cNvSpPr>
            <a:spLocks noChangeArrowheads="1"/>
          </p:cNvSpPr>
          <p:nvPr/>
        </p:nvSpPr>
        <p:spPr bwMode="auto">
          <a:xfrm rot="-5400000">
            <a:off x="6463506" y="1313657"/>
            <a:ext cx="28575"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f</a:t>
            </a:r>
            <a:endParaRPr lang="en-US" altLang="zh-CN" i="0">
              <a:ea typeface="宋体" pitchFamily="2" charset="-122"/>
            </a:endParaRPr>
          </a:p>
        </p:txBody>
      </p:sp>
      <p:sp>
        <p:nvSpPr>
          <p:cNvPr id="120884" name="Rectangle 319"/>
          <p:cNvSpPr>
            <a:spLocks noChangeArrowheads="1"/>
          </p:cNvSpPr>
          <p:nvPr/>
        </p:nvSpPr>
        <p:spPr bwMode="auto">
          <a:xfrm rot="-5400000">
            <a:off x="6449219" y="1269206"/>
            <a:ext cx="5715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a</a:t>
            </a:r>
            <a:endParaRPr lang="en-US" altLang="zh-CN" i="0">
              <a:ea typeface="宋体" pitchFamily="2" charset="-122"/>
            </a:endParaRPr>
          </a:p>
        </p:txBody>
      </p:sp>
      <p:sp>
        <p:nvSpPr>
          <p:cNvPr id="120885" name="Rectangle 320"/>
          <p:cNvSpPr>
            <a:spLocks noChangeArrowheads="1"/>
          </p:cNvSpPr>
          <p:nvPr/>
        </p:nvSpPr>
        <p:spPr bwMode="auto">
          <a:xfrm rot="-5400000">
            <a:off x="6452394" y="1210469"/>
            <a:ext cx="5080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c</a:t>
            </a:r>
            <a:endParaRPr lang="en-US" altLang="zh-CN" i="0">
              <a:ea typeface="宋体" pitchFamily="2" charset="-122"/>
            </a:endParaRPr>
          </a:p>
        </p:txBody>
      </p:sp>
      <p:sp>
        <p:nvSpPr>
          <p:cNvPr id="120886" name="Rectangle 321"/>
          <p:cNvSpPr>
            <a:spLocks noChangeArrowheads="1"/>
          </p:cNvSpPr>
          <p:nvPr/>
        </p:nvSpPr>
        <p:spPr bwMode="auto">
          <a:xfrm rot="-5400000">
            <a:off x="6449219" y="1164431"/>
            <a:ext cx="5715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e</a:t>
            </a:r>
            <a:endParaRPr lang="en-US" altLang="zh-CN" i="0">
              <a:ea typeface="宋体" pitchFamily="2" charset="-122"/>
            </a:endParaRPr>
          </a:p>
        </p:txBody>
      </p:sp>
      <p:sp>
        <p:nvSpPr>
          <p:cNvPr id="120887" name="Rectangle 322"/>
          <p:cNvSpPr>
            <a:spLocks noChangeArrowheads="1"/>
          </p:cNvSpPr>
          <p:nvPr/>
        </p:nvSpPr>
        <p:spPr bwMode="auto">
          <a:xfrm rot="-5400000">
            <a:off x="6452394" y="1105694"/>
            <a:ext cx="50800"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s</a:t>
            </a:r>
            <a:endParaRPr lang="en-US" altLang="zh-CN" i="0">
              <a:ea typeface="宋体" pitchFamily="2" charset="-122"/>
            </a:endParaRPr>
          </a:p>
        </p:txBody>
      </p:sp>
      <p:sp>
        <p:nvSpPr>
          <p:cNvPr id="120888" name="Rectangle 323"/>
          <p:cNvSpPr>
            <a:spLocks noChangeArrowheads="1"/>
          </p:cNvSpPr>
          <p:nvPr/>
        </p:nvSpPr>
        <p:spPr bwMode="auto">
          <a:xfrm>
            <a:off x="7138988" y="1844675"/>
            <a:ext cx="341312" cy="122238"/>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Internal</a:t>
            </a:r>
            <a:endParaRPr lang="en-US" altLang="zh-CN" i="0">
              <a:ea typeface="宋体" pitchFamily="2" charset="-122"/>
            </a:endParaRPr>
          </a:p>
        </p:txBody>
      </p:sp>
      <p:sp>
        <p:nvSpPr>
          <p:cNvPr id="120889" name="Rectangle 324"/>
          <p:cNvSpPr>
            <a:spLocks noChangeArrowheads="1"/>
          </p:cNvSpPr>
          <p:nvPr/>
        </p:nvSpPr>
        <p:spPr bwMode="auto">
          <a:xfrm>
            <a:off x="7088188" y="1973263"/>
            <a:ext cx="449262" cy="122237"/>
          </a:xfrm>
          <a:prstGeom prst="rect">
            <a:avLst/>
          </a:prstGeom>
          <a:noFill/>
          <a:ln w="9525">
            <a:noFill/>
            <a:miter lim="800000"/>
            <a:headEnd/>
            <a:tailEnd/>
          </a:ln>
        </p:spPr>
        <p:txBody>
          <a:bodyPr wrap="none" lIns="0" tIns="0" rIns="0" bIns="0">
            <a:spAutoFit/>
          </a:bodyPr>
          <a:lstStyle/>
          <a:p>
            <a:pPr eaLnBrk="0" hangingPunct="0">
              <a:spcBef>
                <a:spcPct val="0"/>
              </a:spcBef>
            </a:pPr>
            <a:r>
              <a:rPr lang="en-US" altLang="zh-CN" sz="800">
                <a:solidFill>
                  <a:srgbClr val="000000"/>
                </a:solidFill>
                <a:ea typeface="宋体" pitchFamily="2" charset="-122"/>
              </a:rPr>
              <a:t>Interfaces</a:t>
            </a:r>
            <a:endParaRPr lang="en-US" altLang="zh-CN" i="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493713"/>
            <a:ext cx="9144000" cy="571500"/>
          </a:xfrm>
        </p:spPr>
        <p:txBody>
          <a:bodyPr/>
          <a:lstStyle/>
          <a:p>
            <a:pPr eaLnBrk="1" hangingPunct="1"/>
            <a:r>
              <a:rPr lang="en-US" altLang="zh-CN" sz="3200" smtClean="0">
                <a:ea typeface="宋体" pitchFamily="2" charset="-122"/>
              </a:rPr>
              <a:t>Example: Applying OO to Network Programming</a:t>
            </a:r>
          </a:p>
        </p:txBody>
      </p:sp>
      <p:sp>
        <p:nvSpPr>
          <p:cNvPr id="81923" name="Rectangle 3"/>
          <p:cNvSpPr>
            <a:spLocks noGrp="1" noChangeArrowheads="1"/>
          </p:cNvSpPr>
          <p:nvPr>
            <p:ph type="body" idx="1"/>
          </p:nvPr>
        </p:nvSpPr>
        <p:spPr>
          <a:xfrm>
            <a:off x="152400" y="1017588"/>
            <a:ext cx="8839200" cy="5010150"/>
          </a:xfrm>
        </p:spPr>
        <p:txBody>
          <a:bodyPr/>
          <a:lstStyle/>
          <a:p>
            <a:pPr marL="169863" indent="-169863" eaLnBrk="1" hangingPunct="1"/>
            <a:r>
              <a:rPr lang="en-US" altLang="zh-CN" sz="2000" smtClean="0">
                <a:ea typeface="宋体" pitchFamily="2" charset="-122"/>
              </a:rPr>
              <a:t>CORBA 2.x IDL specifies </a:t>
            </a:r>
            <a:r>
              <a:rPr lang="en-US" altLang="zh-CN" sz="2000" i="1" smtClean="0">
                <a:ea typeface="宋体" pitchFamily="2" charset="-122"/>
              </a:rPr>
              <a:t>interfaces</a:t>
            </a:r>
            <a:r>
              <a:rPr lang="en-US" altLang="zh-CN" sz="2000" smtClean="0">
                <a:ea typeface="宋体" pitchFamily="2" charset="-122"/>
              </a:rPr>
              <a:t> with operations</a:t>
            </a:r>
          </a:p>
          <a:p>
            <a:pPr marL="573088" lvl="1" indent="-231775" eaLnBrk="1" hangingPunct="1"/>
            <a:r>
              <a:rPr lang="en-US" altLang="zh-CN" smtClean="0">
                <a:ea typeface="宋体" pitchFamily="2" charset="-122"/>
              </a:rPr>
              <a:t> Interfaces map to objects in OO programming languages </a:t>
            </a:r>
          </a:p>
          <a:p>
            <a:pPr lvl="2" eaLnBrk="1" hangingPunct="1"/>
            <a:r>
              <a:rPr lang="en-US" altLang="zh-CN" smtClean="0">
                <a:ea typeface="宋体" pitchFamily="2" charset="-122"/>
              </a:rPr>
              <a:t>e.g., C++, Java, Ada95, etc.</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r>
              <a:rPr lang="en-US" altLang="zh-CN" smtClean="0">
                <a:ea typeface="宋体" pitchFamily="2" charset="-122"/>
              </a:rPr>
              <a:t/>
            </a:r>
            <a:br>
              <a:rPr lang="en-US" altLang="zh-CN" smtClean="0">
                <a:ea typeface="宋体" pitchFamily="2" charset="-122"/>
              </a:rPr>
            </a:br>
            <a:endParaRPr lang="en-US" altLang="zh-CN" smtClean="0">
              <a:ea typeface="宋体" pitchFamily="2" charset="-122"/>
            </a:endParaRPr>
          </a:p>
          <a:p>
            <a:pPr marL="573088" lvl="1" indent="-231775" eaLnBrk="1" hangingPunct="1"/>
            <a:endParaRPr lang="en-US" altLang="zh-CN" smtClean="0">
              <a:ea typeface="宋体" pitchFamily="2" charset="-122"/>
            </a:endParaRPr>
          </a:p>
          <a:p>
            <a:pPr marL="573088" lvl="1" indent="-231775" eaLnBrk="1" hangingPunct="1"/>
            <a:endParaRPr lang="en-US" altLang="zh-CN" smtClean="0">
              <a:ea typeface="宋体" pitchFamily="2" charset="-122"/>
            </a:endParaRPr>
          </a:p>
          <a:p>
            <a:pPr marL="573088" lvl="1" indent="-231775" eaLnBrk="1" hangingPunct="1"/>
            <a:endParaRPr lang="en-US" altLang="zh-CN" smtClean="0">
              <a:ea typeface="宋体" pitchFamily="2" charset="-122"/>
            </a:endParaRPr>
          </a:p>
          <a:p>
            <a:pPr marL="573088" lvl="1" indent="-231775" eaLnBrk="1" hangingPunct="1"/>
            <a:r>
              <a:rPr lang="en-US" altLang="zh-CN" smtClean="0">
                <a:ea typeface="宋体" pitchFamily="2" charset="-122"/>
              </a:rPr>
              <a:t>Operations defined in interfaces can be invoked on local or remote objects</a:t>
            </a:r>
          </a:p>
          <a:p>
            <a:pPr marL="169863" indent="-169863" eaLnBrk="1" hangingPunct="1">
              <a:buFontTx/>
              <a:buNone/>
            </a:pPr>
            <a:endParaRPr lang="zh-CN" altLang="en-US" sz="2000" smtClean="0">
              <a:ea typeface="宋体" pitchFamily="2" charset="-122"/>
            </a:endParaRPr>
          </a:p>
        </p:txBody>
      </p:sp>
      <p:sp>
        <p:nvSpPr>
          <p:cNvPr id="81924" name="Text Box 4"/>
          <p:cNvSpPr txBox="1">
            <a:spLocks noChangeArrowheads="1"/>
          </p:cNvSpPr>
          <p:nvPr/>
        </p:nvSpPr>
        <p:spPr bwMode="auto">
          <a:xfrm>
            <a:off x="120650" y="2319338"/>
            <a:ext cx="3832225" cy="1200150"/>
          </a:xfrm>
          <a:prstGeom prst="rect">
            <a:avLst/>
          </a:prstGeom>
          <a:noFill/>
          <a:ln w="9525">
            <a:solidFill>
              <a:schemeClr val="tx1"/>
            </a:solidFill>
            <a:miter lim="800000"/>
            <a:headEnd/>
            <a:tailEnd/>
          </a:ln>
        </p:spPr>
        <p:txBody>
          <a:bodyPr>
            <a:spAutoFit/>
          </a:bodyPr>
          <a:lstStyle/>
          <a:p>
            <a:pPr>
              <a:spcBef>
                <a:spcPct val="0"/>
              </a:spcBef>
            </a:pPr>
            <a:r>
              <a:rPr lang="en-US" altLang="zh-CN" b="1" i="0">
                <a:latin typeface="Courier New" pitchFamily="49" charset="0"/>
                <a:ea typeface="宋体" pitchFamily="2" charset="-122"/>
              </a:rPr>
              <a:t>interface Foo </a:t>
            </a:r>
          </a:p>
          <a:p>
            <a:pPr>
              <a:spcBef>
                <a:spcPct val="0"/>
              </a:spcBef>
            </a:pPr>
            <a:r>
              <a:rPr lang="en-US" altLang="zh-CN" b="1" i="0">
                <a:latin typeface="Courier New" pitchFamily="49" charset="0"/>
                <a:ea typeface="宋体" pitchFamily="2" charset="-122"/>
              </a:rPr>
              <a:t>{</a:t>
            </a:r>
          </a:p>
          <a:p>
            <a:pPr>
              <a:spcBef>
                <a:spcPct val="0"/>
              </a:spcBef>
            </a:pPr>
            <a:r>
              <a:rPr lang="en-US" altLang="zh-CN" b="1" i="0">
                <a:latin typeface="Courier New" pitchFamily="49" charset="0"/>
                <a:ea typeface="宋体" pitchFamily="2" charset="-122"/>
              </a:rPr>
              <a:t>  void bar (in long arg);</a:t>
            </a:r>
          </a:p>
          <a:p>
            <a:pPr>
              <a:spcBef>
                <a:spcPct val="0"/>
              </a:spcBef>
            </a:pPr>
            <a:r>
              <a:rPr lang="en-US" altLang="zh-CN" b="1" i="0">
                <a:latin typeface="Courier New" pitchFamily="49" charset="0"/>
                <a:ea typeface="宋体" pitchFamily="2" charset="-122"/>
              </a:rPr>
              <a:t>};</a:t>
            </a:r>
          </a:p>
        </p:txBody>
      </p:sp>
      <p:sp>
        <p:nvSpPr>
          <p:cNvPr id="81925" name="Text Box 6"/>
          <p:cNvSpPr txBox="1">
            <a:spLocks noChangeArrowheads="1"/>
          </p:cNvSpPr>
          <p:nvPr/>
        </p:nvSpPr>
        <p:spPr bwMode="auto">
          <a:xfrm>
            <a:off x="1503363" y="3571875"/>
            <a:ext cx="1066800" cy="396875"/>
          </a:xfrm>
          <a:prstGeom prst="rect">
            <a:avLst/>
          </a:prstGeom>
          <a:noFill/>
          <a:ln w="9525">
            <a:noFill/>
            <a:miter lim="800000"/>
            <a:headEnd/>
            <a:tailEnd/>
          </a:ln>
        </p:spPr>
        <p:txBody>
          <a:bodyPr>
            <a:spAutoFit/>
          </a:bodyPr>
          <a:lstStyle/>
          <a:p>
            <a:pPr algn="ctr"/>
            <a:r>
              <a:rPr lang="en-US" altLang="zh-CN" sz="2000" b="1" i="0">
                <a:latin typeface="Arial Unicode MS" pitchFamily="34" charset="-128"/>
                <a:ea typeface="宋体" pitchFamily="2" charset="-122"/>
              </a:rPr>
              <a:t>IDL</a:t>
            </a:r>
          </a:p>
        </p:txBody>
      </p:sp>
      <p:sp>
        <p:nvSpPr>
          <p:cNvPr id="81926" name="Text Box 5"/>
          <p:cNvSpPr txBox="1">
            <a:spLocks noChangeArrowheads="1"/>
          </p:cNvSpPr>
          <p:nvPr/>
        </p:nvSpPr>
        <p:spPr bwMode="auto">
          <a:xfrm>
            <a:off x="3184525" y="4165600"/>
            <a:ext cx="5835650" cy="1200150"/>
          </a:xfrm>
          <a:prstGeom prst="rect">
            <a:avLst/>
          </a:prstGeom>
          <a:noFill/>
          <a:ln w="9525">
            <a:solidFill>
              <a:schemeClr val="tx1"/>
            </a:solidFill>
            <a:miter lim="800000"/>
            <a:headEnd/>
            <a:tailEnd/>
          </a:ln>
        </p:spPr>
        <p:txBody>
          <a:bodyPr>
            <a:spAutoFit/>
          </a:bodyPr>
          <a:lstStyle/>
          <a:p>
            <a:pPr>
              <a:spcBef>
                <a:spcPct val="0"/>
              </a:spcBef>
            </a:pPr>
            <a:r>
              <a:rPr lang="en-US" altLang="zh-CN" b="1" i="0">
                <a:latin typeface="Courier New" pitchFamily="49" charset="0"/>
                <a:ea typeface="宋体" pitchFamily="2" charset="-122"/>
              </a:rPr>
              <a:t>class Foo : public virtual CORBA::Object </a:t>
            </a:r>
          </a:p>
          <a:p>
            <a:pPr>
              <a:spcBef>
                <a:spcPct val="0"/>
              </a:spcBef>
            </a:pPr>
            <a:r>
              <a:rPr lang="en-US" altLang="zh-CN" b="1" i="0">
                <a:latin typeface="Courier New" pitchFamily="49" charset="0"/>
                <a:ea typeface="宋体" pitchFamily="2" charset="-122"/>
              </a:rPr>
              <a:t>{</a:t>
            </a:r>
          </a:p>
          <a:p>
            <a:pPr>
              <a:spcBef>
                <a:spcPct val="0"/>
              </a:spcBef>
            </a:pPr>
            <a:r>
              <a:rPr lang="en-US" altLang="zh-CN" b="1" i="0">
                <a:latin typeface="Courier New" pitchFamily="49" charset="0"/>
                <a:ea typeface="宋体" pitchFamily="2" charset="-122"/>
              </a:rPr>
              <a:t>  virtual void bar (CORBA::Long arg);</a:t>
            </a:r>
          </a:p>
          <a:p>
            <a:pPr>
              <a:spcBef>
                <a:spcPct val="0"/>
              </a:spcBef>
            </a:pPr>
            <a:r>
              <a:rPr lang="en-US" altLang="zh-CN" b="1" i="0">
                <a:latin typeface="Courier New" pitchFamily="49" charset="0"/>
                <a:ea typeface="宋体" pitchFamily="2" charset="-122"/>
              </a:rPr>
              <a:t>};</a:t>
            </a:r>
          </a:p>
        </p:txBody>
      </p:sp>
      <p:sp>
        <p:nvSpPr>
          <p:cNvPr id="81927" name="Text Box 7"/>
          <p:cNvSpPr txBox="1">
            <a:spLocks noChangeArrowheads="1"/>
          </p:cNvSpPr>
          <p:nvPr/>
        </p:nvSpPr>
        <p:spPr bwMode="auto">
          <a:xfrm>
            <a:off x="5599113" y="3724275"/>
            <a:ext cx="1141412" cy="396875"/>
          </a:xfrm>
          <a:prstGeom prst="rect">
            <a:avLst/>
          </a:prstGeom>
          <a:noFill/>
          <a:ln w="9525">
            <a:noFill/>
            <a:miter lim="800000"/>
            <a:headEnd/>
            <a:tailEnd/>
          </a:ln>
        </p:spPr>
        <p:txBody>
          <a:bodyPr>
            <a:spAutoFit/>
          </a:bodyPr>
          <a:lstStyle/>
          <a:p>
            <a:pPr algn="ctr"/>
            <a:r>
              <a:rPr lang="en-US" altLang="zh-CN" sz="2000" b="1" i="0">
                <a:latin typeface="Arial Unicode MS" pitchFamily="34" charset="-128"/>
                <a:ea typeface="宋体" pitchFamily="2" charset="-122"/>
              </a:rPr>
              <a:t>C++</a:t>
            </a:r>
          </a:p>
        </p:txBody>
      </p:sp>
      <p:sp>
        <p:nvSpPr>
          <p:cNvPr id="81928" name="AutoShape 11"/>
          <p:cNvSpPr>
            <a:spLocks noChangeArrowheads="1"/>
          </p:cNvSpPr>
          <p:nvPr/>
        </p:nvSpPr>
        <p:spPr bwMode="auto">
          <a:xfrm rot="2835928">
            <a:off x="4070350" y="3251200"/>
            <a:ext cx="869950" cy="349250"/>
          </a:xfrm>
          <a:prstGeom prst="rightArrow">
            <a:avLst>
              <a:gd name="adj1" fmla="val 50000"/>
              <a:gd name="adj2" fmla="val 62273"/>
            </a:avLst>
          </a:prstGeom>
          <a:solidFill>
            <a:srgbClr val="CCFFFF"/>
          </a:solidFill>
          <a:ln w="9525">
            <a:solidFill>
              <a:schemeClr val="tx1"/>
            </a:solidFill>
            <a:miter lim="800000"/>
            <a:headEnd/>
            <a:tailEnd/>
          </a:ln>
        </p:spPr>
        <p:txBody>
          <a:bodyPr wrap="none" anchor="ctr">
            <a:spAutoFit/>
          </a:bodyPr>
          <a:lstStyle/>
          <a:p>
            <a:endParaRPr lang="nl-NL"/>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zh-CN" sz="3200" smtClean="0">
                <a:ea typeface="宋体" pitchFamily="2" charset="-122"/>
              </a:rPr>
              <a:t>A Monolithic Component Executor</a:t>
            </a:r>
          </a:p>
        </p:txBody>
      </p:sp>
      <p:sp>
        <p:nvSpPr>
          <p:cNvPr id="121859" name="AutoShape 3"/>
          <p:cNvSpPr>
            <a:spLocks noChangeArrowheads="1"/>
          </p:cNvSpPr>
          <p:nvPr/>
        </p:nvSpPr>
        <p:spPr bwMode="auto">
          <a:xfrm>
            <a:off x="987425" y="1239838"/>
            <a:ext cx="7345363" cy="3384550"/>
          </a:xfrm>
          <a:prstGeom prst="roundRect">
            <a:avLst>
              <a:gd name="adj" fmla="val 16667"/>
            </a:avLst>
          </a:prstGeom>
          <a:solidFill>
            <a:srgbClr val="FFCC66"/>
          </a:solidFill>
          <a:ln w="9525">
            <a:solidFill>
              <a:schemeClr val="tx1"/>
            </a:solidFill>
            <a:round/>
            <a:headEnd/>
            <a:tailEnd/>
          </a:ln>
        </p:spPr>
        <p:txBody>
          <a:bodyPr wrap="none" anchor="b" anchorCtr="1"/>
          <a:lstStyle/>
          <a:p>
            <a:pPr algn="ctr" eaLnBrk="0" hangingPunct="0">
              <a:spcBef>
                <a:spcPct val="0"/>
              </a:spcBef>
            </a:pPr>
            <a:endParaRPr lang="en-GB" sz="2400" b="1" i="0"/>
          </a:p>
        </p:txBody>
      </p:sp>
      <p:grpSp>
        <p:nvGrpSpPr>
          <p:cNvPr id="121860" name="Group 4"/>
          <p:cNvGrpSpPr>
            <a:grpSpLocks/>
          </p:cNvGrpSpPr>
          <p:nvPr/>
        </p:nvGrpSpPr>
        <p:grpSpPr bwMode="auto">
          <a:xfrm>
            <a:off x="506413" y="1671638"/>
            <a:ext cx="601662" cy="323850"/>
            <a:chOff x="1884" y="3349"/>
            <a:chExt cx="379" cy="204"/>
          </a:xfrm>
        </p:grpSpPr>
        <p:sp>
          <p:nvSpPr>
            <p:cNvPr id="121952" name="Line 5"/>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121953" name="Oval 6"/>
            <p:cNvSpPr>
              <a:spLocks noChangeArrowheads="1"/>
            </p:cNvSpPr>
            <p:nvPr/>
          </p:nvSpPr>
          <p:spPr bwMode="auto">
            <a:xfrm>
              <a:off x="1884" y="3349"/>
              <a:ext cx="203" cy="204"/>
            </a:xfrm>
            <a:prstGeom prst="ellipse">
              <a:avLst/>
            </a:prstGeom>
            <a:solidFill>
              <a:schemeClr val="accent2"/>
            </a:solidFill>
            <a:ln w="9525">
              <a:solidFill>
                <a:schemeClr val="tx1"/>
              </a:solidFill>
              <a:round/>
              <a:headEnd/>
              <a:tailEnd/>
            </a:ln>
          </p:spPr>
          <p:txBody>
            <a:bodyPr wrap="none" anchor="ctr"/>
            <a:lstStyle/>
            <a:p>
              <a:endParaRPr lang="nl-NL"/>
            </a:p>
          </p:txBody>
        </p:sp>
      </p:grpSp>
      <p:grpSp>
        <p:nvGrpSpPr>
          <p:cNvPr id="121861" name="Group 7"/>
          <p:cNvGrpSpPr>
            <a:grpSpLocks/>
          </p:cNvGrpSpPr>
          <p:nvPr/>
        </p:nvGrpSpPr>
        <p:grpSpPr bwMode="auto">
          <a:xfrm rot="5400000">
            <a:off x="943769" y="1051719"/>
            <a:ext cx="411162" cy="323850"/>
            <a:chOff x="204" y="3349"/>
            <a:chExt cx="259" cy="204"/>
          </a:xfrm>
        </p:grpSpPr>
        <p:sp>
          <p:nvSpPr>
            <p:cNvPr id="121950" name="Line 8"/>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51" name="Oval 9"/>
            <p:cNvSpPr>
              <a:spLocks noChangeArrowheads="1"/>
            </p:cNvSpPr>
            <p:nvPr/>
          </p:nvSpPr>
          <p:spPr bwMode="auto">
            <a:xfrm>
              <a:off x="204" y="3349"/>
              <a:ext cx="203" cy="204"/>
            </a:xfrm>
            <a:prstGeom prst="ellipse">
              <a:avLst/>
            </a:prstGeom>
            <a:solidFill>
              <a:srgbClr val="333399"/>
            </a:solidFill>
            <a:ln w="9525">
              <a:solidFill>
                <a:schemeClr val="tx1"/>
              </a:solidFill>
              <a:round/>
              <a:headEnd/>
              <a:tailEnd/>
            </a:ln>
          </p:spPr>
          <p:txBody>
            <a:bodyPr wrap="none" anchor="ctr"/>
            <a:lstStyle/>
            <a:p>
              <a:endParaRPr lang="nl-NL"/>
            </a:p>
          </p:txBody>
        </p:sp>
      </p:grpSp>
      <p:grpSp>
        <p:nvGrpSpPr>
          <p:cNvPr id="121862" name="Group 10"/>
          <p:cNvGrpSpPr>
            <a:grpSpLocks/>
          </p:cNvGrpSpPr>
          <p:nvPr/>
        </p:nvGrpSpPr>
        <p:grpSpPr bwMode="auto">
          <a:xfrm>
            <a:off x="531813" y="3689350"/>
            <a:ext cx="600075" cy="304800"/>
            <a:chOff x="2765" y="3760"/>
            <a:chExt cx="378" cy="192"/>
          </a:xfrm>
        </p:grpSpPr>
        <p:sp>
          <p:nvSpPr>
            <p:cNvPr id="121948" name="Line 11"/>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121949" name="AutoShape 12"/>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grpSp>
        <p:nvGrpSpPr>
          <p:cNvPr id="121863" name="Group 13"/>
          <p:cNvGrpSpPr>
            <a:grpSpLocks/>
          </p:cNvGrpSpPr>
          <p:nvPr/>
        </p:nvGrpSpPr>
        <p:grpSpPr bwMode="auto">
          <a:xfrm>
            <a:off x="506413" y="2349500"/>
            <a:ext cx="601662" cy="323850"/>
            <a:chOff x="1884" y="3349"/>
            <a:chExt cx="379" cy="204"/>
          </a:xfrm>
        </p:grpSpPr>
        <p:sp>
          <p:nvSpPr>
            <p:cNvPr id="121946" name="Line 14"/>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121947" name="Oval 15"/>
            <p:cNvSpPr>
              <a:spLocks noChangeArrowheads="1"/>
            </p:cNvSpPr>
            <p:nvPr/>
          </p:nvSpPr>
          <p:spPr bwMode="auto">
            <a:xfrm>
              <a:off x="1884" y="3349"/>
              <a:ext cx="203" cy="204"/>
            </a:xfrm>
            <a:prstGeom prst="ellipse">
              <a:avLst/>
            </a:prstGeom>
            <a:solidFill>
              <a:schemeClr val="accent2"/>
            </a:solidFill>
            <a:ln w="9525">
              <a:solidFill>
                <a:schemeClr val="tx1"/>
              </a:solidFill>
              <a:round/>
              <a:headEnd/>
              <a:tailEnd/>
            </a:ln>
          </p:spPr>
          <p:txBody>
            <a:bodyPr wrap="none" anchor="ctr"/>
            <a:lstStyle/>
            <a:p>
              <a:endParaRPr lang="nl-NL"/>
            </a:p>
          </p:txBody>
        </p:sp>
      </p:grpSp>
      <p:grpSp>
        <p:nvGrpSpPr>
          <p:cNvPr id="121864" name="Group 16"/>
          <p:cNvGrpSpPr>
            <a:grpSpLocks/>
          </p:cNvGrpSpPr>
          <p:nvPr/>
        </p:nvGrpSpPr>
        <p:grpSpPr bwMode="auto">
          <a:xfrm>
            <a:off x="508000" y="3028950"/>
            <a:ext cx="600075" cy="304800"/>
            <a:chOff x="2765" y="3760"/>
            <a:chExt cx="378" cy="192"/>
          </a:xfrm>
        </p:grpSpPr>
        <p:sp>
          <p:nvSpPr>
            <p:cNvPr id="121944" name="Line 17"/>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121945" name="AutoShape 18"/>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sp>
        <p:nvSpPr>
          <p:cNvPr id="121865" name="Rectangle 19"/>
          <p:cNvSpPr>
            <a:spLocks noChangeArrowheads="1"/>
          </p:cNvSpPr>
          <p:nvPr/>
        </p:nvSpPr>
        <p:spPr bwMode="auto">
          <a:xfrm>
            <a:off x="2066925" y="2174875"/>
            <a:ext cx="4032250" cy="1514475"/>
          </a:xfrm>
          <a:prstGeom prst="rect">
            <a:avLst/>
          </a:prstGeom>
          <a:solidFill>
            <a:schemeClr val="bg1"/>
          </a:solidFill>
          <a:ln w="9525">
            <a:solidFill>
              <a:schemeClr val="tx1"/>
            </a:solidFill>
            <a:miter lim="800000"/>
            <a:headEnd/>
            <a:tailEnd/>
          </a:ln>
        </p:spPr>
        <p:txBody>
          <a:bodyPr wrap="none" anchor="ctr"/>
          <a:lstStyle/>
          <a:p>
            <a:pPr algn="ctr">
              <a:spcBef>
                <a:spcPct val="0"/>
              </a:spcBef>
            </a:pPr>
            <a:r>
              <a:rPr lang="en-US" altLang="zh-CN" sz="2400" b="1" i="0">
                <a:ea typeface="宋体" pitchFamily="2" charset="-122"/>
              </a:rPr>
              <a:t>Monolithic executor</a:t>
            </a:r>
          </a:p>
        </p:txBody>
      </p:sp>
      <p:sp>
        <p:nvSpPr>
          <p:cNvPr id="121866" name="Rectangle 20"/>
          <p:cNvSpPr>
            <a:spLocks noChangeArrowheads="1"/>
          </p:cNvSpPr>
          <p:nvPr/>
        </p:nvSpPr>
        <p:spPr bwMode="auto">
          <a:xfrm>
            <a:off x="1419225" y="4192588"/>
            <a:ext cx="5329238" cy="288925"/>
          </a:xfrm>
          <a:prstGeom prst="rect">
            <a:avLst/>
          </a:prstGeom>
          <a:solidFill>
            <a:srgbClr val="FFFF99"/>
          </a:solidFill>
          <a:ln w="9525">
            <a:solidFill>
              <a:schemeClr val="tx1"/>
            </a:solidFill>
            <a:miter lim="800000"/>
            <a:headEnd/>
            <a:tailEnd/>
          </a:ln>
        </p:spPr>
        <p:txBody>
          <a:bodyPr wrap="none" anchor="ctr"/>
          <a:lstStyle/>
          <a:p>
            <a:pPr algn="ctr">
              <a:spcBef>
                <a:spcPct val="0"/>
              </a:spcBef>
            </a:pPr>
            <a:r>
              <a:rPr lang="en-US" altLang="zh-CN" sz="2000" i="0">
                <a:ea typeface="宋体" pitchFamily="2" charset="-122"/>
              </a:rPr>
              <a:t>CCM context</a:t>
            </a:r>
          </a:p>
        </p:txBody>
      </p:sp>
      <p:sp>
        <p:nvSpPr>
          <p:cNvPr id="121867" name="Rectangle 21"/>
          <p:cNvSpPr>
            <a:spLocks noChangeArrowheads="1"/>
          </p:cNvSpPr>
          <p:nvPr/>
        </p:nvSpPr>
        <p:spPr bwMode="auto">
          <a:xfrm>
            <a:off x="6748463" y="1528763"/>
            <a:ext cx="1368425" cy="2951162"/>
          </a:xfrm>
          <a:prstGeom prst="rect">
            <a:avLst/>
          </a:prstGeom>
          <a:solidFill>
            <a:srgbClr val="FFFF99"/>
          </a:solidFill>
          <a:ln w="9525">
            <a:solidFill>
              <a:schemeClr val="tx1"/>
            </a:solidFill>
            <a:miter lim="800000"/>
            <a:headEnd/>
            <a:tailEnd/>
          </a:ln>
        </p:spPr>
        <p:txBody>
          <a:bodyPr wrap="none" anchor="ctr"/>
          <a:lstStyle/>
          <a:p>
            <a:pPr algn="ctr">
              <a:spcBef>
                <a:spcPct val="0"/>
              </a:spcBef>
            </a:pPr>
            <a:r>
              <a:rPr lang="en-US" altLang="zh-CN" sz="2000" i="0">
                <a:ea typeface="宋体" pitchFamily="2" charset="-122"/>
              </a:rPr>
              <a:t>Component</a:t>
            </a:r>
          </a:p>
          <a:p>
            <a:pPr algn="ctr">
              <a:spcBef>
                <a:spcPct val="0"/>
              </a:spcBef>
            </a:pPr>
            <a:r>
              <a:rPr lang="en-US" altLang="zh-CN" sz="2000" i="0">
                <a:ea typeface="宋体" pitchFamily="2" charset="-122"/>
              </a:rPr>
              <a:t>specific</a:t>
            </a:r>
          </a:p>
          <a:p>
            <a:pPr algn="ctr">
              <a:spcBef>
                <a:spcPct val="0"/>
              </a:spcBef>
            </a:pPr>
            <a:r>
              <a:rPr lang="en-US" altLang="zh-CN" sz="2000" i="0">
                <a:ea typeface="宋体" pitchFamily="2" charset="-122"/>
              </a:rPr>
              <a:t>context</a:t>
            </a:r>
          </a:p>
        </p:txBody>
      </p:sp>
      <p:grpSp>
        <p:nvGrpSpPr>
          <p:cNvPr id="121868" name="Group 22"/>
          <p:cNvGrpSpPr>
            <a:grpSpLocks/>
          </p:cNvGrpSpPr>
          <p:nvPr/>
        </p:nvGrpSpPr>
        <p:grpSpPr bwMode="auto">
          <a:xfrm>
            <a:off x="8050213" y="3760788"/>
            <a:ext cx="642937" cy="304800"/>
            <a:chOff x="2039" y="3708"/>
            <a:chExt cx="405" cy="192"/>
          </a:xfrm>
        </p:grpSpPr>
        <p:sp>
          <p:nvSpPr>
            <p:cNvPr id="121941" name="Line 23"/>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1942" name="Rectangle 24"/>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1943" name="AutoShape 25"/>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1869" name="Group 26"/>
          <p:cNvGrpSpPr>
            <a:grpSpLocks/>
          </p:cNvGrpSpPr>
          <p:nvPr/>
        </p:nvGrpSpPr>
        <p:grpSpPr bwMode="auto">
          <a:xfrm>
            <a:off x="8116888" y="1598613"/>
            <a:ext cx="776287" cy="609600"/>
            <a:chOff x="1431" y="3508"/>
            <a:chExt cx="489" cy="384"/>
          </a:xfrm>
        </p:grpSpPr>
        <p:grpSp>
          <p:nvGrpSpPr>
            <p:cNvPr id="121937" name="Group 27"/>
            <p:cNvGrpSpPr>
              <a:grpSpLocks/>
            </p:cNvGrpSpPr>
            <p:nvPr/>
          </p:nvGrpSpPr>
          <p:grpSpPr bwMode="auto">
            <a:xfrm>
              <a:off x="1431" y="3679"/>
              <a:ext cx="151" cy="54"/>
              <a:chOff x="1431" y="3679"/>
              <a:chExt cx="151" cy="54"/>
            </a:xfrm>
          </p:grpSpPr>
          <p:sp>
            <p:nvSpPr>
              <p:cNvPr id="121939" name="Line 28"/>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1940" name="Rectangle 29"/>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1938" name="AutoShape 30"/>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121870" name="Group 31"/>
          <p:cNvGrpSpPr>
            <a:grpSpLocks/>
          </p:cNvGrpSpPr>
          <p:nvPr/>
        </p:nvGrpSpPr>
        <p:grpSpPr bwMode="auto">
          <a:xfrm>
            <a:off x="8050213" y="3113088"/>
            <a:ext cx="642937" cy="304800"/>
            <a:chOff x="2039" y="3708"/>
            <a:chExt cx="405" cy="192"/>
          </a:xfrm>
        </p:grpSpPr>
        <p:sp>
          <p:nvSpPr>
            <p:cNvPr id="121934" name="Line 32"/>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1935" name="Rectangle 33"/>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1936" name="AutoShape 34"/>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1871" name="Group 35"/>
          <p:cNvGrpSpPr>
            <a:grpSpLocks/>
          </p:cNvGrpSpPr>
          <p:nvPr/>
        </p:nvGrpSpPr>
        <p:grpSpPr bwMode="auto">
          <a:xfrm>
            <a:off x="8116888" y="2320925"/>
            <a:ext cx="776287" cy="609600"/>
            <a:chOff x="1431" y="3508"/>
            <a:chExt cx="489" cy="384"/>
          </a:xfrm>
        </p:grpSpPr>
        <p:grpSp>
          <p:nvGrpSpPr>
            <p:cNvPr id="121930" name="Group 36"/>
            <p:cNvGrpSpPr>
              <a:grpSpLocks/>
            </p:cNvGrpSpPr>
            <p:nvPr/>
          </p:nvGrpSpPr>
          <p:grpSpPr bwMode="auto">
            <a:xfrm>
              <a:off x="1431" y="3679"/>
              <a:ext cx="151" cy="54"/>
              <a:chOff x="1431" y="3679"/>
              <a:chExt cx="151" cy="54"/>
            </a:xfrm>
          </p:grpSpPr>
          <p:sp>
            <p:nvSpPr>
              <p:cNvPr id="121932" name="Line 37"/>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1933" name="Rectangle 38"/>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1931" name="AutoShape 39"/>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121872" name="Line 40"/>
          <p:cNvSpPr>
            <a:spLocks noChangeShapeType="1"/>
          </p:cNvSpPr>
          <p:nvPr/>
        </p:nvSpPr>
        <p:spPr bwMode="auto">
          <a:xfrm>
            <a:off x="1150938" y="1403350"/>
            <a:ext cx="1060450" cy="557213"/>
          </a:xfrm>
          <a:prstGeom prst="line">
            <a:avLst/>
          </a:prstGeom>
          <a:noFill/>
          <a:ln w="28575">
            <a:solidFill>
              <a:schemeClr val="tx1"/>
            </a:solidFill>
            <a:prstDash val="sysDot"/>
            <a:round/>
            <a:headEnd/>
            <a:tailEnd type="triangle" w="med" len="med"/>
          </a:ln>
        </p:spPr>
        <p:txBody>
          <a:bodyPr/>
          <a:lstStyle/>
          <a:p>
            <a:endParaRPr lang="nl-NL"/>
          </a:p>
        </p:txBody>
      </p:sp>
      <p:sp>
        <p:nvSpPr>
          <p:cNvPr id="121873" name="Text Box 41"/>
          <p:cNvSpPr txBox="1">
            <a:spLocks noChangeArrowheads="1"/>
          </p:cNvSpPr>
          <p:nvPr/>
        </p:nvSpPr>
        <p:spPr bwMode="auto">
          <a:xfrm>
            <a:off x="2916238" y="1243013"/>
            <a:ext cx="3101975" cy="457200"/>
          </a:xfrm>
          <a:prstGeom prst="rect">
            <a:avLst/>
          </a:prstGeom>
          <a:noFill/>
          <a:ln w="9525">
            <a:noFill/>
            <a:miter lim="800000"/>
            <a:headEnd/>
            <a:tailEnd/>
          </a:ln>
        </p:spPr>
        <p:txBody>
          <a:bodyPr wrap="none">
            <a:spAutoFit/>
          </a:bodyPr>
          <a:lstStyle/>
          <a:p>
            <a:pPr>
              <a:spcBef>
                <a:spcPct val="0"/>
              </a:spcBef>
            </a:pPr>
            <a:r>
              <a:rPr lang="en-US" altLang="zh-CN" sz="2400" i="0">
                <a:ea typeface="宋体" pitchFamily="2" charset="-122"/>
              </a:rPr>
              <a:t>Component container</a:t>
            </a:r>
          </a:p>
        </p:txBody>
      </p:sp>
      <p:grpSp>
        <p:nvGrpSpPr>
          <p:cNvPr id="121874" name="Group 42"/>
          <p:cNvGrpSpPr>
            <a:grpSpLocks/>
          </p:cNvGrpSpPr>
          <p:nvPr/>
        </p:nvGrpSpPr>
        <p:grpSpPr bwMode="auto">
          <a:xfrm>
            <a:off x="1779588" y="2247900"/>
            <a:ext cx="288925" cy="231775"/>
            <a:chOff x="204" y="3349"/>
            <a:chExt cx="259" cy="204"/>
          </a:xfrm>
        </p:grpSpPr>
        <p:sp>
          <p:nvSpPr>
            <p:cNvPr id="121928" name="Line 43"/>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29" name="Oval 44"/>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sp>
        <p:nvSpPr>
          <p:cNvPr id="121875" name="Text Box 45"/>
          <p:cNvSpPr txBox="1">
            <a:spLocks noChangeArrowheads="1"/>
          </p:cNvSpPr>
          <p:nvPr/>
        </p:nvSpPr>
        <p:spPr bwMode="auto">
          <a:xfrm>
            <a:off x="468313" y="4783138"/>
            <a:ext cx="3752850" cy="366712"/>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Main component executor interface</a:t>
            </a:r>
          </a:p>
        </p:txBody>
      </p:sp>
      <p:sp>
        <p:nvSpPr>
          <p:cNvPr id="121876" name="Text Box 46"/>
          <p:cNvSpPr txBox="1">
            <a:spLocks noChangeArrowheads="1"/>
          </p:cNvSpPr>
          <p:nvPr/>
        </p:nvSpPr>
        <p:spPr bwMode="auto">
          <a:xfrm>
            <a:off x="468313" y="5254625"/>
            <a:ext cx="3994150" cy="366713"/>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Facet or event sink executor interface</a:t>
            </a:r>
          </a:p>
        </p:txBody>
      </p:sp>
      <p:sp>
        <p:nvSpPr>
          <p:cNvPr id="121877" name="Text Box 47"/>
          <p:cNvSpPr txBox="1">
            <a:spLocks noChangeArrowheads="1"/>
          </p:cNvSpPr>
          <p:nvPr/>
        </p:nvSpPr>
        <p:spPr bwMode="auto">
          <a:xfrm>
            <a:off x="468313" y="5743575"/>
            <a:ext cx="4076700" cy="336550"/>
          </a:xfrm>
          <a:prstGeom prst="rect">
            <a:avLst/>
          </a:prstGeom>
          <a:noFill/>
          <a:ln w="9525">
            <a:noFill/>
            <a:miter lim="800000"/>
            <a:headEnd/>
            <a:tailEnd/>
          </a:ln>
        </p:spPr>
        <p:txBody>
          <a:bodyPr wrap="none">
            <a:spAutoFit/>
          </a:bodyPr>
          <a:lstStyle/>
          <a:p>
            <a:pPr>
              <a:spcBef>
                <a:spcPct val="0"/>
              </a:spcBef>
            </a:pPr>
            <a:r>
              <a:rPr lang="en-US" altLang="zh-CN" sz="1600" b="1" i="0">
                <a:ea typeface="宋体" pitchFamily="2" charset="-122"/>
                <a:cs typeface="Courier New" pitchFamily="49" charset="0"/>
              </a:rPr>
              <a:t>SessionComponent</a:t>
            </a:r>
            <a:r>
              <a:rPr lang="en-US" altLang="zh-CN" sz="1600" i="0">
                <a:ea typeface="宋体" pitchFamily="2" charset="-122"/>
                <a:cs typeface="Times New Roman" pitchFamily="18" charset="0"/>
              </a:rPr>
              <a:t> or </a:t>
            </a:r>
            <a:r>
              <a:rPr lang="en-US" altLang="zh-CN" sz="1600" b="1" i="0">
                <a:ea typeface="宋体" pitchFamily="2" charset="-122"/>
                <a:cs typeface="Courier New" pitchFamily="49" charset="0"/>
              </a:rPr>
              <a:t>EntityComponent</a:t>
            </a:r>
          </a:p>
        </p:txBody>
      </p:sp>
      <p:sp>
        <p:nvSpPr>
          <p:cNvPr id="121878" name="Text Box 48"/>
          <p:cNvSpPr txBox="1">
            <a:spLocks noChangeArrowheads="1"/>
          </p:cNvSpPr>
          <p:nvPr/>
        </p:nvSpPr>
        <p:spPr bwMode="auto">
          <a:xfrm>
            <a:off x="5086350" y="4772025"/>
            <a:ext cx="4006850" cy="366713"/>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Component-oriented context interface</a:t>
            </a:r>
          </a:p>
        </p:txBody>
      </p:sp>
      <p:sp>
        <p:nvSpPr>
          <p:cNvPr id="121879" name="Text Box 49"/>
          <p:cNvSpPr txBox="1">
            <a:spLocks noChangeArrowheads="1"/>
          </p:cNvSpPr>
          <p:nvPr/>
        </p:nvSpPr>
        <p:spPr bwMode="auto">
          <a:xfrm>
            <a:off x="5086350" y="5099050"/>
            <a:ext cx="3816350" cy="366713"/>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Container-oriented context interface</a:t>
            </a:r>
          </a:p>
        </p:txBody>
      </p:sp>
      <p:grpSp>
        <p:nvGrpSpPr>
          <p:cNvPr id="121880" name="Group 50"/>
          <p:cNvGrpSpPr>
            <a:grpSpLocks/>
          </p:cNvGrpSpPr>
          <p:nvPr/>
        </p:nvGrpSpPr>
        <p:grpSpPr bwMode="auto">
          <a:xfrm>
            <a:off x="1779588" y="2625725"/>
            <a:ext cx="288925" cy="231775"/>
            <a:chOff x="204" y="3349"/>
            <a:chExt cx="259" cy="204"/>
          </a:xfrm>
        </p:grpSpPr>
        <p:sp>
          <p:nvSpPr>
            <p:cNvPr id="121926" name="Line 51"/>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27" name="Oval 52"/>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81" name="Group 53"/>
          <p:cNvGrpSpPr>
            <a:grpSpLocks/>
          </p:cNvGrpSpPr>
          <p:nvPr/>
        </p:nvGrpSpPr>
        <p:grpSpPr bwMode="auto">
          <a:xfrm>
            <a:off x="1779588" y="3005138"/>
            <a:ext cx="288925" cy="231775"/>
            <a:chOff x="204" y="3349"/>
            <a:chExt cx="259" cy="204"/>
          </a:xfrm>
        </p:grpSpPr>
        <p:sp>
          <p:nvSpPr>
            <p:cNvPr id="121924" name="Line 54"/>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25" name="Oval 55"/>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82" name="Group 56"/>
          <p:cNvGrpSpPr>
            <a:grpSpLocks/>
          </p:cNvGrpSpPr>
          <p:nvPr/>
        </p:nvGrpSpPr>
        <p:grpSpPr bwMode="auto">
          <a:xfrm>
            <a:off x="1779588" y="3384550"/>
            <a:ext cx="288925" cy="231775"/>
            <a:chOff x="204" y="3349"/>
            <a:chExt cx="259" cy="204"/>
          </a:xfrm>
        </p:grpSpPr>
        <p:sp>
          <p:nvSpPr>
            <p:cNvPr id="121922" name="Line 57"/>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23" name="Oval 58"/>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83" name="Group 59"/>
          <p:cNvGrpSpPr>
            <a:grpSpLocks/>
          </p:cNvGrpSpPr>
          <p:nvPr/>
        </p:nvGrpSpPr>
        <p:grpSpPr bwMode="auto">
          <a:xfrm rot="5400000">
            <a:off x="2182813" y="1916113"/>
            <a:ext cx="288925" cy="231775"/>
            <a:chOff x="204" y="3349"/>
            <a:chExt cx="259" cy="204"/>
          </a:xfrm>
        </p:grpSpPr>
        <p:sp>
          <p:nvSpPr>
            <p:cNvPr id="121920" name="Line 60"/>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21" name="Oval 61"/>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84" name="Group 62"/>
          <p:cNvGrpSpPr>
            <a:grpSpLocks/>
          </p:cNvGrpSpPr>
          <p:nvPr/>
        </p:nvGrpSpPr>
        <p:grpSpPr bwMode="auto">
          <a:xfrm rot="5400000">
            <a:off x="3938588" y="1917700"/>
            <a:ext cx="288925" cy="231775"/>
            <a:chOff x="204" y="3349"/>
            <a:chExt cx="259" cy="204"/>
          </a:xfrm>
        </p:grpSpPr>
        <p:sp>
          <p:nvSpPr>
            <p:cNvPr id="121918" name="Line 63"/>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19" name="Oval 64"/>
            <p:cNvSpPr>
              <a:spLocks noChangeArrowheads="1"/>
            </p:cNvSpPr>
            <p:nvPr/>
          </p:nvSpPr>
          <p:spPr bwMode="auto">
            <a:xfrm>
              <a:off x="204" y="3349"/>
              <a:ext cx="203" cy="204"/>
            </a:xfrm>
            <a:prstGeom prst="ellipse">
              <a:avLst/>
            </a:prstGeom>
            <a:solidFill>
              <a:schemeClr val="folHlink"/>
            </a:solidFill>
            <a:ln w="9525">
              <a:solidFill>
                <a:schemeClr val="tx1"/>
              </a:solidFill>
              <a:round/>
              <a:headEnd/>
              <a:tailEnd/>
            </a:ln>
          </p:spPr>
          <p:txBody>
            <a:bodyPr wrap="none" anchor="ctr"/>
            <a:lstStyle/>
            <a:p>
              <a:endParaRPr lang="nl-NL"/>
            </a:p>
          </p:txBody>
        </p:sp>
      </p:grpSp>
      <p:grpSp>
        <p:nvGrpSpPr>
          <p:cNvPr id="121885" name="Group 65"/>
          <p:cNvGrpSpPr>
            <a:grpSpLocks/>
          </p:cNvGrpSpPr>
          <p:nvPr/>
        </p:nvGrpSpPr>
        <p:grpSpPr bwMode="auto">
          <a:xfrm rot="5400000">
            <a:off x="3938588" y="3927475"/>
            <a:ext cx="288925" cy="231775"/>
            <a:chOff x="204" y="3349"/>
            <a:chExt cx="259" cy="204"/>
          </a:xfrm>
        </p:grpSpPr>
        <p:sp>
          <p:nvSpPr>
            <p:cNvPr id="121916" name="Line 66"/>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17" name="Oval 67"/>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grpSp>
        <p:nvGrpSpPr>
          <p:cNvPr id="121886" name="Group 68"/>
          <p:cNvGrpSpPr>
            <a:grpSpLocks/>
          </p:cNvGrpSpPr>
          <p:nvPr/>
        </p:nvGrpSpPr>
        <p:grpSpPr bwMode="auto">
          <a:xfrm rot="5400000">
            <a:off x="4759325" y="5211763"/>
            <a:ext cx="288925" cy="231775"/>
            <a:chOff x="204" y="3349"/>
            <a:chExt cx="259" cy="204"/>
          </a:xfrm>
        </p:grpSpPr>
        <p:sp>
          <p:nvSpPr>
            <p:cNvPr id="121914" name="Line 69"/>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15" name="Oval 70"/>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grpSp>
        <p:nvGrpSpPr>
          <p:cNvPr id="121887" name="Group 71"/>
          <p:cNvGrpSpPr>
            <a:grpSpLocks/>
          </p:cNvGrpSpPr>
          <p:nvPr/>
        </p:nvGrpSpPr>
        <p:grpSpPr bwMode="auto">
          <a:xfrm>
            <a:off x="4787900" y="4824413"/>
            <a:ext cx="288925" cy="231775"/>
            <a:chOff x="204" y="3349"/>
            <a:chExt cx="259" cy="204"/>
          </a:xfrm>
        </p:grpSpPr>
        <p:sp>
          <p:nvSpPr>
            <p:cNvPr id="121912" name="Line 72"/>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13" name="Oval 73"/>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grpSp>
        <p:nvGrpSpPr>
          <p:cNvPr id="121888" name="Group 74"/>
          <p:cNvGrpSpPr>
            <a:grpSpLocks/>
          </p:cNvGrpSpPr>
          <p:nvPr/>
        </p:nvGrpSpPr>
        <p:grpSpPr bwMode="auto">
          <a:xfrm>
            <a:off x="6459538" y="2889250"/>
            <a:ext cx="288925" cy="231775"/>
            <a:chOff x="204" y="3349"/>
            <a:chExt cx="259" cy="204"/>
          </a:xfrm>
        </p:grpSpPr>
        <p:sp>
          <p:nvSpPr>
            <p:cNvPr id="121910" name="Line 75"/>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11" name="Oval 76"/>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sp>
        <p:nvSpPr>
          <p:cNvPr id="121889" name="Line 77"/>
          <p:cNvSpPr>
            <a:spLocks noChangeShapeType="1"/>
          </p:cNvSpPr>
          <p:nvPr/>
        </p:nvSpPr>
        <p:spPr bwMode="auto">
          <a:xfrm>
            <a:off x="1119188" y="1831975"/>
            <a:ext cx="660400" cy="488950"/>
          </a:xfrm>
          <a:prstGeom prst="line">
            <a:avLst/>
          </a:prstGeom>
          <a:noFill/>
          <a:ln w="28575">
            <a:solidFill>
              <a:schemeClr val="tx1"/>
            </a:solidFill>
            <a:prstDash val="sysDot"/>
            <a:round/>
            <a:headEnd/>
            <a:tailEnd type="triangle" w="med" len="med"/>
          </a:ln>
        </p:spPr>
        <p:txBody>
          <a:bodyPr/>
          <a:lstStyle/>
          <a:p>
            <a:endParaRPr lang="nl-NL"/>
          </a:p>
        </p:txBody>
      </p:sp>
      <p:sp>
        <p:nvSpPr>
          <p:cNvPr id="121890" name="Line 78"/>
          <p:cNvSpPr>
            <a:spLocks noChangeShapeType="1"/>
          </p:cNvSpPr>
          <p:nvPr/>
        </p:nvSpPr>
        <p:spPr bwMode="auto">
          <a:xfrm>
            <a:off x="1125538" y="2517775"/>
            <a:ext cx="647700" cy="215900"/>
          </a:xfrm>
          <a:prstGeom prst="line">
            <a:avLst/>
          </a:prstGeom>
          <a:noFill/>
          <a:ln w="28575">
            <a:solidFill>
              <a:schemeClr val="tx1"/>
            </a:solidFill>
            <a:prstDash val="sysDot"/>
            <a:round/>
            <a:headEnd/>
            <a:tailEnd type="triangle" w="med" len="med"/>
          </a:ln>
        </p:spPr>
        <p:txBody>
          <a:bodyPr/>
          <a:lstStyle/>
          <a:p>
            <a:endParaRPr lang="nl-NL"/>
          </a:p>
        </p:txBody>
      </p:sp>
      <p:sp>
        <p:nvSpPr>
          <p:cNvPr id="121891" name="Line 79"/>
          <p:cNvSpPr>
            <a:spLocks noChangeShapeType="1"/>
          </p:cNvSpPr>
          <p:nvPr/>
        </p:nvSpPr>
        <p:spPr bwMode="auto">
          <a:xfrm flipV="1">
            <a:off x="1131888" y="3113088"/>
            <a:ext cx="647700" cy="71437"/>
          </a:xfrm>
          <a:prstGeom prst="line">
            <a:avLst/>
          </a:prstGeom>
          <a:noFill/>
          <a:ln w="28575">
            <a:solidFill>
              <a:schemeClr val="tx1"/>
            </a:solidFill>
            <a:prstDash val="sysDot"/>
            <a:round/>
            <a:headEnd/>
            <a:tailEnd type="triangle" w="med" len="med"/>
          </a:ln>
        </p:spPr>
        <p:txBody>
          <a:bodyPr/>
          <a:lstStyle/>
          <a:p>
            <a:endParaRPr lang="nl-NL"/>
          </a:p>
        </p:txBody>
      </p:sp>
      <p:sp>
        <p:nvSpPr>
          <p:cNvPr id="121892" name="Line 80"/>
          <p:cNvSpPr>
            <a:spLocks noChangeShapeType="1"/>
          </p:cNvSpPr>
          <p:nvPr/>
        </p:nvSpPr>
        <p:spPr bwMode="auto">
          <a:xfrm flipV="1">
            <a:off x="1131888" y="3544888"/>
            <a:ext cx="647700" cy="287337"/>
          </a:xfrm>
          <a:prstGeom prst="line">
            <a:avLst/>
          </a:prstGeom>
          <a:noFill/>
          <a:ln w="28575">
            <a:solidFill>
              <a:schemeClr val="tx1"/>
            </a:solidFill>
            <a:prstDash val="sysDot"/>
            <a:round/>
            <a:headEnd/>
            <a:tailEnd type="triangle" w="med" len="med"/>
          </a:ln>
        </p:spPr>
        <p:txBody>
          <a:bodyPr/>
          <a:lstStyle/>
          <a:p>
            <a:endParaRPr lang="nl-NL"/>
          </a:p>
        </p:txBody>
      </p:sp>
      <p:sp>
        <p:nvSpPr>
          <p:cNvPr id="121893" name="Line 81"/>
          <p:cNvSpPr>
            <a:spLocks noChangeShapeType="1"/>
          </p:cNvSpPr>
          <p:nvPr/>
        </p:nvSpPr>
        <p:spPr bwMode="auto">
          <a:xfrm>
            <a:off x="4716463" y="5832475"/>
            <a:ext cx="360362" cy="142875"/>
          </a:xfrm>
          <a:prstGeom prst="line">
            <a:avLst/>
          </a:prstGeom>
          <a:noFill/>
          <a:ln w="28575">
            <a:solidFill>
              <a:schemeClr val="tx1"/>
            </a:solidFill>
            <a:prstDash val="sysDot"/>
            <a:round/>
            <a:headEnd/>
            <a:tailEnd type="triangle" w="med" len="med"/>
          </a:ln>
        </p:spPr>
        <p:txBody>
          <a:bodyPr/>
          <a:lstStyle/>
          <a:p>
            <a:endParaRPr lang="nl-NL"/>
          </a:p>
        </p:txBody>
      </p:sp>
      <p:sp>
        <p:nvSpPr>
          <p:cNvPr id="121894" name="Text Box 82"/>
          <p:cNvSpPr txBox="1">
            <a:spLocks noChangeArrowheads="1"/>
          </p:cNvSpPr>
          <p:nvPr/>
        </p:nvSpPr>
        <p:spPr bwMode="auto">
          <a:xfrm>
            <a:off x="5086350" y="5751513"/>
            <a:ext cx="2470150" cy="366712"/>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Container interposition</a:t>
            </a:r>
          </a:p>
        </p:txBody>
      </p:sp>
      <p:grpSp>
        <p:nvGrpSpPr>
          <p:cNvPr id="121895" name="Group 83"/>
          <p:cNvGrpSpPr>
            <a:grpSpLocks/>
          </p:cNvGrpSpPr>
          <p:nvPr/>
        </p:nvGrpSpPr>
        <p:grpSpPr bwMode="auto">
          <a:xfrm rot="5400000">
            <a:off x="152400" y="4852988"/>
            <a:ext cx="288925" cy="231775"/>
            <a:chOff x="204" y="3349"/>
            <a:chExt cx="259" cy="204"/>
          </a:xfrm>
        </p:grpSpPr>
        <p:sp>
          <p:nvSpPr>
            <p:cNvPr id="121908" name="Line 84"/>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09" name="Oval 85"/>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96" name="Group 86"/>
          <p:cNvGrpSpPr>
            <a:grpSpLocks/>
          </p:cNvGrpSpPr>
          <p:nvPr/>
        </p:nvGrpSpPr>
        <p:grpSpPr bwMode="auto">
          <a:xfrm>
            <a:off x="180975" y="5322888"/>
            <a:ext cx="288925" cy="231775"/>
            <a:chOff x="204" y="3349"/>
            <a:chExt cx="259" cy="204"/>
          </a:xfrm>
        </p:grpSpPr>
        <p:sp>
          <p:nvSpPr>
            <p:cNvPr id="121906" name="Line 87"/>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07" name="Oval 88"/>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1897" name="Group 89"/>
          <p:cNvGrpSpPr>
            <a:grpSpLocks/>
          </p:cNvGrpSpPr>
          <p:nvPr/>
        </p:nvGrpSpPr>
        <p:grpSpPr bwMode="auto">
          <a:xfrm rot="5400000">
            <a:off x="152400" y="5788025"/>
            <a:ext cx="288925" cy="231775"/>
            <a:chOff x="204" y="3349"/>
            <a:chExt cx="259" cy="204"/>
          </a:xfrm>
        </p:grpSpPr>
        <p:sp>
          <p:nvSpPr>
            <p:cNvPr id="121904" name="Line 90"/>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1905" name="Oval 91"/>
            <p:cNvSpPr>
              <a:spLocks noChangeArrowheads="1"/>
            </p:cNvSpPr>
            <p:nvPr/>
          </p:nvSpPr>
          <p:spPr bwMode="auto">
            <a:xfrm>
              <a:off x="204" y="3349"/>
              <a:ext cx="203" cy="204"/>
            </a:xfrm>
            <a:prstGeom prst="ellipse">
              <a:avLst/>
            </a:prstGeom>
            <a:solidFill>
              <a:schemeClr val="folHlink"/>
            </a:solidFill>
            <a:ln w="9525">
              <a:solidFill>
                <a:schemeClr val="tx1"/>
              </a:solidFill>
              <a:round/>
              <a:headEnd/>
              <a:tailEnd/>
            </a:ln>
          </p:spPr>
          <p:txBody>
            <a:bodyPr wrap="none" anchor="ctr"/>
            <a:lstStyle/>
            <a:p>
              <a:endParaRPr lang="nl-NL"/>
            </a:p>
          </p:txBody>
        </p:sp>
      </p:grpSp>
      <p:sp>
        <p:nvSpPr>
          <p:cNvPr id="121898" name="Line 92"/>
          <p:cNvSpPr>
            <a:spLocks noChangeShapeType="1"/>
          </p:cNvSpPr>
          <p:nvPr/>
        </p:nvSpPr>
        <p:spPr bwMode="auto">
          <a:xfrm>
            <a:off x="4716463" y="5543550"/>
            <a:ext cx="360362" cy="142875"/>
          </a:xfrm>
          <a:prstGeom prst="line">
            <a:avLst/>
          </a:prstGeom>
          <a:noFill/>
          <a:ln w="28575">
            <a:solidFill>
              <a:schemeClr val="tx1"/>
            </a:solidFill>
            <a:round/>
            <a:headEnd/>
            <a:tailEnd type="triangle" w="med" len="med"/>
          </a:ln>
        </p:spPr>
        <p:txBody>
          <a:bodyPr/>
          <a:lstStyle/>
          <a:p>
            <a:endParaRPr lang="nl-NL"/>
          </a:p>
        </p:txBody>
      </p:sp>
      <p:sp>
        <p:nvSpPr>
          <p:cNvPr id="121899" name="Text Box 93"/>
          <p:cNvSpPr txBox="1">
            <a:spLocks noChangeArrowheads="1"/>
          </p:cNvSpPr>
          <p:nvPr/>
        </p:nvSpPr>
        <p:spPr bwMode="auto">
          <a:xfrm>
            <a:off x="5086350" y="5426075"/>
            <a:ext cx="1403350" cy="366713"/>
          </a:xfrm>
          <a:prstGeom prst="rect">
            <a:avLst/>
          </a:prstGeom>
          <a:noFill/>
          <a:ln w="9525">
            <a:noFill/>
            <a:miter lim="800000"/>
            <a:headEnd/>
            <a:tailEnd/>
          </a:ln>
        </p:spPr>
        <p:txBody>
          <a:bodyPr wrap="none">
            <a:spAutoFit/>
          </a:bodyPr>
          <a:lstStyle/>
          <a:p>
            <a:pPr>
              <a:spcBef>
                <a:spcPct val="0"/>
              </a:spcBef>
            </a:pPr>
            <a:r>
              <a:rPr lang="en-US" altLang="zh-CN" i="0">
                <a:ea typeface="宋体" pitchFamily="2" charset="-122"/>
                <a:cs typeface="Times New Roman" pitchFamily="18" charset="0"/>
              </a:rPr>
              <a:t>Context use</a:t>
            </a:r>
          </a:p>
        </p:txBody>
      </p:sp>
      <p:sp>
        <p:nvSpPr>
          <p:cNvPr id="121900" name="Line 94"/>
          <p:cNvSpPr>
            <a:spLocks noChangeShapeType="1"/>
          </p:cNvSpPr>
          <p:nvPr/>
        </p:nvSpPr>
        <p:spPr bwMode="auto">
          <a:xfrm>
            <a:off x="6027738" y="3001963"/>
            <a:ext cx="360362" cy="0"/>
          </a:xfrm>
          <a:prstGeom prst="line">
            <a:avLst/>
          </a:prstGeom>
          <a:noFill/>
          <a:ln w="28575">
            <a:solidFill>
              <a:schemeClr val="tx1"/>
            </a:solidFill>
            <a:round/>
            <a:headEnd/>
            <a:tailEnd type="triangle" w="med" len="med"/>
          </a:ln>
        </p:spPr>
        <p:txBody>
          <a:bodyPr/>
          <a:lstStyle/>
          <a:p>
            <a:endParaRPr lang="nl-NL"/>
          </a:p>
        </p:txBody>
      </p:sp>
      <p:sp>
        <p:nvSpPr>
          <p:cNvPr id="121901" name="Line 95"/>
          <p:cNvSpPr>
            <a:spLocks noChangeShapeType="1"/>
          </p:cNvSpPr>
          <p:nvPr/>
        </p:nvSpPr>
        <p:spPr bwMode="auto">
          <a:xfrm>
            <a:off x="4083050" y="3689350"/>
            <a:ext cx="1588" cy="182563"/>
          </a:xfrm>
          <a:prstGeom prst="line">
            <a:avLst/>
          </a:prstGeom>
          <a:noFill/>
          <a:ln w="28575">
            <a:solidFill>
              <a:schemeClr val="tx1"/>
            </a:solidFill>
            <a:round/>
            <a:headEnd/>
            <a:tailEnd type="triangle" w="med" len="med"/>
          </a:ln>
        </p:spPr>
        <p:txBody>
          <a:bodyPr/>
          <a:lstStyle/>
          <a:p>
            <a:endParaRPr lang="nl-NL"/>
          </a:p>
        </p:txBody>
      </p:sp>
      <p:sp>
        <p:nvSpPr>
          <p:cNvPr id="121902" name="Line 96"/>
          <p:cNvSpPr>
            <a:spLocks noChangeShapeType="1"/>
          </p:cNvSpPr>
          <p:nvPr/>
        </p:nvSpPr>
        <p:spPr bwMode="auto">
          <a:xfrm>
            <a:off x="3592513" y="1804988"/>
            <a:ext cx="360362" cy="142875"/>
          </a:xfrm>
          <a:prstGeom prst="line">
            <a:avLst/>
          </a:prstGeom>
          <a:noFill/>
          <a:ln w="28575">
            <a:solidFill>
              <a:schemeClr val="tx1"/>
            </a:solidFill>
            <a:prstDash val="sysDot"/>
            <a:round/>
            <a:headEnd/>
            <a:tailEnd type="triangle" w="med" len="med"/>
          </a:ln>
        </p:spPr>
        <p:txBody>
          <a:bodyPr/>
          <a:lstStyle/>
          <a:p>
            <a:endParaRPr lang="nl-NL"/>
          </a:p>
        </p:txBody>
      </p:sp>
      <p:sp>
        <p:nvSpPr>
          <p:cNvPr id="121903" name="Rectangle 97"/>
          <p:cNvSpPr>
            <a:spLocks noChangeArrowheads="1"/>
          </p:cNvSpPr>
          <p:nvPr/>
        </p:nvSpPr>
        <p:spPr bwMode="auto">
          <a:xfrm>
            <a:off x="5951538" y="2935288"/>
            <a:ext cx="73025" cy="144462"/>
          </a:xfrm>
          <a:prstGeom prst="rect">
            <a:avLst/>
          </a:prstGeom>
          <a:solidFill>
            <a:schemeClr val="tx1"/>
          </a:solidFill>
          <a:ln w="9525">
            <a:solidFill>
              <a:schemeClr val="tx1"/>
            </a:solidFill>
            <a:miter lim="800000"/>
            <a:headEnd/>
            <a:tailEnd/>
          </a:ln>
        </p:spPr>
        <p:txBody>
          <a:bodyPr wrap="none" anchor="ctr"/>
          <a:lstStyle/>
          <a:p>
            <a:endParaRPr lang="nl-NL"/>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zh-CN" sz="3200" smtClean="0">
                <a:ea typeface="宋体" pitchFamily="2" charset="-122"/>
              </a:rPr>
              <a:t>A Segmented Component Executor</a:t>
            </a:r>
          </a:p>
        </p:txBody>
      </p:sp>
      <p:sp>
        <p:nvSpPr>
          <p:cNvPr id="122883" name="AutoShape 3"/>
          <p:cNvSpPr>
            <a:spLocks noChangeArrowheads="1"/>
          </p:cNvSpPr>
          <p:nvPr/>
        </p:nvSpPr>
        <p:spPr bwMode="auto">
          <a:xfrm>
            <a:off x="987425" y="1262063"/>
            <a:ext cx="7345363" cy="4087812"/>
          </a:xfrm>
          <a:prstGeom prst="roundRect">
            <a:avLst>
              <a:gd name="adj" fmla="val 16667"/>
            </a:avLst>
          </a:prstGeom>
          <a:solidFill>
            <a:srgbClr val="FFCC66"/>
          </a:solidFill>
          <a:ln w="9525">
            <a:solidFill>
              <a:schemeClr val="tx1"/>
            </a:solidFill>
            <a:round/>
            <a:headEnd/>
            <a:tailEnd/>
          </a:ln>
        </p:spPr>
        <p:txBody>
          <a:bodyPr wrap="none" anchor="b" anchorCtr="1"/>
          <a:lstStyle/>
          <a:p>
            <a:pPr algn="ctr" eaLnBrk="0" hangingPunct="0">
              <a:spcBef>
                <a:spcPct val="0"/>
              </a:spcBef>
            </a:pPr>
            <a:endParaRPr lang="en-GB" sz="2400" b="1" i="0"/>
          </a:p>
        </p:txBody>
      </p:sp>
      <p:grpSp>
        <p:nvGrpSpPr>
          <p:cNvPr id="122884" name="Group 4"/>
          <p:cNvGrpSpPr>
            <a:grpSpLocks/>
          </p:cNvGrpSpPr>
          <p:nvPr/>
        </p:nvGrpSpPr>
        <p:grpSpPr bwMode="auto">
          <a:xfrm>
            <a:off x="506413" y="1693863"/>
            <a:ext cx="601662" cy="323850"/>
            <a:chOff x="1884" y="3349"/>
            <a:chExt cx="379" cy="204"/>
          </a:xfrm>
        </p:grpSpPr>
        <p:sp>
          <p:nvSpPr>
            <p:cNvPr id="122964" name="Line 5"/>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122965" name="Oval 6"/>
            <p:cNvSpPr>
              <a:spLocks noChangeArrowheads="1"/>
            </p:cNvSpPr>
            <p:nvPr/>
          </p:nvSpPr>
          <p:spPr bwMode="auto">
            <a:xfrm>
              <a:off x="1884" y="3349"/>
              <a:ext cx="203" cy="204"/>
            </a:xfrm>
            <a:prstGeom prst="ellipse">
              <a:avLst/>
            </a:prstGeom>
            <a:solidFill>
              <a:schemeClr val="accent2"/>
            </a:solidFill>
            <a:ln w="9525">
              <a:solidFill>
                <a:schemeClr val="tx1"/>
              </a:solidFill>
              <a:round/>
              <a:headEnd/>
              <a:tailEnd/>
            </a:ln>
          </p:spPr>
          <p:txBody>
            <a:bodyPr wrap="none" anchor="ctr"/>
            <a:lstStyle/>
            <a:p>
              <a:endParaRPr lang="nl-NL"/>
            </a:p>
          </p:txBody>
        </p:sp>
      </p:grpSp>
      <p:grpSp>
        <p:nvGrpSpPr>
          <p:cNvPr id="122885" name="Group 7"/>
          <p:cNvGrpSpPr>
            <a:grpSpLocks/>
          </p:cNvGrpSpPr>
          <p:nvPr/>
        </p:nvGrpSpPr>
        <p:grpSpPr bwMode="auto">
          <a:xfrm rot="5400000">
            <a:off x="902494" y="1156494"/>
            <a:ext cx="411162" cy="323850"/>
            <a:chOff x="204" y="3349"/>
            <a:chExt cx="259" cy="204"/>
          </a:xfrm>
        </p:grpSpPr>
        <p:sp>
          <p:nvSpPr>
            <p:cNvPr id="122962" name="Line 8"/>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63" name="Oval 9"/>
            <p:cNvSpPr>
              <a:spLocks noChangeArrowheads="1"/>
            </p:cNvSpPr>
            <p:nvPr/>
          </p:nvSpPr>
          <p:spPr bwMode="auto">
            <a:xfrm>
              <a:off x="204" y="3349"/>
              <a:ext cx="203" cy="204"/>
            </a:xfrm>
            <a:prstGeom prst="ellipse">
              <a:avLst/>
            </a:prstGeom>
            <a:solidFill>
              <a:srgbClr val="333399"/>
            </a:solidFill>
            <a:ln w="9525">
              <a:solidFill>
                <a:schemeClr val="tx1"/>
              </a:solidFill>
              <a:round/>
              <a:headEnd/>
              <a:tailEnd/>
            </a:ln>
          </p:spPr>
          <p:txBody>
            <a:bodyPr wrap="none" anchor="ctr"/>
            <a:lstStyle/>
            <a:p>
              <a:endParaRPr lang="nl-NL"/>
            </a:p>
          </p:txBody>
        </p:sp>
      </p:grpSp>
      <p:grpSp>
        <p:nvGrpSpPr>
          <p:cNvPr id="122886" name="Group 10"/>
          <p:cNvGrpSpPr>
            <a:grpSpLocks/>
          </p:cNvGrpSpPr>
          <p:nvPr/>
        </p:nvGrpSpPr>
        <p:grpSpPr bwMode="auto">
          <a:xfrm>
            <a:off x="531813" y="4702175"/>
            <a:ext cx="600075" cy="304800"/>
            <a:chOff x="2765" y="3760"/>
            <a:chExt cx="378" cy="192"/>
          </a:xfrm>
        </p:grpSpPr>
        <p:sp>
          <p:nvSpPr>
            <p:cNvPr id="122960" name="Line 11"/>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122961" name="AutoShape 12"/>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grpSp>
        <p:nvGrpSpPr>
          <p:cNvPr id="122887" name="Group 13"/>
          <p:cNvGrpSpPr>
            <a:grpSpLocks/>
          </p:cNvGrpSpPr>
          <p:nvPr/>
        </p:nvGrpSpPr>
        <p:grpSpPr bwMode="auto">
          <a:xfrm>
            <a:off x="506413" y="2816225"/>
            <a:ext cx="601662" cy="323850"/>
            <a:chOff x="1884" y="3349"/>
            <a:chExt cx="379" cy="204"/>
          </a:xfrm>
        </p:grpSpPr>
        <p:sp>
          <p:nvSpPr>
            <p:cNvPr id="122958" name="Line 14"/>
            <p:cNvSpPr>
              <a:spLocks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122959" name="Oval 15"/>
            <p:cNvSpPr>
              <a:spLocks noChangeArrowheads="1"/>
            </p:cNvSpPr>
            <p:nvPr/>
          </p:nvSpPr>
          <p:spPr bwMode="auto">
            <a:xfrm>
              <a:off x="1884" y="3349"/>
              <a:ext cx="203" cy="204"/>
            </a:xfrm>
            <a:prstGeom prst="ellipse">
              <a:avLst/>
            </a:prstGeom>
            <a:solidFill>
              <a:schemeClr val="accent2"/>
            </a:solidFill>
            <a:ln w="9525">
              <a:solidFill>
                <a:schemeClr val="tx1"/>
              </a:solidFill>
              <a:round/>
              <a:headEnd/>
              <a:tailEnd/>
            </a:ln>
          </p:spPr>
          <p:txBody>
            <a:bodyPr wrap="none" anchor="ctr"/>
            <a:lstStyle/>
            <a:p>
              <a:endParaRPr lang="nl-NL"/>
            </a:p>
          </p:txBody>
        </p:sp>
      </p:grpSp>
      <p:grpSp>
        <p:nvGrpSpPr>
          <p:cNvPr id="122888" name="Group 16"/>
          <p:cNvGrpSpPr>
            <a:grpSpLocks/>
          </p:cNvGrpSpPr>
          <p:nvPr/>
        </p:nvGrpSpPr>
        <p:grpSpPr bwMode="auto">
          <a:xfrm>
            <a:off x="508000" y="3940175"/>
            <a:ext cx="600075" cy="304800"/>
            <a:chOff x="2765" y="3760"/>
            <a:chExt cx="378" cy="192"/>
          </a:xfrm>
        </p:grpSpPr>
        <p:sp>
          <p:nvSpPr>
            <p:cNvPr id="122956" name="Line 17"/>
            <p:cNvSpPr>
              <a:spLocks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122957" name="AutoShape 18"/>
            <p:cNvSpPr>
              <a:spLocks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sp>
        <p:nvSpPr>
          <p:cNvPr id="122889" name="Rectangle 19"/>
          <p:cNvSpPr>
            <a:spLocks noChangeArrowheads="1"/>
          </p:cNvSpPr>
          <p:nvPr/>
        </p:nvSpPr>
        <p:spPr bwMode="auto">
          <a:xfrm>
            <a:off x="2066925" y="2052638"/>
            <a:ext cx="4032250" cy="560387"/>
          </a:xfrm>
          <a:prstGeom prst="rect">
            <a:avLst/>
          </a:prstGeom>
          <a:solidFill>
            <a:schemeClr val="bg1"/>
          </a:solidFill>
          <a:ln w="9525">
            <a:solidFill>
              <a:schemeClr val="tx1"/>
            </a:solidFill>
            <a:miter lim="800000"/>
            <a:headEnd/>
            <a:tailEnd/>
          </a:ln>
        </p:spPr>
        <p:txBody>
          <a:bodyPr wrap="none" anchor="ctr"/>
          <a:lstStyle/>
          <a:p>
            <a:pPr algn="ctr">
              <a:spcBef>
                <a:spcPct val="0"/>
              </a:spcBef>
            </a:pPr>
            <a:r>
              <a:rPr lang="en-US" altLang="zh-CN" sz="2400" b="1" i="0">
                <a:ea typeface="宋体" pitchFamily="2" charset="-122"/>
              </a:rPr>
              <a:t>Main segment</a:t>
            </a:r>
          </a:p>
        </p:txBody>
      </p:sp>
      <p:sp>
        <p:nvSpPr>
          <p:cNvPr id="122890" name="Rectangle 20"/>
          <p:cNvSpPr>
            <a:spLocks noChangeArrowheads="1"/>
          </p:cNvSpPr>
          <p:nvPr/>
        </p:nvSpPr>
        <p:spPr bwMode="auto">
          <a:xfrm>
            <a:off x="1835150" y="4773613"/>
            <a:ext cx="5329238" cy="288925"/>
          </a:xfrm>
          <a:prstGeom prst="rect">
            <a:avLst/>
          </a:prstGeom>
          <a:solidFill>
            <a:srgbClr val="FFFF99"/>
          </a:solidFill>
          <a:ln w="9525">
            <a:solidFill>
              <a:schemeClr val="tx1"/>
            </a:solidFill>
            <a:miter lim="800000"/>
            <a:headEnd/>
            <a:tailEnd/>
          </a:ln>
        </p:spPr>
        <p:txBody>
          <a:bodyPr wrap="none" anchor="ctr"/>
          <a:lstStyle/>
          <a:p>
            <a:pPr algn="ctr">
              <a:spcBef>
                <a:spcPct val="0"/>
              </a:spcBef>
            </a:pPr>
            <a:r>
              <a:rPr lang="en-US" altLang="zh-CN" sz="2000" i="0">
                <a:ea typeface="宋体" pitchFamily="2" charset="-122"/>
              </a:rPr>
              <a:t>CCM context</a:t>
            </a:r>
          </a:p>
        </p:txBody>
      </p:sp>
      <p:sp>
        <p:nvSpPr>
          <p:cNvPr id="122891" name="Rectangle 21"/>
          <p:cNvSpPr>
            <a:spLocks noChangeArrowheads="1"/>
          </p:cNvSpPr>
          <p:nvPr/>
        </p:nvSpPr>
        <p:spPr bwMode="auto">
          <a:xfrm>
            <a:off x="6748463" y="1550988"/>
            <a:ext cx="1368425" cy="3511550"/>
          </a:xfrm>
          <a:prstGeom prst="rect">
            <a:avLst/>
          </a:prstGeom>
          <a:solidFill>
            <a:srgbClr val="FFFF99"/>
          </a:solidFill>
          <a:ln w="9525">
            <a:solidFill>
              <a:schemeClr val="tx1"/>
            </a:solidFill>
            <a:miter lim="800000"/>
            <a:headEnd/>
            <a:tailEnd/>
          </a:ln>
        </p:spPr>
        <p:txBody>
          <a:bodyPr wrap="none" anchor="ctr"/>
          <a:lstStyle/>
          <a:p>
            <a:pPr algn="ctr">
              <a:spcBef>
                <a:spcPct val="0"/>
              </a:spcBef>
            </a:pPr>
            <a:r>
              <a:rPr lang="en-US" altLang="zh-CN" sz="2000" i="0">
                <a:ea typeface="宋体" pitchFamily="2" charset="-122"/>
              </a:rPr>
              <a:t>Component</a:t>
            </a:r>
          </a:p>
          <a:p>
            <a:pPr algn="ctr">
              <a:spcBef>
                <a:spcPct val="0"/>
              </a:spcBef>
            </a:pPr>
            <a:r>
              <a:rPr lang="en-US" altLang="zh-CN" sz="2000" i="0">
                <a:ea typeface="宋体" pitchFamily="2" charset="-122"/>
              </a:rPr>
              <a:t>specific</a:t>
            </a:r>
          </a:p>
          <a:p>
            <a:pPr algn="ctr">
              <a:spcBef>
                <a:spcPct val="0"/>
              </a:spcBef>
            </a:pPr>
            <a:r>
              <a:rPr lang="en-US" altLang="zh-CN" sz="2000" i="0">
                <a:ea typeface="宋体" pitchFamily="2" charset="-122"/>
              </a:rPr>
              <a:t>context</a:t>
            </a:r>
          </a:p>
        </p:txBody>
      </p:sp>
      <p:grpSp>
        <p:nvGrpSpPr>
          <p:cNvPr id="122892" name="Group 22"/>
          <p:cNvGrpSpPr>
            <a:grpSpLocks/>
          </p:cNvGrpSpPr>
          <p:nvPr/>
        </p:nvGrpSpPr>
        <p:grpSpPr bwMode="auto">
          <a:xfrm>
            <a:off x="8050213" y="4684713"/>
            <a:ext cx="642937" cy="304800"/>
            <a:chOff x="2039" y="3708"/>
            <a:chExt cx="405" cy="192"/>
          </a:xfrm>
        </p:grpSpPr>
        <p:sp>
          <p:nvSpPr>
            <p:cNvPr id="122953" name="Line 23"/>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2954" name="Rectangle 24"/>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2955" name="AutoShape 25"/>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2893" name="Group 26"/>
          <p:cNvGrpSpPr>
            <a:grpSpLocks/>
          </p:cNvGrpSpPr>
          <p:nvPr/>
        </p:nvGrpSpPr>
        <p:grpSpPr bwMode="auto">
          <a:xfrm>
            <a:off x="8116888" y="1620838"/>
            <a:ext cx="776287" cy="609600"/>
            <a:chOff x="1431" y="3508"/>
            <a:chExt cx="489" cy="384"/>
          </a:xfrm>
        </p:grpSpPr>
        <p:grpSp>
          <p:nvGrpSpPr>
            <p:cNvPr id="122949" name="Group 27"/>
            <p:cNvGrpSpPr>
              <a:grpSpLocks/>
            </p:cNvGrpSpPr>
            <p:nvPr/>
          </p:nvGrpSpPr>
          <p:grpSpPr bwMode="auto">
            <a:xfrm>
              <a:off x="1431" y="3679"/>
              <a:ext cx="151" cy="54"/>
              <a:chOff x="1431" y="3679"/>
              <a:chExt cx="151" cy="54"/>
            </a:xfrm>
          </p:grpSpPr>
          <p:sp>
            <p:nvSpPr>
              <p:cNvPr id="122951" name="Line 28"/>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2952" name="Rectangle 29"/>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2950" name="AutoShape 30"/>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122894" name="Group 31"/>
          <p:cNvGrpSpPr>
            <a:grpSpLocks/>
          </p:cNvGrpSpPr>
          <p:nvPr/>
        </p:nvGrpSpPr>
        <p:grpSpPr bwMode="auto">
          <a:xfrm>
            <a:off x="8050213" y="3865563"/>
            <a:ext cx="642937" cy="304800"/>
            <a:chOff x="2039" y="3708"/>
            <a:chExt cx="405" cy="192"/>
          </a:xfrm>
        </p:grpSpPr>
        <p:sp>
          <p:nvSpPr>
            <p:cNvPr id="122946" name="Line 32"/>
            <p:cNvSpPr>
              <a:spLocks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2947" name="Rectangle 33"/>
            <p:cNvSpPr>
              <a:spLocks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2948" name="AutoShape 34"/>
            <p:cNvSpPr>
              <a:spLocks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2895" name="Group 35"/>
          <p:cNvGrpSpPr>
            <a:grpSpLocks/>
          </p:cNvGrpSpPr>
          <p:nvPr/>
        </p:nvGrpSpPr>
        <p:grpSpPr bwMode="auto">
          <a:xfrm>
            <a:off x="8116888" y="2743200"/>
            <a:ext cx="776287" cy="609600"/>
            <a:chOff x="1431" y="3508"/>
            <a:chExt cx="489" cy="384"/>
          </a:xfrm>
        </p:grpSpPr>
        <p:grpSp>
          <p:nvGrpSpPr>
            <p:cNvPr id="122942" name="Group 36"/>
            <p:cNvGrpSpPr>
              <a:grpSpLocks/>
            </p:cNvGrpSpPr>
            <p:nvPr/>
          </p:nvGrpSpPr>
          <p:grpSpPr bwMode="auto">
            <a:xfrm>
              <a:off x="1431" y="3679"/>
              <a:ext cx="151" cy="54"/>
              <a:chOff x="1431" y="3679"/>
              <a:chExt cx="151" cy="54"/>
            </a:xfrm>
          </p:grpSpPr>
          <p:sp>
            <p:nvSpPr>
              <p:cNvPr id="122944" name="Line 37"/>
              <p:cNvSpPr>
                <a:spLocks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2945" name="Rectangle 38"/>
              <p:cNvSpPr>
                <a:spLocks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2943" name="AutoShape 39"/>
            <p:cNvSpPr>
              <a:spLocks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122896" name="Line 40"/>
          <p:cNvSpPr>
            <a:spLocks noChangeShapeType="1"/>
          </p:cNvSpPr>
          <p:nvPr/>
        </p:nvSpPr>
        <p:spPr bwMode="auto">
          <a:xfrm>
            <a:off x="1116013" y="1533525"/>
            <a:ext cx="1079500" cy="360363"/>
          </a:xfrm>
          <a:prstGeom prst="line">
            <a:avLst/>
          </a:prstGeom>
          <a:noFill/>
          <a:ln w="28575">
            <a:solidFill>
              <a:schemeClr val="tx1"/>
            </a:solidFill>
            <a:prstDash val="sysDot"/>
            <a:round/>
            <a:headEnd/>
            <a:tailEnd type="triangle" w="med" len="med"/>
          </a:ln>
        </p:spPr>
        <p:txBody>
          <a:bodyPr/>
          <a:lstStyle/>
          <a:p>
            <a:endParaRPr lang="nl-NL"/>
          </a:p>
        </p:txBody>
      </p:sp>
      <p:sp>
        <p:nvSpPr>
          <p:cNvPr id="122897" name="Text Box 41"/>
          <p:cNvSpPr txBox="1">
            <a:spLocks noChangeArrowheads="1"/>
          </p:cNvSpPr>
          <p:nvPr/>
        </p:nvSpPr>
        <p:spPr bwMode="auto">
          <a:xfrm>
            <a:off x="2916238" y="1265238"/>
            <a:ext cx="3101975" cy="457200"/>
          </a:xfrm>
          <a:prstGeom prst="rect">
            <a:avLst/>
          </a:prstGeom>
          <a:noFill/>
          <a:ln w="9525">
            <a:noFill/>
            <a:miter lim="800000"/>
            <a:headEnd/>
            <a:tailEnd/>
          </a:ln>
        </p:spPr>
        <p:txBody>
          <a:bodyPr wrap="none">
            <a:spAutoFit/>
          </a:bodyPr>
          <a:lstStyle/>
          <a:p>
            <a:pPr>
              <a:spcBef>
                <a:spcPct val="0"/>
              </a:spcBef>
            </a:pPr>
            <a:r>
              <a:rPr lang="en-US" altLang="zh-CN" sz="2400" i="0">
                <a:ea typeface="宋体" pitchFamily="2" charset="-122"/>
              </a:rPr>
              <a:t>Component container</a:t>
            </a:r>
          </a:p>
        </p:txBody>
      </p:sp>
      <p:grpSp>
        <p:nvGrpSpPr>
          <p:cNvPr id="122898" name="Group 42"/>
          <p:cNvGrpSpPr>
            <a:grpSpLocks/>
          </p:cNvGrpSpPr>
          <p:nvPr/>
        </p:nvGrpSpPr>
        <p:grpSpPr bwMode="auto">
          <a:xfrm>
            <a:off x="1779588" y="2125663"/>
            <a:ext cx="288925" cy="231775"/>
            <a:chOff x="204" y="3349"/>
            <a:chExt cx="259" cy="204"/>
          </a:xfrm>
        </p:grpSpPr>
        <p:sp>
          <p:nvSpPr>
            <p:cNvPr id="122940" name="Line 43"/>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41" name="Oval 44"/>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2899" name="Group 45"/>
          <p:cNvGrpSpPr>
            <a:grpSpLocks/>
          </p:cNvGrpSpPr>
          <p:nvPr/>
        </p:nvGrpSpPr>
        <p:grpSpPr bwMode="auto">
          <a:xfrm>
            <a:off x="1979613" y="3101975"/>
            <a:ext cx="288925" cy="231775"/>
            <a:chOff x="204" y="3349"/>
            <a:chExt cx="259" cy="204"/>
          </a:xfrm>
        </p:grpSpPr>
        <p:sp>
          <p:nvSpPr>
            <p:cNvPr id="122938" name="Line 46"/>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39" name="Oval 47"/>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2900" name="Group 48"/>
          <p:cNvGrpSpPr>
            <a:grpSpLocks/>
          </p:cNvGrpSpPr>
          <p:nvPr/>
        </p:nvGrpSpPr>
        <p:grpSpPr bwMode="auto">
          <a:xfrm>
            <a:off x="3419475" y="3478213"/>
            <a:ext cx="288925" cy="231775"/>
            <a:chOff x="204" y="3349"/>
            <a:chExt cx="259" cy="204"/>
          </a:xfrm>
        </p:grpSpPr>
        <p:sp>
          <p:nvSpPr>
            <p:cNvPr id="122936" name="Line 49"/>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37" name="Oval 50"/>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2901" name="Group 51"/>
          <p:cNvGrpSpPr>
            <a:grpSpLocks/>
          </p:cNvGrpSpPr>
          <p:nvPr/>
        </p:nvGrpSpPr>
        <p:grpSpPr bwMode="auto">
          <a:xfrm>
            <a:off x="4859338" y="3478213"/>
            <a:ext cx="288925" cy="231775"/>
            <a:chOff x="204" y="3349"/>
            <a:chExt cx="259" cy="204"/>
          </a:xfrm>
        </p:grpSpPr>
        <p:sp>
          <p:nvSpPr>
            <p:cNvPr id="122934" name="Line 52"/>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35" name="Oval 53"/>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2902" name="Group 54"/>
          <p:cNvGrpSpPr>
            <a:grpSpLocks/>
          </p:cNvGrpSpPr>
          <p:nvPr/>
        </p:nvGrpSpPr>
        <p:grpSpPr bwMode="auto">
          <a:xfrm rot="5400000">
            <a:off x="2182813" y="1793875"/>
            <a:ext cx="288925" cy="231775"/>
            <a:chOff x="204" y="3349"/>
            <a:chExt cx="259" cy="204"/>
          </a:xfrm>
        </p:grpSpPr>
        <p:sp>
          <p:nvSpPr>
            <p:cNvPr id="122932" name="Line 55"/>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33" name="Oval 56"/>
            <p:cNvSpPr>
              <a:spLocks noChangeArrowheads="1"/>
            </p:cNvSpPr>
            <p:nvPr/>
          </p:nvSpPr>
          <p:spPr bwMode="auto">
            <a:xfrm>
              <a:off x="204" y="3349"/>
              <a:ext cx="203" cy="204"/>
            </a:xfrm>
            <a:prstGeom prst="ellipse">
              <a:avLst/>
            </a:prstGeom>
            <a:solidFill>
              <a:schemeClr val="tx1"/>
            </a:solidFill>
            <a:ln w="9525">
              <a:solidFill>
                <a:schemeClr val="tx1"/>
              </a:solidFill>
              <a:round/>
              <a:headEnd/>
              <a:tailEnd/>
            </a:ln>
          </p:spPr>
          <p:txBody>
            <a:bodyPr wrap="none" anchor="ctr"/>
            <a:lstStyle/>
            <a:p>
              <a:endParaRPr lang="nl-NL"/>
            </a:p>
          </p:txBody>
        </p:sp>
      </p:grpSp>
      <p:grpSp>
        <p:nvGrpSpPr>
          <p:cNvPr id="122903" name="Group 57"/>
          <p:cNvGrpSpPr>
            <a:grpSpLocks/>
          </p:cNvGrpSpPr>
          <p:nvPr/>
        </p:nvGrpSpPr>
        <p:grpSpPr bwMode="auto">
          <a:xfrm rot="5400000">
            <a:off x="3938588" y="1795463"/>
            <a:ext cx="288925" cy="231775"/>
            <a:chOff x="204" y="3349"/>
            <a:chExt cx="259" cy="204"/>
          </a:xfrm>
        </p:grpSpPr>
        <p:sp>
          <p:nvSpPr>
            <p:cNvPr id="122930" name="Line 58"/>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31" name="Oval 59"/>
            <p:cNvSpPr>
              <a:spLocks noChangeArrowheads="1"/>
            </p:cNvSpPr>
            <p:nvPr/>
          </p:nvSpPr>
          <p:spPr bwMode="auto">
            <a:xfrm>
              <a:off x="204" y="3349"/>
              <a:ext cx="203" cy="204"/>
            </a:xfrm>
            <a:prstGeom prst="ellipse">
              <a:avLst/>
            </a:prstGeom>
            <a:solidFill>
              <a:schemeClr val="folHlink"/>
            </a:solidFill>
            <a:ln w="9525">
              <a:solidFill>
                <a:schemeClr val="tx1"/>
              </a:solidFill>
              <a:round/>
              <a:headEnd/>
              <a:tailEnd/>
            </a:ln>
          </p:spPr>
          <p:txBody>
            <a:bodyPr wrap="none" anchor="ctr"/>
            <a:lstStyle/>
            <a:p>
              <a:endParaRPr lang="nl-NL"/>
            </a:p>
          </p:txBody>
        </p:sp>
      </p:grpSp>
      <p:grpSp>
        <p:nvGrpSpPr>
          <p:cNvPr id="122904" name="Group 60"/>
          <p:cNvGrpSpPr>
            <a:grpSpLocks/>
          </p:cNvGrpSpPr>
          <p:nvPr/>
        </p:nvGrpSpPr>
        <p:grpSpPr bwMode="auto">
          <a:xfrm rot="5400000">
            <a:off x="3938588" y="4514850"/>
            <a:ext cx="288925" cy="231775"/>
            <a:chOff x="204" y="3349"/>
            <a:chExt cx="259" cy="204"/>
          </a:xfrm>
        </p:grpSpPr>
        <p:sp>
          <p:nvSpPr>
            <p:cNvPr id="122928" name="Line 61"/>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29" name="Oval 62"/>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grpSp>
        <p:nvGrpSpPr>
          <p:cNvPr id="122905" name="Group 63"/>
          <p:cNvGrpSpPr>
            <a:grpSpLocks/>
          </p:cNvGrpSpPr>
          <p:nvPr/>
        </p:nvGrpSpPr>
        <p:grpSpPr bwMode="auto">
          <a:xfrm>
            <a:off x="6459538" y="2911475"/>
            <a:ext cx="288925" cy="231775"/>
            <a:chOff x="204" y="3349"/>
            <a:chExt cx="259" cy="204"/>
          </a:xfrm>
        </p:grpSpPr>
        <p:sp>
          <p:nvSpPr>
            <p:cNvPr id="122926" name="Line 64"/>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27" name="Oval 65"/>
            <p:cNvSpPr>
              <a:spLocks noChangeArrowheads="1"/>
            </p:cNvSpPr>
            <p:nvPr/>
          </p:nvSpPr>
          <p:spPr bwMode="auto">
            <a:xfrm>
              <a:off x="204" y="3349"/>
              <a:ext cx="203" cy="204"/>
            </a:xfrm>
            <a:prstGeom prst="ellipse">
              <a:avLst/>
            </a:prstGeom>
            <a:solidFill>
              <a:schemeClr val="bg1"/>
            </a:solidFill>
            <a:ln w="9525">
              <a:solidFill>
                <a:schemeClr val="tx1"/>
              </a:solidFill>
              <a:round/>
              <a:headEnd/>
              <a:tailEnd/>
            </a:ln>
          </p:spPr>
          <p:txBody>
            <a:bodyPr wrap="none" anchor="ctr"/>
            <a:lstStyle/>
            <a:p>
              <a:endParaRPr lang="nl-NL"/>
            </a:p>
          </p:txBody>
        </p:sp>
      </p:grpSp>
      <p:sp>
        <p:nvSpPr>
          <p:cNvPr id="122906" name="Line 66"/>
          <p:cNvSpPr>
            <a:spLocks noChangeShapeType="1"/>
          </p:cNvSpPr>
          <p:nvPr/>
        </p:nvSpPr>
        <p:spPr bwMode="auto">
          <a:xfrm>
            <a:off x="1119188" y="1854200"/>
            <a:ext cx="644525" cy="327025"/>
          </a:xfrm>
          <a:prstGeom prst="line">
            <a:avLst/>
          </a:prstGeom>
          <a:noFill/>
          <a:ln w="28575">
            <a:solidFill>
              <a:schemeClr val="tx1"/>
            </a:solidFill>
            <a:prstDash val="sysDot"/>
            <a:round/>
            <a:headEnd/>
            <a:tailEnd type="triangle" w="med" len="med"/>
          </a:ln>
        </p:spPr>
        <p:txBody>
          <a:bodyPr/>
          <a:lstStyle/>
          <a:p>
            <a:endParaRPr lang="nl-NL"/>
          </a:p>
        </p:txBody>
      </p:sp>
      <p:sp>
        <p:nvSpPr>
          <p:cNvPr id="122907" name="Line 67"/>
          <p:cNvSpPr>
            <a:spLocks noChangeShapeType="1"/>
          </p:cNvSpPr>
          <p:nvPr/>
        </p:nvSpPr>
        <p:spPr bwMode="auto">
          <a:xfrm>
            <a:off x="1125538" y="2973388"/>
            <a:ext cx="782637" cy="215900"/>
          </a:xfrm>
          <a:prstGeom prst="line">
            <a:avLst/>
          </a:prstGeom>
          <a:noFill/>
          <a:ln w="28575">
            <a:solidFill>
              <a:schemeClr val="tx1"/>
            </a:solidFill>
            <a:prstDash val="sysDot"/>
            <a:round/>
            <a:headEnd/>
            <a:tailEnd type="triangle" w="med" len="med"/>
          </a:ln>
        </p:spPr>
        <p:txBody>
          <a:bodyPr/>
          <a:lstStyle/>
          <a:p>
            <a:endParaRPr lang="nl-NL"/>
          </a:p>
        </p:txBody>
      </p:sp>
      <p:sp>
        <p:nvSpPr>
          <p:cNvPr id="122908" name="Line 68"/>
          <p:cNvSpPr>
            <a:spLocks noChangeShapeType="1"/>
          </p:cNvSpPr>
          <p:nvPr/>
        </p:nvSpPr>
        <p:spPr bwMode="auto">
          <a:xfrm flipV="1">
            <a:off x="1116013" y="3622675"/>
            <a:ext cx="2303462" cy="474663"/>
          </a:xfrm>
          <a:prstGeom prst="line">
            <a:avLst/>
          </a:prstGeom>
          <a:noFill/>
          <a:ln w="28575">
            <a:solidFill>
              <a:schemeClr val="tx1"/>
            </a:solidFill>
            <a:prstDash val="sysDot"/>
            <a:round/>
            <a:headEnd/>
            <a:tailEnd type="triangle" w="med" len="med"/>
          </a:ln>
        </p:spPr>
        <p:txBody>
          <a:bodyPr/>
          <a:lstStyle/>
          <a:p>
            <a:endParaRPr lang="nl-NL"/>
          </a:p>
        </p:txBody>
      </p:sp>
      <p:sp>
        <p:nvSpPr>
          <p:cNvPr id="122909" name="Line 69"/>
          <p:cNvSpPr>
            <a:spLocks noChangeShapeType="1"/>
          </p:cNvSpPr>
          <p:nvPr/>
        </p:nvSpPr>
        <p:spPr bwMode="auto">
          <a:xfrm flipV="1">
            <a:off x="1116013" y="3694113"/>
            <a:ext cx="3743325" cy="1150937"/>
          </a:xfrm>
          <a:prstGeom prst="line">
            <a:avLst/>
          </a:prstGeom>
          <a:noFill/>
          <a:ln w="28575">
            <a:solidFill>
              <a:schemeClr val="tx1"/>
            </a:solidFill>
            <a:prstDash val="sysDot"/>
            <a:round/>
            <a:headEnd/>
            <a:tailEnd type="triangle" w="med" len="med"/>
          </a:ln>
        </p:spPr>
        <p:txBody>
          <a:bodyPr/>
          <a:lstStyle/>
          <a:p>
            <a:endParaRPr lang="nl-NL"/>
          </a:p>
        </p:txBody>
      </p:sp>
      <p:sp>
        <p:nvSpPr>
          <p:cNvPr id="122910" name="Line 70"/>
          <p:cNvSpPr>
            <a:spLocks noChangeShapeType="1"/>
          </p:cNvSpPr>
          <p:nvPr/>
        </p:nvSpPr>
        <p:spPr bwMode="auto">
          <a:xfrm>
            <a:off x="3592513" y="1751013"/>
            <a:ext cx="360362" cy="142875"/>
          </a:xfrm>
          <a:prstGeom prst="line">
            <a:avLst/>
          </a:prstGeom>
          <a:noFill/>
          <a:ln w="28575">
            <a:solidFill>
              <a:schemeClr val="tx1"/>
            </a:solidFill>
            <a:prstDash val="sysDot"/>
            <a:round/>
            <a:headEnd/>
            <a:tailEnd type="triangle" w="med" len="med"/>
          </a:ln>
        </p:spPr>
        <p:txBody>
          <a:bodyPr/>
          <a:lstStyle/>
          <a:p>
            <a:endParaRPr lang="nl-NL"/>
          </a:p>
        </p:txBody>
      </p:sp>
      <p:grpSp>
        <p:nvGrpSpPr>
          <p:cNvPr id="122911" name="Group 71"/>
          <p:cNvGrpSpPr>
            <a:grpSpLocks/>
          </p:cNvGrpSpPr>
          <p:nvPr/>
        </p:nvGrpSpPr>
        <p:grpSpPr bwMode="auto">
          <a:xfrm rot="5400000">
            <a:off x="4759325" y="1778000"/>
            <a:ext cx="288925" cy="231775"/>
            <a:chOff x="204" y="3349"/>
            <a:chExt cx="259" cy="204"/>
          </a:xfrm>
        </p:grpSpPr>
        <p:sp>
          <p:nvSpPr>
            <p:cNvPr id="122924" name="Line 72"/>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25" name="Oval 73"/>
            <p:cNvSpPr>
              <a:spLocks noChangeArrowheads="1"/>
            </p:cNvSpPr>
            <p:nvPr/>
          </p:nvSpPr>
          <p:spPr bwMode="auto">
            <a:xfrm>
              <a:off x="204" y="3349"/>
              <a:ext cx="203" cy="204"/>
            </a:xfrm>
            <a:prstGeom prst="ellipse">
              <a:avLst/>
            </a:prstGeom>
            <a:solidFill>
              <a:srgbClr val="008000"/>
            </a:solidFill>
            <a:ln w="9525">
              <a:solidFill>
                <a:schemeClr val="tx1"/>
              </a:solidFill>
              <a:round/>
              <a:headEnd/>
              <a:tailEnd/>
            </a:ln>
          </p:spPr>
          <p:txBody>
            <a:bodyPr wrap="none" anchor="ctr"/>
            <a:lstStyle/>
            <a:p>
              <a:endParaRPr lang="nl-NL"/>
            </a:p>
          </p:txBody>
        </p:sp>
      </p:grpSp>
      <p:sp>
        <p:nvSpPr>
          <p:cNvPr id="122912" name="Rectangle 74"/>
          <p:cNvSpPr>
            <a:spLocks noChangeArrowheads="1"/>
          </p:cNvSpPr>
          <p:nvPr/>
        </p:nvSpPr>
        <p:spPr bwMode="auto">
          <a:xfrm>
            <a:off x="2268538" y="2828925"/>
            <a:ext cx="720725" cy="865188"/>
          </a:xfrm>
          <a:prstGeom prst="rect">
            <a:avLst/>
          </a:prstGeom>
          <a:solidFill>
            <a:schemeClr val="bg1"/>
          </a:solidFill>
          <a:ln w="9525">
            <a:solidFill>
              <a:schemeClr val="tx1"/>
            </a:solidFill>
            <a:miter lim="800000"/>
            <a:headEnd/>
            <a:tailEnd/>
          </a:ln>
        </p:spPr>
        <p:txBody>
          <a:bodyPr wrap="none" anchor="ctr"/>
          <a:lstStyle/>
          <a:p>
            <a:pPr algn="ctr">
              <a:spcBef>
                <a:spcPct val="0"/>
              </a:spcBef>
            </a:pPr>
            <a:r>
              <a:rPr lang="en-US" altLang="zh-CN" sz="2000" b="1" i="0">
                <a:ea typeface="宋体" pitchFamily="2" charset="-122"/>
              </a:rPr>
              <a:t>Seg2</a:t>
            </a:r>
          </a:p>
        </p:txBody>
      </p:sp>
      <p:sp>
        <p:nvSpPr>
          <p:cNvPr id="122913" name="Rectangle 75"/>
          <p:cNvSpPr>
            <a:spLocks noChangeArrowheads="1"/>
          </p:cNvSpPr>
          <p:nvPr/>
        </p:nvSpPr>
        <p:spPr bwMode="auto">
          <a:xfrm>
            <a:off x="5146675" y="2828925"/>
            <a:ext cx="720725" cy="865188"/>
          </a:xfrm>
          <a:prstGeom prst="rect">
            <a:avLst/>
          </a:prstGeom>
          <a:solidFill>
            <a:schemeClr val="bg1"/>
          </a:solidFill>
          <a:ln w="9525">
            <a:solidFill>
              <a:schemeClr val="tx1"/>
            </a:solidFill>
            <a:miter lim="800000"/>
            <a:headEnd/>
            <a:tailEnd/>
          </a:ln>
        </p:spPr>
        <p:txBody>
          <a:bodyPr wrap="none" anchor="ctr"/>
          <a:lstStyle/>
          <a:p>
            <a:pPr algn="ctr">
              <a:spcBef>
                <a:spcPct val="0"/>
              </a:spcBef>
            </a:pPr>
            <a:r>
              <a:rPr lang="en-US" altLang="zh-CN" sz="2000" b="1" i="0">
                <a:ea typeface="宋体" pitchFamily="2" charset="-122"/>
              </a:rPr>
              <a:t>Seg4</a:t>
            </a:r>
          </a:p>
        </p:txBody>
      </p:sp>
      <p:sp>
        <p:nvSpPr>
          <p:cNvPr id="122914" name="Rectangle 76"/>
          <p:cNvSpPr>
            <a:spLocks noChangeArrowheads="1"/>
          </p:cNvSpPr>
          <p:nvPr/>
        </p:nvSpPr>
        <p:spPr bwMode="auto">
          <a:xfrm>
            <a:off x="3708400" y="2828925"/>
            <a:ext cx="720725" cy="865188"/>
          </a:xfrm>
          <a:prstGeom prst="rect">
            <a:avLst/>
          </a:prstGeom>
          <a:solidFill>
            <a:schemeClr val="bg1"/>
          </a:solidFill>
          <a:ln w="9525">
            <a:solidFill>
              <a:schemeClr val="tx1"/>
            </a:solidFill>
            <a:miter lim="800000"/>
            <a:headEnd/>
            <a:tailEnd/>
          </a:ln>
        </p:spPr>
        <p:txBody>
          <a:bodyPr wrap="none" anchor="ctr"/>
          <a:lstStyle/>
          <a:p>
            <a:pPr algn="ctr">
              <a:spcBef>
                <a:spcPct val="0"/>
              </a:spcBef>
            </a:pPr>
            <a:r>
              <a:rPr lang="en-US" altLang="zh-CN" sz="2000" b="1" i="0">
                <a:ea typeface="宋体" pitchFamily="2" charset="-122"/>
              </a:rPr>
              <a:t>Seg3</a:t>
            </a:r>
          </a:p>
        </p:txBody>
      </p:sp>
      <p:sp>
        <p:nvSpPr>
          <p:cNvPr id="122915" name="Line 77"/>
          <p:cNvSpPr>
            <a:spLocks noChangeShapeType="1"/>
          </p:cNvSpPr>
          <p:nvPr/>
        </p:nvSpPr>
        <p:spPr bwMode="auto">
          <a:xfrm>
            <a:off x="4427538" y="1749425"/>
            <a:ext cx="360362" cy="142875"/>
          </a:xfrm>
          <a:prstGeom prst="line">
            <a:avLst/>
          </a:prstGeom>
          <a:noFill/>
          <a:ln w="28575">
            <a:solidFill>
              <a:schemeClr val="tx1"/>
            </a:solidFill>
            <a:prstDash val="sysDot"/>
            <a:round/>
            <a:headEnd/>
            <a:tailEnd type="triangle" w="med" len="med"/>
          </a:ln>
        </p:spPr>
        <p:txBody>
          <a:bodyPr/>
          <a:lstStyle/>
          <a:p>
            <a:endParaRPr lang="nl-NL"/>
          </a:p>
        </p:txBody>
      </p:sp>
      <p:grpSp>
        <p:nvGrpSpPr>
          <p:cNvPr id="122916" name="Group 78"/>
          <p:cNvGrpSpPr>
            <a:grpSpLocks/>
          </p:cNvGrpSpPr>
          <p:nvPr/>
        </p:nvGrpSpPr>
        <p:grpSpPr bwMode="auto">
          <a:xfrm rot="5400000">
            <a:off x="2814638" y="5667375"/>
            <a:ext cx="288925" cy="231775"/>
            <a:chOff x="204" y="3349"/>
            <a:chExt cx="259" cy="204"/>
          </a:xfrm>
        </p:grpSpPr>
        <p:sp>
          <p:nvSpPr>
            <p:cNvPr id="122922" name="Line 79"/>
            <p:cNvSpPr>
              <a:spLocks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2923" name="Oval 80"/>
            <p:cNvSpPr>
              <a:spLocks noChangeArrowheads="1"/>
            </p:cNvSpPr>
            <p:nvPr/>
          </p:nvSpPr>
          <p:spPr bwMode="auto">
            <a:xfrm>
              <a:off x="204" y="3349"/>
              <a:ext cx="203" cy="204"/>
            </a:xfrm>
            <a:prstGeom prst="ellipse">
              <a:avLst/>
            </a:prstGeom>
            <a:solidFill>
              <a:srgbClr val="008000"/>
            </a:solidFill>
            <a:ln w="9525">
              <a:solidFill>
                <a:schemeClr val="tx1"/>
              </a:solidFill>
              <a:round/>
              <a:headEnd/>
              <a:tailEnd/>
            </a:ln>
          </p:spPr>
          <p:txBody>
            <a:bodyPr wrap="none" anchor="ctr"/>
            <a:lstStyle/>
            <a:p>
              <a:endParaRPr lang="nl-NL"/>
            </a:p>
          </p:txBody>
        </p:sp>
      </p:grpSp>
      <p:sp>
        <p:nvSpPr>
          <p:cNvPr id="122917" name="Rectangle 81"/>
          <p:cNvSpPr>
            <a:spLocks noChangeArrowheads="1"/>
          </p:cNvSpPr>
          <p:nvPr/>
        </p:nvSpPr>
        <p:spPr bwMode="auto">
          <a:xfrm>
            <a:off x="3132138" y="5610225"/>
            <a:ext cx="2000250" cy="366713"/>
          </a:xfrm>
          <a:prstGeom prst="rect">
            <a:avLst/>
          </a:prstGeom>
          <a:noFill/>
          <a:ln w="9525">
            <a:noFill/>
            <a:miter lim="800000"/>
            <a:headEnd/>
            <a:tailEnd/>
          </a:ln>
        </p:spPr>
        <p:txBody>
          <a:bodyPr wrap="none">
            <a:spAutoFit/>
          </a:bodyPr>
          <a:lstStyle/>
          <a:p>
            <a:pPr>
              <a:spcBef>
                <a:spcPct val="0"/>
              </a:spcBef>
            </a:pPr>
            <a:r>
              <a:rPr lang="en-US" altLang="zh-CN" b="1" i="0">
                <a:ea typeface="宋体" pitchFamily="2" charset="-122"/>
                <a:cs typeface="Courier New" pitchFamily="49" charset="0"/>
              </a:rPr>
              <a:t>ExecutorLocator</a:t>
            </a:r>
          </a:p>
        </p:txBody>
      </p:sp>
      <p:sp>
        <p:nvSpPr>
          <p:cNvPr id="122918" name="Line 82"/>
          <p:cNvSpPr>
            <a:spLocks noChangeShapeType="1"/>
          </p:cNvSpPr>
          <p:nvPr/>
        </p:nvSpPr>
        <p:spPr bwMode="auto">
          <a:xfrm>
            <a:off x="5997575" y="2374900"/>
            <a:ext cx="485775" cy="576263"/>
          </a:xfrm>
          <a:prstGeom prst="line">
            <a:avLst/>
          </a:prstGeom>
          <a:noFill/>
          <a:ln w="28575">
            <a:solidFill>
              <a:schemeClr val="tx1"/>
            </a:solidFill>
            <a:round/>
            <a:headEnd/>
            <a:tailEnd type="triangle" w="med" len="med"/>
          </a:ln>
        </p:spPr>
        <p:txBody>
          <a:bodyPr/>
          <a:lstStyle/>
          <a:p>
            <a:endParaRPr lang="nl-NL"/>
          </a:p>
        </p:txBody>
      </p:sp>
      <p:sp>
        <p:nvSpPr>
          <p:cNvPr id="122919" name="Rectangle 83"/>
          <p:cNvSpPr>
            <a:spLocks noChangeArrowheads="1"/>
          </p:cNvSpPr>
          <p:nvPr/>
        </p:nvSpPr>
        <p:spPr bwMode="auto">
          <a:xfrm>
            <a:off x="5951538" y="2325688"/>
            <a:ext cx="73025" cy="144462"/>
          </a:xfrm>
          <a:prstGeom prst="rect">
            <a:avLst/>
          </a:prstGeom>
          <a:solidFill>
            <a:schemeClr val="tx1"/>
          </a:solidFill>
          <a:ln w="9525">
            <a:solidFill>
              <a:schemeClr val="tx1"/>
            </a:solidFill>
            <a:miter lim="800000"/>
            <a:headEnd/>
            <a:tailEnd/>
          </a:ln>
        </p:spPr>
        <p:txBody>
          <a:bodyPr wrap="none" anchor="ctr"/>
          <a:lstStyle/>
          <a:p>
            <a:endParaRPr lang="nl-NL"/>
          </a:p>
        </p:txBody>
      </p:sp>
      <p:sp>
        <p:nvSpPr>
          <p:cNvPr id="122920" name="Line 84"/>
          <p:cNvSpPr>
            <a:spLocks noChangeShapeType="1"/>
          </p:cNvSpPr>
          <p:nvPr/>
        </p:nvSpPr>
        <p:spPr bwMode="auto">
          <a:xfrm>
            <a:off x="4083050" y="4270375"/>
            <a:ext cx="1588" cy="182563"/>
          </a:xfrm>
          <a:prstGeom prst="line">
            <a:avLst/>
          </a:prstGeom>
          <a:noFill/>
          <a:ln w="28575">
            <a:solidFill>
              <a:schemeClr val="tx1"/>
            </a:solidFill>
            <a:round/>
            <a:headEnd/>
            <a:tailEnd type="triangle" w="med" len="med"/>
          </a:ln>
        </p:spPr>
        <p:txBody>
          <a:bodyPr/>
          <a:lstStyle/>
          <a:p>
            <a:endParaRPr lang="nl-NL"/>
          </a:p>
        </p:txBody>
      </p:sp>
      <p:sp>
        <p:nvSpPr>
          <p:cNvPr id="122921" name="Text Box 85"/>
          <p:cNvSpPr txBox="1">
            <a:spLocks noChangeArrowheads="1"/>
          </p:cNvSpPr>
          <p:nvPr/>
        </p:nvSpPr>
        <p:spPr bwMode="auto">
          <a:xfrm>
            <a:off x="731838" y="6350000"/>
            <a:ext cx="7419975" cy="406400"/>
          </a:xfrm>
          <a:prstGeom prst="rect">
            <a:avLst/>
          </a:prstGeom>
          <a:solidFill>
            <a:srgbClr val="FFFF00"/>
          </a:solidFill>
          <a:ln w="9525">
            <a:solidFill>
              <a:schemeClr val="tx1"/>
            </a:solidFill>
            <a:miter lim="800000"/>
            <a:headEnd/>
            <a:tailEnd/>
          </a:ln>
        </p:spPr>
        <p:txBody>
          <a:bodyPr>
            <a:spAutoFit/>
          </a:bodyPr>
          <a:lstStyle/>
          <a:p>
            <a:pPr marL="342900" indent="-342900" algn="ctr"/>
            <a:r>
              <a:rPr lang="en-US" altLang="zh-CN" sz="2000" i="0">
                <a:latin typeface="Arial Narrow" pitchFamily="34" charset="0"/>
                <a:ea typeface="宋体" pitchFamily="2" charset="-122"/>
              </a:rPr>
              <a:t>Segmented executors are deprecated in favor of assembly-based components</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3"/>
          <p:cNvSpPr>
            <a:spLocks noGrp="1" noChangeArrowheads="1"/>
          </p:cNvSpPr>
          <p:nvPr>
            <p:ph type="title"/>
          </p:nvPr>
        </p:nvSpPr>
        <p:spPr>
          <a:xfrm>
            <a:off x="152400" y="695325"/>
            <a:ext cx="8839200" cy="381000"/>
          </a:xfrm>
        </p:spPr>
        <p:txBody>
          <a:bodyPr/>
          <a:lstStyle/>
          <a:p>
            <a:pPr eaLnBrk="1" hangingPunct="1">
              <a:lnSpc>
                <a:spcPct val="80000"/>
              </a:lnSpc>
            </a:pPr>
            <a:r>
              <a:rPr lang="en-US" altLang="zh-CN" sz="3200" smtClean="0">
                <a:ea typeface="宋体" pitchFamily="2" charset="-122"/>
              </a:rPr>
              <a:t>Overview of Component Implementation Definition Language (CIDL)</a:t>
            </a:r>
          </a:p>
        </p:txBody>
      </p:sp>
      <p:sp>
        <p:nvSpPr>
          <p:cNvPr id="123907" name="Rectangle 4"/>
          <p:cNvSpPr>
            <a:spLocks noGrp="1" noChangeArrowheads="1"/>
          </p:cNvSpPr>
          <p:nvPr>
            <p:ph type="body" sz="half" idx="2"/>
          </p:nvPr>
        </p:nvSpPr>
        <p:spPr>
          <a:xfrm>
            <a:off x="4624388" y="1597025"/>
            <a:ext cx="4324350" cy="4037013"/>
          </a:xfrm>
        </p:spPr>
        <p:txBody>
          <a:bodyPr/>
          <a:lstStyle/>
          <a:p>
            <a:pPr marL="173038" indent="-173038" eaLnBrk="1" hangingPunct="1">
              <a:spcBef>
                <a:spcPct val="40000"/>
              </a:spcBef>
            </a:pPr>
            <a:r>
              <a:rPr lang="en-US" altLang="zh-CN" sz="2000" smtClean="0">
                <a:ea typeface="宋体" pitchFamily="2" charset="-122"/>
              </a:rPr>
              <a:t>Describes a component’s </a:t>
            </a:r>
            <a:r>
              <a:rPr lang="en-US" altLang="zh-CN" sz="2000" i="1" smtClean="0">
                <a:ea typeface="宋体" pitchFamily="2" charset="-122"/>
              </a:rPr>
              <a:t>composition</a:t>
            </a:r>
          </a:p>
          <a:p>
            <a:pPr marL="509588" lvl="1" indent="-163513" eaLnBrk="1" hangingPunct="1">
              <a:spcBef>
                <a:spcPct val="40000"/>
              </a:spcBef>
            </a:pPr>
            <a:r>
              <a:rPr lang="en-US" altLang="zh-CN" sz="2000" smtClean="0">
                <a:ea typeface="宋体" pitchFamily="2" charset="-122"/>
              </a:rPr>
              <a:t>Aggregate entity that associates </a:t>
            </a:r>
            <a:r>
              <a:rPr lang="en-US" altLang="zh-CN" sz="2000" i="1" smtClean="0">
                <a:ea typeface="宋体" pitchFamily="2" charset="-122"/>
              </a:rPr>
              <a:t>interfaces</a:t>
            </a:r>
            <a:r>
              <a:rPr lang="en-US" altLang="zh-CN" sz="2000" smtClean="0">
                <a:ea typeface="宋体" pitchFamily="2" charset="-122"/>
              </a:rPr>
              <a:t> with all artifacts required to implement a particular component &amp; its home </a:t>
            </a:r>
            <a:r>
              <a:rPr lang="en-US" altLang="zh-CN" sz="2000" i="1" smtClean="0">
                <a:ea typeface="宋体" pitchFamily="2" charset="-122"/>
              </a:rPr>
              <a:t>executors</a:t>
            </a:r>
          </a:p>
          <a:p>
            <a:pPr marL="173038" indent="-173038" eaLnBrk="1" hangingPunct="1">
              <a:spcBef>
                <a:spcPct val="40000"/>
              </a:spcBef>
            </a:pPr>
            <a:r>
              <a:rPr lang="en-US" altLang="zh-CN" sz="2000" smtClean="0">
                <a:ea typeface="宋体" pitchFamily="2" charset="-122"/>
              </a:rPr>
              <a:t>Can also manage component persistence state</a:t>
            </a:r>
          </a:p>
          <a:p>
            <a:pPr marL="509588" lvl="1" indent="-163513" eaLnBrk="1" hangingPunct="1">
              <a:spcBef>
                <a:spcPct val="40000"/>
              </a:spcBef>
            </a:pPr>
            <a:r>
              <a:rPr lang="en-US" altLang="zh-CN" sz="2000" smtClean="0">
                <a:ea typeface="宋体" pitchFamily="2" charset="-122"/>
              </a:rPr>
              <a:t>Via OMG </a:t>
            </a:r>
            <a:r>
              <a:rPr lang="en-US" altLang="zh-CN" sz="2000" i="1" smtClean="0">
                <a:ea typeface="宋体" pitchFamily="2" charset="-122"/>
              </a:rPr>
              <a:t>Persistent State Definition Language</a:t>
            </a:r>
            <a:r>
              <a:rPr lang="en-US" altLang="zh-CN" sz="2000" smtClean="0">
                <a:ea typeface="宋体" pitchFamily="2" charset="-122"/>
              </a:rPr>
              <a:t> (PSDL)</a:t>
            </a:r>
          </a:p>
          <a:p>
            <a:pPr marL="509588" lvl="1" indent="-163513" eaLnBrk="1" hangingPunct="1">
              <a:spcBef>
                <a:spcPct val="40000"/>
              </a:spcBef>
            </a:pPr>
            <a:r>
              <a:rPr lang="en-US" altLang="zh-CN" sz="2000" smtClean="0">
                <a:ea typeface="宋体" pitchFamily="2" charset="-122"/>
              </a:rPr>
              <a:t>(Not part of Lightweight CCM)</a:t>
            </a:r>
          </a:p>
        </p:txBody>
      </p:sp>
      <p:sp>
        <p:nvSpPr>
          <p:cNvPr id="123908" name="Rectangle 2"/>
          <p:cNvSpPr>
            <a:spLocks noChangeArrowheads="1"/>
          </p:cNvSpPr>
          <p:nvPr/>
        </p:nvSpPr>
        <p:spPr bwMode="auto">
          <a:xfrm>
            <a:off x="304800" y="1314450"/>
            <a:ext cx="3908425" cy="4678363"/>
          </a:xfrm>
          <a:prstGeom prst="rect">
            <a:avLst/>
          </a:prstGeom>
          <a:solidFill>
            <a:srgbClr val="C0C0C0"/>
          </a:solidFill>
          <a:ln w="9525">
            <a:solidFill>
              <a:schemeClr val="tx1"/>
            </a:solidFill>
            <a:miter lim="800000"/>
            <a:headEnd/>
            <a:tailEnd/>
          </a:ln>
        </p:spPr>
        <p:txBody>
          <a:bodyPr wrap="none" anchor="ctr"/>
          <a:lstStyle/>
          <a:p>
            <a:endParaRPr lang="nl-NL"/>
          </a:p>
        </p:txBody>
      </p:sp>
      <p:sp>
        <p:nvSpPr>
          <p:cNvPr id="123909" name="Rectangle 5"/>
          <p:cNvSpPr>
            <a:spLocks noChangeArrowheads="1"/>
          </p:cNvSpPr>
          <p:nvPr/>
        </p:nvSpPr>
        <p:spPr bwMode="auto">
          <a:xfrm>
            <a:off x="441325" y="1314450"/>
            <a:ext cx="3840163" cy="4751388"/>
          </a:xfrm>
          <a:prstGeom prst="rect">
            <a:avLst/>
          </a:prstGeom>
          <a:noFill/>
          <a:ln w="9525">
            <a:noFill/>
            <a:miter lim="800000"/>
            <a:headEnd/>
            <a:tailEnd/>
          </a:ln>
        </p:spPr>
        <p:txBody>
          <a:bodyPr wrap="none" anchor="ctr"/>
          <a:lstStyle/>
          <a:p>
            <a:endParaRPr lang="nl-NL"/>
          </a:p>
        </p:txBody>
      </p:sp>
      <p:sp>
        <p:nvSpPr>
          <p:cNvPr id="123910" name="Text Box 6"/>
          <p:cNvSpPr txBox="1">
            <a:spLocks noChangeArrowheads="1"/>
          </p:cNvSpPr>
          <p:nvPr/>
        </p:nvSpPr>
        <p:spPr bwMode="auto">
          <a:xfrm>
            <a:off x="441325" y="1387475"/>
            <a:ext cx="841375" cy="396875"/>
          </a:xfrm>
          <a:prstGeom prst="rect">
            <a:avLst/>
          </a:prstGeom>
          <a:solidFill>
            <a:schemeClr val="bg1"/>
          </a:solidFill>
          <a:ln w="9525">
            <a:noFill/>
            <a:miter lim="800000"/>
            <a:headEnd/>
            <a:tailEnd/>
          </a:ln>
        </p:spPr>
        <p:txBody>
          <a:bodyPr>
            <a:spAutoFit/>
          </a:bodyPr>
          <a:lstStyle/>
          <a:p>
            <a:pPr marL="342900" indent="-342900"/>
            <a:r>
              <a:rPr lang="en-US" altLang="zh-CN" sz="2000" b="1" i="0">
                <a:latin typeface="Arial Unicode MS" pitchFamily="34" charset="-128"/>
                <a:ea typeface="宋体" pitchFamily="2" charset="-122"/>
              </a:rPr>
              <a:t>CIDL</a:t>
            </a:r>
          </a:p>
        </p:txBody>
      </p:sp>
      <p:sp>
        <p:nvSpPr>
          <p:cNvPr id="123911" name="Oval 7"/>
          <p:cNvSpPr>
            <a:spLocks noChangeArrowheads="1"/>
          </p:cNvSpPr>
          <p:nvPr/>
        </p:nvSpPr>
        <p:spPr bwMode="auto">
          <a:xfrm>
            <a:off x="715963" y="1606550"/>
            <a:ext cx="2193925" cy="4313238"/>
          </a:xfrm>
          <a:prstGeom prst="ellipse">
            <a:avLst/>
          </a:prstGeom>
          <a:solidFill>
            <a:srgbClr val="FFFF00">
              <a:alpha val="34901"/>
            </a:srgbClr>
          </a:solidFill>
          <a:ln w="9525">
            <a:solidFill>
              <a:schemeClr val="tx2"/>
            </a:solidFill>
            <a:round/>
            <a:headEnd/>
            <a:tailEnd/>
          </a:ln>
        </p:spPr>
        <p:txBody>
          <a:bodyPr wrap="none"/>
          <a:lstStyle/>
          <a:p>
            <a:pPr algn="ctr"/>
            <a:r>
              <a:rPr lang="en-US" altLang="zh-CN" sz="2400" i="0">
                <a:latin typeface="Arial Unicode MS" pitchFamily="34" charset="-128"/>
                <a:ea typeface="宋体" pitchFamily="2" charset="-122"/>
              </a:rPr>
              <a:t>PSDL</a:t>
            </a:r>
          </a:p>
        </p:txBody>
      </p:sp>
      <p:sp>
        <p:nvSpPr>
          <p:cNvPr id="123912" name="Oval 8"/>
          <p:cNvSpPr>
            <a:spLocks noChangeArrowheads="1"/>
          </p:cNvSpPr>
          <p:nvPr/>
        </p:nvSpPr>
        <p:spPr bwMode="auto">
          <a:xfrm>
            <a:off x="373063" y="2703513"/>
            <a:ext cx="3771900" cy="2484437"/>
          </a:xfrm>
          <a:prstGeom prst="ellipse">
            <a:avLst/>
          </a:prstGeom>
          <a:solidFill>
            <a:srgbClr val="FF0000">
              <a:alpha val="36862"/>
            </a:srgbClr>
          </a:solidFill>
          <a:ln w="9525">
            <a:solidFill>
              <a:schemeClr val="tx2"/>
            </a:solidFill>
            <a:round/>
            <a:headEnd/>
            <a:tailEnd/>
          </a:ln>
        </p:spPr>
        <p:txBody>
          <a:bodyPr wrap="none" rIns="0" anchor="ctr"/>
          <a:lstStyle/>
          <a:p>
            <a:pPr algn="r"/>
            <a:r>
              <a:rPr lang="en-US" altLang="zh-CN" sz="2400" i="0">
                <a:solidFill>
                  <a:schemeClr val="bg1"/>
                </a:solidFill>
                <a:latin typeface="Arial Unicode MS" pitchFamily="34" charset="-128"/>
                <a:ea typeface="宋体" pitchFamily="2" charset="-122"/>
              </a:rPr>
              <a:t>IDL3</a:t>
            </a:r>
          </a:p>
        </p:txBody>
      </p:sp>
      <p:sp>
        <p:nvSpPr>
          <p:cNvPr id="123913" name="Text Box 9"/>
          <p:cNvSpPr txBox="1">
            <a:spLocks noChangeArrowheads="1"/>
          </p:cNvSpPr>
          <p:nvPr/>
        </p:nvSpPr>
        <p:spPr bwMode="auto">
          <a:xfrm>
            <a:off x="1333500" y="3800475"/>
            <a:ext cx="1028700" cy="457200"/>
          </a:xfrm>
          <a:prstGeom prst="rect">
            <a:avLst/>
          </a:prstGeom>
          <a:noFill/>
          <a:ln w="9525">
            <a:noFill/>
            <a:miter lim="800000"/>
            <a:headEnd/>
            <a:tailEnd/>
          </a:ln>
        </p:spPr>
        <p:txBody>
          <a:bodyPr>
            <a:spAutoFit/>
          </a:bodyPr>
          <a:lstStyle/>
          <a:p>
            <a:pPr algn="ctr"/>
            <a:r>
              <a:rPr lang="en-US" altLang="zh-CN" sz="2400" i="0">
                <a:latin typeface="Arial Unicode MS" pitchFamily="34" charset="-128"/>
                <a:ea typeface="宋体" pitchFamily="2" charset="-122"/>
              </a:rPr>
              <a:t>IDL2</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a:xfrm>
            <a:off x="15875" y="504825"/>
            <a:ext cx="9099550" cy="381000"/>
          </a:xfrm>
        </p:spPr>
        <p:txBody>
          <a:bodyPr/>
          <a:lstStyle/>
          <a:p>
            <a:pPr eaLnBrk="1" hangingPunct="1"/>
            <a:r>
              <a:rPr lang="en-US" altLang="zh-CN" sz="3000" smtClean="0">
                <a:ea typeface="宋体" pitchFamily="2" charset="-122"/>
              </a:rPr>
              <a:t>Facilitating Component Implementation via CIDL</a:t>
            </a:r>
          </a:p>
        </p:txBody>
      </p:sp>
      <p:sp>
        <p:nvSpPr>
          <p:cNvPr id="34820" name="Rectangle 3"/>
          <p:cNvSpPr>
            <a:spLocks noGrp="1" noChangeArrowheads="1"/>
          </p:cNvSpPr>
          <p:nvPr>
            <p:ph type="body" sz="half" idx="2"/>
          </p:nvPr>
        </p:nvSpPr>
        <p:spPr>
          <a:xfrm>
            <a:off x="4006850" y="1104900"/>
            <a:ext cx="4794250" cy="5181600"/>
          </a:xfrm>
        </p:spPr>
        <p:txBody>
          <a:bodyPr/>
          <a:lstStyle/>
          <a:p>
            <a:pPr marL="169863" indent="-169863" eaLnBrk="1" hangingPunct="1">
              <a:spcBef>
                <a:spcPct val="40000"/>
              </a:spcBef>
              <a:buClr>
                <a:schemeClr val="tx1"/>
              </a:buClr>
            </a:pPr>
            <a:r>
              <a:rPr lang="en-US" altLang="zh-CN" sz="2000" smtClean="0">
                <a:ea typeface="宋体" pitchFamily="2" charset="-122"/>
              </a:rPr>
              <a:t>CIDL is part of the CCM strategy for managing component-based applications</a:t>
            </a:r>
          </a:p>
          <a:p>
            <a:pPr marL="511175" lvl="1" indent="-169863" eaLnBrk="1" hangingPunct="1">
              <a:spcBef>
                <a:spcPct val="40000"/>
              </a:spcBef>
              <a:buClr>
                <a:schemeClr val="tx1"/>
              </a:buClr>
              <a:buFontTx/>
              <a:buChar char="•"/>
            </a:pPr>
            <a:r>
              <a:rPr lang="en-US" altLang="zh-CN" sz="2000" smtClean="0">
                <a:ea typeface="宋体" pitchFamily="2" charset="-122"/>
              </a:rPr>
              <a:t>Enhances separation of concerns</a:t>
            </a:r>
          </a:p>
          <a:p>
            <a:pPr marL="511175" lvl="1" indent="-169863" eaLnBrk="1" hangingPunct="1">
              <a:spcBef>
                <a:spcPct val="40000"/>
              </a:spcBef>
              <a:buClr>
                <a:schemeClr val="tx1"/>
              </a:buClr>
              <a:buFontTx/>
              <a:buChar char="•"/>
            </a:pPr>
            <a:r>
              <a:rPr lang="en-US" altLang="zh-CN" sz="2000" smtClean="0">
                <a:ea typeface="宋体" pitchFamily="2" charset="-122"/>
              </a:rPr>
              <a:t>Helps coordinate tools</a:t>
            </a:r>
          </a:p>
          <a:p>
            <a:pPr marL="511175" lvl="1" indent="-169863" eaLnBrk="1" hangingPunct="1">
              <a:spcBef>
                <a:spcPct val="40000"/>
              </a:spcBef>
              <a:buClr>
                <a:schemeClr val="tx1"/>
              </a:buClr>
              <a:buFontTx/>
              <a:buChar char="•"/>
            </a:pPr>
            <a:r>
              <a:rPr lang="en-US" altLang="zh-CN" sz="2000" smtClean="0">
                <a:ea typeface="宋体" pitchFamily="2" charset="-122"/>
              </a:rPr>
              <a:t>Increases the ratio of generated to hand-written code</a:t>
            </a:r>
          </a:p>
          <a:p>
            <a:pPr marL="511175" lvl="1" indent="-169863" eaLnBrk="1" hangingPunct="1">
              <a:spcBef>
                <a:spcPct val="40000"/>
              </a:spcBef>
              <a:buClr>
                <a:schemeClr val="tx1"/>
              </a:buClr>
              <a:buFontTx/>
              <a:buChar char="•"/>
            </a:pPr>
            <a:r>
              <a:rPr lang="en-US" altLang="zh-CN" sz="2000" smtClean="0">
                <a:ea typeface="宋体" pitchFamily="2" charset="-122"/>
              </a:rPr>
              <a:t>Server glue code is generated, installation &amp; startup automated by other CCM tools</a:t>
            </a:r>
          </a:p>
        </p:txBody>
      </p:sp>
      <p:graphicFrame>
        <p:nvGraphicFramePr>
          <p:cNvPr id="34818" name="Object 2"/>
          <p:cNvGraphicFramePr>
            <a:graphicFrameLocks noChangeAspect="1"/>
          </p:cNvGraphicFramePr>
          <p:nvPr>
            <p:ph sz="half" idx="1"/>
          </p:nvPr>
        </p:nvGraphicFramePr>
        <p:xfrm>
          <a:off x="781050" y="952500"/>
          <a:ext cx="3275013" cy="5310188"/>
        </p:xfrm>
        <a:graphic>
          <a:graphicData uri="http://schemas.openxmlformats.org/presentationml/2006/ole">
            <p:oleObj spid="_x0000_s34818" name="Visio" r:id="rId3" imgW="4683025" imgH="7593519" progId="Visio.Drawing.11">
              <p:embed/>
            </p:oleObj>
          </a:graphicData>
        </a:graphic>
      </p:graphicFrame>
      <p:sp>
        <p:nvSpPr>
          <p:cNvPr id="34821" name="Line 5"/>
          <p:cNvSpPr>
            <a:spLocks noChangeShapeType="1"/>
          </p:cNvSpPr>
          <p:nvPr/>
        </p:nvSpPr>
        <p:spPr bwMode="auto">
          <a:xfrm flipH="1">
            <a:off x="1295400" y="3765550"/>
            <a:ext cx="762000" cy="457200"/>
          </a:xfrm>
          <a:prstGeom prst="line">
            <a:avLst/>
          </a:prstGeom>
          <a:noFill/>
          <a:ln w="9525">
            <a:solidFill>
              <a:schemeClr val="tx2"/>
            </a:solidFill>
            <a:round/>
            <a:headEnd/>
            <a:tailEnd type="triangle" w="med" len="med"/>
          </a:ln>
        </p:spPr>
        <p:txBody>
          <a:bodyPr anchor="ctr">
            <a:spAutoFit/>
          </a:bodyPr>
          <a:lstStyle/>
          <a:p>
            <a:endParaRPr lang="nl-NL"/>
          </a:p>
        </p:txBody>
      </p:sp>
      <p:sp>
        <p:nvSpPr>
          <p:cNvPr id="34822" name="Text Box 6"/>
          <p:cNvSpPr txBox="1">
            <a:spLocks noChangeArrowheads="1"/>
          </p:cNvSpPr>
          <p:nvPr/>
        </p:nvSpPr>
        <p:spPr bwMode="auto">
          <a:xfrm rot="-1986703">
            <a:off x="1182688" y="3759200"/>
            <a:ext cx="947737" cy="274638"/>
          </a:xfrm>
          <a:prstGeom prst="rect">
            <a:avLst/>
          </a:prstGeom>
          <a:noFill/>
          <a:ln w="9525">
            <a:noFill/>
            <a:miter lim="800000"/>
            <a:headEnd/>
            <a:tailEnd/>
          </a:ln>
        </p:spPr>
        <p:txBody>
          <a:bodyPr>
            <a:spAutoFit/>
          </a:bodyPr>
          <a:lstStyle/>
          <a:p>
            <a:pPr algn="ctr"/>
            <a:r>
              <a:rPr lang="en-US" altLang="zh-CN" sz="1200" i="0">
                <a:latin typeface="Arial Unicode MS" pitchFamily="34" charset="-128"/>
                <a:ea typeface="宋体" pitchFamily="2" charset="-122"/>
              </a:rPr>
              <a:t>delegates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66675" y="533400"/>
            <a:ext cx="8991600" cy="381000"/>
          </a:xfrm>
        </p:spPr>
        <p:txBody>
          <a:bodyPr/>
          <a:lstStyle/>
          <a:p>
            <a:pPr eaLnBrk="1" hangingPunct="1"/>
            <a:r>
              <a:rPr lang="en-US" altLang="zh-CN" sz="3200" smtClean="0">
                <a:ea typeface="宋体" pitchFamily="2" charset="-122"/>
              </a:rPr>
              <a:t>Connecting Components &amp; Containers with CIDL</a:t>
            </a:r>
          </a:p>
        </p:txBody>
      </p:sp>
      <p:sp>
        <p:nvSpPr>
          <p:cNvPr id="124931" name="Rectangle 3"/>
          <p:cNvSpPr>
            <a:spLocks noGrp="1" noChangeArrowheads="1"/>
          </p:cNvSpPr>
          <p:nvPr>
            <p:ph type="body" idx="1"/>
          </p:nvPr>
        </p:nvSpPr>
        <p:spPr>
          <a:xfrm>
            <a:off x="1844675" y="1177925"/>
            <a:ext cx="6799263" cy="1157288"/>
          </a:xfrm>
        </p:spPr>
        <p:txBody>
          <a:bodyPr/>
          <a:lstStyle/>
          <a:p>
            <a:pPr marL="169863" indent="-169863" eaLnBrk="1" hangingPunct="1">
              <a:spcBef>
                <a:spcPct val="50000"/>
              </a:spcBef>
            </a:pPr>
            <a:r>
              <a:rPr lang="en-US" altLang="zh-CN" sz="2000" smtClean="0">
                <a:ea typeface="宋体" pitchFamily="2" charset="-122"/>
              </a:rPr>
              <a:t>CIDL &amp; IDL 3.x compiler(s) generate infrastructure “glue” code that connects together component implementations (executors &amp; servants) &amp; containers that hosts them</a:t>
            </a:r>
          </a:p>
        </p:txBody>
      </p:sp>
      <p:sp>
        <p:nvSpPr>
          <p:cNvPr id="124932" name="AutoShape 6"/>
          <p:cNvSpPr>
            <a:spLocks noChangeAspect="1" noChangeArrowheads="1"/>
          </p:cNvSpPr>
          <p:nvPr/>
        </p:nvSpPr>
        <p:spPr bwMode="auto">
          <a:xfrm>
            <a:off x="1993900" y="2828925"/>
            <a:ext cx="2878138" cy="3109913"/>
          </a:xfrm>
          <a:prstGeom prst="roundRect">
            <a:avLst>
              <a:gd name="adj" fmla="val 16667"/>
            </a:avLst>
          </a:prstGeom>
          <a:solidFill>
            <a:srgbClr val="FFCC66"/>
          </a:solidFill>
          <a:ln w="9525">
            <a:solidFill>
              <a:schemeClr val="tx1"/>
            </a:solidFill>
            <a:round/>
            <a:headEnd/>
            <a:tailEnd/>
          </a:ln>
        </p:spPr>
        <p:txBody>
          <a:bodyPr wrap="none" anchor="ctr" anchorCtr="1"/>
          <a:lstStyle/>
          <a:p>
            <a:pPr algn="ctr" eaLnBrk="0" hangingPunct="0">
              <a:spcBef>
                <a:spcPct val="0"/>
              </a:spcBef>
            </a:pPr>
            <a:endParaRPr lang="en-GB" sz="2400" b="1" i="0"/>
          </a:p>
        </p:txBody>
      </p:sp>
      <p:grpSp>
        <p:nvGrpSpPr>
          <p:cNvPr id="124933" name="Group 7"/>
          <p:cNvGrpSpPr>
            <a:grpSpLocks noChangeAspect="1"/>
          </p:cNvGrpSpPr>
          <p:nvPr/>
        </p:nvGrpSpPr>
        <p:grpSpPr bwMode="auto">
          <a:xfrm>
            <a:off x="1522413" y="3176588"/>
            <a:ext cx="481012" cy="258762"/>
            <a:chOff x="1884" y="3349"/>
            <a:chExt cx="379" cy="204"/>
          </a:xfrm>
        </p:grpSpPr>
        <p:sp>
          <p:nvSpPr>
            <p:cNvPr id="124976" name="Line 8"/>
            <p:cNvSpPr>
              <a:spLocks noChangeAspect="1" noChangeShapeType="1"/>
            </p:cNvSpPr>
            <p:nvPr/>
          </p:nvSpPr>
          <p:spPr bwMode="auto">
            <a:xfrm flipH="1" flipV="1">
              <a:off x="2053" y="3451"/>
              <a:ext cx="210" cy="0"/>
            </a:xfrm>
            <a:prstGeom prst="line">
              <a:avLst/>
            </a:prstGeom>
            <a:noFill/>
            <a:ln w="9525">
              <a:solidFill>
                <a:schemeClr val="tx1"/>
              </a:solidFill>
              <a:round/>
              <a:headEnd/>
              <a:tailEnd/>
            </a:ln>
          </p:spPr>
          <p:txBody>
            <a:bodyPr wrap="none" anchor="ctr"/>
            <a:lstStyle/>
            <a:p>
              <a:endParaRPr lang="nl-NL"/>
            </a:p>
          </p:txBody>
        </p:sp>
        <p:sp>
          <p:nvSpPr>
            <p:cNvPr id="124977" name="Oval 9"/>
            <p:cNvSpPr>
              <a:spLocks noChangeAspect="1" noChangeArrowheads="1"/>
            </p:cNvSpPr>
            <p:nvPr/>
          </p:nvSpPr>
          <p:spPr bwMode="auto">
            <a:xfrm>
              <a:off x="1884" y="3349"/>
              <a:ext cx="203" cy="204"/>
            </a:xfrm>
            <a:prstGeom prst="ellipse">
              <a:avLst/>
            </a:prstGeom>
            <a:solidFill>
              <a:schemeClr val="accent2"/>
            </a:solidFill>
            <a:ln w="9525">
              <a:solidFill>
                <a:schemeClr val="tx1"/>
              </a:solidFill>
              <a:round/>
              <a:headEnd/>
              <a:tailEnd/>
            </a:ln>
          </p:spPr>
          <p:txBody>
            <a:bodyPr wrap="none" anchor="ctr"/>
            <a:lstStyle/>
            <a:p>
              <a:endParaRPr lang="nl-NL"/>
            </a:p>
          </p:txBody>
        </p:sp>
      </p:grpSp>
      <p:grpSp>
        <p:nvGrpSpPr>
          <p:cNvPr id="124934" name="Group 10"/>
          <p:cNvGrpSpPr>
            <a:grpSpLocks noChangeAspect="1"/>
          </p:cNvGrpSpPr>
          <p:nvPr/>
        </p:nvGrpSpPr>
        <p:grpSpPr bwMode="auto">
          <a:xfrm rot="5400000">
            <a:off x="3268662" y="2549526"/>
            <a:ext cx="328613" cy="258762"/>
            <a:chOff x="204" y="3349"/>
            <a:chExt cx="259" cy="204"/>
          </a:xfrm>
        </p:grpSpPr>
        <p:sp>
          <p:nvSpPr>
            <p:cNvPr id="124974" name="Line 11"/>
            <p:cNvSpPr>
              <a:spLocks noChangeAspect="1" noChangeShapeType="1"/>
            </p:cNvSpPr>
            <p:nvPr/>
          </p:nvSpPr>
          <p:spPr bwMode="auto">
            <a:xfrm flipH="1" flipV="1">
              <a:off x="253" y="3451"/>
              <a:ext cx="210" cy="0"/>
            </a:xfrm>
            <a:prstGeom prst="line">
              <a:avLst/>
            </a:prstGeom>
            <a:noFill/>
            <a:ln w="9525">
              <a:solidFill>
                <a:schemeClr val="tx1"/>
              </a:solidFill>
              <a:round/>
              <a:headEnd/>
              <a:tailEnd/>
            </a:ln>
          </p:spPr>
          <p:txBody>
            <a:bodyPr wrap="none" anchor="ctr"/>
            <a:lstStyle/>
            <a:p>
              <a:endParaRPr lang="nl-NL"/>
            </a:p>
          </p:txBody>
        </p:sp>
        <p:sp>
          <p:nvSpPr>
            <p:cNvPr id="124975" name="Oval 12"/>
            <p:cNvSpPr>
              <a:spLocks noChangeAspect="1" noChangeArrowheads="1"/>
            </p:cNvSpPr>
            <p:nvPr/>
          </p:nvSpPr>
          <p:spPr bwMode="auto">
            <a:xfrm>
              <a:off x="204" y="3349"/>
              <a:ext cx="203" cy="204"/>
            </a:xfrm>
            <a:prstGeom prst="ellipse">
              <a:avLst/>
            </a:prstGeom>
            <a:solidFill>
              <a:srgbClr val="333399"/>
            </a:solidFill>
            <a:ln w="9525">
              <a:solidFill>
                <a:schemeClr val="tx1"/>
              </a:solidFill>
              <a:round/>
              <a:headEnd/>
              <a:tailEnd/>
            </a:ln>
          </p:spPr>
          <p:txBody>
            <a:bodyPr wrap="none" anchor="ctr"/>
            <a:lstStyle/>
            <a:p>
              <a:endParaRPr lang="nl-NL"/>
            </a:p>
          </p:txBody>
        </p:sp>
      </p:grpSp>
      <p:grpSp>
        <p:nvGrpSpPr>
          <p:cNvPr id="124935" name="Group 13"/>
          <p:cNvGrpSpPr>
            <a:grpSpLocks noChangeAspect="1"/>
          </p:cNvGrpSpPr>
          <p:nvPr/>
        </p:nvGrpSpPr>
        <p:grpSpPr bwMode="auto">
          <a:xfrm>
            <a:off x="4746625" y="5278438"/>
            <a:ext cx="514350" cy="242887"/>
            <a:chOff x="2039" y="3708"/>
            <a:chExt cx="405" cy="192"/>
          </a:xfrm>
        </p:grpSpPr>
        <p:sp>
          <p:nvSpPr>
            <p:cNvPr id="124971" name="Line 14"/>
            <p:cNvSpPr>
              <a:spLocks noChangeAspect="1"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4972" name="Rectangle 15"/>
            <p:cNvSpPr>
              <a:spLocks noChangeAspect="1"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4973" name="AutoShape 16"/>
            <p:cNvSpPr>
              <a:spLocks noChangeAspect="1"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4936" name="Group 17"/>
          <p:cNvGrpSpPr>
            <a:grpSpLocks noChangeAspect="1"/>
          </p:cNvGrpSpPr>
          <p:nvPr/>
        </p:nvGrpSpPr>
        <p:grpSpPr bwMode="auto">
          <a:xfrm>
            <a:off x="4759325" y="3090863"/>
            <a:ext cx="620713" cy="487362"/>
            <a:chOff x="1431" y="3508"/>
            <a:chExt cx="489" cy="384"/>
          </a:xfrm>
        </p:grpSpPr>
        <p:grpSp>
          <p:nvGrpSpPr>
            <p:cNvPr id="124967" name="Group 18"/>
            <p:cNvGrpSpPr>
              <a:grpSpLocks noChangeAspect="1"/>
            </p:cNvGrpSpPr>
            <p:nvPr/>
          </p:nvGrpSpPr>
          <p:grpSpPr bwMode="auto">
            <a:xfrm>
              <a:off x="1431" y="3679"/>
              <a:ext cx="151" cy="54"/>
              <a:chOff x="1431" y="3679"/>
              <a:chExt cx="151" cy="54"/>
            </a:xfrm>
          </p:grpSpPr>
          <p:sp>
            <p:nvSpPr>
              <p:cNvPr id="124969" name="Line 19"/>
              <p:cNvSpPr>
                <a:spLocks noChangeAspect="1"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4970" name="Rectangle 20"/>
              <p:cNvSpPr>
                <a:spLocks noChangeAspect="1"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4968" name="AutoShape 21"/>
            <p:cNvSpPr>
              <a:spLocks noChangeAspect="1"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grpSp>
        <p:nvGrpSpPr>
          <p:cNvPr id="124937" name="Group 22"/>
          <p:cNvGrpSpPr>
            <a:grpSpLocks noChangeAspect="1"/>
          </p:cNvGrpSpPr>
          <p:nvPr/>
        </p:nvGrpSpPr>
        <p:grpSpPr bwMode="auto">
          <a:xfrm>
            <a:off x="1524000" y="5278438"/>
            <a:ext cx="479425" cy="242887"/>
            <a:chOff x="2765" y="3760"/>
            <a:chExt cx="378" cy="192"/>
          </a:xfrm>
        </p:grpSpPr>
        <p:sp>
          <p:nvSpPr>
            <p:cNvPr id="124965" name="Line 23"/>
            <p:cNvSpPr>
              <a:spLocks noChangeAspect="1" noChangeShapeType="1"/>
            </p:cNvSpPr>
            <p:nvPr/>
          </p:nvSpPr>
          <p:spPr bwMode="auto">
            <a:xfrm flipH="1" flipV="1">
              <a:off x="2948" y="3855"/>
              <a:ext cx="195" cy="0"/>
            </a:xfrm>
            <a:prstGeom prst="line">
              <a:avLst/>
            </a:prstGeom>
            <a:noFill/>
            <a:ln w="9525">
              <a:solidFill>
                <a:schemeClr val="tx1"/>
              </a:solidFill>
              <a:round/>
              <a:headEnd/>
              <a:tailEnd/>
            </a:ln>
          </p:spPr>
          <p:txBody>
            <a:bodyPr wrap="none" anchor="ctr"/>
            <a:lstStyle/>
            <a:p>
              <a:endParaRPr lang="nl-NL"/>
            </a:p>
          </p:txBody>
        </p:sp>
        <p:sp>
          <p:nvSpPr>
            <p:cNvPr id="124966" name="AutoShape 24"/>
            <p:cNvSpPr>
              <a:spLocks noChangeAspect="1" noChangeArrowheads="1"/>
            </p:cNvSpPr>
            <p:nvPr/>
          </p:nvSpPr>
          <p:spPr bwMode="auto">
            <a:xfrm>
              <a:off x="2765" y="3760"/>
              <a:ext cx="195" cy="192"/>
            </a:xfrm>
            <a:prstGeom prst="chevron">
              <a:avLst>
                <a:gd name="adj" fmla="val 25391"/>
              </a:avLst>
            </a:prstGeom>
            <a:solidFill>
              <a:srgbClr val="FF0000"/>
            </a:solidFill>
            <a:ln w="9525">
              <a:solidFill>
                <a:schemeClr val="tx1"/>
              </a:solidFill>
              <a:miter lim="800000"/>
              <a:headEnd/>
              <a:tailEnd/>
            </a:ln>
          </p:spPr>
          <p:txBody>
            <a:bodyPr wrap="none" anchor="ctr"/>
            <a:lstStyle/>
            <a:p>
              <a:endParaRPr lang="nl-NL"/>
            </a:p>
          </p:txBody>
        </p:sp>
      </p:grpSp>
      <p:sp>
        <p:nvSpPr>
          <p:cNvPr id="124938" name="Rectangle 25"/>
          <p:cNvSpPr>
            <a:spLocks noChangeAspect="1" noChangeArrowheads="1"/>
          </p:cNvSpPr>
          <p:nvPr/>
        </p:nvSpPr>
        <p:spPr bwMode="auto">
          <a:xfrm>
            <a:off x="2616200" y="5853113"/>
            <a:ext cx="403225" cy="231775"/>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124939" name="Oval 26"/>
          <p:cNvSpPr>
            <a:spLocks noChangeAspect="1" noChangeArrowheads="1"/>
          </p:cNvSpPr>
          <p:nvPr/>
        </p:nvSpPr>
        <p:spPr bwMode="auto">
          <a:xfrm>
            <a:off x="1522413" y="3948113"/>
            <a:ext cx="257175" cy="258762"/>
          </a:xfrm>
          <a:prstGeom prst="ellipse">
            <a:avLst/>
          </a:prstGeom>
          <a:solidFill>
            <a:schemeClr val="accent2"/>
          </a:solidFill>
          <a:ln w="9525">
            <a:solidFill>
              <a:schemeClr val="tx1"/>
            </a:solidFill>
            <a:round/>
            <a:headEnd/>
            <a:tailEnd/>
          </a:ln>
        </p:spPr>
        <p:txBody>
          <a:bodyPr wrap="none" anchor="ctr"/>
          <a:lstStyle/>
          <a:p>
            <a:endParaRPr lang="nl-NL"/>
          </a:p>
        </p:txBody>
      </p:sp>
      <p:grpSp>
        <p:nvGrpSpPr>
          <p:cNvPr id="124940" name="Group 27"/>
          <p:cNvGrpSpPr>
            <a:grpSpLocks noChangeAspect="1"/>
          </p:cNvGrpSpPr>
          <p:nvPr/>
        </p:nvGrpSpPr>
        <p:grpSpPr bwMode="auto">
          <a:xfrm>
            <a:off x="4746625" y="4710113"/>
            <a:ext cx="514350" cy="244475"/>
            <a:chOff x="2039" y="3708"/>
            <a:chExt cx="405" cy="192"/>
          </a:xfrm>
        </p:grpSpPr>
        <p:sp>
          <p:nvSpPr>
            <p:cNvPr id="124962" name="Line 28"/>
            <p:cNvSpPr>
              <a:spLocks noChangeAspect="1" noChangeShapeType="1"/>
            </p:cNvSpPr>
            <p:nvPr/>
          </p:nvSpPr>
          <p:spPr bwMode="auto">
            <a:xfrm flipH="1" flipV="1">
              <a:off x="2121" y="3804"/>
              <a:ext cx="165" cy="0"/>
            </a:xfrm>
            <a:prstGeom prst="line">
              <a:avLst/>
            </a:prstGeom>
            <a:noFill/>
            <a:ln w="9525">
              <a:solidFill>
                <a:schemeClr val="tx1"/>
              </a:solidFill>
              <a:round/>
              <a:headEnd/>
              <a:tailEnd/>
            </a:ln>
          </p:spPr>
          <p:txBody>
            <a:bodyPr wrap="none" anchor="ctr"/>
            <a:lstStyle/>
            <a:p>
              <a:endParaRPr lang="nl-NL"/>
            </a:p>
          </p:txBody>
        </p:sp>
        <p:sp>
          <p:nvSpPr>
            <p:cNvPr id="124963" name="Rectangle 29"/>
            <p:cNvSpPr>
              <a:spLocks noChangeAspect="1" noChangeArrowheads="1"/>
            </p:cNvSpPr>
            <p:nvPr/>
          </p:nvSpPr>
          <p:spPr bwMode="auto">
            <a:xfrm>
              <a:off x="2039" y="3758"/>
              <a:ext cx="81" cy="92"/>
            </a:xfrm>
            <a:prstGeom prst="rect">
              <a:avLst/>
            </a:prstGeom>
            <a:solidFill>
              <a:schemeClr val="accent1"/>
            </a:solidFill>
            <a:ln w="9525">
              <a:solidFill>
                <a:schemeClr val="tx1"/>
              </a:solidFill>
              <a:miter lim="800000"/>
              <a:headEnd/>
              <a:tailEnd/>
            </a:ln>
          </p:spPr>
          <p:txBody>
            <a:bodyPr wrap="none" anchor="ctr"/>
            <a:lstStyle/>
            <a:p>
              <a:endParaRPr lang="nl-NL"/>
            </a:p>
          </p:txBody>
        </p:sp>
        <p:sp>
          <p:nvSpPr>
            <p:cNvPr id="124964" name="AutoShape 30"/>
            <p:cNvSpPr>
              <a:spLocks noChangeAspect="1" noChangeArrowheads="1"/>
            </p:cNvSpPr>
            <p:nvPr/>
          </p:nvSpPr>
          <p:spPr bwMode="auto">
            <a:xfrm>
              <a:off x="2260" y="3708"/>
              <a:ext cx="184" cy="192"/>
            </a:xfrm>
            <a:prstGeom prst="homePlate">
              <a:avLst>
                <a:gd name="adj" fmla="val 25000"/>
              </a:avLst>
            </a:prstGeom>
            <a:solidFill>
              <a:schemeClr val="accent1"/>
            </a:solidFill>
            <a:ln w="9525">
              <a:solidFill>
                <a:schemeClr val="tx1"/>
              </a:solidFill>
              <a:miter lim="800000"/>
              <a:headEnd/>
              <a:tailEnd/>
            </a:ln>
          </p:spPr>
          <p:txBody>
            <a:bodyPr wrap="none" anchor="ctr"/>
            <a:lstStyle/>
            <a:p>
              <a:endParaRPr lang="nl-NL"/>
            </a:p>
          </p:txBody>
        </p:sp>
      </p:grpSp>
      <p:grpSp>
        <p:nvGrpSpPr>
          <p:cNvPr id="124941" name="Group 31"/>
          <p:cNvGrpSpPr>
            <a:grpSpLocks noChangeAspect="1"/>
          </p:cNvGrpSpPr>
          <p:nvPr/>
        </p:nvGrpSpPr>
        <p:grpSpPr bwMode="auto">
          <a:xfrm>
            <a:off x="4759325" y="3900488"/>
            <a:ext cx="620713" cy="487362"/>
            <a:chOff x="1431" y="3508"/>
            <a:chExt cx="489" cy="384"/>
          </a:xfrm>
        </p:grpSpPr>
        <p:grpSp>
          <p:nvGrpSpPr>
            <p:cNvPr id="124958" name="Group 32"/>
            <p:cNvGrpSpPr>
              <a:grpSpLocks noChangeAspect="1"/>
            </p:cNvGrpSpPr>
            <p:nvPr/>
          </p:nvGrpSpPr>
          <p:grpSpPr bwMode="auto">
            <a:xfrm>
              <a:off x="1431" y="3679"/>
              <a:ext cx="151" cy="54"/>
              <a:chOff x="1431" y="3679"/>
              <a:chExt cx="151" cy="54"/>
            </a:xfrm>
          </p:grpSpPr>
          <p:sp>
            <p:nvSpPr>
              <p:cNvPr id="124960" name="Line 33"/>
              <p:cNvSpPr>
                <a:spLocks noChangeAspect="1" noChangeShapeType="1"/>
              </p:cNvSpPr>
              <p:nvPr/>
            </p:nvSpPr>
            <p:spPr bwMode="auto">
              <a:xfrm flipH="1">
                <a:off x="1469" y="3706"/>
                <a:ext cx="113" cy="4"/>
              </a:xfrm>
              <a:prstGeom prst="line">
                <a:avLst/>
              </a:prstGeom>
              <a:noFill/>
              <a:ln w="9525">
                <a:solidFill>
                  <a:schemeClr val="tx1"/>
                </a:solidFill>
                <a:round/>
                <a:headEnd/>
                <a:tailEnd/>
              </a:ln>
            </p:spPr>
            <p:txBody>
              <a:bodyPr wrap="none" anchor="ctr"/>
              <a:lstStyle/>
              <a:p>
                <a:endParaRPr lang="nl-NL"/>
              </a:p>
            </p:txBody>
          </p:sp>
          <p:sp>
            <p:nvSpPr>
              <p:cNvPr id="124961" name="Rectangle 34"/>
              <p:cNvSpPr>
                <a:spLocks noChangeAspect="1" noChangeArrowheads="1"/>
              </p:cNvSpPr>
              <p:nvPr/>
            </p:nvSpPr>
            <p:spPr bwMode="auto">
              <a:xfrm>
                <a:off x="1431" y="3679"/>
                <a:ext cx="56" cy="54"/>
              </a:xfrm>
              <a:prstGeom prst="rect">
                <a:avLst/>
              </a:prstGeom>
              <a:solidFill>
                <a:srgbClr val="FFFF00"/>
              </a:solidFill>
              <a:ln w="9525">
                <a:solidFill>
                  <a:schemeClr val="tx1"/>
                </a:solidFill>
                <a:miter lim="800000"/>
                <a:headEnd/>
                <a:tailEnd/>
              </a:ln>
            </p:spPr>
            <p:txBody>
              <a:bodyPr wrap="none" anchor="ctr"/>
              <a:lstStyle/>
              <a:p>
                <a:endParaRPr lang="nl-NL"/>
              </a:p>
            </p:txBody>
          </p:sp>
        </p:grpSp>
        <p:sp>
          <p:nvSpPr>
            <p:cNvPr id="124959" name="AutoShape 35"/>
            <p:cNvSpPr>
              <a:spLocks noChangeAspect="1" noChangeArrowheads="1"/>
            </p:cNvSpPr>
            <p:nvPr/>
          </p:nvSpPr>
          <p:spPr bwMode="auto">
            <a:xfrm rot="-5400000">
              <a:off x="1560" y="3532"/>
              <a:ext cx="384"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close/>
                </a:path>
              </a:pathLst>
            </a:custGeom>
            <a:solidFill>
              <a:srgbClr val="FFFF00"/>
            </a:solidFill>
            <a:ln w="9525">
              <a:solidFill>
                <a:schemeClr val="tx1"/>
              </a:solidFill>
              <a:miter lim="800000"/>
              <a:headEnd/>
              <a:tailEnd/>
            </a:ln>
          </p:spPr>
          <p:txBody>
            <a:bodyPr wrap="none" anchor="ctr"/>
            <a:lstStyle/>
            <a:p>
              <a:endParaRPr lang="nl-NL"/>
            </a:p>
          </p:txBody>
        </p:sp>
      </p:grpSp>
      <p:sp>
        <p:nvSpPr>
          <p:cNvPr id="124942" name="Line 36"/>
          <p:cNvSpPr>
            <a:spLocks noChangeAspect="1" noChangeShapeType="1"/>
          </p:cNvSpPr>
          <p:nvPr/>
        </p:nvSpPr>
        <p:spPr bwMode="auto">
          <a:xfrm flipH="1" flipV="1">
            <a:off x="1755775" y="4686300"/>
            <a:ext cx="411163" cy="0"/>
          </a:xfrm>
          <a:prstGeom prst="line">
            <a:avLst/>
          </a:prstGeom>
          <a:noFill/>
          <a:ln w="9525">
            <a:solidFill>
              <a:schemeClr val="tx1"/>
            </a:solidFill>
            <a:round/>
            <a:headEnd/>
            <a:tailEnd/>
          </a:ln>
        </p:spPr>
        <p:txBody>
          <a:bodyPr wrap="none" anchor="ctr"/>
          <a:lstStyle/>
          <a:p>
            <a:endParaRPr lang="nl-NL"/>
          </a:p>
        </p:txBody>
      </p:sp>
      <p:sp>
        <p:nvSpPr>
          <p:cNvPr id="124943" name="AutoShape 37"/>
          <p:cNvSpPr>
            <a:spLocks noChangeAspect="1" noChangeArrowheads="1"/>
          </p:cNvSpPr>
          <p:nvPr/>
        </p:nvSpPr>
        <p:spPr bwMode="auto">
          <a:xfrm>
            <a:off x="1524000" y="4565650"/>
            <a:ext cx="247650" cy="242888"/>
          </a:xfrm>
          <a:prstGeom prst="chevron">
            <a:avLst>
              <a:gd name="adj" fmla="val 25490"/>
            </a:avLst>
          </a:prstGeom>
          <a:solidFill>
            <a:srgbClr val="FF0000"/>
          </a:solidFill>
          <a:ln w="9525">
            <a:solidFill>
              <a:schemeClr val="tx1"/>
            </a:solidFill>
            <a:miter lim="800000"/>
            <a:headEnd/>
            <a:tailEnd/>
          </a:ln>
        </p:spPr>
        <p:txBody>
          <a:bodyPr wrap="none" anchor="ctr"/>
          <a:lstStyle/>
          <a:p>
            <a:endParaRPr lang="nl-NL"/>
          </a:p>
        </p:txBody>
      </p:sp>
      <p:sp>
        <p:nvSpPr>
          <p:cNvPr id="124944" name="Rectangle 38"/>
          <p:cNvSpPr>
            <a:spLocks noChangeAspect="1" noChangeArrowheads="1"/>
          </p:cNvSpPr>
          <p:nvPr/>
        </p:nvSpPr>
        <p:spPr bwMode="auto">
          <a:xfrm>
            <a:off x="3824288" y="5853113"/>
            <a:ext cx="403225" cy="231775"/>
          </a:xfrm>
          <a:prstGeom prst="rect">
            <a:avLst/>
          </a:prstGeom>
          <a:solidFill>
            <a:schemeClr val="tx2"/>
          </a:solidFill>
          <a:ln w="9525">
            <a:solidFill>
              <a:schemeClr val="tx1"/>
            </a:solidFill>
            <a:miter lim="800000"/>
            <a:headEnd/>
            <a:tailEnd/>
          </a:ln>
        </p:spPr>
        <p:txBody>
          <a:bodyPr wrap="none" anchor="ctr"/>
          <a:lstStyle/>
          <a:p>
            <a:endParaRPr lang="nl-NL"/>
          </a:p>
        </p:txBody>
      </p:sp>
      <p:sp>
        <p:nvSpPr>
          <p:cNvPr id="124945" name="AutoShape 39"/>
          <p:cNvSpPr>
            <a:spLocks noChangeArrowheads="1"/>
          </p:cNvSpPr>
          <p:nvPr/>
        </p:nvSpPr>
        <p:spPr bwMode="auto">
          <a:xfrm>
            <a:off x="2078038" y="3041650"/>
            <a:ext cx="2625725" cy="1236663"/>
          </a:xfrm>
          <a:prstGeom prst="roundRect">
            <a:avLst>
              <a:gd name="adj" fmla="val 16667"/>
            </a:avLst>
          </a:prstGeom>
          <a:solidFill>
            <a:srgbClr val="99CCFF"/>
          </a:solidFill>
          <a:ln w="9525">
            <a:solidFill>
              <a:schemeClr val="tx1"/>
            </a:solidFill>
            <a:round/>
            <a:headEnd/>
            <a:tailEnd/>
          </a:ln>
        </p:spPr>
        <p:txBody>
          <a:bodyPr wrap="none"/>
          <a:lstStyle/>
          <a:p>
            <a:pPr algn="ctr" eaLnBrk="0" hangingPunct="0">
              <a:spcBef>
                <a:spcPct val="0"/>
              </a:spcBef>
            </a:pPr>
            <a:r>
              <a:rPr lang="en-GB" sz="2000" b="1" i="0"/>
              <a:t>Component executor</a:t>
            </a:r>
            <a:endParaRPr lang="en-GB" b="1" i="0"/>
          </a:p>
        </p:txBody>
      </p:sp>
      <p:grpSp>
        <p:nvGrpSpPr>
          <p:cNvPr id="124946" name="Group 40"/>
          <p:cNvGrpSpPr>
            <a:grpSpLocks/>
          </p:cNvGrpSpPr>
          <p:nvPr/>
        </p:nvGrpSpPr>
        <p:grpSpPr bwMode="auto">
          <a:xfrm>
            <a:off x="2492375" y="3527425"/>
            <a:ext cx="1909763" cy="414338"/>
            <a:chOff x="720" y="2166"/>
            <a:chExt cx="1203" cy="364"/>
          </a:xfrm>
        </p:grpSpPr>
        <p:sp>
          <p:nvSpPr>
            <p:cNvPr id="124956" name="AutoShape 41"/>
            <p:cNvSpPr>
              <a:spLocks noChangeArrowheads="1"/>
            </p:cNvSpPr>
            <p:nvPr/>
          </p:nvSpPr>
          <p:spPr bwMode="auto">
            <a:xfrm>
              <a:off x="720" y="2166"/>
              <a:ext cx="480" cy="364"/>
            </a:xfrm>
            <a:prstGeom prst="roundRect">
              <a:avLst>
                <a:gd name="adj" fmla="val 16667"/>
              </a:avLst>
            </a:prstGeom>
            <a:solidFill>
              <a:schemeClr val="bg1"/>
            </a:solidFill>
            <a:ln w="9525">
              <a:solidFill>
                <a:schemeClr val="tx1"/>
              </a:solidFill>
              <a:round/>
              <a:headEnd/>
              <a:tailEnd/>
            </a:ln>
          </p:spPr>
          <p:txBody>
            <a:bodyPr wrap="none" anchor="ctr"/>
            <a:lstStyle/>
            <a:p>
              <a:endParaRPr lang="nl-NL"/>
            </a:p>
          </p:txBody>
        </p:sp>
        <p:sp>
          <p:nvSpPr>
            <p:cNvPr id="124957" name="AutoShape 42"/>
            <p:cNvSpPr>
              <a:spLocks noChangeArrowheads="1"/>
            </p:cNvSpPr>
            <p:nvPr/>
          </p:nvSpPr>
          <p:spPr bwMode="auto">
            <a:xfrm>
              <a:off x="1443" y="2166"/>
              <a:ext cx="480" cy="363"/>
            </a:xfrm>
            <a:prstGeom prst="roundRect">
              <a:avLst>
                <a:gd name="adj" fmla="val 16667"/>
              </a:avLst>
            </a:prstGeom>
            <a:solidFill>
              <a:schemeClr val="bg1"/>
            </a:solidFill>
            <a:ln w="9525">
              <a:solidFill>
                <a:schemeClr val="tx1"/>
              </a:solidFill>
              <a:round/>
              <a:headEnd/>
              <a:tailEnd/>
            </a:ln>
          </p:spPr>
          <p:txBody>
            <a:bodyPr wrap="none" anchor="ctr"/>
            <a:lstStyle/>
            <a:p>
              <a:endParaRPr lang="nl-NL"/>
            </a:p>
          </p:txBody>
        </p:sp>
      </p:grpSp>
      <p:sp>
        <p:nvSpPr>
          <p:cNvPr id="124947" name="Rectangle 43"/>
          <p:cNvSpPr>
            <a:spLocks noChangeArrowheads="1"/>
          </p:cNvSpPr>
          <p:nvPr/>
        </p:nvSpPr>
        <p:spPr bwMode="auto">
          <a:xfrm>
            <a:off x="2024063" y="4351338"/>
            <a:ext cx="2808287" cy="288925"/>
          </a:xfrm>
          <a:prstGeom prst="rect">
            <a:avLst/>
          </a:prstGeom>
          <a:solidFill>
            <a:srgbClr val="FF9900"/>
          </a:solidFill>
          <a:ln w="9525">
            <a:solidFill>
              <a:schemeClr val="tx1"/>
            </a:solidFill>
            <a:miter lim="800000"/>
            <a:headEnd/>
            <a:tailEnd/>
          </a:ln>
        </p:spPr>
        <p:txBody>
          <a:bodyPr wrap="none" anchor="ctr"/>
          <a:lstStyle/>
          <a:p>
            <a:pPr algn="ctr">
              <a:spcBef>
                <a:spcPct val="0"/>
              </a:spcBef>
            </a:pPr>
            <a:r>
              <a:rPr lang="en-US" altLang="zh-CN" b="1" i="0">
                <a:ea typeface="宋体" pitchFamily="2" charset="-122"/>
              </a:rPr>
              <a:t>Server-side Mapping</a:t>
            </a:r>
          </a:p>
        </p:txBody>
      </p:sp>
      <p:sp>
        <p:nvSpPr>
          <p:cNvPr id="124948" name="AutoShape 44"/>
          <p:cNvSpPr>
            <a:spLocks noChangeArrowheads="1"/>
          </p:cNvSpPr>
          <p:nvPr/>
        </p:nvSpPr>
        <p:spPr bwMode="auto">
          <a:xfrm>
            <a:off x="2192338" y="4829175"/>
            <a:ext cx="2438400" cy="822325"/>
          </a:xfrm>
          <a:prstGeom prst="roundRect">
            <a:avLst>
              <a:gd name="adj" fmla="val 16667"/>
            </a:avLst>
          </a:prstGeom>
          <a:solidFill>
            <a:srgbClr val="FFFF66"/>
          </a:solidFill>
          <a:ln w="9525">
            <a:solidFill>
              <a:schemeClr val="tx1"/>
            </a:solidFill>
            <a:round/>
            <a:headEnd/>
            <a:tailEnd/>
          </a:ln>
        </p:spPr>
        <p:txBody>
          <a:bodyPr wrap="none"/>
          <a:lstStyle/>
          <a:p>
            <a:pPr algn="ctr">
              <a:spcBef>
                <a:spcPct val="0"/>
              </a:spcBef>
            </a:pPr>
            <a:r>
              <a:rPr lang="en-GB" sz="2000" i="0"/>
              <a:t>Servant managing</a:t>
            </a:r>
          </a:p>
          <a:p>
            <a:pPr algn="ctr">
              <a:spcBef>
                <a:spcPct val="0"/>
              </a:spcBef>
            </a:pPr>
            <a:r>
              <a:rPr lang="en-GB" sz="2000" i="0"/>
              <a:t>ports, life cycle, etc.</a:t>
            </a:r>
          </a:p>
        </p:txBody>
      </p:sp>
      <p:cxnSp>
        <p:nvCxnSpPr>
          <p:cNvPr id="124949" name="AutoShape 45"/>
          <p:cNvCxnSpPr>
            <a:cxnSpLocks noChangeShapeType="1"/>
          </p:cNvCxnSpPr>
          <p:nvPr/>
        </p:nvCxnSpPr>
        <p:spPr bwMode="auto">
          <a:xfrm rot="-5400000">
            <a:off x="2161382" y="3977481"/>
            <a:ext cx="747712" cy="676275"/>
          </a:xfrm>
          <a:prstGeom prst="bentConnector3">
            <a:avLst>
              <a:gd name="adj1" fmla="val 49894"/>
            </a:avLst>
          </a:prstGeom>
          <a:noFill/>
          <a:ln w="9525">
            <a:solidFill>
              <a:schemeClr val="tx1"/>
            </a:solidFill>
            <a:miter lim="800000"/>
            <a:headEnd/>
            <a:tailEnd/>
          </a:ln>
        </p:spPr>
      </p:cxnSp>
      <p:sp>
        <p:nvSpPr>
          <p:cNvPr id="124950" name="Line 46"/>
          <p:cNvSpPr>
            <a:spLocks noChangeAspect="1" noChangeShapeType="1"/>
          </p:cNvSpPr>
          <p:nvPr/>
        </p:nvSpPr>
        <p:spPr bwMode="auto">
          <a:xfrm flipH="1" flipV="1">
            <a:off x="1770063" y="4078288"/>
            <a:ext cx="2247900" cy="0"/>
          </a:xfrm>
          <a:prstGeom prst="line">
            <a:avLst/>
          </a:prstGeom>
          <a:noFill/>
          <a:ln w="9525">
            <a:solidFill>
              <a:schemeClr val="tx1"/>
            </a:solidFill>
            <a:round/>
            <a:headEnd/>
            <a:tailEnd/>
          </a:ln>
        </p:spPr>
        <p:txBody>
          <a:bodyPr wrap="none" anchor="ctr"/>
          <a:lstStyle/>
          <a:p>
            <a:endParaRPr lang="nl-NL"/>
          </a:p>
        </p:txBody>
      </p:sp>
      <p:sp>
        <p:nvSpPr>
          <p:cNvPr id="124951" name="Line 47"/>
          <p:cNvSpPr>
            <a:spLocks noChangeAspect="1" noChangeShapeType="1"/>
          </p:cNvSpPr>
          <p:nvPr/>
        </p:nvSpPr>
        <p:spPr bwMode="auto">
          <a:xfrm rot="16200000" flipV="1">
            <a:off x="3958431" y="4006057"/>
            <a:ext cx="125413" cy="0"/>
          </a:xfrm>
          <a:prstGeom prst="line">
            <a:avLst/>
          </a:prstGeom>
          <a:noFill/>
          <a:ln w="9525">
            <a:solidFill>
              <a:schemeClr val="tx1"/>
            </a:solidFill>
            <a:round/>
            <a:headEnd/>
            <a:tailEnd/>
          </a:ln>
        </p:spPr>
        <p:txBody>
          <a:bodyPr wrap="none" anchor="ctr"/>
          <a:lstStyle/>
          <a:p>
            <a:endParaRPr lang="nl-NL"/>
          </a:p>
        </p:txBody>
      </p:sp>
      <p:sp>
        <p:nvSpPr>
          <p:cNvPr id="124952" name="AutoShape 48"/>
          <p:cNvSpPr>
            <a:spLocks noChangeArrowheads="1"/>
          </p:cNvSpPr>
          <p:nvPr/>
        </p:nvSpPr>
        <p:spPr bwMode="auto">
          <a:xfrm rot="5400000">
            <a:off x="-560387" y="3403600"/>
            <a:ext cx="2722562" cy="10810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20336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973" y="0"/>
                </a:moveTo>
                <a:lnTo>
                  <a:pt x="14345" y="7739"/>
                </a:lnTo>
                <a:lnTo>
                  <a:pt x="17431" y="7739"/>
                </a:lnTo>
                <a:lnTo>
                  <a:pt x="17431" y="20336"/>
                </a:lnTo>
                <a:lnTo>
                  <a:pt x="0" y="20336"/>
                </a:lnTo>
                <a:lnTo>
                  <a:pt x="0" y="21600"/>
                </a:lnTo>
                <a:lnTo>
                  <a:pt x="18514" y="21600"/>
                </a:lnTo>
                <a:lnTo>
                  <a:pt x="18514" y="7739"/>
                </a:lnTo>
                <a:lnTo>
                  <a:pt x="21600" y="7739"/>
                </a:lnTo>
                <a:close/>
              </a:path>
            </a:pathLst>
          </a:custGeom>
          <a:solidFill>
            <a:srgbClr val="FFFF66"/>
          </a:solidFill>
          <a:ln w="9525">
            <a:solidFill>
              <a:schemeClr val="tx1"/>
            </a:solidFill>
            <a:miter lim="800000"/>
            <a:headEnd/>
            <a:tailEnd/>
          </a:ln>
        </p:spPr>
        <p:txBody>
          <a:bodyPr wrap="none" anchor="ctr"/>
          <a:lstStyle/>
          <a:p>
            <a:endParaRPr lang="nl-NL"/>
          </a:p>
        </p:txBody>
      </p:sp>
      <p:sp>
        <p:nvSpPr>
          <p:cNvPr id="124953" name="Text Box 49"/>
          <p:cNvSpPr txBox="1">
            <a:spLocks noChangeArrowheads="1"/>
          </p:cNvSpPr>
          <p:nvPr/>
        </p:nvSpPr>
        <p:spPr bwMode="auto">
          <a:xfrm>
            <a:off x="149225" y="5399088"/>
            <a:ext cx="1377950" cy="641350"/>
          </a:xfrm>
          <a:prstGeom prst="rect">
            <a:avLst/>
          </a:prstGeom>
          <a:solidFill>
            <a:schemeClr val="bg1"/>
          </a:solidFill>
          <a:ln w="9525">
            <a:noFill/>
            <a:miter lim="800000"/>
            <a:headEnd/>
            <a:tailEnd/>
          </a:ln>
        </p:spPr>
        <p:txBody>
          <a:bodyPr wrap="none">
            <a:spAutoFit/>
          </a:bodyPr>
          <a:lstStyle/>
          <a:p>
            <a:pPr algn="ctr" eaLnBrk="0" hangingPunct="0">
              <a:spcBef>
                <a:spcPct val="0"/>
              </a:spcBef>
            </a:pPr>
            <a:r>
              <a:rPr lang="en-GB"/>
              <a:t>Compiling</a:t>
            </a:r>
          </a:p>
          <a:p>
            <a:pPr algn="ctr" eaLnBrk="0" hangingPunct="0">
              <a:spcBef>
                <a:spcPct val="0"/>
              </a:spcBef>
            </a:pPr>
            <a:r>
              <a:rPr lang="en-GB"/>
              <a:t>for CIF/C++</a:t>
            </a:r>
          </a:p>
        </p:txBody>
      </p:sp>
      <p:sp>
        <p:nvSpPr>
          <p:cNvPr id="124954" name="AutoShape 50"/>
          <p:cNvSpPr>
            <a:spLocks noChangeArrowheads="1"/>
          </p:cNvSpPr>
          <p:nvPr/>
        </p:nvSpPr>
        <p:spPr bwMode="auto">
          <a:xfrm>
            <a:off x="157163" y="1176338"/>
            <a:ext cx="1398587" cy="1481137"/>
          </a:xfrm>
          <a:prstGeom prst="flowChartDocument">
            <a:avLst/>
          </a:prstGeom>
          <a:solidFill>
            <a:schemeClr val="bg1"/>
          </a:solidFill>
          <a:ln w="9525">
            <a:solidFill>
              <a:schemeClr val="tx1"/>
            </a:solidFill>
            <a:miter lim="800000"/>
            <a:headEnd/>
            <a:tailEnd/>
          </a:ln>
        </p:spPr>
        <p:txBody>
          <a:bodyPr anchor="ctr"/>
          <a:lstStyle/>
          <a:p>
            <a:pPr algn="ctr" eaLnBrk="0" hangingPunct="0">
              <a:spcBef>
                <a:spcPct val="0"/>
              </a:spcBef>
            </a:pPr>
            <a:endParaRPr lang="en-GB" sz="2000" b="1" i="0"/>
          </a:p>
          <a:p>
            <a:pPr algn="ctr" eaLnBrk="0" hangingPunct="0">
              <a:spcBef>
                <a:spcPct val="0"/>
              </a:spcBef>
            </a:pPr>
            <a:r>
              <a:rPr lang="en-GB" b="1" i="0"/>
              <a:t>OMG 3.0 IDL</a:t>
            </a:r>
          </a:p>
          <a:p>
            <a:pPr algn="ctr" eaLnBrk="0" hangingPunct="0">
              <a:spcBef>
                <a:spcPct val="0"/>
              </a:spcBef>
            </a:pPr>
            <a:r>
              <a:rPr lang="en-GB" b="1" i="0"/>
              <a:t>file + CIDL</a:t>
            </a:r>
            <a:endParaRPr lang="en-GB" i="0"/>
          </a:p>
          <a:p>
            <a:pPr algn="ctr" eaLnBrk="0" hangingPunct="0">
              <a:spcBef>
                <a:spcPct val="0"/>
              </a:spcBef>
            </a:pPr>
            <a:endParaRPr lang="en-GB" sz="2400" i="0"/>
          </a:p>
        </p:txBody>
      </p:sp>
      <p:sp>
        <p:nvSpPr>
          <p:cNvPr id="124955" name="Rectangle 51"/>
          <p:cNvSpPr>
            <a:spLocks noChangeArrowheads="1"/>
          </p:cNvSpPr>
          <p:nvPr/>
        </p:nvSpPr>
        <p:spPr bwMode="auto">
          <a:xfrm>
            <a:off x="5316538" y="2220913"/>
            <a:ext cx="3808412" cy="3294062"/>
          </a:xfrm>
          <a:prstGeom prst="rect">
            <a:avLst/>
          </a:prstGeom>
          <a:noFill/>
          <a:ln w="9525">
            <a:noFill/>
            <a:miter lim="800000"/>
            <a:headEnd/>
            <a:tailEnd/>
          </a:ln>
        </p:spPr>
        <p:txBody>
          <a:bodyPr/>
          <a:lstStyle/>
          <a:p>
            <a:pPr marL="169863" indent="-169863">
              <a:spcBef>
                <a:spcPct val="40000"/>
              </a:spcBef>
              <a:buFontTx/>
              <a:buChar char="•"/>
            </a:pPr>
            <a:r>
              <a:rPr lang="en-US" altLang="zh-CN" sz="2000" i="0">
                <a:ea typeface="宋体" pitchFamily="2" charset="-122"/>
              </a:rPr>
              <a:t>Infrastructure code in container intercepts invocations on executors </a:t>
            </a:r>
          </a:p>
          <a:p>
            <a:pPr marL="517525" lvl="1" indent="-173038">
              <a:spcBef>
                <a:spcPct val="40000"/>
              </a:spcBef>
              <a:buFontTx/>
              <a:buChar char="–"/>
            </a:pPr>
            <a:r>
              <a:rPr lang="en-US" altLang="zh-CN" sz="2000" i="0">
                <a:ea typeface="宋体" pitchFamily="2" charset="-122"/>
              </a:rPr>
              <a:t>e.g., can be used to manage activation, security, transactions, persistency, &amp; so on</a:t>
            </a:r>
          </a:p>
          <a:p>
            <a:pPr marL="169863" indent="-169863">
              <a:spcBef>
                <a:spcPct val="40000"/>
              </a:spcBef>
              <a:buFontTx/>
              <a:buChar char="•"/>
            </a:pPr>
            <a:r>
              <a:rPr lang="en-US" altLang="zh-CN" sz="2000" i="0">
                <a:ea typeface="宋体" pitchFamily="2" charset="-122"/>
              </a:rPr>
              <a:t>CCM CIF defines “executor mappings”</a:t>
            </a:r>
          </a:p>
          <a:p>
            <a:pPr marL="169863" indent="-169863">
              <a:spcBef>
                <a:spcPct val="40000"/>
              </a:spcBef>
              <a:buFontTx/>
              <a:buChar char="•"/>
            </a:pPr>
            <a:r>
              <a:rPr lang="en-US" altLang="zh-CN" sz="2000" i="0">
                <a:ea typeface="宋体" pitchFamily="2" charset="-122"/>
              </a:rPr>
              <a:t>CIDL file declaratively expresses container type</a:t>
            </a:r>
          </a:p>
          <a:p>
            <a:pPr marL="169863" indent="-169863">
              <a:spcBef>
                <a:spcPct val="40000"/>
              </a:spcBef>
              <a:buFontTx/>
              <a:buChar char="•"/>
            </a:pPr>
            <a:endParaRPr lang="zh-CN" altLang="en-US" sz="2000" i="0">
              <a:ea typeface="宋体" pitchFamily="2"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15875" y="504825"/>
            <a:ext cx="9099550" cy="381000"/>
          </a:xfrm>
        </p:spPr>
        <p:txBody>
          <a:bodyPr/>
          <a:lstStyle/>
          <a:p>
            <a:pPr eaLnBrk="1" hangingPunct="1"/>
            <a:r>
              <a:rPr lang="en-US" altLang="zh-CN" sz="3000" smtClean="0">
                <a:ea typeface="宋体" pitchFamily="2" charset="-122"/>
              </a:rPr>
              <a:t>Facilitating Component Composition via CIDL</a:t>
            </a:r>
          </a:p>
        </p:txBody>
      </p:sp>
      <p:sp>
        <p:nvSpPr>
          <p:cNvPr id="35844" name="Rectangle 3"/>
          <p:cNvSpPr>
            <a:spLocks noGrp="1" noChangeArrowheads="1"/>
          </p:cNvSpPr>
          <p:nvPr>
            <p:ph type="body" sz="half" idx="2"/>
          </p:nvPr>
        </p:nvSpPr>
        <p:spPr>
          <a:xfrm>
            <a:off x="5092700" y="923925"/>
            <a:ext cx="3992563" cy="5181600"/>
          </a:xfrm>
        </p:spPr>
        <p:txBody>
          <a:bodyPr/>
          <a:lstStyle/>
          <a:p>
            <a:pPr marL="169863" indent="-169863" eaLnBrk="1" hangingPunct="1"/>
            <a:r>
              <a:rPr lang="en-US" altLang="zh-CN" sz="2000" b="1" smtClean="0">
                <a:ea typeface="宋体" pitchFamily="2" charset="-122"/>
              </a:rPr>
              <a:t>Composition features</a:t>
            </a:r>
            <a:r>
              <a:rPr lang="en-US" altLang="zh-CN" sz="2000" smtClean="0">
                <a:ea typeface="宋体" pitchFamily="2" charset="-122"/>
              </a:rPr>
              <a:t> </a:t>
            </a:r>
          </a:p>
          <a:p>
            <a:pPr marL="511175" lvl="1" indent="-169863" eaLnBrk="1" hangingPunct="1"/>
            <a:r>
              <a:rPr lang="en-US" altLang="zh-CN" sz="2000" smtClean="0">
                <a:solidFill>
                  <a:schemeClr val="hlink"/>
                </a:solidFill>
                <a:ea typeface="宋体" pitchFamily="2" charset="-122"/>
              </a:rPr>
              <a:t>category</a:t>
            </a:r>
          </a:p>
          <a:p>
            <a:pPr marL="852488" lvl="2" indent="-166688" eaLnBrk="1" hangingPunct="1"/>
            <a:r>
              <a:rPr lang="en-US" altLang="zh-CN" sz="1800" smtClean="0">
                <a:ea typeface="宋体" pitchFamily="2" charset="-122"/>
              </a:rPr>
              <a:t>Specifies container (lifecycle) type (</a:t>
            </a:r>
            <a:r>
              <a:rPr lang="en-US" altLang="zh-CN" sz="1800" u="sng" smtClean="0">
                <a:ea typeface="宋体" pitchFamily="2" charset="-122"/>
              </a:rPr>
              <a:t>session</a:t>
            </a:r>
            <a:r>
              <a:rPr lang="en-US" altLang="zh-CN" sz="1800" smtClean="0">
                <a:ea typeface="宋体" pitchFamily="2" charset="-122"/>
              </a:rPr>
              <a:t>, </a:t>
            </a:r>
            <a:r>
              <a:rPr lang="en-US" altLang="zh-CN" sz="1800" u="sng" smtClean="0">
                <a:ea typeface="宋体" pitchFamily="2" charset="-122"/>
              </a:rPr>
              <a:t>entity</a:t>
            </a:r>
            <a:r>
              <a:rPr lang="en-US" altLang="zh-CN" sz="1800" smtClean="0">
                <a:ea typeface="宋体" pitchFamily="2" charset="-122"/>
              </a:rPr>
              <a:t>, etc.)</a:t>
            </a:r>
          </a:p>
          <a:p>
            <a:pPr marL="511175" lvl="1" indent="-169863" eaLnBrk="1" hangingPunct="1"/>
            <a:r>
              <a:rPr lang="en-US" altLang="zh-CN" sz="2000" smtClean="0">
                <a:solidFill>
                  <a:schemeClr val="hlink"/>
                </a:solidFill>
                <a:ea typeface="宋体" pitchFamily="2" charset="-122"/>
              </a:rPr>
              <a:t>composition name</a:t>
            </a:r>
            <a:endParaRPr lang="en-US" altLang="zh-CN" sz="2000" smtClean="0">
              <a:ea typeface="宋体" pitchFamily="2" charset="-122"/>
            </a:endParaRPr>
          </a:p>
          <a:p>
            <a:pPr marL="852488" lvl="2" indent="-166688" eaLnBrk="1" hangingPunct="1"/>
            <a:r>
              <a:rPr lang="en-US" altLang="zh-CN" sz="1800" smtClean="0">
                <a:ea typeface="宋体" pitchFamily="2" charset="-122"/>
              </a:rPr>
              <a:t>Specifies namespace for executor declarations</a:t>
            </a:r>
          </a:p>
          <a:p>
            <a:pPr marL="511175" lvl="1" indent="-169863" eaLnBrk="1" hangingPunct="1"/>
            <a:r>
              <a:rPr lang="en-US" altLang="zh-CN" sz="2000" smtClean="0">
                <a:solidFill>
                  <a:schemeClr val="hlink"/>
                </a:solidFill>
                <a:ea typeface="宋体" pitchFamily="2" charset="-122"/>
              </a:rPr>
              <a:t>home executor name</a:t>
            </a:r>
          </a:p>
          <a:p>
            <a:pPr marL="852488" lvl="2" indent="-166688" eaLnBrk="1" hangingPunct="1"/>
            <a:r>
              <a:rPr lang="en-US" altLang="zh-CN" sz="1800" smtClean="0">
                <a:ea typeface="宋体" pitchFamily="2" charset="-122"/>
              </a:rPr>
              <a:t>Specify generated home name</a:t>
            </a:r>
            <a:endParaRPr lang="en-US" altLang="zh-CN" sz="1800" smtClean="0">
              <a:solidFill>
                <a:schemeClr val="hlink"/>
              </a:solidFill>
              <a:ea typeface="宋体" pitchFamily="2" charset="-122"/>
            </a:endParaRPr>
          </a:p>
          <a:p>
            <a:pPr marL="511175" lvl="1" indent="-169863" eaLnBrk="1" hangingPunct="1"/>
            <a:r>
              <a:rPr lang="en-US" altLang="zh-CN" sz="2000" smtClean="0">
                <a:solidFill>
                  <a:schemeClr val="hlink"/>
                </a:solidFill>
                <a:ea typeface="宋体" pitchFamily="2" charset="-122"/>
              </a:rPr>
              <a:t>executor name</a:t>
            </a:r>
          </a:p>
          <a:p>
            <a:pPr marL="852488" lvl="2" indent="-166688" eaLnBrk="1" hangingPunct="1"/>
            <a:r>
              <a:rPr lang="en-US" altLang="zh-CN" sz="1800" smtClean="0">
                <a:ea typeface="宋体" pitchFamily="2" charset="-122"/>
              </a:rPr>
              <a:t>Specify generated interface or class names</a:t>
            </a:r>
          </a:p>
          <a:p>
            <a:pPr marL="511175" lvl="1" indent="-169863" eaLnBrk="1" hangingPunct="1"/>
            <a:r>
              <a:rPr lang="en-US" altLang="zh-CN" sz="2000" smtClean="0">
                <a:solidFill>
                  <a:schemeClr val="hlink"/>
                </a:solidFill>
                <a:ea typeface="宋体" pitchFamily="2" charset="-122"/>
              </a:rPr>
              <a:t>home type</a:t>
            </a:r>
            <a:endParaRPr lang="en-US" altLang="zh-CN" sz="2000" smtClean="0">
              <a:ea typeface="宋体" pitchFamily="2" charset="-122"/>
            </a:endParaRPr>
          </a:p>
          <a:p>
            <a:pPr marL="852488" lvl="2" indent="-166688" eaLnBrk="1" hangingPunct="1"/>
            <a:r>
              <a:rPr lang="en-US" altLang="zh-CN" sz="1800" smtClean="0">
                <a:ea typeface="宋体" pitchFamily="2" charset="-122"/>
              </a:rPr>
              <a:t>Implicitly specifies managed component type</a:t>
            </a:r>
          </a:p>
        </p:txBody>
      </p:sp>
      <p:graphicFrame>
        <p:nvGraphicFramePr>
          <p:cNvPr id="35842" name="Object 2"/>
          <p:cNvGraphicFramePr>
            <a:graphicFrameLocks noChangeAspect="1"/>
          </p:cNvGraphicFramePr>
          <p:nvPr/>
        </p:nvGraphicFramePr>
        <p:xfrm>
          <a:off x="195263" y="882650"/>
          <a:ext cx="4929187" cy="5399088"/>
        </p:xfrm>
        <a:graphic>
          <a:graphicData uri="http://schemas.openxmlformats.org/presentationml/2006/ole">
            <p:oleObj spid="_x0000_s35842" name="Visio" r:id="rId3" imgW="4660773" imgH="5175098" progId="Visio.Drawing.11">
              <p:embed/>
            </p:oleObj>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15875" y="504825"/>
            <a:ext cx="9099550" cy="381000"/>
          </a:xfrm>
        </p:spPr>
        <p:txBody>
          <a:bodyPr/>
          <a:lstStyle/>
          <a:p>
            <a:pPr eaLnBrk="1" hangingPunct="1"/>
            <a:r>
              <a:rPr lang="en-US" altLang="zh-CN" sz="3000" smtClean="0">
                <a:ea typeface="宋体" pitchFamily="2" charset="-122"/>
              </a:rPr>
              <a:t>Facilitating Component Composition via CIDL</a:t>
            </a:r>
          </a:p>
        </p:txBody>
      </p:sp>
      <p:graphicFrame>
        <p:nvGraphicFramePr>
          <p:cNvPr id="36866" name="Object 2"/>
          <p:cNvGraphicFramePr>
            <a:graphicFrameLocks noChangeAspect="1"/>
          </p:cNvGraphicFramePr>
          <p:nvPr/>
        </p:nvGraphicFramePr>
        <p:xfrm>
          <a:off x="195263" y="882650"/>
          <a:ext cx="4929187" cy="5399088"/>
        </p:xfrm>
        <a:graphic>
          <a:graphicData uri="http://schemas.openxmlformats.org/presentationml/2006/ole">
            <p:oleObj spid="_x0000_s36866" name="Visio" r:id="rId3" imgW="4660773" imgH="5175098" progId="Visio.Drawing.11">
              <p:embed/>
            </p:oleObj>
          </a:graphicData>
        </a:graphic>
      </p:graphicFrame>
      <p:sp>
        <p:nvSpPr>
          <p:cNvPr id="36868" name="Rectangle 7"/>
          <p:cNvSpPr>
            <a:spLocks noGrp="1" noChangeArrowheads="1"/>
          </p:cNvSpPr>
          <p:nvPr>
            <p:ph type="body" sz="half" idx="2"/>
          </p:nvPr>
        </p:nvSpPr>
        <p:spPr>
          <a:xfrm>
            <a:off x="5092700" y="923925"/>
            <a:ext cx="3992563" cy="5181600"/>
          </a:xfrm>
          <a:noFill/>
        </p:spPr>
        <p:txBody>
          <a:bodyPr/>
          <a:lstStyle/>
          <a:p>
            <a:pPr marL="169863" indent="-169863" eaLnBrk="1" hangingPunct="1"/>
            <a:r>
              <a:rPr lang="en-US" altLang="zh-CN" sz="2000" b="1" smtClean="0">
                <a:ea typeface="宋体" pitchFamily="2" charset="-122"/>
              </a:rPr>
              <a:t>Composition features</a:t>
            </a:r>
            <a:r>
              <a:rPr lang="en-US" altLang="zh-CN" sz="2000" smtClean="0">
                <a:ea typeface="宋体" pitchFamily="2" charset="-122"/>
              </a:rPr>
              <a:t> </a:t>
            </a:r>
          </a:p>
          <a:p>
            <a:pPr marL="511175" lvl="1" indent="-169863" eaLnBrk="1" hangingPunct="1"/>
            <a:r>
              <a:rPr lang="en-US" altLang="zh-CN" sz="2000" smtClean="0">
                <a:solidFill>
                  <a:schemeClr val="hlink"/>
                </a:solidFill>
                <a:ea typeface="宋体" pitchFamily="2" charset="-122"/>
              </a:rPr>
              <a:t>session</a:t>
            </a:r>
          </a:p>
          <a:p>
            <a:pPr marL="852488" lvl="2" indent="-166688" eaLnBrk="1" hangingPunct="1"/>
            <a:r>
              <a:rPr lang="en-US" altLang="zh-CN" sz="1800" smtClean="0">
                <a:ea typeface="宋体" pitchFamily="2" charset="-122"/>
              </a:rPr>
              <a:t>Keyless, conversation type of container</a:t>
            </a:r>
          </a:p>
          <a:p>
            <a:pPr marL="511175" lvl="1" indent="-169863" eaLnBrk="1" hangingPunct="1"/>
            <a:r>
              <a:rPr lang="en-US" altLang="zh-CN" sz="2000" smtClean="0">
                <a:solidFill>
                  <a:schemeClr val="hlink"/>
                </a:solidFill>
                <a:ea typeface="宋体" pitchFamily="2" charset="-122"/>
              </a:rPr>
              <a:t>Hello_Example</a:t>
            </a:r>
          </a:p>
          <a:p>
            <a:pPr marL="852488" lvl="2" indent="-166688" eaLnBrk="1" hangingPunct="1"/>
            <a:r>
              <a:rPr lang="en-US" altLang="zh-CN" sz="1800" smtClean="0">
                <a:ea typeface="宋体" pitchFamily="2" charset="-122"/>
              </a:rPr>
              <a:t>Specifies namespace for executor declarations</a:t>
            </a:r>
          </a:p>
          <a:p>
            <a:pPr marL="511175" lvl="1" indent="-169863" eaLnBrk="1" hangingPunct="1"/>
            <a:r>
              <a:rPr lang="en-US" altLang="zh-CN" sz="2000" smtClean="0">
                <a:solidFill>
                  <a:schemeClr val="hlink"/>
                </a:solidFill>
                <a:ea typeface="宋体" pitchFamily="2" charset="-122"/>
              </a:rPr>
              <a:t>HelloHome_Exec</a:t>
            </a:r>
          </a:p>
          <a:p>
            <a:pPr marL="852488" lvl="2" indent="-166688" eaLnBrk="1" hangingPunct="1"/>
            <a:r>
              <a:rPr lang="en-US" altLang="zh-CN" sz="1800" smtClean="0">
                <a:ea typeface="宋体" pitchFamily="2" charset="-122"/>
              </a:rPr>
              <a:t>Specify generated home name</a:t>
            </a:r>
          </a:p>
          <a:p>
            <a:pPr marL="511175" lvl="1" indent="-169863" eaLnBrk="1" hangingPunct="1"/>
            <a:r>
              <a:rPr lang="en-US" altLang="zh-CN" sz="2000" smtClean="0">
                <a:solidFill>
                  <a:schemeClr val="hlink"/>
                </a:solidFill>
                <a:ea typeface="宋体" pitchFamily="2" charset="-122"/>
              </a:rPr>
              <a:t>HelloWorld_Exec</a:t>
            </a:r>
          </a:p>
          <a:p>
            <a:pPr marL="852488" lvl="2" indent="-166688" eaLnBrk="1" hangingPunct="1"/>
            <a:r>
              <a:rPr lang="en-US" altLang="zh-CN" sz="1800" smtClean="0">
                <a:ea typeface="宋体" pitchFamily="2" charset="-122"/>
              </a:rPr>
              <a:t>Specify generated interface or class names</a:t>
            </a:r>
          </a:p>
          <a:p>
            <a:pPr marL="511175" lvl="1" indent="-169863" eaLnBrk="1" hangingPunct="1"/>
            <a:r>
              <a:rPr lang="en-US" altLang="zh-CN" sz="2000" smtClean="0">
                <a:solidFill>
                  <a:schemeClr val="hlink"/>
                </a:solidFill>
                <a:ea typeface="宋体" pitchFamily="2" charset="-122"/>
              </a:rPr>
              <a:t>HelloHome</a:t>
            </a:r>
          </a:p>
          <a:p>
            <a:pPr marL="852488" lvl="2" indent="-166688" eaLnBrk="1" hangingPunct="1"/>
            <a:r>
              <a:rPr lang="en-US" altLang="zh-CN" sz="1800" smtClean="0">
                <a:ea typeface="宋体" pitchFamily="2" charset="-122"/>
              </a:rPr>
              <a:t>Implicitly specifies managed component type</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Date Placeholder 3"/>
          <p:cNvSpPr>
            <a:spLocks noGrp="1"/>
          </p:cNvSpPr>
          <p:nvPr>
            <p:ph type="dt" sz="quarter" idx="4294967295"/>
          </p:nvPr>
        </p:nvSpPr>
        <p:spPr bwMode="auto">
          <a:xfrm>
            <a:off x="2438400" y="6248400"/>
            <a:ext cx="2130425" cy="474663"/>
          </a:xfrm>
          <a:prstGeom prst="rect">
            <a:avLst/>
          </a:prstGeom>
          <a:noFill/>
          <a:ln>
            <a:miter lim="800000"/>
            <a:headEnd/>
            <a:tailEnd/>
          </a:ln>
        </p:spPr>
        <p:txBody>
          <a:bodyPr/>
          <a:lstStyle/>
          <a:p>
            <a:fld id="{EE729EEC-13BB-4D84-BDAA-68CD79229F55}" type="datetime1">
              <a:rPr lang="zh-CN" altLang="en-US">
                <a:ea typeface="宋体" pitchFamily="2" charset="-122"/>
              </a:rPr>
              <a:pPr/>
              <a:t>2010-4-28</a:t>
            </a:fld>
            <a:endParaRPr lang="en-US" altLang="zh-CN">
              <a:ea typeface="宋体" pitchFamily="2" charset="-122"/>
            </a:endParaRPr>
          </a:p>
        </p:txBody>
      </p:sp>
      <p:sp>
        <p:nvSpPr>
          <p:cNvPr id="125955" name="Slide Number Placeholder 4"/>
          <p:cNvSpPr>
            <a:spLocks noGrp="1"/>
          </p:cNvSpPr>
          <p:nvPr>
            <p:ph type="sldNum" sz="quarter" idx="10"/>
          </p:nvPr>
        </p:nvSpPr>
        <p:spPr>
          <a:noFill/>
        </p:spPr>
        <p:txBody>
          <a:bodyPr/>
          <a:lstStyle/>
          <a:p>
            <a:fld id="{4E414E96-7323-4FD7-A945-56E6437650B3}" type="slidenum">
              <a:rPr lang="zh-CN" altLang="en-US" smtClean="0">
                <a:latin typeface="Arial" charset="0"/>
              </a:rPr>
              <a:pPr/>
              <a:t>87</a:t>
            </a:fld>
            <a:endParaRPr lang="en-US" altLang="zh-CN" smtClean="0">
              <a:latin typeface="Arial" charset="0"/>
            </a:endParaRPr>
          </a:p>
        </p:txBody>
      </p:sp>
      <p:sp>
        <p:nvSpPr>
          <p:cNvPr id="125956" name="Rectangle 3"/>
          <p:cNvSpPr>
            <a:spLocks noGrp="1" noChangeArrowheads="1"/>
          </p:cNvSpPr>
          <p:nvPr>
            <p:ph type="body" idx="1"/>
          </p:nvPr>
        </p:nvSpPr>
        <p:spPr>
          <a:xfrm>
            <a:off x="1708150" y="1141413"/>
            <a:ext cx="6696075" cy="4862512"/>
          </a:xfrm>
          <a:noFill/>
        </p:spPr>
        <p:txBody>
          <a:bodyPr anchor="ctr" anchorCtr="1"/>
          <a:lstStyle/>
          <a:p>
            <a:pPr algn="ctr" eaLnBrk="1" hangingPunct="1">
              <a:buFont typeface="Wingdings" pitchFamily="2" charset="2"/>
              <a:buNone/>
            </a:pPr>
            <a:r>
              <a:rPr lang="en-US" altLang="zh-CN" sz="5400" smtClean="0">
                <a:solidFill>
                  <a:srgbClr val="FF3300"/>
                </a:solidFill>
                <a:ea typeface="ＭＳ Ｐゴシック" pitchFamily="34" charset="-128"/>
              </a:rPr>
              <a:t>CCM Component </a:t>
            </a:r>
            <a:br>
              <a:rPr lang="en-US" altLang="zh-CN" sz="5400" smtClean="0">
                <a:solidFill>
                  <a:srgbClr val="FF3300"/>
                </a:solidFill>
                <a:ea typeface="ＭＳ Ｐゴシック" pitchFamily="34" charset="-128"/>
              </a:rPr>
            </a:br>
            <a:r>
              <a:rPr lang="en-US" altLang="zh-CN" sz="5400" smtClean="0">
                <a:solidFill>
                  <a:srgbClr val="FF3300"/>
                </a:solidFill>
                <a:ea typeface="ＭＳ Ｐゴシック" pitchFamily="34" charset="-128"/>
              </a:rPr>
              <a:t>Application Examples</a:t>
            </a:r>
            <a:r>
              <a:rPr lang="en-US" altLang="zh-CN" sz="4800" smtClean="0">
                <a:solidFill>
                  <a:srgbClr val="FF3300"/>
                </a:solidFill>
                <a:ea typeface="ＭＳ Ｐゴシック" pitchFamily="34" charset="-128"/>
              </a:rPr>
              <a:t> </a:t>
            </a:r>
          </a:p>
        </p:txBody>
      </p:sp>
      <p:sp>
        <p:nvSpPr>
          <p:cNvPr id="125957" name="Text Box 4"/>
          <p:cNvSpPr txBox="1">
            <a:spLocks noChangeArrowheads="1"/>
          </p:cNvSpPr>
          <p:nvPr/>
        </p:nvSpPr>
        <p:spPr bwMode="auto">
          <a:xfrm>
            <a:off x="2292350" y="5472113"/>
            <a:ext cx="5413375" cy="457200"/>
          </a:xfrm>
          <a:prstGeom prst="rect">
            <a:avLst/>
          </a:prstGeom>
          <a:noFill/>
          <a:ln w="9525">
            <a:noFill/>
            <a:miter lim="800000"/>
            <a:headEnd/>
            <a:tailEnd/>
          </a:ln>
        </p:spPr>
        <p:txBody>
          <a:bodyPr wrap="none">
            <a:spAutoFit/>
          </a:bodyPr>
          <a:lstStyle/>
          <a:p>
            <a:pPr algn="ctr"/>
            <a:r>
              <a:rPr lang="en-US" altLang="zh-CN" sz="2400" i="0">
                <a:ea typeface="宋体" pitchFamily="2" charset="-122"/>
              </a:rPr>
              <a:t>www.cs.wustl.edu/~schmidt/cuj-19.doc</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3"/>
          <p:cNvSpPr>
            <a:spLocks noGrp="1" noChangeArrowheads="1"/>
          </p:cNvSpPr>
          <p:nvPr>
            <p:ph type="body" idx="1"/>
          </p:nvPr>
        </p:nvSpPr>
        <p:spPr>
          <a:xfrm>
            <a:off x="152400" y="990600"/>
            <a:ext cx="8839200" cy="5195888"/>
          </a:xfrm>
        </p:spPr>
        <p:txBody>
          <a:bodyPr/>
          <a:lstStyle/>
          <a:p>
            <a:pPr marL="230188" indent="-230188" eaLnBrk="1" hangingPunct="1">
              <a:spcBef>
                <a:spcPct val="30000"/>
              </a:spcBef>
              <a:buFontTx/>
              <a:buAutoNum type="arabicPeriod"/>
            </a:pPr>
            <a:r>
              <a:rPr lang="en-US" altLang="zh-CN" sz="1800" b="1" smtClean="0">
                <a:ea typeface="宋体" pitchFamily="2" charset="-122"/>
              </a:rPr>
              <a:t>Define your interfaces using IDL 2.x features</a:t>
            </a:r>
            <a:r>
              <a:rPr lang="en-US" altLang="zh-CN" sz="1800" smtClean="0">
                <a:ea typeface="宋体" pitchFamily="2" charset="-122"/>
              </a:rPr>
              <a:t>, e.g., use the familiar CORBA types (such as </a:t>
            </a:r>
            <a:r>
              <a:rPr lang="en-US" altLang="zh-CN" sz="1800" b="1" smtClean="0">
                <a:ea typeface="宋体" pitchFamily="2" charset="-122"/>
              </a:rPr>
              <a:t>struct</a:t>
            </a:r>
            <a:r>
              <a:rPr lang="en-US" altLang="zh-CN" sz="1800" smtClean="0">
                <a:ea typeface="宋体" pitchFamily="2" charset="-122"/>
              </a:rPr>
              <a:t>, </a:t>
            </a:r>
            <a:r>
              <a:rPr lang="en-US" altLang="zh-CN" sz="1800" b="1" smtClean="0">
                <a:ea typeface="宋体" pitchFamily="2" charset="-122"/>
              </a:rPr>
              <a:t>sequence</a:t>
            </a:r>
            <a:r>
              <a:rPr lang="en-US" altLang="zh-CN" sz="1800" smtClean="0">
                <a:ea typeface="宋体" pitchFamily="2" charset="-122"/>
              </a:rPr>
              <a:t>, </a:t>
            </a:r>
            <a:r>
              <a:rPr lang="en-US" altLang="zh-CN" sz="1800" b="1" smtClean="0">
                <a:ea typeface="宋体" pitchFamily="2" charset="-122"/>
              </a:rPr>
              <a:t>long</a:t>
            </a:r>
            <a:r>
              <a:rPr lang="en-US" altLang="zh-CN" sz="1800" smtClean="0">
                <a:ea typeface="宋体" pitchFamily="2" charset="-122"/>
              </a:rPr>
              <a:t>, </a:t>
            </a:r>
            <a:r>
              <a:rPr lang="en-US" altLang="zh-CN" sz="1800" b="1" smtClean="0">
                <a:ea typeface="宋体" pitchFamily="2" charset="-122"/>
              </a:rPr>
              <a:t>Object</a:t>
            </a:r>
            <a:r>
              <a:rPr lang="en-US" altLang="zh-CN" sz="1800" smtClean="0">
                <a:ea typeface="宋体" pitchFamily="2" charset="-122"/>
              </a:rPr>
              <a:t>, </a:t>
            </a:r>
            <a:r>
              <a:rPr lang="en-US" altLang="zh-CN" sz="1800" b="1" smtClean="0">
                <a:ea typeface="宋体" pitchFamily="2" charset="-122"/>
              </a:rPr>
              <a:t>interface</a:t>
            </a:r>
            <a:r>
              <a:rPr lang="en-US" altLang="zh-CN" sz="1800" smtClean="0">
                <a:ea typeface="宋体" pitchFamily="2" charset="-122"/>
              </a:rPr>
              <a:t>, </a:t>
            </a:r>
            <a:r>
              <a:rPr lang="en-US" altLang="zh-CN" sz="1800" b="1" smtClean="0">
                <a:ea typeface="宋体" pitchFamily="2" charset="-122"/>
              </a:rPr>
              <a:t>raises</a:t>
            </a:r>
            <a:r>
              <a:rPr lang="en-US" altLang="zh-CN" sz="1800" smtClean="0">
                <a:ea typeface="宋体" pitchFamily="2" charset="-122"/>
              </a:rPr>
              <a:t>, etc.) to define your interfaces &amp; exceptions</a:t>
            </a:r>
            <a:endParaRPr lang="en-US" altLang="zh-CN" sz="1800" b="1" smtClean="0">
              <a:ea typeface="宋体" pitchFamily="2" charset="-122"/>
            </a:endParaRPr>
          </a:p>
          <a:p>
            <a:pPr marL="230188" indent="-230188" eaLnBrk="1" hangingPunct="1">
              <a:spcBef>
                <a:spcPct val="30000"/>
              </a:spcBef>
              <a:buFontTx/>
              <a:buAutoNum type="arabicPeriod"/>
            </a:pPr>
            <a:r>
              <a:rPr lang="en-US" altLang="zh-CN" sz="1800" b="1" smtClean="0">
                <a:ea typeface="宋体" pitchFamily="2" charset="-122"/>
              </a:rPr>
              <a:t>Define your component types using IDL 3.x features</a:t>
            </a:r>
            <a:r>
              <a:rPr lang="en-US" altLang="zh-CN" sz="1800" smtClean="0">
                <a:ea typeface="宋体" pitchFamily="2" charset="-122"/>
              </a:rPr>
              <a:t>, e.g., use the new CCM keywords (such as </a:t>
            </a:r>
            <a:r>
              <a:rPr lang="en-US" altLang="zh-CN" sz="1800" b="1" smtClean="0">
                <a:ea typeface="宋体" pitchFamily="2" charset="-122"/>
              </a:rPr>
              <a:t>component</a:t>
            </a:r>
            <a:r>
              <a:rPr lang="en-US" altLang="zh-CN" sz="1800" smtClean="0">
                <a:ea typeface="宋体" pitchFamily="2" charset="-122"/>
              </a:rPr>
              <a:t>, </a:t>
            </a:r>
            <a:r>
              <a:rPr lang="en-US" altLang="zh-CN" sz="1800" b="1" smtClean="0">
                <a:ea typeface="宋体" pitchFamily="2" charset="-122"/>
              </a:rPr>
              <a:t>provides</a:t>
            </a:r>
            <a:r>
              <a:rPr lang="en-US" altLang="zh-CN" sz="1800" smtClean="0">
                <a:ea typeface="宋体" pitchFamily="2" charset="-122"/>
              </a:rPr>
              <a:t>, </a:t>
            </a:r>
            <a:r>
              <a:rPr lang="en-US" altLang="zh-CN" sz="1800" b="1" smtClean="0">
                <a:ea typeface="宋体" pitchFamily="2" charset="-122"/>
              </a:rPr>
              <a:t>uses</a:t>
            </a:r>
            <a:r>
              <a:rPr lang="en-US" altLang="zh-CN" sz="1800" smtClean="0">
                <a:ea typeface="宋体" pitchFamily="2" charset="-122"/>
              </a:rPr>
              <a:t>, </a:t>
            </a:r>
            <a:r>
              <a:rPr lang="en-US" altLang="zh-CN" sz="1800" b="1" smtClean="0">
                <a:ea typeface="宋体" pitchFamily="2" charset="-122"/>
              </a:rPr>
              <a:t>publishes</a:t>
            </a:r>
            <a:r>
              <a:rPr lang="en-US" altLang="zh-CN" sz="1800" smtClean="0">
                <a:ea typeface="宋体" pitchFamily="2" charset="-122"/>
              </a:rPr>
              <a:t>, </a:t>
            </a:r>
            <a:r>
              <a:rPr lang="en-US" altLang="zh-CN" sz="1800" b="1" smtClean="0">
                <a:ea typeface="宋体" pitchFamily="2" charset="-122"/>
              </a:rPr>
              <a:t>emits</a:t>
            </a:r>
            <a:r>
              <a:rPr lang="en-US" altLang="zh-CN" sz="1800" smtClean="0">
                <a:ea typeface="宋体" pitchFamily="2" charset="-122"/>
              </a:rPr>
              <a:t>, &amp; </a:t>
            </a:r>
            <a:r>
              <a:rPr lang="en-US" altLang="zh-CN" sz="1800" b="1" smtClean="0">
                <a:ea typeface="宋体" pitchFamily="2" charset="-122"/>
              </a:rPr>
              <a:t>consumes</a:t>
            </a:r>
            <a:r>
              <a:rPr lang="en-US" altLang="zh-CN" sz="1800" smtClean="0">
                <a:ea typeface="宋体" pitchFamily="2" charset="-122"/>
              </a:rPr>
              <a:t>) to group the IDL 2.x types together to form components</a:t>
            </a:r>
            <a:endParaRPr lang="en-US" altLang="zh-CN" sz="1800" b="1" smtClean="0">
              <a:ea typeface="宋体" pitchFamily="2" charset="-122"/>
            </a:endParaRPr>
          </a:p>
          <a:p>
            <a:pPr marL="230188" indent="-230188" eaLnBrk="1" hangingPunct="1">
              <a:spcBef>
                <a:spcPct val="30000"/>
              </a:spcBef>
              <a:buFontTx/>
              <a:buAutoNum type="arabicPeriod"/>
            </a:pPr>
            <a:r>
              <a:rPr lang="en-US" altLang="zh-CN" sz="1800" b="1" smtClean="0">
                <a:ea typeface="宋体" pitchFamily="2" charset="-122"/>
              </a:rPr>
              <a:t>Use IDL 3.x features to manage the creation of the component types</a:t>
            </a:r>
            <a:r>
              <a:rPr lang="en-US" altLang="zh-CN" sz="1800" smtClean="0">
                <a:ea typeface="宋体" pitchFamily="2" charset="-122"/>
              </a:rPr>
              <a:t>, e.g., use the new CCM keyword </a:t>
            </a:r>
            <a:r>
              <a:rPr lang="en-US" altLang="zh-CN" sz="1800" b="1" smtClean="0">
                <a:ea typeface="宋体" pitchFamily="2" charset="-122"/>
              </a:rPr>
              <a:t>home</a:t>
            </a:r>
            <a:r>
              <a:rPr lang="en-US" altLang="zh-CN" sz="1800" smtClean="0">
                <a:ea typeface="宋体" pitchFamily="2" charset="-122"/>
              </a:rPr>
              <a:t> to define factories that create &amp; destroy component instances</a:t>
            </a:r>
            <a:endParaRPr lang="en-US" altLang="zh-CN" sz="1800" b="1" smtClean="0">
              <a:ea typeface="宋体" pitchFamily="2" charset="-122"/>
            </a:endParaRPr>
          </a:p>
          <a:p>
            <a:pPr marL="230188" indent="-230188" eaLnBrk="1" hangingPunct="1">
              <a:spcBef>
                <a:spcPct val="30000"/>
              </a:spcBef>
              <a:buFontTx/>
              <a:buAutoNum type="arabicPeriod"/>
            </a:pPr>
            <a:r>
              <a:rPr lang="en-US" altLang="zh-CN" sz="1800" b="1" smtClean="0">
                <a:ea typeface="宋体" pitchFamily="2" charset="-122"/>
              </a:rPr>
              <a:t>Implement your components</a:t>
            </a:r>
            <a:r>
              <a:rPr lang="en-US" altLang="zh-CN" sz="1800" smtClean="0">
                <a:ea typeface="宋体" pitchFamily="2" charset="-122"/>
              </a:rPr>
              <a:t>, e.g., using C++ or Java &amp; the Component Implementation Definition Language (CIDL), which generates component servants, executor interfaces, associated metadata, &amp; compositions</a:t>
            </a:r>
            <a:endParaRPr lang="en-US" altLang="zh-CN" sz="1800" b="1" smtClean="0">
              <a:ea typeface="宋体" pitchFamily="2" charset="-122"/>
            </a:endParaRPr>
          </a:p>
          <a:p>
            <a:pPr marL="230188" indent="-230188" eaLnBrk="1" hangingPunct="1">
              <a:spcBef>
                <a:spcPct val="30000"/>
              </a:spcBef>
              <a:buFontTx/>
              <a:buAutoNum type="arabicPeriod"/>
            </a:pPr>
            <a:r>
              <a:rPr lang="en-US" altLang="zh-CN" sz="1800" b="1" smtClean="0">
                <a:solidFill>
                  <a:srgbClr val="969696"/>
                </a:solidFill>
                <a:ea typeface="宋体" pitchFamily="2" charset="-122"/>
              </a:rPr>
              <a:t>Assemble your components</a:t>
            </a:r>
            <a:r>
              <a:rPr lang="en-US" altLang="zh-CN" sz="1800" smtClean="0">
                <a:solidFill>
                  <a:srgbClr val="969696"/>
                </a:solidFill>
                <a:ea typeface="宋体" pitchFamily="2" charset="-122"/>
              </a:rPr>
              <a:t>, e.g., group related components together &amp; characterize their metadata that describes the components present in the assembly</a:t>
            </a:r>
            <a:endParaRPr lang="en-US" altLang="zh-CN" sz="1800" b="1" smtClean="0">
              <a:solidFill>
                <a:srgbClr val="969696"/>
              </a:solidFill>
              <a:ea typeface="宋体" pitchFamily="2" charset="-122"/>
            </a:endParaRPr>
          </a:p>
          <a:p>
            <a:pPr marL="230188" indent="-230188" eaLnBrk="1" hangingPunct="1">
              <a:spcBef>
                <a:spcPct val="30000"/>
              </a:spcBef>
              <a:buFontTx/>
              <a:buAutoNum type="arabicPeriod"/>
            </a:pPr>
            <a:r>
              <a:rPr lang="en-US" altLang="zh-CN" sz="1800" b="1" smtClean="0">
                <a:solidFill>
                  <a:srgbClr val="969696"/>
                </a:solidFill>
                <a:ea typeface="宋体" pitchFamily="2" charset="-122"/>
              </a:rPr>
              <a:t>Deploy your components &amp; run your application</a:t>
            </a:r>
            <a:r>
              <a:rPr lang="en-US" altLang="zh-CN" sz="1800" smtClean="0">
                <a:solidFill>
                  <a:srgbClr val="969696"/>
                </a:solidFill>
                <a:ea typeface="宋体" pitchFamily="2" charset="-122"/>
              </a:rPr>
              <a:t>, e.g., move the component assembly packages to the appropriate nodes in the distributed system &amp; invoke operations on components to perform the application logic</a:t>
            </a:r>
          </a:p>
        </p:txBody>
      </p:sp>
      <p:sp>
        <p:nvSpPr>
          <p:cNvPr id="126979" name="Rectangle 5"/>
          <p:cNvSpPr>
            <a:spLocks noGrp="1" noChangeArrowheads="1"/>
          </p:cNvSpPr>
          <p:nvPr>
            <p:ph type="title"/>
          </p:nvPr>
        </p:nvSpPr>
        <p:spPr>
          <a:noFill/>
        </p:spPr>
        <p:txBody>
          <a:bodyPr/>
          <a:lstStyle/>
          <a:p>
            <a:pPr eaLnBrk="1" hangingPunct="1"/>
            <a:r>
              <a:rPr lang="en-US" altLang="zh-CN" smtClean="0">
                <a:ea typeface="宋体" pitchFamily="2" charset="-122"/>
              </a:rPr>
              <a:t>Steps for Developing CCM Applications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Grp="1" noChangeArrowheads="1"/>
          </p:cNvSpPr>
          <p:nvPr>
            <p:ph type="title"/>
          </p:nvPr>
        </p:nvSpPr>
        <p:spPr>
          <a:noFill/>
        </p:spPr>
        <p:txBody>
          <a:bodyPr/>
          <a:lstStyle/>
          <a:p>
            <a:pPr eaLnBrk="1" hangingPunct="1"/>
            <a:r>
              <a:rPr lang="en-US" altLang="zh-CN" smtClean="0">
                <a:ea typeface="宋体" pitchFamily="2" charset="-122"/>
              </a:rPr>
              <a:t>Example 1: Hello World</a:t>
            </a:r>
          </a:p>
        </p:txBody>
      </p:sp>
      <p:sp>
        <p:nvSpPr>
          <p:cNvPr id="128003" name="Text Box 5"/>
          <p:cNvSpPr txBox="1">
            <a:spLocks noChangeArrowheads="1"/>
          </p:cNvSpPr>
          <p:nvPr/>
        </p:nvSpPr>
        <p:spPr bwMode="auto">
          <a:xfrm>
            <a:off x="169863" y="1095375"/>
            <a:ext cx="4356100" cy="3673475"/>
          </a:xfrm>
          <a:prstGeom prst="rect">
            <a:avLst/>
          </a:prstGeom>
          <a:noFill/>
          <a:ln w="9525">
            <a:solidFill>
              <a:schemeClr val="tx1"/>
            </a:solidFill>
            <a:miter lim="800000"/>
            <a:headEnd/>
            <a:tailEnd/>
          </a:ln>
        </p:spPr>
        <p:txBody>
          <a:bodyPr>
            <a:spAutoFit/>
          </a:bodyPr>
          <a:lstStyle/>
          <a:p>
            <a:pPr>
              <a:spcBef>
                <a:spcPct val="20000"/>
              </a:spcBef>
            </a:pPr>
            <a:r>
              <a:rPr lang="en-US" altLang="zh-CN" sz="1600" b="1" i="0">
                <a:latin typeface="Courier New" pitchFamily="49" charset="0"/>
                <a:ea typeface="宋体" pitchFamily="2" charset="-122"/>
              </a:rPr>
              <a:t>// hello.idl</a:t>
            </a:r>
          </a:p>
          <a:p>
            <a:pPr>
              <a:spcBef>
                <a:spcPct val="20000"/>
              </a:spcBef>
            </a:pPr>
            <a:r>
              <a:rPr lang="en-US" altLang="zh-CN" sz="1600" b="1" i="0">
                <a:latin typeface="Courier New" pitchFamily="49" charset="0"/>
                <a:ea typeface="宋体" pitchFamily="2" charset="-122"/>
              </a:rPr>
              <a:t>interface Hello {</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  void sayHello (in string name);</a:t>
            </a:r>
            <a:br>
              <a:rPr lang="en-US" altLang="zh-CN" sz="1600" b="1" i="0">
                <a:latin typeface="Courier New" pitchFamily="49" charset="0"/>
                <a:ea typeface="宋体" pitchFamily="2" charset="-122"/>
              </a:rPr>
            </a:br>
            <a:r>
              <a:rPr lang="en-US" altLang="zh-CN" sz="1600" b="1" i="0">
                <a:latin typeface="Courier New" pitchFamily="49" charset="0"/>
                <a:ea typeface="宋体" pitchFamily="2" charset="-122"/>
              </a:rPr>
              <a:t>};</a:t>
            </a:r>
          </a:p>
          <a:p>
            <a:pPr>
              <a:spcBef>
                <a:spcPct val="20000"/>
              </a:spcBef>
            </a:pPr>
            <a:r>
              <a:rPr lang="en-US" altLang="zh-CN" sz="1600" b="1" i="0">
                <a:latin typeface="Courier New" pitchFamily="49" charset="0"/>
                <a:ea typeface="宋体" pitchFamily="2" charset="-122"/>
              </a:rPr>
              <a:t>interface Goodbye {</a:t>
            </a:r>
          </a:p>
          <a:p>
            <a:pPr>
              <a:spcBef>
                <a:spcPct val="20000"/>
              </a:spcBef>
            </a:pPr>
            <a:r>
              <a:rPr lang="en-US" altLang="zh-CN" sz="1600" b="1" i="0">
                <a:latin typeface="Courier New" pitchFamily="49" charset="0"/>
                <a:ea typeface="宋体" pitchFamily="2" charset="-122"/>
              </a:rPr>
              <a:t>  void sayGoodbye (in string name);</a:t>
            </a:r>
          </a:p>
          <a:p>
            <a:pPr>
              <a:spcBef>
                <a:spcPct val="20000"/>
              </a:spcBef>
            </a:pPr>
            <a:r>
              <a:rPr lang="en-US" altLang="zh-CN" sz="1600" b="1" i="0">
                <a:latin typeface="Courier New" pitchFamily="49" charset="0"/>
                <a:ea typeface="宋体" pitchFamily="2" charset="-122"/>
              </a:rPr>
              <a:t>};</a:t>
            </a:r>
          </a:p>
          <a:p>
            <a:pPr>
              <a:spcBef>
                <a:spcPct val="20000"/>
              </a:spcBef>
            </a:pPr>
            <a:r>
              <a:rPr lang="en-US" altLang="zh-CN" sz="1600" b="1" i="0">
                <a:latin typeface="Courier New" pitchFamily="49" charset="0"/>
                <a:ea typeface="宋体" pitchFamily="2" charset="-122"/>
              </a:rPr>
              <a:t>component </a:t>
            </a:r>
            <a:r>
              <a:rPr lang="en-US" altLang="zh-CN" sz="1600" b="1" i="0">
                <a:solidFill>
                  <a:srgbClr val="FF3300"/>
                </a:solidFill>
                <a:latin typeface="Courier New" pitchFamily="49" charset="0"/>
                <a:ea typeface="宋体" pitchFamily="2" charset="-122"/>
              </a:rPr>
              <a:t>HelloWorld</a:t>
            </a:r>
            <a:r>
              <a:rPr lang="en-US" altLang="zh-CN" sz="1600" b="1" i="0">
                <a:latin typeface="Courier New" pitchFamily="49" charset="0"/>
                <a:ea typeface="宋体" pitchFamily="2" charset="-122"/>
              </a:rPr>
              <a:t> supports Hello {</a:t>
            </a:r>
          </a:p>
          <a:p>
            <a:pPr>
              <a:spcBef>
                <a:spcPct val="20000"/>
              </a:spcBef>
            </a:pPr>
            <a:r>
              <a:rPr lang="en-US" altLang="zh-CN" sz="1600" b="1" i="0">
                <a:latin typeface="Courier New" pitchFamily="49" charset="0"/>
                <a:ea typeface="宋体" pitchFamily="2" charset="-122"/>
              </a:rPr>
              <a:t>  provides Goodbye Farewell;</a:t>
            </a:r>
          </a:p>
          <a:p>
            <a:pPr>
              <a:spcBef>
                <a:spcPct val="20000"/>
              </a:spcBef>
            </a:pPr>
            <a:r>
              <a:rPr lang="en-US" altLang="zh-CN" sz="1600" b="1" i="0">
                <a:latin typeface="Courier New" pitchFamily="49" charset="0"/>
                <a:ea typeface="宋体" pitchFamily="2" charset="-122"/>
              </a:rPr>
              <a:t>};</a:t>
            </a:r>
          </a:p>
          <a:p>
            <a:pPr>
              <a:spcBef>
                <a:spcPct val="20000"/>
              </a:spcBef>
            </a:pPr>
            <a:r>
              <a:rPr lang="en-US" altLang="zh-CN" sz="1600" b="1" i="0">
                <a:latin typeface="Courier New" pitchFamily="49" charset="0"/>
                <a:ea typeface="宋体" pitchFamily="2" charset="-122"/>
              </a:rPr>
              <a:t>home </a:t>
            </a:r>
            <a:r>
              <a:rPr lang="en-US" altLang="zh-CN" sz="1600" b="1" i="0">
                <a:solidFill>
                  <a:srgbClr val="FF3300"/>
                </a:solidFill>
                <a:latin typeface="Courier New" pitchFamily="49" charset="0"/>
                <a:ea typeface="宋体" pitchFamily="2" charset="-122"/>
              </a:rPr>
              <a:t>HelloHome</a:t>
            </a:r>
            <a:r>
              <a:rPr lang="en-US" altLang="zh-CN" sz="1600" b="1" i="0">
                <a:latin typeface="Courier New" pitchFamily="49" charset="0"/>
                <a:ea typeface="宋体" pitchFamily="2" charset="-122"/>
              </a:rPr>
              <a:t> manages </a:t>
            </a:r>
            <a:r>
              <a:rPr lang="en-US" altLang="zh-CN" sz="1600" b="1" i="0">
                <a:solidFill>
                  <a:srgbClr val="FF3300"/>
                </a:solidFill>
                <a:latin typeface="Courier New" pitchFamily="49" charset="0"/>
                <a:ea typeface="宋体" pitchFamily="2" charset="-122"/>
              </a:rPr>
              <a:t>HelloWorld</a:t>
            </a:r>
            <a:r>
              <a:rPr lang="en-US" altLang="zh-CN" sz="1600" b="1" i="0">
                <a:latin typeface="Courier New" pitchFamily="49" charset="0"/>
                <a:ea typeface="宋体" pitchFamily="2" charset="-122"/>
              </a:rPr>
              <a:t> {};</a:t>
            </a:r>
          </a:p>
        </p:txBody>
      </p:sp>
      <p:sp>
        <p:nvSpPr>
          <p:cNvPr id="128004" name="Text Box 6"/>
          <p:cNvSpPr txBox="1">
            <a:spLocks noChangeArrowheads="1"/>
          </p:cNvSpPr>
          <p:nvPr/>
        </p:nvSpPr>
        <p:spPr bwMode="auto">
          <a:xfrm>
            <a:off x="1295400" y="4967288"/>
            <a:ext cx="6654800" cy="1098550"/>
          </a:xfrm>
          <a:prstGeom prst="rect">
            <a:avLst/>
          </a:prstGeom>
          <a:solidFill>
            <a:schemeClr val="bg1"/>
          </a:solidFill>
          <a:ln w="9525">
            <a:noFill/>
            <a:miter lim="800000"/>
            <a:headEnd/>
            <a:tailEnd/>
          </a:ln>
        </p:spPr>
        <p:txBody>
          <a:bodyPr>
            <a:spAutoFit/>
          </a:bodyPr>
          <a:lstStyle/>
          <a:p>
            <a:pPr marL="169863" indent="-169863">
              <a:spcBef>
                <a:spcPct val="30000"/>
              </a:spcBef>
              <a:buFontTx/>
              <a:buChar char="•"/>
            </a:pPr>
            <a:r>
              <a:rPr lang="en-US" altLang="zh-CN" sz="2000" i="0">
                <a:latin typeface="Arial Unicode MS" pitchFamily="34" charset="-128"/>
                <a:ea typeface="宋体" pitchFamily="2" charset="-122"/>
              </a:rPr>
              <a:t>IDL 3 &amp; CIDL definitions placed in </a:t>
            </a:r>
            <a:r>
              <a:rPr lang="en-US" altLang="zh-CN" sz="2000" b="1" i="0">
                <a:latin typeface="Courier New" pitchFamily="49" charset="0"/>
                <a:ea typeface="宋体" pitchFamily="2" charset="-122"/>
              </a:rPr>
              <a:t>hello.idl</a:t>
            </a:r>
            <a:r>
              <a:rPr lang="en-US" altLang="zh-CN" sz="2000" i="0">
                <a:latin typeface="Arial Unicode MS" pitchFamily="34" charset="-128"/>
                <a:ea typeface="宋体" pitchFamily="2" charset="-122"/>
              </a:rPr>
              <a:t> &amp; </a:t>
            </a:r>
            <a:r>
              <a:rPr lang="en-US" altLang="zh-CN" sz="2000" b="1" i="0">
                <a:latin typeface="Courier New" pitchFamily="49" charset="0"/>
                <a:ea typeface="宋体" pitchFamily="2" charset="-122"/>
              </a:rPr>
              <a:t>hello.cdl</a:t>
            </a:r>
            <a:r>
              <a:rPr lang="en-US" altLang="zh-CN" sz="2000" i="0">
                <a:latin typeface="Arial Unicode MS" pitchFamily="34" charset="-128"/>
                <a:ea typeface="宋体" pitchFamily="2" charset="-122"/>
              </a:rPr>
              <a:t>, respectively</a:t>
            </a:r>
          </a:p>
          <a:p>
            <a:pPr marL="169863" indent="-169863">
              <a:spcBef>
                <a:spcPct val="30000"/>
              </a:spcBef>
              <a:buFontTx/>
              <a:buChar char="•"/>
            </a:pPr>
            <a:r>
              <a:rPr lang="en-US" altLang="zh-CN" sz="2000" i="0">
                <a:ea typeface="宋体" pitchFamily="2" charset="-122"/>
              </a:rPr>
              <a:t>Example in</a:t>
            </a:r>
            <a:r>
              <a:rPr lang="en-US" altLang="zh-CN" sz="2000" b="1" i="0">
                <a:latin typeface="Courier New" pitchFamily="49" charset="0"/>
                <a:ea typeface="宋体" pitchFamily="2" charset="-122"/>
              </a:rPr>
              <a:t> $CIAO_ROOT/docs/tutorial/Hello/</a:t>
            </a:r>
            <a:r>
              <a:rPr lang="en-US" altLang="zh-CN" sz="2000" i="0">
                <a:latin typeface="Courier New" pitchFamily="49" charset="0"/>
                <a:ea typeface="宋体" pitchFamily="2" charset="-122"/>
              </a:rPr>
              <a:t> </a:t>
            </a:r>
          </a:p>
        </p:txBody>
      </p:sp>
      <p:sp>
        <p:nvSpPr>
          <p:cNvPr id="128005" name="Text Box 7"/>
          <p:cNvSpPr txBox="1">
            <a:spLocks noChangeArrowheads="1"/>
          </p:cNvSpPr>
          <p:nvPr/>
        </p:nvSpPr>
        <p:spPr bwMode="auto">
          <a:xfrm>
            <a:off x="4864100" y="1239838"/>
            <a:ext cx="4027488" cy="3028950"/>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600" b="1" i="0">
                <a:latin typeface="Courier New" pitchFamily="49" charset="0"/>
                <a:ea typeface="宋体" pitchFamily="2" charset="-122"/>
              </a:rPr>
              <a:t>// hello.cdl</a:t>
            </a:r>
          </a:p>
          <a:p>
            <a:pPr eaLnBrk="0" hangingPunct="0">
              <a:spcBef>
                <a:spcPct val="10000"/>
              </a:spcBef>
            </a:pPr>
            <a:r>
              <a:rPr lang="en-US" altLang="zh-CN" sz="1600" b="1" i="0">
                <a:latin typeface="Courier New" pitchFamily="49" charset="0"/>
                <a:ea typeface="宋体" pitchFamily="2" charset="-122"/>
              </a:rPr>
              <a:t>#include “hello.idl”</a:t>
            </a:r>
          </a:p>
          <a:p>
            <a:pPr eaLnBrk="0" hangingPunct="0">
              <a:spcBef>
                <a:spcPct val="10000"/>
              </a:spcBef>
            </a:pPr>
            <a:r>
              <a:rPr lang="en-US" altLang="zh-CN" sz="1600" b="1" i="0">
                <a:latin typeface="Courier New" pitchFamily="49" charset="0"/>
                <a:ea typeface="宋体" pitchFamily="2" charset="-122"/>
              </a:rPr>
              <a:t>composition session </a:t>
            </a:r>
          </a:p>
          <a:p>
            <a:pPr eaLnBrk="0" hangingPunct="0">
              <a:spcBef>
                <a:spcPct val="10000"/>
              </a:spcBef>
            </a:pPr>
            <a:r>
              <a:rPr lang="en-US" altLang="zh-CN" sz="1600" b="1" i="0">
                <a:latin typeface="Courier New" pitchFamily="49" charset="0"/>
                <a:ea typeface="宋体" pitchFamily="2" charset="-122"/>
              </a:rPr>
              <a:t>             Hello_Example</a:t>
            </a:r>
          </a:p>
          <a:p>
            <a:pPr eaLnBrk="0" hangingPunct="0">
              <a:spcBef>
                <a:spcPct val="10000"/>
              </a:spcBef>
            </a:pPr>
            <a:r>
              <a:rPr lang="en-US" altLang="zh-CN" sz="1600" b="1" i="0">
                <a:latin typeface="Courier New" pitchFamily="49" charset="0"/>
                <a:ea typeface="宋体" pitchFamily="2" charset="-122"/>
              </a:rPr>
              <a:t>{</a:t>
            </a:r>
          </a:p>
          <a:p>
            <a:pPr eaLnBrk="0" hangingPunct="0">
              <a:spcBef>
                <a:spcPct val="10000"/>
              </a:spcBef>
            </a:pPr>
            <a:r>
              <a:rPr lang="en-US" altLang="zh-CN" sz="1600" b="1" i="0">
                <a:latin typeface="Courier New" pitchFamily="49" charset="0"/>
                <a:ea typeface="宋体" pitchFamily="2" charset="-122"/>
              </a:rPr>
              <a:t>  home executor HelloHome_Exec</a:t>
            </a:r>
          </a:p>
          <a:p>
            <a:pPr eaLnBrk="0" hangingPunct="0">
              <a:spcBef>
                <a:spcPct val="10000"/>
              </a:spcBef>
            </a:pPr>
            <a:r>
              <a:rPr lang="en-US" altLang="zh-CN" sz="1600" b="1" i="0">
                <a:latin typeface="Courier New" pitchFamily="49" charset="0"/>
                <a:ea typeface="宋体" pitchFamily="2" charset="-122"/>
              </a:rPr>
              <a:t>  { </a:t>
            </a:r>
          </a:p>
          <a:p>
            <a:pPr eaLnBrk="0" hangingPunct="0">
              <a:spcBef>
                <a:spcPct val="10000"/>
              </a:spcBef>
            </a:pPr>
            <a:r>
              <a:rPr lang="en-US" altLang="zh-CN" sz="1600" b="1" i="0">
                <a:latin typeface="Courier New" pitchFamily="49" charset="0"/>
                <a:ea typeface="宋体" pitchFamily="2" charset="-122"/>
              </a:rPr>
              <a:t>    implements HelloHome;</a:t>
            </a:r>
          </a:p>
          <a:p>
            <a:pPr eaLnBrk="0" hangingPunct="0">
              <a:spcBef>
                <a:spcPct val="10000"/>
              </a:spcBef>
            </a:pPr>
            <a:r>
              <a:rPr lang="en-US" altLang="zh-CN" sz="1600" b="1" i="0">
                <a:latin typeface="Courier New" pitchFamily="49" charset="0"/>
                <a:ea typeface="宋体" pitchFamily="2" charset="-122"/>
              </a:rPr>
              <a:t>    manages HelloWorld_Exec;</a:t>
            </a:r>
          </a:p>
          <a:p>
            <a:pPr eaLnBrk="0" hangingPunct="0">
              <a:spcBef>
                <a:spcPct val="10000"/>
              </a:spcBef>
            </a:pPr>
            <a:r>
              <a:rPr lang="en-US" altLang="zh-CN" sz="1600" b="1" i="0">
                <a:latin typeface="Courier New" pitchFamily="49" charset="0"/>
                <a:ea typeface="宋体" pitchFamily="2" charset="-122"/>
              </a:rPr>
              <a:t>  };</a:t>
            </a:r>
          </a:p>
          <a:p>
            <a:pPr eaLnBrk="0" hangingPunct="0">
              <a:spcBef>
                <a:spcPct val="10000"/>
              </a:spcBef>
            </a:pPr>
            <a:r>
              <a:rPr lang="en-US" altLang="zh-CN" sz="1600" b="1" i="0">
                <a:latin typeface="Courier New" pitchFamily="49" charset="0"/>
                <a:ea typeface="宋体" pitchFamily="2" charset="-122"/>
              </a:rPr>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621088" y="1495425"/>
            <a:ext cx="3552825" cy="3081338"/>
            <a:chOff x="2281" y="942"/>
            <a:chExt cx="2238" cy="1941"/>
          </a:xfrm>
        </p:grpSpPr>
        <p:sp>
          <p:nvSpPr>
            <p:cNvPr id="82971" name="Rectangle 3"/>
            <p:cNvSpPr>
              <a:spLocks noChangeArrowheads="1"/>
            </p:cNvSpPr>
            <p:nvPr/>
          </p:nvSpPr>
          <p:spPr bwMode="auto">
            <a:xfrm>
              <a:off x="2930" y="958"/>
              <a:ext cx="435"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Application</a:t>
              </a:r>
              <a:endParaRPr lang="en-US" altLang="zh-CN" sz="1000" b="1" i="0">
                <a:ea typeface="宋体" pitchFamily="2" charset="-122"/>
              </a:endParaRPr>
            </a:p>
          </p:txBody>
        </p:sp>
        <p:sp>
          <p:nvSpPr>
            <p:cNvPr id="82972" name="Rectangle 4"/>
            <p:cNvSpPr>
              <a:spLocks noChangeArrowheads="1"/>
            </p:cNvSpPr>
            <p:nvPr/>
          </p:nvSpPr>
          <p:spPr bwMode="auto">
            <a:xfrm>
              <a:off x="2866" y="1095"/>
              <a:ext cx="581"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Development &amp;</a:t>
              </a:r>
              <a:endParaRPr lang="en-US" altLang="zh-CN" sz="1000" b="1" i="0">
                <a:ea typeface="宋体" pitchFamily="2" charset="-122"/>
              </a:endParaRPr>
            </a:p>
          </p:txBody>
        </p:sp>
        <p:sp>
          <p:nvSpPr>
            <p:cNvPr id="82973" name="Rectangle 5"/>
            <p:cNvSpPr>
              <a:spLocks noChangeArrowheads="1"/>
            </p:cNvSpPr>
            <p:nvPr/>
          </p:nvSpPr>
          <p:spPr bwMode="auto">
            <a:xfrm>
              <a:off x="2921" y="1227"/>
              <a:ext cx="457"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Deployment</a:t>
              </a:r>
              <a:endParaRPr lang="en-US" altLang="zh-CN" sz="1000" b="1" i="0">
                <a:ea typeface="宋体" pitchFamily="2" charset="-122"/>
              </a:endParaRPr>
            </a:p>
          </p:txBody>
        </p:sp>
        <p:sp>
          <p:nvSpPr>
            <p:cNvPr id="82974" name="Line 6"/>
            <p:cNvSpPr>
              <a:spLocks noChangeShapeType="1"/>
            </p:cNvSpPr>
            <p:nvPr/>
          </p:nvSpPr>
          <p:spPr bwMode="auto">
            <a:xfrm>
              <a:off x="2281" y="942"/>
              <a:ext cx="1" cy="1941"/>
            </a:xfrm>
            <a:prstGeom prst="line">
              <a:avLst/>
            </a:prstGeom>
            <a:noFill/>
            <a:ln w="12700" cap="rnd">
              <a:solidFill>
                <a:srgbClr val="000000"/>
              </a:solidFill>
              <a:round/>
              <a:headEnd/>
              <a:tailEnd/>
            </a:ln>
          </p:spPr>
          <p:txBody>
            <a:bodyPr/>
            <a:lstStyle/>
            <a:p>
              <a:endParaRPr lang="nl-NL"/>
            </a:p>
          </p:txBody>
        </p:sp>
        <p:sp>
          <p:nvSpPr>
            <p:cNvPr id="82975" name="Freeform 7"/>
            <p:cNvSpPr>
              <a:spLocks/>
            </p:cNvSpPr>
            <p:nvPr/>
          </p:nvSpPr>
          <p:spPr bwMode="auto">
            <a:xfrm>
              <a:off x="2477" y="1448"/>
              <a:ext cx="633" cy="359"/>
            </a:xfrm>
            <a:custGeom>
              <a:avLst/>
              <a:gdLst>
                <a:gd name="T0" fmla="*/ 0 w 633"/>
                <a:gd name="T1" fmla="*/ 359 h 359"/>
                <a:gd name="T2" fmla="*/ 633 w 633"/>
                <a:gd name="T3" fmla="*/ 359 h 359"/>
                <a:gd name="T4" fmla="*/ 633 w 633"/>
                <a:gd name="T5" fmla="*/ 0 h 359"/>
                <a:gd name="T6" fmla="*/ 0 w 633"/>
                <a:gd name="T7" fmla="*/ 144 h 359"/>
                <a:gd name="T8" fmla="*/ 0 w 633"/>
                <a:gd name="T9" fmla="*/ 359 h 359"/>
                <a:gd name="T10" fmla="*/ 0 60000 65536"/>
                <a:gd name="T11" fmla="*/ 0 60000 65536"/>
                <a:gd name="T12" fmla="*/ 0 60000 65536"/>
                <a:gd name="T13" fmla="*/ 0 60000 65536"/>
                <a:gd name="T14" fmla="*/ 0 60000 65536"/>
                <a:gd name="T15" fmla="*/ 0 w 633"/>
                <a:gd name="T16" fmla="*/ 0 h 359"/>
                <a:gd name="T17" fmla="*/ 633 w 633"/>
                <a:gd name="T18" fmla="*/ 359 h 359"/>
              </a:gdLst>
              <a:ahLst/>
              <a:cxnLst>
                <a:cxn ang="T10">
                  <a:pos x="T0" y="T1"/>
                </a:cxn>
                <a:cxn ang="T11">
                  <a:pos x="T2" y="T3"/>
                </a:cxn>
                <a:cxn ang="T12">
                  <a:pos x="T4" y="T5"/>
                </a:cxn>
                <a:cxn ang="T13">
                  <a:pos x="T6" y="T7"/>
                </a:cxn>
                <a:cxn ang="T14">
                  <a:pos x="T8" y="T9"/>
                </a:cxn>
              </a:cxnLst>
              <a:rect l="T15" t="T16" r="T17" b="T18"/>
              <a:pathLst>
                <a:path w="633" h="359">
                  <a:moveTo>
                    <a:pt x="0" y="359"/>
                  </a:moveTo>
                  <a:lnTo>
                    <a:pt x="633" y="359"/>
                  </a:lnTo>
                  <a:lnTo>
                    <a:pt x="633" y="0"/>
                  </a:lnTo>
                  <a:lnTo>
                    <a:pt x="0" y="144"/>
                  </a:lnTo>
                  <a:lnTo>
                    <a:pt x="0" y="359"/>
                  </a:lnTo>
                  <a:close/>
                </a:path>
              </a:pathLst>
            </a:custGeom>
            <a:solidFill>
              <a:srgbClr val="FFFFFF"/>
            </a:solidFill>
            <a:ln w="9525">
              <a:noFill/>
              <a:round/>
              <a:headEnd/>
              <a:tailEnd/>
            </a:ln>
          </p:spPr>
          <p:txBody>
            <a:bodyPr/>
            <a:lstStyle/>
            <a:p>
              <a:endParaRPr lang="nl-NL"/>
            </a:p>
          </p:txBody>
        </p:sp>
        <p:sp>
          <p:nvSpPr>
            <p:cNvPr id="82976" name="Freeform 8"/>
            <p:cNvSpPr>
              <a:spLocks/>
            </p:cNvSpPr>
            <p:nvPr/>
          </p:nvSpPr>
          <p:spPr bwMode="auto">
            <a:xfrm>
              <a:off x="2477" y="1448"/>
              <a:ext cx="654" cy="359"/>
            </a:xfrm>
            <a:custGeom>
              <a:avLst/>
              <a:gdLst>
                <a:gd name="T0" fmla="*/ 0 w 633"/>
                <a:gd name="T1" fmla="*/ 359 h 359"/>
                <a:gd name="T2" fmla="*/ 1297 w 633"/>
                <a:gd name="T3" fmla="*/ 359 h 359"/>
                <a:gd name="T4" fmla="*/ 1297 w 633"/>
                <a:gd name="T5" fmla="*/ 0 h 359"/>
                <a:gd name="T6" fmla="*/ 0 w 633"/>
                <a:gd name="T7" fmla="*/ 144 h 359"/>
                <a:gd name="T8" fmla="*/ 0 w 633"/>
                <a:gd name="T9" fmla="*/ 359 h 359"/>
                <a:gd name="T10" fmla="*/ 0 60000 65536"/>
                <a:gd name="T11" fmla="*/ 0 60000 65536"/>
                <a:gd name="T12" fmla="*/ 0 60000 65536"/>
                <a:gd name="T13" fmla="*/ 0 60000 65536"/>
                <a:gd name="T14" fmla="*/ 0 60000 65536"/>
                <a:gd name="T15" fmla="*/ 0 w 633"/>
                <a:gd name="T16" fmla="*/ 0 h 359"/>
                <a:gd name="T17" fmla="*/ 633 w 633"/>
                <a:gd name="T18" fmla="*/ 359 h 359"/>
              </a:gdLst>
              <a:ahLst/>
              <a:cxnLst>
                <a:cxn ang="T10">
                  <a:pos x="T0" y="T1"/>
                </a:cxn>
                <a:cxn ang="T11">
                  <a:pos x="T2" y="T3"/>
                </a:cxn>
                <a:cxn ang="T12">
                  <a:pos x="T4" y="T5"/>
                </a:cxn>
                <a:cxn ang="T13">
                  <a:pos x="T6" y="T7"/>
                </a:cxn>
                <a:cxn ang="T14">
                  <a:pos x="T8" y="T9"/>
                </a:cxn>
              </a:cxnLst>
              <a:rect l="T15" t="T16" r="T17" b="T18"/>
              <a:pathLst>
                <a:path w="633" h="359">
                  <a:moveTo>
                    <a:pt x="0" y="359"/>
                  </a:moveTo>
                  <a:lnTo>
                    <a:pt x="633" y="359"/>
                  </a:lnTo>
                  <a:lnTo>
                    <a:pt x="633" y="0"/>
                  </a:lnTo>
                  <a:lnTo>
                    <a:pt x="0" y="144"/>
                  </a:lnTo>
                  <a:lnTo>
                    <a:pt x="0" y="359"/>
                  </a:lnTo>
                  <a:close/>
                </a:path>
              </a:pathLst>
            </a:custGeom>
            <a:solidFill>
              <a:srgbClr val="D9FFFF"/>
            </a:solidFill>
            <a:ln w="3175" cap="rnd">
              <a:solidFill>
                <a:srgbClr val="000000"/>
              </a:solidFill>
              <a:round/>
              <a:headEnd/>
              <a:tailEnd/>
            </a:ln>
          </p:spPr>
          <p:txBody>
            <a:bodyPr/>
            <a:lstStyle/>
            <a:p>
              <a:endParaRPr lang="nl-NL"/>
            </a:p>
          </p:txBody>
        </p:sp>
        <p:sp>
          <p:nvSpPr>
            <p:cNvPr id="82977" name="Rectangle 9"/>
            <p:cNvSpPr>
              <a:spLocks noChangeArrowheads="1"/>
            </p:cNvSpPr>
            <p:nvPr/>
          </p:nvSpPr>
          <p:spPr bwMode="auto">
            <a:xfrm>
              <a:off x="2688" y="1560"/>
              <a:ext cx="248"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Object</a:t>
              </a:r>
              <a:endParaRPr lang="en-US" altLang="zh-CN" sz="1000" b="1" i="0">
                <a:ea typeface="宋体" pitchFamily="2" charset="-122"/>
              </a:endParaRPr>
            </a:p>
          </p:txBody>
        </p:sp>
        <p:sp>
          <p:nvSpPr>
            <p:cNvPr id="82978" name="Rectangle 10"/>
            <p:cNvSpPr>
              <a:spLocks noChangeArrowheads="1"/>
            </p:cNvSpPr>
            <p:nvPr/>
          </p:nvSpPr>
          <p:spPr bwMode="auto">
            <a:xfrm>
              <a:off x="2490" y="1679"/>
              <a:ext cx="63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Implementations</a:t>
              </a:r>
              <a:endParaRPr lang="en-US" altLang="zh-CN" sz="1000" b="1" i="0">
                <a:ea typeface="宋体" pitchFamily="2" charset="-122"/>
              </a:endParaRPr>
            </a:p>
          </p:txBody>
        </p:sp>
        <p:sp>
          <p:nvSpPr>
            <p:cNvPr id="82979" name="Rectangle 11"/>
            <p:cNvSpPr>
              <a:spLocks noChangeArrowheads="1"/>
            </p:cNvSpPr>
            <p:nvPr/>
          </p:nvSpPr>
          <p:spPr bwMode="auto">
            <a:xfrm>
              <a:off x="3261" y="1896"/>
              <a:ext cx="542" cy="431"/>
            </a:xfrm>
            <a:prstGeom prst="rect">
              <a:avLst/>
            </a:prstGeom>
            <a:solidFill>
              <a:srgbClr val="FFFFFF"/>
            </a:solidFill>
            <a:ln w="9525">
              <a:noFill/>
              <a:miter lim="800000"/>
              <a:headEnd/>
              <a:tailEnd/>
            </a:ln>
          </p:spPr>
          <p:txBody>
            <a:bodyPr/>
            <a:lstStyle/>
            <a:p>
              <a:endParaRPr lang="nl-NL"/>
            </a:p>
          </p:txBody>
        </p:sp>
        <p:sp>
          <p:nvSpPr>
            <p:cNvPr id="82980" name="Freeform 12"/>
            <p:cNvSpPr>
              <a:spLocks noEditPoints="1"/>
            </p:cNvSpPr>
            <p:nvPr/>
          </p:nvSpPr>
          <p:spPr bwMode="auto">
            <a:xfrm>
              <a:off x="3261" y="1896"/>
              <a:ext cx="542" cy="431"/>
            </a:xfrm>
            <a:custGeom>
              <a:avLst/>
              <a:gdLst>
                <a:gd name="T0" fmla="*/ 0 w 542"/>
                <a:gd name="T1" fmla="*/ 431 h 431"/>
                <a:gd name="T2" fmla="*/ 542 w 542"/>
                <a:gd name="T3" fmla="*/ 431 h 431"/>
                <a:gd name="T4" fmla="*/ 542 w 542"/>
                <a:gd name="T5" fmla="*/ 0 h 431"/>
                <a:gd name="T6" fmla="*/ 0 w 542"/>
                <a:gd name="T7" fmla="*/ 0 h 431"/>
                <a:gd name="T8" fmla="*/ 0 w 542"/>
                <a:gd name="T9" fmla="*/ 431 h 431"/>
                <a:gd name="T10" fmla="*/ 60 w 542"/>
                <a:gd name="T11" fmla="*/ 431 h 431"/>
                <a:gd name="T12" fmla="*/ 60 w 542"/>
                <a:gd name="T13" fmla="*/ 0 h 431"/>
                <a:gd name="T14" fmla="*/ 482 w 542"/>
                <a:gd name="T15" fmla="*/ 431 h 431"/>
                <a:gd name="T16" fmla="*/ 482 w 542"/>
                <a:gd name="T17" fmla="*/ 0 h 4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2"/>
                <a:gd name="T28" fmla="*/ 0 h 431"/>
                <a:gd name="T29" fmla="*/ 542 w 542"/>
                <a:gd name="T30" fmla="*/ 431 h 4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2" h="431">
                  <a:moveTo>
                    <a:pt x="0" y="431"/>
                  </a:moveTo>
                  <a:lnTo>
                    <a:pt x="542" y="431"/>
                  </a:lnTo>
                  <a:lnTo>
                    <a:pt x="542" y="0"/>
                  </a:lnTo>
                  <a:lnTo>
                    <a:pt x="0" y="0"/>
                  </a:lnTo>
                  <a:lnTo>
                    <a:pt x="0" y="431"/>
                  </a:lnTo>
                  <a:moveTo>
                    <a:pt x="60" y="431"/>
                  </a:moveTo>
                  <a:lnTo>
                    <a:pt x="60" y="0"/>
                  </a:lnTo>
                  <a:moveTo>
                    <a:pt x="482" y="431"/>
                  </a:moveTo>
                  <a:lnTo>
                    <a:pt x="482" y="0"/>
                  </a:lnTo>
                </a:path>
              </a:pathLst>
            </a:custGeom>
            <a:solidFill>
              <a:srgbClr val="FFCCCC"/>
            </a:solidFill>
            <a:ln w="3175" cap="rnd">
              <a:solidFill>
                <a:srgbClr val="000000"/>
              </a:solidFill>
              <a:round/>
              <a:headEnd/>
              <a:tailEnd/>
            </a:ln>
          </p:spPr>
          <p:txBody>
            <a:bodyPr/>
            <a:lstStyle/>
            <a:p>
              <a:endParaRPr lang="nl-NL"/>
            </a:p>
          </p:txBody>
        </p:sp>
        <p:sp>
          <p:nvSpPr>
            <p:cNvPr id="82981" name="Rectangle 13"/>
            <p:cNvSpPr>
              <a:spLocks noChangeArrowheads="1"/>
            </p:cNvSpPr>
            <p:nvPr/>
          </p:nvSpPr>
          <p:spPr bwMode="auto">
            <a:xfrm>
              <a:off x="3341" y="2001"/>
              <a:ext cx="377"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Language</a:t>
              </a:r>
              <a:endParaRPr lang="en-US" altLang="zh-CN" sz="1000" b="1" i="0">
                <a:ea typeface="宋体" pitchFamily="2" charset="-122"/>
              </a:endParaRPr>
            </a:p>
          </p:txBody>
        </p:sp>
        <p:sp>
          <p:nvSpPr>
            <p:cNvPr id="82982" name="Rectangle 14"/>
            <p:cNvSpPr>
              <a:spLocks noChangeArrowheads="1"/>
            </p:cNvSpPr>
            <p:nvPr/>
          </p:nvSpPr>
          <p:spPr bwMode="auto">
            <a:xfrm>
              <a:off x="3426" y="2115"/>
              <a:ext cx="213"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Tools</a:t>
              </a:r>
              <a:endParaRPr lang="en-US" altLang="zh-CN" sz="1000" b="1" i="0">
                <a:ea typeface="宋体" pitchFamily="2" charset="-122"/>
              </a:endParaRPr>
            </a:p>
          </p:txBody>
        </p:sp>
        <p:sp>
          <p:nvSpPr>
            <p:cNvPr id="82983" name="Freeform 15"/>
            <p:cNvSpPr>
              <a:spLocks/>
            </p:cNvSpPr>
            <p:nvPr/>
          </p:nvSpPr>
          <p:spPr bwMode="auto">
            <a:xfrm>
              <a:off x="2794" y="1807"/>
              <a:ext cx="435" cy="305"/>
            </a:xfrm>
            <a:custGeom>
              <a:avLst/>
              <a:gdLst>
                <a:gd name="T0" fmla="*/ 0 w 435"/>
                <a:gd name="T1" fmla="*/ 0 h 305"/>
                <a:gd name="T2" fmla="*/ 0 w 435"/>
                <a:gd name="T3" fmla="*/ 305 h 305"/>
                <a:gd name="T4" fmla="*/ 435 w 435"/>
                <a:gd name="T5" fmla="*/ 305 h 305"/>
                <a:gd name="T6" fmla="*/ 0 60000 65536"/>
                <a:gd name="T7" fmla="*/ 0 60000 65536"/>
                <a:gd name="T8" fmla="*/ 0 60000 65536"/>
                <a:gd name="T9" fmla="*/ 0 w 435"/>
                <a:gd name="T10" fmla="*/ 0 h 305"/>
                <a:gd name="T11" fmla="*/ 435 w 435"/>
                <a:gd name="T12" fmla="*/ 305 h 305"/>
              </a:gdLst>
              <a:ahLst/>
              <a:cxnLst>
                <a:cxn ang="T6">
                  <a:pos x="T0" y="T1"/>
                </a:cxn>
                <a:cxn ang="T7">
                  <a:pos x="T2" y="T3"/>
                </a:cxn>
                <a:cxn ang="T8">
                  <a:pos x="T4" y="T5"/>
                </a:cxn>
              </a:cxnLst>
              <a:rect l="T9" t="T10" r="T11" b="T12"/>
              <a:pathLst>
                <a:path w="435" h="305">
                  <a:moveTo>
                    <a:pt x="0" y="0"/>
                  </a:moveTo>
                  <a:lnTo>
                    <a:pt x="0" y="305"/>
                  </a:lnTo>
                  <a:lnTo>
                    <a:pt x="435" y="305"/>
                  </a:lnTo>
                </a:path>
              </a:pathLst>
            </a:custGeom>
            <a:noFill/>
            <a:ln w="3175" cap="rnd">
              <a:solidFill>
                <a:srgbClr val="000000"/>
              </a:solidFill>
              <a:round/>
              <a:headEnd/>
              <a:tailEnd/>
            </a:ln>
          </p:spPr>
          <p:txBody>
            <a:bodyPr/>
            <a:lstStyle/>
            <a:p>
              <a:endParaRPr lang="nl-NL"/>
            </a:p>
          </p:txBody>
        </p:sp>
        <p:sp>
          <p:nvSpPr>
            <p:cNvPr id="82984" name="Freeform 16"/>
            <p:cNvSpPr>
              <a:spLocks/>
            </p:cNvSpPr>
            <p:nvPr/>
          </p:nvSpPr>
          <p:spPr bwMode="auto">
            <a:xfrm>
              <a:off x="3224" y="2090"/>
              <a:ext cx="37" cy="44"/>
            </a:xfrm>
            <a:custGeom>
              <a:avLst/>
              <a:gdLst>
                <a:gd name="T0" fmla="*/ 0 w 37"/>
                <a:gd name="T1" fmla="*/ 0 h 44"/>
                <a:gd name="T2" fmla="*/ 37 w 37"/>
                <a:gd name="T3" fmla="*/ 22 h 44"/>
                <a:gd name="T4" fmla="*/ 0 w 37"/>
                <a:gd name="T5" fmla="*/ 44 h 44"/>
                <a:gd name="T6" fmla="*/ 0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0" y="0"/>
                  </a:moveTo>
                  <a:lnTo>
                    <a:pt x="37" y="22"/>
                  </a:lnTo>
                  <a:lnTo>
                    <a:pt x="0" y="44"/>
                  </a:lnTo>
                  <a:lnTo>
                    <a:pt x="0" y="0"/>
                  </a:lnTo>
                  <a:close/>
                </a:path>
              </a:pathLst>
            </a:custGeom>
            <a:solidFill>
              <a:srgbClr val="000000"/>
            </a:solidFill>
            <a:ln w="9525">
              <a:noFill/>
              <a:round/>
              <a:headEnd/>
              <a:tailEnd/>
            </a:ln>
          </p:spPr>
          <p:txBody>
            <a:bodyPr/>
            <a:lstStyle/>
            <a:p>
              <a:endParaRPr lang="nl-NL"/>
            </a:p>
          </p:txBody>
        </p:sp>
        <p:sp>
          <p:nvSpPr>
            <p:cNvPr id="82985" name="Freeform 17"/>
            <p:cNvSpPr>
              <a:spLocks/>
            </p:cNvSpPr>
            <p:nvPr/>
          </p:nvSpPr>
          <p:spPr bwMode="auto">
            <a:xfrm>
              <a:off x="2553" y="2112"/>
              <a:ext cx="676" cy="197"/>
            </a:xfrm>
            <a:custGeom>
              <a:avLst/>
              <a:gdLst>
                <a:gd name="T0" fmla="*/ 0 w 676"/>
                <a:gd name="T1" fmla="*/ 197 h 197"/>
                <a:gd name="T2" fmla="*/ 241 w 676"/>
                <a:gd name="T3" fmla="*/ 197 h 197"/>
                <a:gd name="T4" fmla="*/ 241 w 676"/>
                <a:gd name="T5" fmla="*/ 0 h 197"/>
                <a:gd name="T6" fmla="*/ 676 w 676"/>
                <a:gd name="T7" fmla="*/ 0 h 197"/>
                <a:gd name="T8" fmla="*/ 0 60000 65536"/>
                <a:gd name="T9" fmla="*/ 0 60000 65536"/>
                <a:gd name="T10" fmla="*/ 0 60000 65536"/>
                <a:gd name="T11" fmla="*/ 0 60000 65536"/>
                <a:gd name="T12" fmla="*/ 0 w 676"/>
                <a:gd name="T13" fmla="*/ 0 h 197"/>
                <a:gd name="T14" fmla="*/ 676 w 676"/>
                <a:gd name="T15" fmla="*/ 197 h 197"/>
              </a:gdLst>
              <a:ahLst/>
              <a:cxnLst>
                <a:cxn ang="T8">
                  <a:pos x="T0" y="T1"/>
                </a:cxn>
                <a:cxn ang="T9">
                  <a:pos x="T2" y="T3"/>
                </a:cxn>
                <a:cxn ang="T10">
                  <a:pos x="T4" y="T5"/>
                </a:cxn>
                <a:cxn ang="T11">
                  <a:pos x="T6" y="T7"/>
                </a:cxn>
              </a:cxnLst>
              <a:rect l="T12" t="T13" r="T14" b="T15"/>
              <a:pathLst>
                <a:path w="676" h="197">
                  <a:moveTo>
                    <a:pt x="0" y="197"/>
                  </a:moveTo>
                  <a:lnTo>
                    <a:pt x="241" y="197"/>
                  </a:lnTo>
                  <a:lnTo>
                    <a:pt x="241" y="0"/>
                  </a:lnTo>
                  <a:lnTo>
                    <a:pt x="676" y="0"/>
                  </a:lnTo>
                </a:path>
              </a:pathLst>
            </a:custGeom>
            <a:noFill/>
            <a:ln w="3175" cap="rnd">
              <a:solidFill>
                <a:srgbClr val="000000"/>
              </a:solidFill>
              <a:round/>
              <a:headEnd/>
              <a:tailEnd/>
            </a:ln>
          </p:spPr>
          <p:txBody>
            <a:bodyPr/>
            <a:lstStyle/>
            <a:p>
              <a:endParaRPr lang="nl-NL"/>
            </a:p>
          </p:txBody>
        </p:sp>
        <p:sp>
          <p:nvSpPr>
            <p:cNvPr id="82986" name="Freeform 18"/>
            <p:cNvSpPr>
              <a:spLocks/>
            </p:cNvSpPr>
            <p:nvPr/>
          </p:nvSpPr>
          <p:spPr bwMode="auto">
            <a:xfrm>
              <a:off x="3224" y="2090"/>
              <a:ext cx="37" cy="44"/>
            </a:xfrm>
            <a:custGeom>
              <a:avLst/>
              <a:gdLst>
                <a:gd name="T0" fmla="*/ 0 w 37"/>
                <a:gd name="T1" fmla="*/ 0 h 44"/>
                <a:gd name="T2" fmla="*/ 37 w 37"/>
                <a:gd name="T3" fmla="*/ 22 h 44"/>
                <a:gd name="T4" fmla="*/ 0 w 37"/>
                <a:gd name="T5" fmla="*/ 44 h 44"/>
                <a:gd name="T6" fmla="*/ 0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0" y="0"/>
                  </a:moveTo>
                  <a:lnTo>
                    <a:pt x="37" y="22"/>
                  </a:lnTo>
                  <a:lnTo>
                    <a:pt x="0" y="44"/>
                  </a:lnTo>
                  <a:lnTo>
                    <a:pt x="0" y="0"/>
                  </a:lnTo>
                  <a:close/>
                </a:path>
              </a:pathLst>
            </a:custGeom>
            <a:solidFill>
              <a:srgbClr val="000000"/>
            </a:solidFill>
            <a:ln w="9525">
              <a:noFill/>
              <a:round/>
              <a:headEnd/>
              <a:tailEnd/>
            </a:ln>
          </p:spPr>
          <p:txBody>
            <a:bodyPr/>
            <a:lstStyle/>
            <a:p>
              <a:endParaRPr lang="nl-NL"/>
            </a:p>
          </p:txBody>
        </p:sp>
        <p:sp>
          <p:nvSpPr>
            <p:cNvPr id="82987" name="Freeform 19"/>
            <p:cNvSpPr>
              <a:spLocks/>
            </p:cNvSpPr>
            <p:nvPr/>
          </p:nvSpPr>
          <p:spPr bwMode="auto">
            <a:xfrm>
              <a:off x="3276" y="2417"/>
              <a:ext cx="557" cy="429"/>
            </a:xfrm>
            <a:custGeom>
              <a:avLst/>
              <a:gdLst>
                <a:gd name="T0" fmla="*/ 0 w 1777"/>
                <a:gd name="T1" fmla="*/ 0 h 1153"/>
                <a:gd name="T2" fmla="*/ 0 w 1777"/>
                <a:gd name="T3" fmla="*/ 0 h 1153"/>
                <a:gd name="T4" fmla="*/ 0 w 1777"/>
                <a:gd name="T5" fmla="*/ 0 h 1153"/>
                <a:gd name="T6" fmla="*/ 0 w 1777"/>
                <a:gd name="T7" fmla="*/ 0 h 1153"/>
                <a:gd name="T8" fmla="*/ 0 w 1777"/>
                <a:gd name="T9" fmla="*/ 0 h 1153"/>
                <a:gd name="T10" fmla="*/ 0 w 1777"/>
                <a:gd name="T11" fmla="*/ 0 h 1153"/>
                <a:gd name="T12" fmla="*/ 0 60000 65536"/>
                <a:gd name="T13" fmla="*/ 0 60000 65536"/>
                <a:gd name="T14" fmla="*/ 0 60000 65536"/>
                <a:gd name="T15" fmla="*/ 0 60000 65536"/>
                <a:gd name="T16" fmla="*/ 0 60000 65536"/>
                <a:gd name="T17" fmla="*/ 0 60000 65536"/>
                <a:gd name="T18" fmla="*/ 0 w 1777"/>
                <a:gd name="T19" fmla="*/ 0 h 1153"/>
                <a:gd name="T20" fmla="*/ 1777 w 1777"/>
                <a:gd name="T21" fmla="*/ 1153 h 1153"/>
              </a:gdLst>
              <a:ahLst/>
              <a:cxnLst>
                <a:cxn ang="T12">
                  <a:pos x="T0" y="T1"/>
                </a:cxn>
                <a:cxn ang="T13">
                  <a:pos x="T2" y="T3"/>
                </a:cxn>
                <a:cxn ang="T14">
                  <a:pos x="T4" y="T5"/>
                </a:cxn>
                <a:cxn ang="T15">
                  <a:pos x="T6" y="T7"/>
                </a:cxn>
                <a:cxn ang="T16">
                  <a:pos x="T8" y="T9"/>
                </a:cxn>
                <a:cxn ang="T17">
                  <a:pos x="T10" y="T11"/>
                </a:cxn>
              </a:cxnLst>
              <a:rect l="T18" t="T19" r="T20" b="T21"/>
              <a:pathLst>
                <a:path w="1777" h="1153">
                  <a:moveTo>
                    <a:pt x="192" y="0"/>
                  </a:moveTo>
                  <a:lnTo>
                    <a:pt x="1585" y="0"/>
                  </a:lnTo>
                  <a:cubicBezTo>
                    <a:pt x="1777" y="360"/>
                    <a:pt x="1777" y="793"/>
                    <a:pt x="1585" y="1153"/>
                  </a:cubicBezTo>
                  <a:lnTo>
                    <a:pt x="192" y="1153"/>
                  </a:lnTo>
                  <a:cubicBezTo>
                    <a:pt x="0" y="793"/>
                    <a:pt x="0" y="360"/>
                    <a:pt x="192" y="0"/>
                  </a:cubicBezTo>
                  <a:close/>
                </a:path>
              </a:pathLst>
            </a:custGeom>
            <a:solidFill>
              <a:srgbClr val="FFFFFF"/>
            </a:solidFill>
            <a:ln w="0">
              <a:solidFill>
                <a:srgbClr val="000000"/>
              </a:solidFill>
              <a:round/>
              <a:headEnd/>
              <a:tailEnd/>
            </a:ln>
          </p:spPr>
          <p:txBody>
            <a:bodyPr/>
            <a:lstStyle/>
            <a:p>
              <a:endParaRPr lang="nl-NL"/>
            </a:p>
          </p:txBody>
        </p:sp>
        <p:sp>
          <p:nvSpPr>
            <p:cNvPr id="82988" name="Freeform 20"/>
            <p:cNvSpPr>
              <a:spLocks noEditPoints="1"/>
            </p:cNvSpPr>
            <p:nvPr/>
          </p:nvSpPr>
          <p:spPr bwMode="auto">
            <a:xfrm>
              <a:off x="3276" y="2417"/>
              <a:ext cx="557" cy="429"/>
            </a:xfrm>
            <a:custGeom>
              <a:avLst/>
              <a:gdLst>
                <a:gd name="T0" fmla="*/ 0 w 1777"/>
                <a:gd name="T1" fmla="*/ 0 h 1153"/>
                <a:gd name="T2" fmla="*/ 0 w 1777"/>
                <a:gd name="T3" fmla="*/ 0 h 1153"/>
                <a:gd name="T4" fmla="*/ 0 w 1777"/>
                <a:gd name="T5" fmla="*/ 0 h 1153"/>
                <a:gd name="T6" fmla="*/ 0 w 1777"/>
                <a:gd name="T7" fmla="*/ 0 h 1153"/>
                <a:gd name="T8" fmla="*/ 0 w 1777"/>
                <a:gd name="T9" fmla="*/ 0 h 1153"/>
                <a:gd name="T10" fmla="*/ 0 w 1777"/>
                <a:gd name="T11" fmla="*/ 0 h 1153"/>
                <a:gd name="T12" fmla="*/ 0 w 1777"/>
                <a:gd name="T13" fmla="*/ 0 h 1153"/>
                <a:gd name="T14" fmla="*/ 0 w 1777"/>
                <a:gd name="T15" fmla="*/ 0 h 1153"/>
                <a:gd name="T16" fmla="*/ 0 60000 65536"/>
                <a:gd name="T17" fmla="*/ 0 60000 65536"/>
                <a:gd name="T18" fmla="*/ 0 60000 65536"/>
                <a:gd name="T19" fmla="*/ 0 60000 65536"/>
                <a:gd name="T20" fmla="*/ 0 60000 65536"/>
                <a:gd name="T21" fmla="*/ 0 60000 65536"/>
                <a:gd name="T22" fmla="*/ 0 60000 65536"/>
                <a:gd name="T23" fmla="*/ 0 60000 65536"/>
                <a:gd name="T24" fmla="*/ 0 w 1777"/>
                <a:gd name="T25" fmla="*/ 0 h 1153"/>
                <a:gd name="T26" fmla="*/ 1777 w 1777"/>
                <a:gd name="T27" fmla="*/ 1153 h 11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7" h="1153">
                  <a:moveTo>
                    <a:pt x="192" y="0"/>
                  </a:moveTo>
                  <a:lnTo>
                    <a:pt x="1585" y="0"/>
                  </a:lnTo>
                  <a:cubicBezTo>
                    <a:pt x="1777" y="360"/>
                    <a:pt x="1777" y="793"/>
                    <a:pt x="1585" y="1153"/>
                  </a:cubicBezTo>
                  <a:lnTo>
                    <a:pt x="192" y="1153"/>
                  </a:lnTo>
                  <a:cubicBezTo>
                    <a:pt x="0" y="793"/>
                    <a:pt x="0" y="360"/>
                    <a:pt x="192" y="0"/>
                  </a:cubicBezTo>
                  <a:moveTo>
                    <a:pt x="1585" y="0"/>
                  </a:moveTo>
                  <a:cubicBezTo>
                    <a:pt x="1393" y="360"/>
                    <a:pt x="1393" y="793"/>
                    <a:pt x="1585" y="1153"/>
                  </a:cubicBezTo>
                </a:path>
              </a:pathLst>
            </a:custGeom>
            <a:solidFill>
              <a:srgbClr val="EAEAEA"/>
            </a:solidFill>
            <a:ln w="3175" cap="rnd">
              <a:solidFill>
                <a:srgbClr val="000000"/>
              </a:solidFill>
              <a:round/>
              <a:headEnd/>
              <a:tailEnd/>
            </a:ln>
          </p:spPr>
          <p:txBody>
            <a:bodyPr/>
            <a:lstStyle/>
            <a:p>
              <a:endParaRPr lang="nl-NL"/>
            </a:p>
          </p:txBody>
        </p:sp>
        <p:sp>
          <p:nvSpPr>
            <p:cNvPr id="82989" name="Rectangle 21"/>
            <p:cNvSpPr>
              <a:spLocks noChangeArrowheads="1"/>
            </p:cNvSpPr>
            <p:nvPr/>
          </p:nvSpPr>
          <p:spPr bwMode="auto">
            <a:xfrm>
              <a:off x="3344" y="2574"/>
              <a:ext cx="336"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Libraries</a:t>
              </a:r>
              <a:endParaRPr lang="en-US" altLang="zh-CN" sz="1000" b="1" i="0">
                <a:ea typeface="宋体" pitchFamily="2" charset="-122"/>
              </a:endParaRPr>
            </a:p>
          </p:txBody>
        </p:sp>
        <p:sp>
          <p:nvSpPr>
            <p:cNvPr id="82990" name="Line 22"/>
            <p:cNvSpPr>
              <a:spLocks noChangeShapeType="1"/>
            </p:cNvSpPr>
            <p:nvPr/>
          </p:nvSpPr>
          <p:spPr bwMode="auto">
            <a:xfrm>
              <a:off x="3532" y="2327"/>
              <a:ext cx="1" cy="51"/>
            </a:xfrm>
            <a:prstGeom prst="line">
              <a:avLst/>
            </a:prstGeom>
            <a:noFill/>
            <a:ln w="3175" cap="rnd">
              <a:solidFill>
                <a:srgbClr val="000000"/>
              </a:solidFill>
              <a:round/>
              <a:headEnd/>
              <a:tailEnd/>
            </a:ln>
          </p:spPr>
          <p:txBody>
            <a:bodyPr/>
            <a:lstStyle/>
            <a:p>
              <a:endParaRPr lang="nl-NL"/>
            </a:p>
          </p:txBody>
        </p:sp>
        <p:sp>
          <p:nvSpPr>
            <p:cNvPr id="82991" name="Freeform 23"/>
            <p:cNvSpPr>
              <a:spLocks/>
            </p:cNvSpPr>
            <p:nvPr/>
          </p:nvSpPr>
          <p:spPr bwMode="auto">
            <a:xfrm>
              <a:off x="3513" y="2373"/>
              <a:ext cx="37" cy="44"/>
            </a:xfrm>
            <a:custGeom>
              <a:avLst/>
              <a:gdLst>
                <a:gd name="T0" fmla="*/ 37 w 37"/>
                <a:gd name="T1" fmla="*/ 0 h 44"/>
                <a:gd name="T2" fmla="*/ 19 w 37"/>
                <a:gd name="T3" fmla="*/ 44 h 44"/>
                <a:gd name="T4" fmla="*/ 0 w 37"/>
                <a:gd name="T5" fmla="*/ 0 h 44"/>
                <a:gd name="T6" fmla="*/ 37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37" y="0"/>
                  </a:moveTo>
                  <a:lnTo>
                    <a:pt x="19" y="44"/>
                  </a:lnTo>
                  <a:lnTo>
                    <a:pt x="0" y="0"/>
                  </a:lnTo>
                  <a:lnTo>
                    <a:pt x="37" y="0"/>
                  </a:lnTo>
                  <a:close/>
                </a:path>
              </a:pathLst>
            </a:custGeom>
            <a:solidFill>
              <a:srgbClr val="000000"/>
            </a:solidFill>
            <a:ln w="9525">
              <a:noFill/>
              <a:round/>
              <a:headEnd/>
              <a:tailEnd/>
            </a:ln>
          </p:spPr>
          <p:txBody>
            <a:bodyPr/>
            <a:lstStyle/>
            <a:p>
              <a:endParaRPr lang="nl-NL"/>
            </a:p>
          </p:txBody>
        </p:sp>
        <p:sp>
          <p:nvSpPr>
            <p:cNvPr id="82992" name="Freeform 24"/>
            <p:cNvSpPr>
              <a:spLocks/>
            </p:cNvSpPr>
            <p:nvPr/>
          </p:nvSpPr>
          <p:spPr bwMode="auto">
            <a:xfrm>
              <a:off x="3140" y="2237"/>
              <a:ext cx="151" cy="394"/>
            </a:xfrm>
            <a:custGeom>
              <a:avLst/>
              <a:gdLst>
                <a:gd name="T0" fmla="*/ 151 w 151"/>
                <a:gd name="T1" fmla="*/ 394 h 394"/>
                <a:gd name="T2" fmla="*/ 0 w 151"/>
                <a:gd name="T3" fmla="*/ 394 h 394"/>
                <a:gd name="T4" fmla="*/ 0 w 151"/>
                <a:gd name="T5" fmla="*/ 0 h 394"/>
                <a:gd name="T6" fmla="*/ 89 w 151"/>
                <a:gd name="T7" fmla="*/ 0 h 394"/>
                <a:gd name="T8" fmla="*/ 0 60000 65536"/>
                <a:gd name="T9" fmla="*/ 0 60000 65536"/>
                <a:gd name="T10" fmla="*/ 0 60000 65536"/>
                <a:gd name="T11" fmla="*/ 0 60000 65536"/>
                <a:gd name="T12" fmla="*/ 0 w 151"/>
                <a:gd name="T13" fmla="*/ 0 h 394"/>
                <a:gd name="T14" fmla="*/ 151 w 151"/>
                <a:gd name="T15" fmla="*/ 394 h 394"/>
              </a:gdLst>
              <a:ahLst/>
              <a:cxnLst>
                <a:cxn ang="T8">
                  <a:pos x="T0" y="T1"/>
                </a:cxn>
                <a:cxn ang="T9">
                  <a:pos x="T2" y="T3"/>
                </a:cxn>
                <a:cxn ang="T10">
                  <a:pos x="T4" y="T5"/>
                </a:cxn>
                <a:cxn ang="T11">
                  <a:pos x="T6" y="T7"/>
                </a:cxn>
              </a:cxnLst>
              <a:rect l="T12" t="T13" r="T14" b="T15"/>
              <a:pathLst>
                <a:path w="151" h="394">
                  <a:moveTo>
                    <a:pt x="151" y="394"/>
                  </a:moveTo>
                  <a:lnTo>
                    <a:pt x="0" y="394"/>
                  </a:lnTo>
                  <a:lnTo>
                    <a:pt x="0" y="0"/>
                  </a:lnTo>
                  <a:lnTo>
                    <a:pt x="89" y="0"/>
                  </a:lnTo>
                </a:path>
              </a:pathLst>
            </a:custGeom>
            <a:noFill/>
            <a:ln w="3175" cap="rnd">
              <a:solidFill>
                <a:srgbClr val="000000"/>
              </a:solidFill>
              <a:round/>
              <a:headEnd/>
              <a:tailEnd/>
            </a:ln>
          </p:spPr>
          <p:txBody>
            <a:bodyPr/>
            <a:lstStyle/>
            <a:p>
              <a:endParaRPr lang="nl-NL"/>
            </a:p>
          </p:txBody>
        </p:sp>
        <p:sp>
          <p:nvSpPr>
            <p:cNvPr id="82993" name="Freeform 25"/>
            <p:cNvSpPr>
              <a:spLocks/>
            </p:cNvSpPr>
            <p:nvPr/>
          </p:nvSpPr>
          <p:spPr bwMode="auto">
            <a:xfrm>
              <a:off x="3224" y="2215"/>
              <a:ext cx="37" cy="44"/>
            </a:xfrm>
            <a:custGeom>
              <a:avLst/>
              <a:gdLst>
                <a:gd name="T0" fmla="*/ 0 w 37"/>
                <a:gd name="T1" fmla="*/ 0 h 44"/>
                <a:gd name="T2" fmla="*/ 37 w 37"/>
                <a:gd name="T3" fmla="*/ 22 h 44"/>
                <a:gd name="T4" fmla="*/ 0 w 37"/>
                <a:gd name="T5" fmla="*/ 44 h 44"/>
                <a:gd name="T6" fmla="*/ 0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0" y="0"/>
                  </a:moveTo>
                  <a:lnTo>
                    <a:pt x="37" y="22"/>
                  </a:lnTo>
                  <a:lnTo>
                    <a:pt x="0" y="44"/>
                  </a:lnTo>
                  <a:lnTo>
                    <a:pt x="0" y="0"/>
                  </a:lnTo>
                  <a:close/>
                </a:path>
              </a:pathLst>
            </a:custGeom>
            <a:solidFill>
              <a:srgbClr val="000000"/>
            </a:solidFill>
            <a:ln w="9525">
              <a:noFill/>
              <a:round/>
              <a:headEnd/>
              <a:tailEnd/>
            </a:ln>
          </p:spPr>
          <p:txBody>
            <a:bodyPr/>
            <a:lstStyle/>
            <a:p>
              <a:endParaRPr lang="nl-NL"/>
            </a:p>
          </p:txBody>
        </p:sp>
        <p:sp>
          <p:nvSpPr>
            <p:cNvPr id="82994" name="Line 26"/>
            <p:cNvSpPr>
              <a:spLocks noChangeShapeType="1"/>
            </p:cNvSpPr>
            <p:nvPr/>
          </p:nvSpPr>
          <p:spPr bwMode="auto">
            <a:xfrm>
              <a:off x="3803" y="2112"/>
              <a:ext cx="66" cy="1"/>
            </a:xfrm>
            <a:prstGeom prst="line">
              <a:avLst/>
            </a:prstGeom>
            <a:noFill/>
            <a:ln w="3175" cap="rnd">
              <a:solidFill>
                <a:srgbClr val="000000"/>
              </a:solidFill>
              <a:round/>
              <a:headEnd/>
              <a:tailEnd/>
            </a:ln>
          </p:spPr>
          <p:txBody>
            <a:bodyPr/>
            <a:lstStyle/>
            <a:p>
              <a:endParaRPr lang="nl-NL"/>
            </a:p>
          </p:txBody>
        </p:sp>
        <p:sp>
          <p:nvSpPr>
            <p:cNvPr id="82995" name="Freeform 27"/>
            <p:cNvSpPr>
              <a:spLocks/>
            </p:cNvSpPr>
            <p:nvPr/>
          </p:nvSpPr>
          <p:spPr bwMode="auto">
            <a:xfrm>
              <a:off x="3864" y="2090"/>
              <a:ext cx="37" cy="44"/>
            </a:xfrm>
            <a:custGeom>
              <a:avLst/>
              <a:gdLst>
                <a:gd name="T0" fmla="*/ 0 w 37"/>
                <a:gd name="T1" fmla="*/ 0 h 44"/>
                <a:gd name="T2" fmla="*/ 37 w 37"/>
                <a:gd name="T3" fmla="*/ 22 h 44"/>
                <a:gd name="T4" fmla="*/ 0 w 37"/>
                <a:gd name="T5" fmla="*/ 44 h 44"/>
                <a:gd name="T6" fmla="*/ 0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0" y="0"/>
                  </a:moveTo>
                  <a:lnTo>
                    <a:pt x="37" y="22"/>
                  </a:lnTo>
                  <a:lnTo>
                    <a:pt x="0" y="44"/>
                  </a:lnTo>
                  <a:lnTo>
                    <a:pt x="0" y="0"/>
                  </a:lnTo>
                  <a:close/>
                </a:path>
              </a:pathLst>
            </a:custGeom>
            <a:solidFill>
              <a:srgbClr val="000000"/>
            </a:solidFill>
            <a:ln w="9525">
              <a:noFill/>
              <a:round/>
              <a:headEnd/>
              <a:tailEnd/>
            </a:ln>
          </p:spPr>
          <p:txBody>
            <a:bodyPr/>
            <a:lstStyle/>
            <a:p>
              <a:endParaRPr lang="nl-NL"/>
            </a:p>
          </p:txBody>
        </p:sp>
        <p:sp>
          <p:nvSpPr>
            <p:cNvPr id="82996" name="Freeform 28"/>
            <p:cNvSpPr>
              <a:spLocks/>
            </p:cNvSpPr>
            <p:nvPr/>
          </p:nvSpPr>
          <p:spPr bwMode="auto">
            <a:xfrm>
              <a:off x="3216" y="1448"/>
              <a:ext cx="632" cy="359"/>
            </a:xfrm>
            <a:custGeom>
              <a:avLst/>
              <a:gdLst>
                <a:gd name="T0" fmla="*/ 0 w 632"/>
                <a:gd name="T1" fmla="*/ 359 h 359"/>
                <a:gd name="T2" fmla="*/ 632 w 632"/>
                <a:gd name="T3" fmla="*/ 359 h 359"/>
                <a:gd name="T4" fmla="*/ 632 w 632"/>
                <a:gd name="T5" fmla="*/ 0 h 359"/>
                <a:gd name="T6" fmla="*/ 0 w 632"/>
                <a:gd name="T7" fmla="*/ 144 h 359"/>
                <a:gd name="T8" fmla="*/ 0 w 632"/>
                <a:gd name="T9" fmla="*/ 359 h 359"/>
                <a:gd name="T10" fmla="*/ 0 60000 65536"/>
                <a:gd name="T11" fmla="*/ 0 60000 65536"/>
                <a:gd name="T12" fmla="*/ 0 60000 65536"/>
                <a:gd name="T13" fmla="*/ 0 60000 65536"/>
                <a:gd name="T14" fmla="*/ 0 60000 65536"/>
                <a:gd name="T15" fmla="*/ 0 w 632"/>
                <a:gd name="T16" fmla="*/ 0 h 359"/>
                <a:gd name="T17" fmla="*/ 632 w 632"/>
                <a:gd name="T18" fmla="*/ 359 h 359"/>
              </a:gdLst>
              <a:ahLst/>
              <a:cxnLst>
                <a:cxn ang="T10">
                  <a:pos x="T0" y="T1"/>
                </a:cxn>
                <a:cxn ang="T11">
                  <a:pos x="T2" y="T3"/>
                </a:cxn>
                <a:cxn ang="T12">
                  <a:pos x="T4" y="T5"/>
                </a:cxn>
                <a:cxn ang="T13">
                  <a:pos x="T6" y="T7"/>
                </a:cxn>
                <a:cxn ang="T14">
                  <a:pos x="T8" y="T9"/>
                </a:cxn>
              </a:cxnLst>
              <a:rect l="T15" t="T16" r="T17" b="T18"/>
              <a:pathLst>
                <a:path w="632" h="359">
                  <a:moveTo>
                    <a:pt x="0" y="359"/>
                  </a:moveTo>
                  <a:lnTo>
                    <a:pt x="632" y="359"/>
                  </a:lnTo>
                  <a:lnTo>
                    <a:pt x="632" y="0"/>
                  </a:lnTo>
                  <a:lnTo>
                    <a:pt x="0" y="144"/>
                  </a:lnTo>
                  <a:lnTo>
                    <a:pt x="0" y="359"/>
                  </a:lnTo>
                  <a:close/>
                </a:path>
              </a:pathLst>
            </a:custGeom>
            <a:solidFill>
              <a:srgbClr val="FFFFFF"/>
            </a:solidFill>
            <a:ln w="9525">
              <a:noFill/>
              <a:round/>
              <a:headEnd/>
              <a:tailEnd/>
            </a:ln>
          </p:spPr>
          <p:txBody>
            <a:bodyPr/>
            <a:lstStyle/>
            <a:p>
              <a:endParaRPr lang="nl-NL"/>
            </a:p>
          </p:txBody>
        </p:sp>
        <p:sp>
          <p:nvSpPr>
            <p:cNvPr id="82997" name="Freeform 29"/>
            <p:cNvSpPr>
              <a:spLocks/>
            </p:cNvSpPr>
            <p:nvPr/>
          </p:nvSpPr>
          <p:spPr bwMode="auto">
            <a:xfrm>
              <a:off x="3216" y="1448"/>
              <a:ext cx="675" cy="359"/>
            </a:xfrm>
            <a:custGeom>
              <a:avLst/>
              <a:gdLst>
                <a:gd name="T0" fmla="*/ 0 w 632"/>
                <a:gd name="T1" fmla="*/ 359 h 359"/>
                <a:gd name="T2" fmla="*/ 2689 w 632"/>
                <a:gd name="T3" fmla="*/ 359 h 359"/>
                <a:gd name="T4" fmla="*/ 2689 w 632"/>
                <a:gd name="T5" fmla="*/ 0 h 359"/>
                <a:gd name="T6" fmla="*/ 0 w 632"/>
                <a:gd name="T7" fmla="*/ 144 h 359"/>
                <a:gd name="T8" fmla="*/ 0 w 632"/>
                <a:gd name="T9" fmla="*/ 359 h 359"/>
                <a:gd name="T10" fmla="*/ 0 60000 65536"/>
                <a:gd name="T11" fmla="*/ 0 60000 65536"/>
                <a:gd name="T12" fmla="*/ 0 60000 65536"/>
                <a:gd name="T13" fmla="*/ 0 60000 65536"/>
                <a:gd name="T14" fmla="*/ 0 60000 65536"/>
                <a:gd name="T15" fmla="*/ 0 w 632"/>
                <a:gd name="T16" fmla="*/ 0 h 359"/>
                <a:gd name="T17" fmla="*/ 632 w 632"/>
                <a:gd name="T18" fmla="*/ 359 h 359"/>
              </a:gdLst>
              <a:ahLst/>
              <a:cxnLst>
                <a:cxn ang="T10">
                  <a:pos x="T0" y="T1"/>
                </a:cxn>
                <a:cxn ang="T11">
                  <a:pos x="T2" y="T3"/>
                </a:cxn>
                <a:cxn ang="T12">
                  <a:pos x="T4" y="T5"/>
                </a:cxn>
                <a:cxn ang="T13">
                  <a:pos x="T6" y="T7"/>
                </a:cxn>
                <a:cxn ang="T14">
                  <a:pos x="T8" y="T9"/>
                </a:cxn>
              </a:cxnLst>
              <a:rect l="T15" t="T16" r="T17" b="T18"/>
              <a:pathLst>
                <a:path w="632" h="359">
                  <a:moveTo>
                    <a:pt x="0" y="359"/>
                  </a:moveTo>
                  <a:lnTo>
                    <a:pt x="632" y="359"/>
                  </a:lnTo>
                  <a:lnTo>
                    <a:pt x="632" y="0"/>
                  </a:lnTo>
                  <a:lnTo>
                    <a:pt x="0" y="144"/>
                  </a:lnTo>
                  <a:lnTo>
                    <a:pt x="0" y="359"/>
                  </a:lnTo>
                  <a:close/>
                </a:path>
              </a:pathLst>
            </a:custGeom>
            <a:solidFill>
              <a:srgbClr val="D9FFFF"/>
            </a:solidFill>
            <a:ln w="3175" cap="rnd">
              <a:solidFill>
                <a:srgbClr val="000000"/>
              </a:solidFill>
              <a:round/>
              <a:headEnd/>
              <a:tailEnd/>
            </a:ln>
          </p:spPr>
          <p:txBody>
            <a:bodyPr/>
            <a:lstStyle/>
            <a:p>
              <a:endParaRPr lang="nl-NL"/>
            </a:p>
          </p:txBody>
        </p:sp>
        <p:sp>
          <p:nvSpPr>
            <p:cNvPr id="82998" name="Rectangle 30"/>
            <p:cNvSpPr>
              <a:spLocks noChangeArrowheads="1"/>
            </p:cNvSpPr>
            <p:nvPr/>
          </p:nvSpPr>
          <p:spPr bwMode="auto">
            <a:xfrm>
              <a:off x="3402" y="1560"/>
              <a:ext cx="293"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zh-CN" altLang="en-US" sz="1000" b="1" i="0">
                  <a:solidFill>
                    <a:srgbClr val="000000"/>
                  </a:solidFill>
                  <a:ea typeface="宋体" pitchFamily="2" charset="-122"/>
                </a:rPr>
                <a:t>“</a:t>
              </a:r>
              <a:r>
                <a:rPr lang="en-US" altLang="zh-CN" sz="1000" b="1" i="0">
                  <a:solidFill>
                    <a:srgbClr val="000000"/>
                  </a:solidFill>
                  <a:ea typeface="宋体" pitchFamily="2" charset="-122"/>
                </a:rPr>
                <a:t>Other”</a:t>
              </a:r>
              <a:endParaRPr lang="en-US" altLang="zh-CN" sz="1000" b="1" i="0">
                <a:ea typeface="宋体" pitchFamily="2" charset="-122"/>
              </a:endParaRPr>
            </a:p>
          </p:txBody>
        </p:sp>
        <p:sp>
          <p:nvSpPr>
            <p:cNvPr id="82999" name="Rectangle 31"/>
            <p:cNvSpPr>
              <a:spLocks noChangeArrowheads="1"/>
            </p:cNvSpPr>
            <p:nvPr/>
          </p:nvSpPr>
          <p:spPr bwMode="auto">
            <a:xfrm>
              <a:off x="3228" y="1679"/>
              <a:ext cx="634"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Implementations</a:t>
              </a:r>
              <a:endParaRPr lang="en-US" altLang="zh-CN" sz="1000" b="1" i="0">
                <a:ea typeface="宋体" pitchFamily="2" charset="-122"/>
              </a:endParaRPr>
            </a:p>
          </p:txBody>
        </p:sp>
        <p:sp>
          <p:nvSpPr>
            <p:cNvPr id="83000" name="Line 32"/>
            <p:cNvSpPr>
              <a:spLocks noChangeShapeType="1"/>
            </p:cNvSpPr>
            <p:nvPr/>
          </p:nvSpPr>
          <p:spPr bwMode="auto">
            <a:xfrm>
              <a:off x="3532" y="1807"/>
              <a:ext cx="1" cy="51"/>
            </a:xfrm>
            <a:prstGeom prst="line">
              <a:avLst/>
            </a:prstGeom>
            <a:noFill/>
            <a:ln w="3175" cap="rnd">
              <a:solidFill>
                <a:srgbClr val="000000"/>
              </a:solidFill>
              <a:round/>
              <a:headEnd/>
              <a:tailEnd/>
            </a:ln>
          </p:spPr>
          <p:txBody>
            <a:bodyPr/>
            <a:lstStyle/>
            <a:p>
              <a:endParaRPr lang="nl-NL"/>
            </a:p>
          </p:txBody>
        </p:sp>
        <p:sp>
          <p:nvSpPr>
            <p:cNvPr id="83001" name="Freeform 33"/>
            <p:cNvSpPr>
              <a:spLocks/>
            </p:cNvSpPr>
            <p:nvPr/>
          </p:nvSpPr>
          <p:spPr bwMode="auto">
            <a:xfrm>
              <a:off x="3513" y="1852"/>
              <a:ext cx="37" cy="44"/>
            </a:xfrm>
            <a:custGeom>
              <a:avLst/>
              <a:gdLst>
                <a:gd name="T0" fmla="*/ 37 w 37"/>
                <a:gd name="T1" fmla="*/ 0 h 44"/>
                <a:gd name="T2" fmla="*/ 19 w 37"/>
                <a:gd name="T3" fmla="*/ 44 h 44"/>
                <a:gd name="T4" fmla="*/ 0 w 37"/>
                <a:gd name="T5" fmla="*/ 0 h 44"/>
                <a:gd name="T6" fmla="*/ 37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37" y="0"/>
                  </a:moveTo>
                  <a:lnTo>
                    <a:pt x="19" y="44"/>
                  </a:lnTo>
                  <a:lnTo>
                    <a:pt x="0" y="0"/>
                  </a:lnTo>
                  <a:lnTo>
                    <a:pt x="37" y="0"/>
                  </a:lnTo>
                  <a:close/>
                </a:path>
              </a:pathLst>
            </a:custGeom>
            <a:solidFill>
              <a:srgbClr val="000000"/>
            </a:solidFill>
            <a:ln w="9525">
              <a:noFill/>
              <a:round/>
              <a:headEnd/>
              <a:tailEnd/>
            </a:ln>
          </p:spPr>
          <p:txBody>
            <a:bodyPr/>
            <a:lstStyle/>
            <a:p>
              <a:endParaRPr lang="nl-NL"/>
            </a:p>
          </p:txBody>
        </p:sp>
        <p:sp>
          <p:nvSpPr>
            <p:cNvPr id="83002" name="Rectangle 34"/>
            <p:cNvSpPr>
              <a:spLocks noChangeArrowheads="1"/>
            </p:cNvSpPr>
            <p:nvPr/>
          </p:nvSpPr>
          <p:spPr bwMode="auto">
            <a:xfrm>
              <a:off x="3901" y="1896"/>
              <a:ext cx="618" cy="431"/>
            </a:xfrm>
            <a:prstGeom prst="rect">
              <a:avLst/>
            </a:prstGeom>
            <a:solidFill>
              <a:srgbClr val="FFCCCC"/>
            </a:solidFill>
            <a:ln w="9525">
              <a:noFill/>
              <a:miter lim="800000"/>
              <a:headEnd/>
              <a:tailEnd/>
            </a:ln>
          </p:spPr>
          <p:txBody>
            <a:bodyPr/>
            <a:lstStyle/>
            <a:p>
              <a:endParaRPr lang="nl-NL"/>
            </a:p>
          </p:txBody>
        </p:sp>
        <p:sp>
          <p:nvSpPr>
            <p:cNvPr id="83003" name="Freeform 35"/>
            <p:cNvSpPr>
              <a:spLocks noEditPoints="1"/>
            </p:cNvSpPr>
            <p:nvPr/>
          </p:nvSpPr>
          <p:spPr bwMode="auto">
            <a:xfrm>
              <a:off x="3901" y="1896"/>
              <a:ext cx="618" cy="431"/>
            </a:xfrm>
            <a:custGeom>
              <a:avLst/>
              <a:gdLst>
                <a:gd name="T0" fmla="*/ 0 w 618"/>
                <a:gd name="T1" fmla="*/ 431 h 431"/>
                <a:gd name="T2" fmla="*/ 618 w 618"/>
                <a:gd name="T3" fmla="*/ 431 h 431"/>
                <a:gd name="T4" fmla="*/ 618 w 618"/>
                <a:gd name="T5" fmla="*/ 0 h 431"/>
                <a:gd name="T6" fmla="*/ 0 w 618"/>
                <a:gd name="T7" fmla="*/ 0 h 431"/>
                <a:gd name="T8" fmla="*/ 0 w 618"/>
                <a:gd name="T9" fmla="*/ 431 h 431"/>
                <a:gd name="T10" fmla="*/ 60 w 618"/>
                <a:gd name="T11" fmla="*/ 431 h 431"/>
                <a:gd name="T12" fmla="*/ 60 w 618"/>
                <a:gd name="T13" fmla="*/ 0 h 431"/>
                <a:gd name="T14" fmla="*/ 0 w 618"/>
                <a:gd name="T15" fmla="*/ 72 h 431"/>
                <a:gd name="T16" fmla="*/ 618 w 618"/>
                <a:gd name="T17" fmla="*/ 72 h 4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8"/>
                <a:gd name="T28" fmla="*/ 0 h 431"/>
                <a:gd name="T29" fmla="*/ 618 w 618"/>
                <a:gd name="T30" fmla="*/ 431 h 4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8" h="431">
                  <a:moveTo>
                    <a:pt x="0" y="431"/>
                  </a:moveTo>
                  <a:lnTo>
                    <a:pt x="618" y="431"/>
                  </a:lnTo>
                  <a:lnTo>
                    <a:pt x="618" y="0"/>
                  </a:lnTo>
                  <a:lnTo>
                    <a:pt x="0" y="0"/>
                  </a:lnTo>
                  <a:lnTo>
                    <a:pt x="0" y="431"/>
                  </a:lnTo>
                  <a:moveTo>
                    <a:pt x="60" y="431"/>
                  </a:moveTo>
                  <a:lnTo>
                    <a:pt x="60" y="0"/>
                  </a:lnTo>
                  <a:moveTo>
                    <a:pt x="0" y="72"/>
                  </a:moveTo>
                  <a:lnTo>
                    <a:pt x="618" y="72"/>
                  </a:lnTo>
                </a:path>
              </a:pathLst>
            </a:custGeom>
            <a:noFill/>
            <a:ln w="3175" cap="rnd">
              <a:solidFill>
                <a:srgbClr val="000000"/>
              </a:solidFill>
              <a:round/>
              <a:headEnd/>
              <a:tailEnd/>
            </a:ln>
          </p:spPr>
          <p:txBody>
            <a:bodyPr/>
            <a:lstStyle/>
            <a:p>
              <a:endParaRPr lang="nl-NL"/>
            </a:p>
          </p:txBody>
        </p:sp>
        <p:sp>
          <p:nvSpPr>
            <p:cNvPr id="83004" name="Rectangle 36"/>
            <p:cNvSpPr>
              <a:spLocks noChangeArrowheads="1"/>
            </p:cNvSpPr>
            <p:nvPr/>
          </p:nvSpPr>
          <p:spPr bwMode="auto">
            <a:xfrm>
              <a:off x="4000" y="2073"/>
              <a:ext cx="479"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Applications</a:t>
              </a:r>
              <a:endParaRPr lang="en-US" altLang="zh-CN" sz="1000" b="1" i="0">
                <a:ea typeface="宋体" pitchFamily="2" charset="-122"/>
              </a:endParaRPr>
            </a:p>
          </p:txBody>
        </p:sp>
      </p:grpSp>
      <p:sp>
        <p:nvSpPr>
          <p:cNvPr id="82947" name="Rectangle 37"/>
          <p:cNvSpPr>
            <a:spLocks noGrp="1" noChangeArrowheads="1"/>
          </p:cNvSpPr>
          <p:nvPr>
            <p:ph type="title"/>
          </p:nvPr>
        </p:nvSpPr>
        <p:spPr>
          <a:xfrm>
            <a:off x="-61913" y="366713"/>
            <a:ext cx="9253538" cy="762000"/>
          </a:xfrm>
        </p:spPr>
        <p:txBody>
          <a:bodyPr/>
          <a:lstStyle/>
          <a:p>
            <a:pPr eaLnBrk="1" hangingPunct="1"/>
            <a:r>
              <a:rPr lang="en-US" altLang="zh-CN" sz="3000" smtClean="0">
                <a:ea typeface="宋体" pitchFamily="2" charset="-122"/>
              </a:rPr>
              <a:t>Drawbacks of DOC-based CORBA 2.x Middleware</a:t>
            </a:r>
          </a:p>
        </p:txBody>
      </p:sp>
      <p:sp>
        <p:nvSpPr>
          <p:cNvPr id="1525798" name="Rectangle 38"/>
          <p:cNvSpPr>
            <a:spLocks noGrp="1" noChangeArrowheads="1"/>
          </p:cNvSpPr>
          <p:nvPr>
            <p:ph type="body" sz="half" idx="1"/>
          </p:nvPr>
        </p:nvSpPr>
        <p:spPr>
          <a:xfrm>
            <a:off x="3640138" y="4576763"/>
            <a:ext cx="5503862" cy="1436687"/>
          </a:xfrm>
        </p:spPr>
        <p:txBody>
          <a:bodyPr/>
          <a:lstStyle/>
          <a:p>
            <a:pPr marL="169863" indent="-169863" eaLnBrk="1" hangingPunct="1">
              <a:spcBef>
                <a:spcPct val="30000"/>
              </a:spcBef>
            </a:pPr>
            <a:r>
              <a:rPr lang="en-US" altLang="zh-CN" sz="2000" smtClean="0">
                <a:ea typeface="宋体" pitchFamily="2" charset="-122"/>
              </a:rPr>
              <a:t>CORBA 2.x doesn’t specify how configuration &amp; deployment of objects should be done to create complete applications</a:t>
            </a:r>
          </a:p>
          <a:p>
            <a:pPr marL="511175" lvl="1" indent="-169863" eaLnBrk="1" hangingPunct="1">
              <a:spcBef>
                <a:spcPct val="30000"/>
              </a:spcBef>
            </a:pPr>
            <a:r>
              <a:rPr lang="en-US" altLang="zh-CN" sz="2000" smtClean="0">
                <a:ea typeface="宋体" pitchFamily="2" charset="-122"/>
              </a:rPr>
              <a:t>Proprietary infrastructure &amp; scripts are written by developers to enable this</a:t>
            </a:r>
          </a:p>
          <a:p>
            <a:pPr marL="169863" indent="-169863" eaLnBrk="1" hangingPunct="1">
              <a:spcBef>
                <a:spcPct val="30000"/>
              </a:spcBef>
            </a:pPr>
            <a:endParaRPr lang="zh-CN" altLang="en-US" sz="2000" smtClean="0">
              <a:ea typeface="宋体" pitchFamily="2" charset="-122"/>
            </a:endParaRPr>
          </a:p>
        </p:txBody>
      </p:sp>
      <p:sp>
        <p:nvSpPr>
          <p:cNvPr id="1525799" name="Rectangle 39"/>
          <p:cNvSpPr>
            <a:spLocks noChangeArrowheads="1"/>
          </p:cNvSpPr>
          <p:nvPr/>
        </p:nvSpPr>
        <p:spPr bwMode="auto">
          <a:xfrm>
            <a:off x="0" y="3933825"/>
            <a:ext cx="3767138" cy="1958975"/>
          </a:xfrm>
          <a:prstGeom prst="rect">
            <a:avLst/>
          </a:prstGeom>
          <a:noFill/>
          <a:ln w="9525">
            <a:noFill/>
            <a:miter lim="800000"/>
            <a:headEnd/>
            <a:tailEnd/>
          </a:ln>
        </p:spPr>
        <p:txBody>
          <a:bodyPr/>
          <a:lstStyle/>
          <a:p>
            <a:pPr marL="169863" indent="-169863">
              <a:spcBef>
                <a:spcPct val="30000"/>
              </a:spcBef>
              <a:buFontTx/>
              <a:buChar char="•"/>
            </a:pPr>
            <a:r>
              <a:rPr lang="en-US" altLang="zh-CN" sz="2000" i="0">
                <a:ea typeface="宋体" pitchFamily="2" charset="-122"/>
              </a:rPr>
              <a:t>CORBA 2.x IDL doesn’t provide a way to group together related interfaces to offer a service family</a:t>
            </a:r>
          </a:p>
          <a:p>
            <a:pPr marL="511175" lvl="1" indent="-169863">
              <a:spcBef>
                <a:spcPct val="30000"/>
              </a:spcBef>
              <a:buFontTx/>
              <a:buChar char="–"/>
            </a:pPr>
            <a:r>
              <a:rPr lang="en-US" altLang="zh-CN" sz="2000" i="0">
                <a:ea typeface="宋体" pitchFamily="2" charset="-122"/>
              </a:rPr>
              <a:t>Such “bundling” must be done by developers via CORBA idioms &amp; patterns </a:t>
            </a:r>
          </a:p>
        </p:txBody>
      </p:sp>
      <p:sp>
        <p:nvSpPr>
          <p:cNvPr id="82950" name="Rectangle 40"/>
          <p:cNvSpPr>
            <a:spLocks noChangeArrowheads="1"/>
          </p:cNvSpPr>
          <p:nvPr/>
        </p:nvSpPr>
        <p:spPr bwMode="auto">
          <a:xfrm>
            <a:off x="133350" y="1047750"/>
            <a:ext cx="8882063" cy="406400"/>
          </a:xfrm>
          <a:prstGeom prst="rect">
            <a:avLst/>
          </a:prstGeom>
          <a:solidFill>
            <a:srgbClr val="FFFF66"/>
          </a:solidFill>
          <a:ln w="9525">
            <a:solidFill>
              <a:schemeClr val="tx1"/>
            </a:solidFill>
            <a:miter lim="800000"/>
            <a:headEnd/>
            <a:tailEnd/>
          </a:ln>
        </p:spPr>
        <p:txBody>
          <a:bodyPr anchor="ctr">
            <a:spAutoFit/>
          </a:bodyPr>
          <a:lstStyle/>
          <a:p>
            <a:pPr algn="ctr">
              <a:spcBef>
                <a:spcPct val="0"/>
              </a:spcBef>
            </a:pPr>
            <a:r>
              <a:rPr lang="en-US" altLang="zh-CN" sz="2000" i="0">
                <a:ea typeface="宋体" pitchFamily="2" charset="-122"/>
              </a:rPr>
              <a:t>CORBA 2.x application development is unnecessarily tedious &amp; error-prone</a:t>
            </a:r>
          </a:p>
        </p:txBody>
      </p:sp>
      <p:grpSp>
        <p:nvGrpSpPr>
          <p:cNvPr id="3" name="Group 41"/>
          <p:cNvGrpSpPr>
            <a:grpSpLocks/>
          </p:cNvGrpSpPr>
          <p:nvPr/>
        </p:nvGrpSpPr>
        <p:grpSpPr bwMode="auto">
          <a:xfrm>
            <a:off x="2209800" y="1635125"/>
            <a:ext cx="1985963" cy="2371725"/>
            <a:chOff x="1392" y="1030"/>
            <a:chExt cx="1251" cy="1494"/>
          </a:xfrm>
        </p:grpSpPr>
        <p:sp>
          <p:nvSpPr>
            <p:cNvPr id="82952" name="Rectangle 42"/>
            <p:cNvSpPr>
              <a:spLocks noChangeArrowheads="1"/>
            </p:cNvSpPr>
            <p:nvPr/>
          </p:nvSpPr>
          <p:spPr bwMode="auto">
            <a:xfrm>
              <a:off x="1516" y="1030"/>
              <a:ext cx="332"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Interface</a:t>
              </a:r>
              <a:endParaRPr lang="en-US" altLang="zh-CN" sz="1000" b="1" i="0">
                <a:ea typeface="宋体" pitchFamily="2" charset="-122"/>
              </a:endParaRPr>
            </a:p>
          </p:txBody>
        </p:sp>
        <p:sp>
          <p:nvSpPr>
            <p:cNvPr id="82953" name="Rectangle 43"/>
            <p:cNvSpPr>
              <a:spLocks noChangeArrowheads="1"/>
            </p:cNvSpPr>
            <p:nvPr/>
          </p:nvSpPr>
          <p:spPr bwMode="auto">
            <a:xfrm>
              <a:off x="1550" y="1161"/>
              <a:ext cx="266"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Design</a:t>
              </a:r>
              <a:endParaRPr lang="en-US" altLang="zh-CN" sz="1000" b="1" i="0">
                <a:ea typeface="宋体" pitchFamily="2" charset="-122"/>
              </a:endParaRPr>
            </a:p>
          </p:txBody>
        </p:sp>
        <p:sp>
          <p:nvSpPr>
            <p:cNvPr id="82954" name="Freeform 44"/>
            <p:cNvSpPr>
              <a:spLocks/>
            </p:cNvSpPr>
            <p:nvPr/>
          </p:nvSpPr>
          <p:spPr bwMode="auto">
            <a:xfrm>
              <a:off x="1392" y="1350"/>
              <a:ext cx="543" cy="340"/>
            </a:xfrm>
            <a:custGeom>
              <a:avLst/>
              <a:gdLst>
                <a:gd name="T0" fmla="*/ 0 w 543"/>
                <a:gd name="T1" fmla="*/ 340 h 340"/>
                <a:gd name="T2" fmla="*/ 543 w 543"/>
                <a:gd name="T3" fmla="*/ 340 h 340"/>
                <a:gd name="T4" fmla="*/ 543 w 543"/>
                <a:gd name="T5" fmla="*/ 0 h 340"/>
                <a:gd name="T6" fmla="*/ 0 w 543"/>
                <a:gd name="T7" fmla="*/ 143 h 340"/>
                <a:gd name="T8" fmla="*/ 0 w 543"/>
                <a:gd name="T9" fmla="*/ 340 h 340"/>
                <a:gd name="T10" fmla="*/ 0 60000 65536"/>
                <a:gd name="T11" fmla="*/ 0 60000 65536"/>
                <a:gd name="T12" fmla="*/ 0 60000 65536"/>
                <a:gd name="T13" fmla="*/ 0 60000 65536"/>
                <a:gd name="T14" fmla="*/ 0 60000 65536"/>
                <a:gd name="T15" fmla="*/ 0 w 543"/>
                <a:gd name="T16" fmla="*/ 0 h 340"/>
                <a:gd name="T17" fmla="*/ 543 w 543"/>
                <a:gd name="T18" fmla="*/ 340 h 340"/>
              </a:gdLst>
              <a:ahLst/>
              <a:cxnLst>
                <a:cxn ang="T10">
                  <a:pos x="T0" y="T1"/>
                </a:cxn>
                <a:cxn ang="T11">
                  <a:pos x="T2" y="T3"/>
                </a:cxn>
                <a:cxn ang="T12">
                  <a:pos x="T4" y="T5"/>
                </a:cxn>
                <a:cxn ang="T13">
                  <a:pos x="T6" y="T7"/>
                </a:cxn>
                <a:cxn ang="T14">
                  <a:pos x="T8" y="T9"/>
                </a:cxn>
              </a:cxnLst>
              <a:rect l="T15" t="T16" r="T17" b="T18"/>
              <a:pathLst>
                <a:path w="543" h="340">
                  <a:moveTo>
                    <a:pt x="0" y="340"/>
                  </a:moveTo>
                  <a:lnTo>
                    <a:pt x="543" y="340"/>
                  </a:lnTo>
                  <a:lnTo>
                    <a:pt x="543" y="0"/>
                  </a:lnTo>
                  <a:lnTo>
                    <a:pt x="0" y="143"/>
                  </a:lnTo>
                  <a:lnTo>
                    <a:pt x="0" y="340"/>
                  </a:lnTo>
                  <a:close/>
                </a:path>
              </a:pathLst>
            </a:custGeom>
            <a:solidFill>
              <a:srgbClr val="FFFFFF"/>
            </a:solidFill>
            <a:ln w="9525">
              <a:noFill/>
              <a:round/>
              <a:headEnd/>
              <a:tailEnd/>
            </a:ln>
          </p:spPr>
          <p:txBody>
            <a:bodyPr/>
            <a:lstStyle/>
            <a:p>
              <a:endParaRPr lang="nl-NL"/>
            </a:p>
          </p:txBody>
        </p:sp>
        <p:sp>
          <p:nvSpPr>
            <p:cNvPr id="82955" name="Freeform 45"/>
            <p:cNvSpPr>
              <a:spLocks/>
            </p:cNvSpPr>
            <p:nvPr/>
          </p:nvSpPr>
          <p:spPr bwMode="auto">
            <a:xfrm>
              <a:off x="1392" y="1350"/>
              <a:ext cx="543" cy="340"/>
            </a:xfrm>
            <a:custGeom>
              <a:avLst/>
              <a:gdLst>
                <a:gd name="T0" fmla="*/ 0 w 543"/>
                <a:gd name="T1" fmla="*/ 340 h 340"/>
                <a:gd name="T2" fmla="*/ 543 w 543"/>
                <a:gd name="T3" fmla="*/ 340 h 340"/>
                <a:gd name="T4" fmla="*/ 543 w 543"/>
                <a:gd name="T5" fmla="*/ 0 h 340"/>
                <a:gd name="T6" fmla="*/ 0 w 543"/>
                <a:gd name="T7" fmla="*/ 143 h 340"/>
                <a:gd name="T8" fmla="*/ 0 w 543"/>
                <a:gd name="T9" fmla="*/ 340 h 340"/>
                <a:gd name="T10" fmla="*/ 0 60000 65536"/>
                <a:gd name="T11" fmla="*/ 0 60000 65536"/>
                <a:gd name="T12" fmla="*/ 0 60000 65536"/>
                <a:gd name="T13" fmla="*/ 0 60000 65536"/>
                <a:gd name="T14" fmla="*/ 0 60000 65536"/>
                <a:gd name="T15" fmla="*/ 0 w 543"/>
                <a:gd name="T16" fmla="*/ 0 h 340"/>
                <a:gd name="T17" fmla="*/ 543 w 543"/>
                <a:gd name="T18" fmla="*/ 340 h 340"/>
              </a:gdLst>
              <a:ahLst/>
              <a:cxnLst>
                <a:cxn ang="T10">
                  <a:pos x="T0" y="T1"/>
                </a:cxn>
                <a:cxn ang="T11">
                  <a:pos x="T2" y="T3"/>
                </a:cxn>
                <a:cxn ang="T12">
                  <a:pos x="T4" y="T5"/>
                </a:cxn>
                <a:cxn ang="T13">
                  <a:pos x="T6" y="T7"/>
                </a:cxn>
                <a:cxn ang="T14">
                  <a:pos x="T8" y="T9"/>
                </a:cxn>
              </a:cxnLst>
              <a:rect l="T15" t="T16" r="T17" b="T18"/>
              <a:pathLst>
                <a:path w="543" h="340">
                  <a:moveTo>
                    <a:pt x="0" y="340"/>
                  </a:moveTo>
                  <a:lnTo>
                    <a:pt x="543" y="340"/>
                  </a:lnTo>
                  <a:lnTo>
                    <a:pt x="543" y="0"/>
                  </a:lnTo>
                  <a:lnTo>
                    <a:pt x="0" y="143"/>
                  </a:lnTo>
                  <a:lnTo>
                    <a:pt x="0" y="340"/>
                  </a:lnTo>
                  <a:close/>
                </a:path>
              </a:pathLst>
            </a:custGeom>
            <a:solidFill>
              <a:srgbClr val="D9FFFF"/>
            </a:solidFill>
            <a:ln w="3175" cap="rnd">
              <a:solidFill>
                <a:srgbClr val="000000"/>
              </a:solidFill>
              <a:round/>
              <a:headEnd/>
              <a:tailEnd/>
            </a:ln>
          </p:spPr>
          <p:txBody>
            <a:bodyPr/>
            <a:lstStyle/>
            <a:p>
              <a:endParaRPr lang="nl-NL"/>
            </a:p>
          </p:txBody>
        </p:sp>
        <p:sp>
          <p:nvSpPr>
            <p:cNvPr id="82956" name="Rectangle 46"/>
            <p:cNvSpPr>
              <a:spLocks noChangeArrowheads="1"/>
            </p:cNvSpPr>
            <p:nvPr/>
          </p:nvSpPr>
          <p:spPr bwMode="auto">
            <a:xfrm>
              <a:off x="1616" y="1453"/>
              <a:ext cx="129"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IDL</a:t>
              </a:r>
              <a:endParaRPr lang="en-US" altLang="zh-CN" sz="1000" b="1" i="0">
                <a:ea typeface="宋体" pitchFamily="2" charset="-122"/>
              </a:endParaRPr>
            </a:p>
          </p:txBody>
        </p:sp>
        <p:sp>
          <p:nvSpPr>
            <p:cNvPr id="82957" name="Rectangle 47"/>
            <p:cNvSpPr>
              <a:spLocks noChangeArrowheads="1"/>
            </p:cNvSpPr>
            <p:nvPr/>
          </p:nvSpPr>
          <p:spPr bwMode="auto">
            <a:xfrm>
              <a:off x="1470" y="1572"/>
              <a:ext cx="413"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Definitions</a:t>
              </a:r>
              <a:endParaRPr lang="en-US" altLang="zh-CN" sz="1000" b="1" i="0">
                <a:ea typeface="宋体" pitchFamily="2" charset="-122"/>
              </a:endParaRPr>
            </a:p>
          </p:txBody>
        </p:sp>
        <p:sp>
          <p:nvSpPr>
            <p:cNvPr id="82958" name="Rectangle 48"/>
            <p:cNvSpPr>
              <a:spLocks noChangeArrowheads="1"/>
            </p:cNvSpPr>
            <p:nvPr/>
          </p:nvSpPr>
          <p:spPr bwMode="auto">
            <a:xfrm>
              <a:off x="1423" y="1807"/>
              <a:ext cx="482" cy="430"/>
            </a:xfrm>
            <a:prstGeom prst="rect">
              <a:avLst/>
            </a:prstGeom>
            <a:solidFill>
              <a:srgbClr val="FFFFFF"/>
            </a:solidFill>
            <a:ln w="9525">
              <a:noFill/>
              <a:miter lim="800000"/>
              <a:headEnd/>
              <a:tailEnd/>
            </a:ln>
          </p:spPr>
          <p:txBody>
            <a:bodyPr/>
            <a:lstStyle/>
            <a:p>
              <a:endParaRPr lang="nl-NL"/>
            </a:p>
          </p:txBody>
        </p:sp>
        <p:sp>
          <p:nvSpPr>
            <p:cNvPr id="82959" name="Freeform 49"/>
            <p:cNvSpPr>
              <a:spLocks noEditPoints="1"/>
            </p:cNvSpPr>
            <p:nvPr/>
          </p:nvSpPr>
          <p:spPr bwMode="auto">
            <a:xfrm>
              <a:off x="1396" y="1807"/>
              <a:ext cx="509" cy="430"/>
            </a:xfrm>
            <a:custGeom>
              <a:avLst/>
              <a:gdLst>
                <a:gd name="T0" fmla="*/ 0 w 482"/>
                <a:gd name="T1" fmla="*/ 430 h 430"/>
                <a:gd name="T2" fmla="*/ 1602 w 482"/>
                <a:gd name="T3" fmla="*/ 430 h 430"/>
                <a:gd name="T4" fmla="*/ 1602 w 482"/>
                <a:gd name="T5" fmla="*/ 0 h 430"/>
                <a:gd name="T6" fmla="*/ 0 w 482"/>
                <a:gd name="T7" fmla="*/ 0 h 430"/>
                <a:gd name="T8" fmla="*/ 0 w 482"/>
                <a:gd name="T9" fmla="*/ 430 h 430"/>
                <a:gd name="T10" fmla="*/ 197 w 482"/>
                <a:gd name="T11" fmla="*/ 430 h 430"/>
                <a:gd name="T12" fmla="*/ 197 w 482"/>
                <a:gd name="T13" fmla="*/ 0 h 430"/>
                <a:gd name="T14" fmla="*/ 1401 w 482"/>
                <a:gd name="T15" fmla="*/ 430 h 430"/>
                <a:gd name="T16" fmla="*/ 1401 w 482"/>
                <a:gd name="T17" fmla="*/ 0 h 4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2"/>
                <a:gd name="T28" fmla="*/ 0 h 430"/>
                <a:gd name="T29" fmla="*/ 482 w 482"/>
                <a:gd name="T30" fmla="*/ 430 h 4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2" h="430">
                  <a:moveTo>
                    <a:pt x="0" y="430"/>
                  </a:moveTo>
                  <a:lnTo>
                    <a:pt x="482" y="430"/>
                  </a:lnTo>
                  <a:lnTo>
                    <a:pt x="482" y="0"/>
                  </a:lnTo>
                  <a:lnTo>
                    <a:pt x="0" y="0"/>
                  </a:lnTo>
                  <a:lnTo>
                    <a:pt x="0" y="430"/>
                  </a:lnTo>
                  <a:moveTo>
                    <a:pt x="60" y="430"/>
                  </a:moveTo>
                  <a:lnTo>
                    <a:pt x="60" y="0"/>
                  </a:lnTo>
                  <a:moveTo>
                    <a:pt x="421" y="430"/>
                  </a:moveTo>
                  <a:lnTo>
                    <a:pt x="421" y="0"/>
                  </a:lnTo>
                </a:path>
              </a:pathLst>
            </a:custGeom>
            <a:solidFill>
              <a:srgbClr val="FFCCCC"/>
            </a:solidFill>
            <a:ln w="3175" cap="rnd">
              <a:solidFill>
                <a:srgbClr val="000000"/>
              </a:solidFill>
              <a:round/>
              <a:headEnd/>
              <a:tailEnd/>
            </a:ln>
          </p:spPr>
          <p:txBody>
            <a:bodyPr/>
            <a:lstStyle/>
            <a:p>
              <a:endParaRPr lang="nl-NL"/>
            </a:p>
          </p:txBody>
        </p:sp>
        <p:sp>
          <p:nvSpPr>
            <p:cNvPr id="82960" name="Rectangle 50"/>
            <p:cNvSpPr>
              <a:spLocks noChangeArrowheads="1"/>
            </p:cNvSpPr>
            <p:nvPr/>
          </p:nvSpPr>
          <p:spPr bwMode="auto">
            <a:xfrm>
              <a:off x="1576" y="1912"/>
              <a:ext cx="129"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IDL</a:t>
              </a:r>
              <a:endParaRPr lang="en-US" altLang="zh-CN" sz="1000" b="1" i="0">
                <a:ea typeface="宋体" pitchFamily="2" charset="-122"/>
              </a:endParaRPr>
            </a:p>
          </p:txBody>
        </p:sp>
        <p:sp>
          <p:nvSpPr>
            <p:cNvPr id="82961" name="Rectangle 51"/>
            <p:cNvSpPr>
              <a:spLocks noChangeArrowheads="1"/>
            </p:cNvSpPr>
            <p:nvPr/>
          </p:nvSpPr>
          <p:spPr bwMode="auto">
            <a:xfrm>
              <a:off x="1468" y="2025"/>
              <a:ext cx="346"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Compiler</a:t>
              </a:r>
              <a:endParaRPr lang="en-US" altLang="zh-CN" sz="1000" b="1" i="0">
                <a:ea typeface="宋体" pitchFamily="2" charset="-122"/>
              </a:endParaRPr>
            </a:p>
          </p:txBody>
        </p:sp>
        <p:sp>
          <p:nvSpPr>
            <p:cNvPr id="82962" name="Freeform 52"/>
            <p:cNvSpPr>
              <a:spLocks/>
            </p:cNvSpPr>
            <p:nvPr/>
          </p:nvSpPr>
          <p:spPr bwMode="auto">
            <a:xfrm>
              <a:off x="1890" y="2094"/>
              <a:ext cx="753" cy="430"/>
            </a:xfrm>
            <a:custGeom>
              <a:avLst/>
              <a:gdLst>
                <a:gd name="T0" fmla="*/ 0 w 753"/>
                <a:gd name="T1" fmla="*/ 430 h 430"/>
                <a:gd name="T2" fmla="*/ 572 w 753"/>
                <a:gd name="T3" fmla="*/ 430 h 430"/>
                <a:gd name="T4" fmla="*/ 753 w 753"/>
                <a:gd name="T5" fmla="*/ 0 h 430"/>
                <a:gd name="T6" fmla="*/ 181 w 753"/>
                <a:gd name="T7" fmla="*/ 0 h 430"/>
                <a:gd name="T8" fmla="*/ 0 w 753"/>
                <a:gd name="T9" fmla="*/ 430 h 430"/>
                <a:gd name="T10" fmla="*/ 0 60000 65536"/>
                <a:gd name="T11" fmla="*/ 0 60000 65536"/>
                <a:gd name="T12" fmla="*/ 0 60000 65536"/>
                <a:gd name="T13" fmla="*/ 0 60000 65536"/>
                <a:gd name="T14" fmla="*/ 0 60000 65536"/>
                <a:gd name="T15" fmla="*/ 0 w 753"/>
                <a:gd name="T16" fmla="*/ 0 h 430"/>
                <a:gd name="T17" fmla="*/ 753 w 753"/>
                <a:gd name="T18" fmla="*/ 430 h 430"/>
              </a:gdLst>
              <a:ahLst/>
              <a:cxnLst>
                <a:cxn ang="T10">
                  <a:pos x="T0" y="T1"/>
                </a:cxn>
                <a:cxn ang="T11">
                  <a:pos x="T2" y="T3"/>
                </a:cxn>
                <a:cxn ang="T12">
                  <a:pos x="T4" y="T5"/>
                </a:cxn>
                <a:cxn ang="T13">
                  <a:pos x="T6" y="T7"/>
                </a:cxn>
                <a:cxn ang="T14">
                  <a:pos x="T8" y="T9"/>
                </a:cxn>
              </a:cxnLst>
              <a:rect l="T15" t="T16" r="T17" b="T18"/>
              <a:pathLst>
                <a:path w="753" h="430">
                  <a:moveTo>
                    <a:pt x="0" y="430"/>
                  </a:moveTo>
                  <a:lnTo>
                    <a:pt x="572" y="430"/>
                  </a:lnTo>
                  <a:lnTo>
                    <a:pt x="753" y="0"/>
                  </a:lnTo>
                  <a:lnTo>
                    <a:pt x="181" y="0"/>
                  </a:lnTo>
                  <a:lnTo>
                    <a:pt x="0" y="430"/>
                  </a:lnTo>
                  <a:close/>
                </a:path>
              </a:pathLst>
            </a:custGeom>
            <a:solidFill>
              <a:srgbClr val="FFFF99"/>
            </a:solidFill>
            <a:ln w="9525">
              <a:noFill/>
              <a:round/>
              <a:headEnd/>
              <a:tailEnd/>
            </a:ln>
          </p:spPr>
          <p:txBody>
            <a:bodyPr/>
            <a:lstStyle/>
            <a:p>
              <a:endParaRPr lang="nl-NL"/>
            </a:p>
          </p:txBody>
        </p:sp>
        <p:sp>
          <p:nvSpPr>
            <p:cNvPr id="82963" name="Freeform 53"/>
            <p:cNvSpPr>
              <a:spLocks/>
            </p:cNvSpPr>
            <p:nvPr/>
          </p:nvSpPr>
          <p:spPr bwMode="auto">
            <a:xfrm>
              <a:off x="1890" y="2094"/>
              <a:ext cx="753" cy="430"/>
            </a:xfrm>
            <a:custGeom>
              <a:avLst/>
              <a:gdLst>
                <a:gd name="T0" fmla="*/ 0 w 753"/>
                <a:gd name="T1" fmla="*/ 430 h 430"/>
                <a:gd name="T2" fmla="*/ 572 w 753"/>
                <a:gd name="T3" fmla="*/ 430 h 430"/>
                <a:gd name="T4" fmla="*/ 753 w 753"/>
                <a:gd name="T5" fmla="*/ 0 h 430"/>
                <a:gd name="T6" fmla="*/ 181 w 753"/>
                <a:gd name="T7" fmla="*/ 0 h 430"/>
                <a:gd name="T8" fmla="*/ 0 w 753"/>
                <a:gd name="T9" fmla="*/ 430 h 430"/>
                <a:gd name="T10" fmla="*/ 0 60000 65536"/>
                <a:gd name="T11" fmla="*/ 0 60000 65536"/>
                <a:gd name="T12" fmla="*/ 0 60000 65536"/>
                <a:gd name="T13" fmla="*/ 0 60000 65536"/>
                <a:gd name="T14" fmla="*/ 0 60000 65536"/>
                <a:gd name="T15" fmla="*/ 0 w 753"/>
                <a:gd name="T16" fmla="*/ 0 h 430"/>
                <a:gd name="T17" fmla="*/ 753 w 753"/>
                <a:gd name="T18" fmla="*/ 430 h 430"/>
              </a:gdLst>
              <a:ahLst/>
              <a:cxnLst>
                <a:cxn ang="T10">
                  <a:pos x="T0" y="T1"/>
                </a:cxn>
                <a:cxn ang="T11">
                  <a:pos x="T2" y="T3"/>
                </a:cxn>
                <a:cxn ang="T12">
                  <a:pos x="T4" y="T5"/>
                </a:cxn>
                <a:cxn ang="T13">
                  <a:pos x="T6" y="T7"/>
                </a:cxn>
                <a:cxn ang="T14">
                  <a:pos x="T8" y="T9"/>
                </a:cxn>
              </a:cxnLst>
              <a:rect l="T15" t="T16" r="T17" b="T18"/>
              <a:pathLst>
                <a:path w="753" h="430">
                  <a:moveTo>
                    <a:pt x="0" y="430"/>
                  </a:moveTo>
                  <a:lnTo>
                    <a:pt x="572" y="430"/>
                  </a:lnTo>
                  <a:lnTo>
                    <a:pt x="753" y="0"/>
                  </a:lnTo>
                  <a:lnTo>
                    <a:pt x="181" y="0"/>
                  </a:lnTo>
                  <a:lnTo>
                    <a:pt x="0" y="430"/>
                  </a:lnTo>
                  <a:close/>
                </a:path>
              </a:pathLst>
            </a:custGeom>
            <a:noFill/>
            <a:ln w="3175" cap="rnd">
              <a:solidFill>
                <a:srgbClr val="000000"/>
              </a:solidFill>
              <a:round/>
              <a:headEnd/>
              <a:tailEnd/>
            </a:ln>
          </p:spPr>
          <p:txBody>
            <a:bodyPr/>
            <a:lstStyle/>
            <a:p>
              <a:endParaRPr lang="nl-NL"/>
            </a:p>
          </p:txBody>
        </p:sp>
        <p:sp>
          <p:nvSpPr>
            <p:cNvPr id="82964" name="Rectangle 54"/>
            <p:cNvSpPr>
              <a:spLocks noChangeArrowheads="1"/>
            </p:cNvSpPr>
            <p:nvPr/>
          </p:nvSpPr>
          <p:spPr bwMode="auto">
            <a:xfrm>
              <a:off x="2144" y="2139"/>
              <a:ext cx="222"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Stubs</a:t>
              </a:r>
              <a:endParaRPr lang="en-US" altLang="zh-CN" sz="1000" b="1" i="0">
                <a:ea typeface="宋体" pitchFamily="2" charset="-122"/>
              </a:endParaRPr>
            </a:p>
          </p:txBody>
        </p:sp>
        <p:sp>
          <p:nvSpPr>
            <p:cNvPr id="82965" name="Rectangle 55"/>
            <p:cNvSpPr>
              <a:spLocks noChangeArrowheads="1"/>
            </p:cNvSpPr>
            <p:nvPr/>
          </p:nvSpPr>
          <p:spPr bwMode="auto">
            <a:xfrm>
              <a:off x="2228" y="2252"/>
              <a:ext cx="58"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&amp;</a:t>
              </a:r>
              <a:endParaRPr lang="en-US" altLang="zh-CN" sz="1000" b="1" i="0">
                <a:ea typeface="宋体" pitchFamily="2" charset="-122"/>
              </a:endParaRPr>
            </a:p>
          </p:txBody>
        </p:sp>
        <p:sp>
          <p:nvSpPr>
            <p:cNvPr id="82966" name="Rectangle 56"/>
            <p:cNvSpPr>
              <a:spLocks noChangeArrowheads="1"/>
            </p:cNvSpPr>
            <p:nvPr/>
          </p:nvSpPr>
          <p:spPr bwMode="auto">
            <a:xfrm>
              <a:off x="2072" y="2365"/>
              <a:ext cx="376" cy="96"/>
            </a:xfrm>
            <a:prstGeom prst="rect">
              <a:avLst/>
            </a:prstGeom>
            <a:noFill/>
            <a:ln w="9525">
              <a:noFill/>
              <a:miter lim="800000"/>
              <a:headEnd/>
              <a:tailEnd/>
            </a:ln>
          </p:spPr>
          <p:txBody>
            <a:bodyPr wrap="none" lIns="0" tIns="0" rIns="0" bIns="0">
              <a:spAutoFit/>
            </a:bodyPr>
            <a:lstStyle/>
            <a:p>
              <a:pPr algn="ctr" eaLnBrk="0" hangingPunct="0">
                <a:spcBef>
                  <a:spcPct val="0"/>
                </a:spcBef>
              </a:pPr>
              <a:r>
                <a:rPr lang="en-US" altLang="zh-CN" sz="1000" b="1" i="0">
                  <a:solidFill>
                    <a:srgbClr val="000000"/>
                  </a:solidFill>
                  <a:ea typeface="宋体" pitchFamily="2" charset="-122"/>
                </a:rPr>
                <a:t>Skeletons</a:t>
              </a:r>
              <a:endParaRPr lang="en-US" altLang="zh-CN" sz="1000" b="1" i="0">
                <a:ea typeface="宋体" pitchFamily="2" charset="-122"/>
              </a:endParaRPr>
            </a:p>
          </p:txBody>
        </p:sp>
        <p:sp>
          <p:nvSpPr>
            <p:cNvPr id="82967" name="Freeform 57"/>
            <p:cNvSpPr>
              <a:spLocks/>
            </p:cNvSpPr>
            <p:nvPr/>
          </p:nvSpPr>
          <p:spPr bwMode="auto">
            <a:xfrm>
              <a:off x="1664" y="2237"/>
              <a:ext cx="284" cy="72"/>
            </a:xfrm>
            <a:custGeom>
              <a:avLst/>
              <a:gdLst>
                <a:gd name="T0" fmla="*/ 0 w 284"/>
                <a:gd name="T1" fmla="*/ 0 h 72"/>
                <a:gd name="T2" fmla="*/ 0 w 284"/>
                <a:gd name="T3" fmla="*/ 72 h 72"/>
                <a:gd name="T4" fmla="*/ 284 w 284"/>
                <a:gd name="T5" fmla="*/ 72 h 72"/>
                <a:gd name="T6" fmla="*/ 0 60000 65536"/>
                <a:gd name="T7" fmla="*/ 0 60000 65536"/>
                <a:gd name="T8" fmla="*/ 0 60000 65536"/>
                <a:gd name="T9" fmla="*/ 0 w 284"/>
                <a:gd name="T10" fmla="*/ 0 h 72"/>
                <a:gd name="T11" fmla="*/ 284 w 284"/>
                <a:gd name="T12" fmla="*/ 72 h 72"/>
              </a:gdLst>
              <a:ahLst/>
              <a:cxnLst>
                <a:cxn ang="T6">
                  <a:pos x="T0" y="T1"/>
                </a:cxn>
                <a:cxn ang="T7">
                  <a:pos x="T2" y="T3"/>
                </a:cxn>
                <a:cxn ang="T8">
                  <a:pos x="T4" y="T5"/>
                </a:cxn>
              </a:cxnLst>
              <a:rect l="T9" t="T10" r="T11" b="T12"/>
              <a:pathLst>
                <a:path w="284" h="72">
                  <a:moveTo>
                    <a:pt x="0" y="0"/>
                  </a:moveTo>
                  <a:lnTo>
                    <a:pt x="0" y="72"/>
                  </a:lnTo>
                  <a:lnTo>
                    <a:pt x="284" y="72"/>
                  </a:lnTo>
                </a:path>
              </a:pathLst>
            </a:custGeom>
            <a:noFill/>
            <a:ln w="3175" cap="rnd">
              <a:solidFill>
                <a:srgbClr val="000000"/>
              </a:solidFill>
              <a:round/>
              <a:headEnd/>
              <a:tailEnd/>
            </a:ln>
          </p:spPr>
          <p:txBody>
            <a:bodyPr/>
            <a:lstStyle/>
            <a:p>
              <a:endParaRPr lang="nl-NL"/>
            </a:p>
          </p:txBody>
        </p:sp>
        <p:sp>
          <p:nvSpPr>
            <p:cNvPr id="82968" name="Freeform 58"/>
            <p:cNvSpPr>
              <a:spLocks/>
            </p:cNvSpPr>
            <p:nvPr/>
          </p:nvSpPr>
          <p:spPr bwMode="auto">
            <a:xfrm>
              <a:off x="1943" y="2287"/>
              <a:ext cx="37" cy="44"/>
            </a:xfrm>
            <a:custGeom>
              <a:avLst/>
              <a:gdLst>
                <a:gd name="T0" fmla="*/ 0 w 37"/>
                <a:gd name="T1" fmla="*/ 0 h 44"/>
                <a:gd name="T2" fmla="*/ 37 w 37"/>
                <a:gd name="T3" fmla="*/ 22 h 44"/>
                <a:gd name="T4" fmla="*/ 0 w 37"/>
                <a:gd name="T5" fmla="*/ 44 h 44"/>
                <a:gd name="T6" fmla="*/ 0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0" y="0"/>
                  </a:moveTo>
                  <a:lnTo>
                    <a:pt x="37" y="22"/>
                  </a:lnTo>
                  <a:lnTo>
                    <a:pt x="0" y="44"/>
                  </a:lnTo>
                  <a:lnTo>
                    <a:pt x="0" y="0"/>
                  </a:lnTo>
                  <a:close/>
                </a:path>
              </a:pathLst>
            </a:custGeom>
            <a:solidFill>
              <a:srgbClr val="000000"/>
            </a:solidFill>
            <a:ln w="9525">
              <a:noFill/>
              <a:round/>
              <a:headEnd/>
              <a:tailEnd/>
            </a:ln>
          </p:spPr>
          <p:txBody>
            <a:bodyPr/>
            <a:lstStyle/>
            <a:p>
              <a:endParaRPr lang="nl-NL"/>
            </a:p>
          </p:txBody>
        </p:sp>
        <p:sp>
          <p:nvSpPr>
            <p:cNvPr id="82969" name="Line 59"/>
            <p:cNvSpPr>
              <a:spLocks noChangeShapeType="1"/>
            </p:cNvSpPr>
            <p:nvPr/>
          </p:nvSpPr>
          <p:spPr bwMode="auto">
            <a:xfrm>
              <a:off x="1664" y="1690"/>
              <a:ext cx="1" cy="78"/>
            </a:xfrm>
            <a:prstGeom prst="line">
              <a:avLst/>
            </a:prstGeom>
            <a:noFill/>
            <a:ln w="3175" cap="rnd">
              <a:solidFill>
                <a:srgbClr val="000000"/>
              </a:solidFill>
              <a:round/>
              <a:headEnd/>
              <a:tailEnd/>
            </a:ln>
          </p:spPr>
          <p:txBody>
            <a:bodyPr/>
            <a:lstStyle/>
            <a:p>
              <a:endParaRPr lang="nl-NL"/>
            </a:p>
          </p:txBody>
        </p:sp>
        <p:sp>
          <p:nvSpPr>
            <p:cNvPr id="82970" name="Freeform 60"/>
            <p:cNvSpPr>
              <a:spLocks/>
            </p:cNvSpPr>
            <p:nvPr/>
          </p:nvSpPr>
          <p:spPr bwMode="auto">
            <a:xfrm>
              <a:off x="1645" y="1763"/>
              <a:ext cx="37" cy="44"/>
            </a:xfrm>
            <a:custGeom>
              <a:avLst/>
              <a:gdLst>
                <a:gd name="T0" fmla="*/ 37 w 37"/>
                <a:gd name="T1" fmla="*/ 0 h 44"/>
                <a:gd name="T2" fmla="*/ 19 w 37"/>
                <a:gd name="T3" fmla="*/ 44 h 44"/>
                <a:gd name="T4" fmla="*/ 0 w 37"/>
                <a:gd name="T5" fmla="*/ 0 h 44"/>
                <a:gd name="T6" fmla="*/ 37 w 37"/>
                <a:gd name="T7" fmla="*/ 0 h 44"/>
                <a:gd name="T8" fmla="*/ 0 60000 65536"/>
                <a:gd name="T9" fmla="*/ 0 60000 65536"/>
                <a:gd name="T10" fmla="*/ 0 60000 65536"/>
                <a:gd name="T11" fmla="*/ 0 60000 65536"/>
                <a:gd name="T12" fmla="*/ 0 w 37"/>
                <a:gd name="T13" fmla="*/ 0 h 44"/>
                <a:gd name="T14" fmla="*/ 37 w 37"/>
                <a:gd name="T15" fmla="*/ 44 h 44"/>
              </a:gdLst>
              <a:ahLst/>
              <a:cxnLst>
                <a:cxn ang="T8">
                  <a:pos x="T0" y="T1"/>
                </a:cxn>
                <a:cxn ang="T9">
                  <a:pos x="T2" y="T3"/>
                </a:cxn>
                <a:cxn ang="T10">
                  <a:pos x="T4" y="T5"/>
                </a:cxn>
                <a:cxn ang="T11">
                  <a:pos x="T6" y="T7"/>
                </a:cxn>
              </a:cxnLst>
              <a:rect l="T12" t="T13" r="T14" b="T15"/>
              <a:pathLst>
                <a:path w="37" h="44">
                  <a:moveTo>
                    <a:pt x="37" y="0"/>
                  </a:moveTo>
                  <a:lnTo>
                    <a:pt x="19" y="44"/>
                  </a:lnTo>
                  <a:lnTo>
                    <a:pt x="0" y="0"/>
                  </a:lnTo>
                  <a:lnTo>
                    <a:pt x="37" y="0"/>
                  </a:lnTo>
                  <a:close/>
                </a:path>
              </a:pathLst>
            </a:custGeom>
            <a:solidFill>
              <a:srgbClr val="000000"/>
            </a:solidFill>
            <a:ln w="9525">
              <a:noFill/>
              <a:round/>
              <a:headEnd/>
              <a:tailEnd/>
            </a:ln>
          </p:spPr>
          <p:txBody>
            <a:bodyPr/>
            <a:lstStyle/>
            <a:p>
              <a:endParaRPr lang="nl-NL"/>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57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25798">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2579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8" grpId="0" build="p"/>
      <p:bldP spid="152579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Component Executors</a:t>
            </a:r>
          </a:p>
        </p:txBody>
      </p:sp>
      <p:sp>
        <p:nvSpPr>
          <p:cNvPr id="505859" name="Text Box 3"/>
          <p:cNvSpPr txBox="1">
            <a:spLocks noChangeArrowheads="1"/>
          </p:cNvSpPr>
          <p:nvPr/>
        </p:nvSpPr>
        <p:spPr bwMode="auto">
          <a:xfrm>
            <a:off x="76200" y="996950"/>
            <a:ext cx="4543425" cy="2654300"/>
          </a:xfrm>
          <a:prstGeom prst="rect">
            <a:avLst/>
          </a:prstGeom>
          <a:noFill/>
          <a:ln w="9525">
            <a:solidFill>
              <a:schemeClr val="tx1"/>
            </a:solidFill>
            <a:miter lim="800000"/>
            <a:headEnd/>
            <a:tailEnd/>
          </a:ln>
        </p:spPr>
        <p:txBody>
          <a:bodyPr>
            <a:spAutoFit/>
          </a:bodyPr>
          <a:lstStyle/>
          <a:p>
            <a:pPr>
              <a:spcBef>
                <a:spcPct val="0"/>
              </a:spcBef>
            </a:pPr>
            <a:r>
              <a:rPr lang="en-US" altLang="zh-CN" sz="1400" b="1" i="0">
                <a:latin typeface="Courier New" pitchFamily="49" charset="0"/>
                <a:ea typeface="宋体" pitchFamily="2" charset="-122"/>
              </a:rPr>
              <a:t>class HelloWorld_Exec_Impl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public virtual </a:t>
            </a:r>
            <a:r>
              <a:rPr lang="en-US" altLang="zh-CN" sz="1400" b="1" i="0">
                <a:solidFill>
                  <a:srgbClr val="FF0066"/>
                </a:solidFill>
                <a:latin typeface="Courier New" pitchFamily="49" charset="0"/>
                <a:ea typeface="宋体" pitchFamily="2" charset="-122"/>
              </a:rPr>
              <a:t>HelloWorld_Exec</a:t>
            </a:r>
            <a:r>
              <a:rPr lang="en-US" altLang="zh-CN" sz="1400" b="1" i="0">
                <a:latin typeface="Courier New" pitchFamily="49" charset="0"/>
                <a:ea typeface="宋体" pitchFamily="2" charset="-122"/>
              </a:rPr>
              <a:t>,</a:t>
            </a:r>
            <a:r>
              <a:rPr lang="en-US" altLang="zh-CN" sz="1400" b="1" i="0">
                <a:solidFill>
                  <a:srgbClr val="996600"/>
                </a:solidFill>
                <a:latin typeface="Courier New" pitchFamily="49" charset="0"/>
                <a:ea typeface="宋体" pitchFamily="2" charset="-122"/>
              </a:rPr>
              <a:t/>
            </a:r>
            <a:br>
              <a:rPr lang="en-US" altLang="zh-CN" sz="1400" b="1" i="0">
                <a:solidFill>
                  <a:srgbClr val="996600"/>
                </a:solidFill>
                <a:latin typeface="Courier New" pitchFamily="49" charset="0"/>
                <a:ea typeface="宋体" pitchFamily="2" charset="-122"/>
              </a:rPr>
            </a:br>
            <a:r>
              <a:rPr lang="en-US" altLang="zh-CN" sz="1400" b="1" i="0">
                <a:solidFill>
                  <a:srgbClr val="996600"/>
                </a:solidFill>
                <a:latin typeface="Courier New" pitchFamily="49" charset="0"/>
                <a:ea typeface="宋体" pitchFamily="2" charset="-122"/>
              </a:rPr>
              <a:t>    </a:t>
            </a:r>
            <a:r>
              <a:rPr lang="en-US" altLang="zh-CN" sz="1400" b="1" i="0">
                <a:latin typeface="Courier New" pitchFamily="49" charset="0"/>
                <a:ea typeface="宋体" pitchFamily="2" charset="-122"/>
              </a:rPr>
              <a:t>public virtual</a:t>
            </a:r>
            <a:r>
              <a:rPr lang="en-US" altLang="zh-CN" sz="1400" b="1" i="0">
                <a:solidFill>
                  <a:srgbClr val="996600"/>
                </a:solidFill>
                <a:latin typeface="Courier New" pitchFamily="49" charset="0"/>
                <a:ea typeface="宋体" pitchFamily="2" charset="-122"/>
              </a:rPr>
              <a:t> </a:t>
            </a:r>
            <a:r>
              <a:rPr lang="en-US" altLang="zh-CN" sz="1400" b="1" i="0">
                <a:latin typeface="Courier New" pitchFamily="49" charset="0"/>
                <a:ea typeface="宋体" pitchFamily="2" charset="-122"/>
              </a:rPr>
              <a:t>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HelloWorld_Exec_Impl ()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~HelloWorld_Exec_Impl () {}</a:t>
            </a:r>
          </a:p>
          <a:p>
            <a:pPr>
              <a:spcBef>
                <a:spcPct val="0"/>
              </a:spcBef>
            </a:pPr>
            <a:r>
              <a:rPr lang="en-US" altLang="zh-CN" sz="1400" b="1" i="0">
                <a:latin typeface="Courier New" pitchFamily="49" charset="0"/>
                <a:ea typeface="宋体" pitchFamily="2" charset="-122"/>
              </a:rPr>
              <a:t>  void sayHello (const char *name) {</a:t>
            </a:r>
          </a:p>
          <a:p>
            <a:pPr>
              <a:spcBef>
                <a:spcPct val="0"/>
              </a:spcBef>
            </a:pPr>
            <a:r>
              <a:rPr lang="en-US" altLang="zh-CN" sz="1400" b="1" i="0">
                <a:latin typeface="Courier New" pitchFamily="49" charset="0"/>
                <a:ea typeface="宋体" pitchFamily="2" charset="-122"/>
              </a:rPr>
              <a:t>    cout &lt;&lt; “Hello World! -- from ” </a:t>
            </a:r>
          </a:p>
          <a:p>
            <a:pPr>
              <a:spcBef>
                <a:spcPct val="0"/>
              </a:spcBef>
            </a:pPr>
            <a:r>
              <a:rPr lang="en-US" altLang="zh-CN" sz="1400" b="1" i="0">
                <a:latin typeface="Courier New" pitchFamily="49" charset="0"/>
                <a:ea typeface="宋体" pitchFamily="2" charset="-122"/>
              </a:rPr>
              <a:t>         &lt;&lt; name &lt;&lt; endl;</a:t>
            </a:r>
          </a:p>
          <a:p>
            <a:pPr>
              <a:spcBef>
                <a:spcPct val="0"/>
              </a:spcBef>
            </a:pP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 _add_ref() &amp; _remove_ref()</a:t>
            </a:r>
          </a:p>
          <a:p>
            <a:pPr>
              <a:spcBef>
                <a:spcPct val="0"/>
              </a:spcBef>
            </a:pPr>
            <a:r>
              <a:rPr lang="en-US" altLang="zh-CN" sz="1400" b="1" i="0">
                <a:latin typeface="Courier New" pitchFamily="49" charset="0"/>
                <a:ea typeface="宋体" pitchFamily="2" charset="-122"/>
              </a:rPr>
              <a:t>};</a:t>
            </a:r>
          </a:p>
        </p:txBody>
      </p:sp>
      <p:sp>
        <p:nvSpPr>
          <p:cNvPr id="505860" name="Text Box 4"/>
          <p:cNvSpPr txBox="1">
            <a:spLocks noChangeArrowheads="1"/>
          </p:cNvSpPr>
          <p:nvPr/>
        </p:nvSpPr>
        <p:spPr bwMode="auto">
          <a:xfrm>
            <a:off x="122238" y="3768725"/>
            <a:ext cx="4381500" cy="2347913"/>
          </a:xfrm>
          <a:prstGeom prst="rect">
            <a:avLst/>
          </a:prstGeom>
          <a:noFill/>
          <a:ln w="9525">
            <a:noFill/>
            <a:miter lim="800000"/>
            <a:headEnd/>
            <a:tailEnd/>
          </a:ln>
        </p:spPr>
        <p:txBody>
          <a:bodyPr>
            <a:spAutoFit/>
          </a:bodyPr>
          <a:lstStyle/>
          <a:p>
            <a:pPr marL="169863" indent="-169863">
              <a:spcBef>
                <a:spcPct val="40000"/>
              </a:spcBef>
              <a:buFontTx/>
              <a:buChar char="•"/>
            </a:pPr>
            <a:r>
              <a:rPr lang="en-US" altLang="zh-CN" sz="2000" b="1" i="0">
                <a:latin typeface="Courier New" pitchFamily="49" charset="0"/>
                <a:ea typeface="宋体" pitchFamily="2" charset="-122"/>
              </a:rPr>
              <a:t>HelloWorld_Exec_Impl</a:t>
            </a:r>
            <a:r>
              <a:rPr lang="en-US" altLang="zh-CN" sz="2000" i="0">
                <a:ea typeface="宋体" pitchFamily="2" charset="-122"/>
              </a:rPr>
              <a:t> executor implements </a:t>
            </a:r>
            <a:r>
              <a:rPr lang="en-US" altLang="zh-CN" sz="2000" b="1" i="0">
                <a:latin typeface="Courier New" pitchFamily="49" charset="0"/>
                <a:ea typeface="宋体" pitchFamily="2" charset="-122"/>
              </a:rPr>
              <a:t>HelloWorld</a:t>
            </a:r>
            <a:r>
              <a:rPr lang="en-US" altLang="zh-CN" sz="2000" i="0">
                <a:ea typeface="宋体" pitchFamily="2" charset="-122"/>
              </a:rPr>
              <a:t> component via </a:t>
            </a:r>
            <a:r>
              <a:rPr lang="en-US" altLang="zh-CN" sz="2000" b="1" i="0">
                <a:latin typeface="Courier New" pitchFamily="49" charset="0"/>
                <a:ea typeface="宋体" pitchFamily="2" charset="-122"/>
              </a:rPr>
              <a:t>HelloWorld_Exec</a:t>
            </a:r>
            <a:r>
              <a:rPr lang="en-US" altLang="zh-CN" sz="2000" i="0">
                <a:ea typeface="宋体" pitchFamily="2" charset="-122"/>
              </a:rPr>
              <a:t> executor IDL</a:t>
            </a:r>
            <a:endParaRPr lang="en-US" altLang="zh-CN" sz="2400" i="0">
              <a:ea typeface="宋体" pitchFamily="2" charset="-122"/>
            </a:endParaRPr>
          </a:p>
          <a:p>
            <a:pPr marL="169863" indent="-169863">
              <a:spcBef>
                <a:spcPct val="40000"/>
              </a:spcBef>
              <a:buFontTx/>
              <a:buChar char="•"/>
            </a:pPr>
            <a:r>
              <a:rPr lang="en-US" altLang="zh-CN" sz="2000" b="1" i="0">
                <a:latin typeface="Courier New" pitchFamily="49" charset="0"/>
                <a:ea typeface="宋体" pitchFamily="2" charset="-122"/>
              </a:rPr>
              <a:t>HelloHome_Exec_Impl</a:t>
            </a:r>
            <a:r>
              <a:rPr lang="en-US" altLang="zh-CN" sz="2000" b="1" i="0">
                <a:ea typeface="宋体" pitchFamily="2" charset="-122"/>
              </a:rPr>
              <a:t> </a:t>
            </a:r>
            <a:r>
              <a:rPr lang="en-US" altLang="zh-CN" sz="2000" i="0">
                <a:ea typeface="宋体" pitchFamily="2" charset="-122"/>
              </a:rPr>
              <a:t>executor implements lifecycle management of </a:t>
            </a:r>
            <a:r>
              <a:rPr lang="en-US" altLang="zh-CN" sz="2000" b="1" i="0">
                <a:latin typeface="Courier New" pitchFamily="49" charset="0"/>
                <a:ea typeface="宋体" pitchFamily="2" charset="-122"/>
              </a:rPr>
              <a:t>HelloWorld</a:t>
            </a:r>
            <a:r>
              <a:rPr lang="en-US" altLang="zh-CN" sz="2000" i="0">
                <a:ea typeface="宋体" pitchFamily="2" charset="-122"/>
              </a:rPr>
              <a:t> component</a:t>
            </a:r>
          </a:p>
        </p:txBody>
      </p:sp>
      <p:sp>
        <p:nvSpPr>
          <p:cNvPr id="505863" name="Text Box 7"/>
          <p:cNvSpPr txBox="1">
            <a:spLocks noChangeArrowheads="1"/>
          </p:cNvSpPr>
          <p:nvPr/>
        </p:nvSpPr>
        <p:spPr bwMode="auto">
          <a:xfrm>
            <a:off x="4724400" y="914400"/>
            <a:ext cx="4235450" cy="3292475"/>
          </a:xfrm>
          <a:prstGeom prst="rect">
            <a:avLst/>
          </a:prstGeom>
          <a:noFill/>
          <a:ln w="9525">
            <a:solidFill>
              <a:schemeClr val="tx1"/>
            </a:solidFill>
            <a:miter lim="800000"/>
            <a:headEnd/>
            <a:tailEnd/>
          </a:ln>
        </p:spPr>
        <p:txBody>
          <a:bodyPr>
            <a:spAutoFit/>
          </a:bodyPr>
          <a:lstStyle/>
          <a:p>
            <a:r>
              <a:rPr lang="en-US" altLang="zh-CN" sz="1400" b="1" i="0">
                <a:latin typeface="Courier New" pitchFamily="49" charset="0"/>
                <a:ea typeface="宋体" pitchFamily="2" charset="-122"/>
              </a:rPr>
              <a:t>class HelloHome_Exec_Impl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public virtual </a:t>
            </a:r>
            <a:r>
              <a:rPr lang="en-US" altLang="zh-CN" sz="1400" b="1" i="0">
                <a:solidFill>
                  <a:srgbClr val="FF0066"/>
                </a:solidFill>
                <a:latin typeface="Courier New" pitchFamily="49" charset="0"/>
                <a:ea typeface="宋体" pitchFamily="2" charset="-122"/>
              </a:rPr>
              <a:t>HelloHome_Exec</a:t>
            </a: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public virtual CORBA::LocalObject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public:</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HelloHome_Exec_Impl ()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~HelloHome_Exec_Impl () {} </a:t>
            </a:r>
          </a:p>
          <a:p>
            <a:r>
              <a:rPr lang="en-US" altLang="zh-CN" sz="1400" b="1" i="0">
                <a:latin typeface="Courier New" pitchFamily="49" charset="0"/>
                <a:ea typeface="宋体" pitchFamily="2" charset="-122"/>
              </a:rPr>
              <a:t>  Components::EnterpriseComponent_ptr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create ()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return new HelloWorld_Exec_Impl;</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a:t>
            </a:r>
            <a:br>
              <a:rPr lang="en-US" altLang="zh-CN" sz="1400" b="1" i="0">
                <a:latin typeface="Courier New" pitchFamily="49" charset="0"/>
                <a:ea typeface="宋体" pitchFamily="2" charset="-122"/>
              </a:rPr>
            </a:br>
            <a:r>
              <a:rPr lang="en-US" altLang="zh-CN" sz="1400" b="1" i="0">
                <a:latin typeface="Courier New" pitchFamily="49" charset="0"/>
                <a:ea typeface="宋体" pitchFamily="2" charset="-122"/>
              </a:rPr>
              <a:t>  // … _add_ref() &amp; _remove_ref()</a:t>
            </a:r>
          </a:p>
          <a:p>
            <a:r>
              <a:rPr lang="en-US" altLang="zh-CN" sz="1400" b="1" i="0">
                <a:latin typeface="Courier New" pitchFamily="49" charset="0"/>
                <a:ea typeface="宋体" pitchFamily="2" charset="-122"/>
              </a:rPr>
              <a:t>};</a:t>
            </a:r>
          </a:p>
        </p:txBody>
      </p:sp>
      <p:sp>
        <p:nvSpPr>
          <p:cNvPr id="505865" name="AutoShape 9"/>
          <p:cNvSpPr>
            <a:spLocks noChangeArrowheads="1"/>
          </p:cNvSpPr>
          <p:nvPr/>
        </p:nvSpPr>
        <p:spPr bwMode="auto">
          <a:xfrm rot="10800000">
            <a:off x="4206875" y="2335213"/>
            <a:ext cx="714375" cy="631825"/>
          </a:xfrm>
          <a:prstGeom prst="rightArrow">
            <a:avLst>
              <a:gd name="adj1" fmla="val 37463"/>
              <a:gd name="adj2" fmla="val 16578"/>
            </a:avLst>
          </a:prstGeom>
          <a:solidFill>
            <a:schemeClr val="bg2"/>
          </a:solidFill>
          <a:ln w="9525">
            <a:solidFill>
              <a:schemeClr val="tx2"/>
            </a:solidFill>
            <a:miter lim="800000"/>
            <a:headEnd/>
            <a:tailEnd/>
          </a:ln>
        </p:spPr>
        <p:txBody>
          <a:bodyPr wrap="none" anchor="ctr"/>
          <a:lstStyle/>
          <a:p>
            <a:endParaRPr lang="nl-NL"/>
          </a:p>
        </p:txBody>
      </p:sp>
      <p:sp>
        <p:nvSpPr>
          <p:cNvPr id="129031" name="Rectangle 10"/>
          <p:cNvSpPr>
            <a:spLocks noChangeArrowheads="1"/>
          </p:cNvSpPr>
          <p:nvPr/>
        </p:nvSpPr>
        <p:spPr bwMode="auto">
          <a:xfrm>
            <a:off x="2103438" y="6340475"/>
            <a:ext cx="4965700" cy="406400"/>
          </a:xfrm>
          <a:prstGeom prst="rect">
            <a:avLst/>
          </a:prstGeom>
          <a:solidFill>
            <a:srgbClr val="FFFF99"/>
          </a:solidFill>
          <a:ln w="9525">
            <a:solidFill>
              <a:schemeClr val="tx1"/>
            </a:solidFill>
            <a:miter lim="800000"/>
            <a:headEnd/>
            <a:tailEnd/>
          </a:ln>
        </p:spPr>
        <p:txBody>
          <a:bodyPr>
            <a:spAutoFit/>
          </a:bodyPr>
          <a:lstStyle/>
          <a:p>
            <a:pPr algn="ctr"/>
            <a:r>
              <a:rPr lang="en-US" altLang="zh-CN" sz="2000" b="1" i="0">
                <a:latin typeface="Courier New" pitchFamily="49" charset="0"/>
                <a:ea typeface="宋体" pitchFamily="2" charset="-122"/>
              </a:rPr>
              <a:t>$CIAO_ROOT/docs/tutorial/Hello/ </a:t>
            </a:r>
          </a:p>
        </p:txBody>
      </p:sp>
      <p:sp>
        <p:nvSpPr>
          <p:cNvPr id="505868" name="Text Box 12"/>
          <p:cNvSpPr txBox="1">
            <a:spLocks noChangeArrowheads="1"/>
          </p:cNvSpPr>
          <p:nvPr/>
        </p:nvSpPr>
        <p:spPr bwMode="auto">
          <a:xfrm>
            <a:off x="4695825" y="4310063"/>
            <a:ext cx="4514850" cy="1738312"/>
          </a:xfrm>
          <a:prstGeom prst="rect">
            <a:avLst/>
          </a:prstGeom>
          <a:noFill/>
          <a:ln w="9525">
            <a:noFill/>
            <a:miter lim="800000"/>
            <a:headEnd/>
            <a:tailEnd/>
          </a:ln>
        </p:spPr>
        <p:txBody>
          <a:bodyPr>
            <a:spAutoFit/>
          </a:bodyPr>
          <a:lstStyle/>
          <a:p>
            <a:pPr marL="169863" indent="-169863">
              <a:spcBef>
                <a:spcPct val="40000"/>
              </a:spcBef>
              <a:buFontTx/>
              <a:buChar char="•"/>
            </a:pPr>
            <a:r>
              <a:rPr lang="en-US" altLang="zh-CN" sz="2000" b="1" i="0">
                <a:latin typeface="Courier New" pitchFamily="49" charset="0"/>
                <a:ea typeface="宋体" pitchFamily="2" charset="-122"/>
              </a:rPr>
              <a:t>CORBA::LocalObject</a:t>
            </a:r>
            <a:r>
              <a:rPr lang="en-US" altLang="zh-CN" sz="2000" i="0">
                <a:ea typeface="宋体" pitchFamily="2" charset="-122"/>
              </a:rPr>
              <a:t> is a variant of </a:t>
            </a:r>
            <a:r>
              <a:rPr lang="en-US" altLang="zh-CN" sz="2000" b="1" i="0">
                <a:latin typeface="Courier New" pitchFamily="49" charset="0"/>
                <a:ea typeface="宋体" pitchFamily="2" charset="-122"/>
              </a:rPr>
              <a:t>CORBA::Object</a:t>
            </a:r>
            <a:endParaRPr lang="en-US" altLang="zh-CN" sz="2000" i="0">
              <a:latin typeface="Courier New" pitchFamily="49" charset="0"/>
              <a:ea typeface="宋体" pitchFamily="2" charset="-122"/>
            </a:endParaRPr>
          </a:p>
          <a:p>
            <a:pPr marL="169863" indent="-169863">
              <a:spcBef>
                <a:spcPct val="40000"/>
              </a:spcBef>
              <a:buFontTx/>
              <a:buChar char="•"/>
            </a:pPr>
            <a:r>
              <a:rPr lang="en-US" altLang="zh-CN" sz="2000" i="0">
                <a:ea typeface="宋体" pitchFamily="2" charset="-122"/>
              </a:rPr>
              <a:t>Instances of of type </a:t>
            </a:r>
            <a:r>
              <a:rPr lang="en-US" altLang="zh-CN" sz="2000" b="1" i="0">
                <a:latin typeface="Courier New" pitchFamily="49" charset="0"/>
                <a:ea typeface="宋体" pitchFamily="2" charset="-122"/>
              </a:rPr>
              <a:t>CORBA:: LocalObject</a:t>
            </a:r>
            <a:r>
              <a:rPr lang="en-US" altLang="zh-CN" sz="2000" i="0">
                <a:ea typeface="宋体" pitchFamily="2" charset="-122"/>
              </a:rPr>
              <a:t> cannot generate remote references</a:t>
            </a:r>
            <a:endParaRPr lang="en-US" altLang="zh-CN" sz="2000" i="0">
              <a:latin typeface="Courier New" pitchFamily="49"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586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585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586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5865"/>
                                        </p:tgtEl>
                                        <p:attrNameLst>
                                          <p:attrName>style.visibility</p:attrName>
                                        </p:attrNameLst>
                                      </p:cBhvr>
                                      <p:to>
                                        <p:strVal val="visible"/>
                                      </p:to>
                                    </p:set>
                                  </p:childTnLst>
                                  <p:subTnLst>
                                    <p:set>
                                      <p:cBhvr override="childStyle">
                                        <p:cTn dur="1" fill="hold" display="0" masterRel="nextClick" afterEffect="1"/>
                                        <p:tgtEl>
                                          <p:spTgt spid="505865"/>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50586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0586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586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859" grpId="0" animBg="1"/>
      <p:bldP spid="505863" grpId="0" animBg="1"/>
      <p:bldP spid="50586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3487" name="AutoShape 15"/>
          <p:cNvSpPr>
            <a:spLocks noChangeArrowheads="1"/>
          </p:cNvSpPr>
          <p:nvPr/>
        </p:nvSpPr>
        <p:spPr bwMode="auto">
          <a:xfrm>
            <a:off x="5999163" y="2022475"/>
            <a:ext cx="2259012" cy="1368425"/>
          </a:xfrm>
          <a:prstGeom prst="irregularSeal1">
            <a:avLst/>
          </a:prstGeom>
          <a:solidFill>
            <a:srgbClr val="FFFF99"/>
          </a:solidFill>
          <a:ln w="9525">
            <a:solidFill>
              <a:schemeClr val="tx1"/>
            </a:solidFill>
            <a:miter lim="800000"/>
            <a:headEnd/>
            <a:tailEnd/>
          </a:ln>
        </p:spPr>
        <p:txBody>
          <a:bodyPr anchor="ctr">
            <a:spAutoFit/>
          </a:bodyPr>
          <a:lstStyle/>
          <a:p>
            <a:endParaRPr lang="nl-NL"/>
          </a:p>
        </p:txBody>
      </p:sp>
      <p:sp>
        <p:nvSpPr>
          <p:cNvPr id="1513486" name="AutoShape 14"/>
          <p:cNvSpPr>
            <a:spLocks noChangeArrowheads="1"/>
          </p:cNvSpPr>
          <p:nvPr/>
        </p:nvSpPr>
        <p:spPr bwMode="auto">
          <a:xfrm>
            <a:off x="512763" y="738188"/>
            <a:ext cx="2249487" cy="1368425"/>
          </a:xfrm>
          <a:prstGeom prst="irregularSeal1">
            <a:avLst/>
          </a:prstGeom>
          <a:solidFill>
            <a:srgbClr val="FFFF99"/>
          </a:solidFill>
          <a:ln w="9525">
            <a:solidFill>
              <a:schemeClr val="tx1"/>
            </a:solidFill>
            <a:miter lim="800000"/>
            <a:headEnd/>
            <a:tailEnd/>
          </a:ln>
        </p:spPr>
        <p:txBody>
          <a:bodyPr anchor="ctr">
            <a:spAutoFit/>
          </a:bodyPr>
          <a:lstStyle/>
          <a:p>
            <a:endParaRPr lang="nl-NL"/>
          </a:p>
        </p:txBody>
      </p:sp>
      <p:sp>
        <p:nvSpPr>
          <p:cNvPr id="1513485" name="AutoShape 13"/>
          <p:cNvSpPr>
            <a:spLocks noChangeArrowheads="1"/>
          </p:cNvSpPr>
          <p:nvPr/>
        </p:nvSpPr>
        <p:spPr bwMode="auto">
          <a:xfrm>
            <a:off x="0" y="5013325"/>
            <a:ext cx="2382838" cy="1368425"/>
          </a:xfrm>
          <a:prstGeom prst="irregularSeal1">
            <a:avLst/>
          </a:prstGeom>
          <a:solidFill>
            <a:srgbClr val="FFFF99"/>
          </a:solidFill>
          <a:ln w="9525">
            <a:solidFill>
              <a:schemeClr val="tx1"/>
            </a:solidFill>
            <a:miter lim="800000"/>
            <a:headEnd/>
            <a:tailEnd/>
          </a:ln>
        </p:spPr>
        <p:txBody>
          <a:bodyPr anchor="ctr">
            <a:spAutoFit/>
          </a:bodyPr>
          <a:lstStyle/>
          <a:p>
            <a:endParaRPr lang="nl-NL"/>
          </a:p>
        </p:txBody>
      </p:sp>
      <p:sp>
        <p:nvSpPr>
          <p:cNvPr id="37894" name="Rectangle 2"/>
          <p:cNvSpPr>
            <a:spLocks noGrp="1" noChangeArrowheads="1"/>
          </p:cNvSpPr>
          <p:nvPr>
            <p:ph type="title"/>
          </p:nvPr>
        </p:nvSpPr>
        <p:spPr>
          <a:xfrm>
            <a:off x="55563" y="533400"/>
            <a:ext cx="8991600" cy="381000"/>
          </a:xfrm>
        </p:spPr>
        <p:txBody>
          <a:bodyPr/>
          <a:lstStyle/>
          <a:p>
            <a:pPr eaLnBrk="1" hangingPunct="1"/>
            <a:r>
              <a:rPr lang="en-US" altLang="zh-CN" sz="3200" smtClean="0">
                <a:latin typeface="Arial Narrow" pitchFamily="34" charset="0"/>
                <a:ea typeface="宋体" pitchFamily="2" charset="-122"/>
              </a:rPr>
              <a:t>Overview of CCM Tool Chain for </a:t>
            </a:r>
            <a:r>
              <a:rPr lang="en-US" altLang="zh-CN" sz="3200" b="1" smtClean="0">
                <a:latin typeface="Courier New" pitchFamily="49" charset="0"/>
                <a:ea typeface="宋体" pitchFamily="2" charset="-122"/>
              </a:rPr>
              <a:t>HelloWorld</a:t>
            </a:r>
            <a:r>
              <a:rPr lang="en-US" altLang="zh-CN" sz="3200" smtClean="0">
                <a:latin typeface="Arial Narrow" pitchFamily="34" charset="0"/>
                <a:ea typeface="宋体" pitchFamily="2" charset="-122"/>
              </a:rPr>
              <a:t> Example</a:t>
            </a:r>
          </a:p>
        </p:txBody>
      </p:sp>
      <p:graphicFrame>
        <p:nvGraphicFramePr>
          <p:cNvPr id="37890" name="Object 2"/>
          <p:cNvGraphicFramePr>
            <a:graphicFrameLocks noChangeAspect="1"/>
          </p:cNvGraphicFramePr>
          <p:nvPr/>
        </p:nvGraphicFramePr>
        <p:xfrm>
          <a:off x="1700213" y="949325"/>
          <a:ext cx="5534025" cy="5416550"/>
        </p:xfrm>
        <a:graphic>
          <a:graphicData uri="http://schemas.openxmlformats.org/presentationml/2006/ole">
            <p:oleObj spid="_x0000_s37890" name="Visio" r:id="rId3" imgW="6062053" imgH="7593519" progId="Visio.Drawing.11">
              <p:embed/>
            </p:oleObj>
          </a:graphicData>
        </a:graphic>
      </p:graphicFrame>
      <p:sp>
        <p:nvSpPr>
          <p:cNvPr id="1513476" name="AutoShape 4"/>
          <p:cNvSpPr>
            <a:spLocks noChangeArrowheads="1"/>
          </p:cNvSpPr>
          <p:nvPr/>
        </p:nvSpPr>
        <p:spPr bwMode="auto">
          <a:xfrm>
            <a:off x="358775" y="2535238"/>
            <a:ext cx="1533525" cy="695325"/>
          </a:xfrm>
          <a:prstGeom prst="wedgeRoundRectCallout">
            <a:avLst>
              <a:gd name="adj1" fmla="val 80125"/>
              <a:gd name="adj2" fmla="val -47259"/>
              <a:gd name="adj3" fmla="val 16667"/>
            </a:avLst>
          </a:prstGeom>
          <a:solidFill>
            <a:srgbClr val="CCFF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helloC.h</a:t>
            </a:r>
          </a:p>
          <a:p>
            <a:pPr eaLnBrk="0" hangingPunct="0">
              <a:spcBef>
                <a:spcPct val="0"/>
              </a:spcBef>
            </a:pPr>
            <a:r>
              <a:rPr lang="en-US" altLang="zh-CN" i="0">
                <a:ea typeface="宋体" pitchFamily="2" charset="-122"/>
              </a:rPr>
              <a:t>helloC.cpp</a:t>
            </a:r>
          </a:p>
        </p:txBody>
      </p:sp>
      <p:sp>
        <p:nvSpPr>
          <p:cNvPr id="1513477" name="AutoShape 5"/>
          <p:cNvSpPr>
            <a:spLocks noChangeArrowheads="1"/>
          </p:cNvSpPr>
          <p:nvPr/>
        </p:nvSpPr>
        <p:spPr bwMode="auto">
          <a:xfrm>
            <a:off x="4260850" y="976313"/>
            <a:ext cx="1477963" cy="590550"/>
          </a:xfrm>
          <a:prstGeom prst="wedgeRoundRectCallout">
            <a:avLst>
              <a:gd name="adj1" fmla="val -50537"/>
              <a:gd name="adj2" fmla="val 198926"/>
              <a:gd name="adj3" fmla="val 16667"/>
            </a:avLst>
          </a:prstGeom>
          <a:solidFill>
            <a:srgbClr val="CCFF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helloS.h</a:t>
            </a:r>
          </a:p>
          <a:p>
            <a:pPr eaLnBrk="0" hangingPunct="0">
              <a:spcBef>
                <a:spcPct val="0"/>
              </a:spcBef>
            </a:pPr>
            <a:r>
              <a:rPr lang="en-US" altLang="zh-CN" i="0">
                <a:ea typeface="宋体" pitchFamily="2" charset="-122"/>
              </a:rPr>
              <a:t>helloS.cpp</a:t>
            </a:r>
          </a:p>
        </p:txBody>
      </p:sp>
      <p:sp>
        <p:nvSpPr>
          <p:cNvPr id="1513478" name="AutoShape 6"/>
          <p:cNvSpPr>
            <a:spLocks noChangeArrowheads="1"/>
          </p:cNvSpPr>
          <p:nvPr/>
        </p:nvSpPr>
        <p:spPr bwMode="auto">
          <a:xfrm>
            <a:off x="6059488" y="3359150"/>
            <a:ext cx="1812925" cy="747713"/>
          </a:xfrm>
          <a:prstGeom prst="wedgeRoundRectCallout">
            <a:avLst>
              <a:gd name="adj1" fmla="val -140542"/>
              <a:gd name="adj2" fmla="val 10509"/>
              <a:gd name="adj3" fmla="val 16667"/>
            </a:avLst>
          </a:prstGeom>
          <a:solidFill>
            <a:srgbClr val="CCFF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hello_svnt.h</a:t>
            </a:r>
          </a:p>
          <a:p>
            <a:pPr eaLnBrk="0" hangingPunct="0">
              <a:spcBef>
                <a:spcPct val="0"/>
              </a:spcBef>
            </a:pPr>
            <a:r>
              <a:rPr lang="en-US" altLang="zh-CN" i="0">
                <a:ea typeface="宋体" pitchFamily="2" charset="-122"/>
              </a:rPr>
              <a:t>hello_svnt.cpp</a:t>
            </a:r>
          </a:p>
        </p:txBody>
      </p:sp>
      <p:sp>
        <p:nvSpPr>
          <p:cNvPr id="1513479" name="AutoShape 7"/>
          <p:cNvSpPr>
            <a:spLocks noChangeArrowheads="1"/>
          </p:cNvSpPr>
          <p:nvPr/>
        </p:nvSpPr>
        <p:spPr bwMode="auto">
          <a:xfrm>
            <a:off x="6269038" y="4506913"/>
            <a:ext cx="1233487" cy="419100"/>
          </a:xfrm>
          <a:prstGeom prst="wedgeRoundRectCallout">
            <a:avLst>
              <a:gd name="adj1" fmla="val -155662"/>
              <a:gd name="adj2" fmla="val -14773"/>
              <a:gd name="adj3" fmla="val 16667"/>
            </a:avLst>
          </a:prstGeom>
          <a:solidFill>
            <a:srgbClr val="CCFF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helloE.idl</a:t>
            </a:r>
          </a:p>
        </p:txBody>
      </p:sp>
      <p:sp>
        <p:nvSpPr>
          <p:cNvPr id="1513480" name="AutoShape 8"/>
          <p:cNvSpPr>
            <a:spLocks noChangeArrowheads="1"/>
          </p:cNvSpPr>
          <p:nvPr/>
        </p:nvSpPr>
        <p:spPr bwMode="auto">
          <a:xfrm>
            <a:off x="393700" y="4381500"/>
            <a:ext cx="1525588" cy="625475"/>
          </a:xfrm>
          <a:prstGeom prst="wedgeRoundRectCallout">
            <a:avLst>
              <a:gd name="adj1" fmla="val 84861"/>
              <a:gd name="adj2" fmla="val 1269"/>
              <a:gd name="adj3" fmla="val 16667"/>
            </a:avLst>
          </a:prstGeom>
          <a:solidFill>
            <a:srgbClr val="CCFF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helloEC.h</a:t>
            </a:r>
          </a:p>
          <a:p>
            <a:pPr eaLnBrk="0" hangingPunct="0">
              <a:spcBef>
                <a:spcPct val="0"/>
              </a:spcBef>
            </a:pPr>
            <a:r>
              <a:rPr lang="en-US" altLang="zh-CN" i="0">
                <a:ea typeface="宋体" pitchFamily="2" charset="-122"/>
              </a:rPr>
              <a:t>helloEC.cpp</a:t>
            </a:r>
          </a:p>
        </p:txBody>
      </p:sp>
      <p:sp>
        <p:nvSpPr>
          <p:cNvPr id="1513481" name="AutoShape 9"/>
          <p:cNvSpPr>
            <a:spLocks noChangeArrowheads="1"/>
          </p:cNvSpPr>
          <p:nvPr/>
        </p:nvSpPr>
        <p:spPr bwMode="auto">
          <a:xfrm>
            <a:off x="201613" y="5368925"/>
            <a:ext cx="1879600" cy="625475"/>
          </a:xfrm>
          <a:prstGeom prst="wedgeRoundRectCallout">
            <a:avLst>
              <a:gd name="adj1" fmla="val 74407"/>
              <a:gd name="adj2" fmla="val 4315"/>
              <a:gd name="adj3" fmla="val 16667"/>
            </a:avLst>
          </a:prstGeom>
          <a:solidFill>
            <a:srgbClr val="FFCCCC"/>
          </a:solidFill>
          <a:ln w="9525">
            <a:solidFill>
              <a:schemeClr val="tx1"/>
            </a:solidFill>
            <a:miter lim="800000"/>
            <a:headEnd/>
            <a:tailEnd/>
          </a:ln>
        </p:spPr>
        <p:txBody>
          <a:bodyPr anchor="ctr"/>
          <a:lstStyle/>
          <a:p>
            <a:pPr eaLnBrk="0" hangingPunct="0">
              <a:spcBef>
                <a:spcPct val="0"/>
              </a:spcBef>
            </a:pPr>
            <a:r>
              <a:rPr lang="en-US" altLang="zh-CN" i="0">
                <a:ea typeface="宋体" pitchFamily="2" charset="-122"/>
              </a:rPr>
              <a:t>hello_exec.h</a:t>
            </a:r>
          </a:p>
          <a:p>
            <a:pPr eaLnBrk="0" hangingPunct="0">
              <a:spcBef>
                <a:spcPct val="0"/>
              </a:spcBef>
            </a:pPr>
            <a:r>
              <a:rPr lang="en-US" altLang="zh-CN" i="0">
                <a:ea typeface="宋体" pitchFamily="2" charset="-122"/>
              </a:rPr>
              <a:t>hello_exec.cpp</a:t>
            </a:r>
          </a:p>
        </p:txBody>
      </p:sp>
      <p:sp>
        <p:nvSpPr>
          <p:cNvPr id="37901" name="Text Box 10"/>
          <p:cNvSpPr txBox="1">
            <a:spLocks noChangeArrowheads="1"/>
          </p:cNvSpPr>
          <p:nvPr/>
        </p:nvSpPr>
        <p:spPr bwMode="auto">
          <a:xfrm>
            <a:off x="6267450" y="1087438"/>
            <a:ext cx="2586038" cy="711200"/>
          </a:xfrm>
          <a:prstGeom prst="rect">
            <a:avLst/>
          </a:prstGeom>
          <a:solidFill>
            <a:srgbClr val="FFFF66"/>
          </a:solidFill>
          <a:ln w="9525">
            <a:solidFill>
              <a:schemeClr val="tx1"/>
            </a:solidFill>
            <a:miter lim="800000"/>
            <a:headEnd/>
            <a:tailEnd/>
          </a:ln>
        </p:spPr>
        <p:txBody>
          <a:bodyPr>
            <a:spAutoFit/>
          </a:bodyPr>
          <a:lstStyle/>
          <a:p>
            <a:pPr algn="ctr"/>
            <a:r>
              <a:rPr lang="en-US" altLang="zh-CN" sz="2000" i="0">
                <a:ea typeface="宋体" pitchFamily="2" charset="-122"/>
              </a:rPr>
              <a:t>Filenames may differ for different ORBs</a:t>
            </a:r>
          </a:p>
        </p:txBody>
      </p:sp>
      <p:sp>
        <p:nvSpPr>
          <p:cNvPr id="1513483" name="AutoShape 11"/>
          <p:cNvSpPr>
            <a:spLocks noChangeArrowheads="1"/>
          </p:cNvSpPr>
          <p:nvPr/>
        </p:nvSpPr>
        <p:spPr bwMode="auto">
          <a:xfrm>
            <a:off x="993775" y="1052513"/>
            <a:ext cx="1146175" cy="703262"/>
          </a:xfrm>
          <a:prstGeom prst="wedgeRoundRectCallout">
            <a:avLst>
              <a:gd name="adj1" fmla="val 148060"/>
              <a:gd name="adj2" fmla="val -5079"/>
              <a:gd name="adj3" fmla="val 16667"/>
            </a:avLst>
          </a:prstGeom>
          <a:solidFill>
            <a:srgbClr val="FFCCCC"/>
          </a:solidFill>
          <a:ln w="9525">
            <a:solidFill>
              <a:schemeClr val="tx1"/>
            </a:solidFill>
            <a:miter lim="800000"/>
            <a:headEnd/>
            <a:tailEnd/>
          </a:ln>
        </p:spPr>
        <p:txBody>
          <a:bodyPr anchor="ctr"/>
          <a:lstStyle/>
          <a:p>
            <a:pPr algn="ctr" eaLnBrk="0" hangingPunct="0">
              <a:spcBef>
                <a:spcPct val="0"/>
              </a:spcBef>
            </a:pPr>
            <a:r>
              <a:rPr lang="en-US" altLang="zh-CN" i="0">
                <a:ea typeface="宋体" pitchFamily="2" charset="-122"/>
              </a:rPr>
              <a:t>hello.idl</a:t>
            </a:r>
          </a:p>
        </p:txBody>
      </p:sp>
      <p:sp>
        <p:nvSpPr>
          <p:cNvPr id="1513484" name="AutoShape 12"/>
          <p:cNvSpPr>
            <a:spLocks noChangeArrowheads="1"/>
          </p:cNvSpPr>
          <p:nvPr/>
        </p:nvSpPr>
        <p:spPr bwMode="auto">
          <a:xfrm>
            <a:off x="6507163" y="2370138"/>
            <a:ext cx="1166812" cy="703262"/>
          </a:xfrm>
          <a:prstGeom prst="wedgeRoundRectCallout">
            <a:avLst>
              <a:gd name="adj1" fmla="val -128231"/>
              <a:gd name="adj2" fmla="val -80926"/>
              <a:gd name="adj3" fmla="val 16667"/>
            </a:avLst>
          </a:prstGeom>
          <a:solidFill>
            <a:srgbClr val="FFCCCC"/>
          </a:solidFill>
          <a:ln w="9525">
            <a:solidFill>
              <a:schemeClr val="tx1"/>
            </a:solidFill>
            <a:miter lim="800000"/>
            <a:headEnd/>
            <a:tailEnd/>
          </a:ln>
        </p:spPr>
        <p:txBody>
          <a:bodyPr anchor="ctr"/>
          <a:lstStyle/>
          <a:p>
            <a:pPr algn="ctr" eaLnBrk="0" hangingPunct="0">
              <a:spcBef>
                <a:spcPct val="0"/>
              </a:spcBef>
            </a:pPr>
            <a:r>
              <a:rPr lang="en-US" altLang="zh-CN" i="0">
                <a:ea typeface="宋体" pitchFamily="2" charset="-122"/>
              </a:rPr>
              <a:t>hello.cdl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134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134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134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134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1347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134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134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1348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134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1348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13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3487" grpId="0" animBg="1"/>
      <p:bldP spid="1513486" grpId="0" animBg="1"/>
      <p:bldP spid="1513485" grpId="0" animBg="1"/>
      <p:bldP spid="1513476" grpId="0" animBg="1"/>
      <p:bldP spid="1513477" grpId="0" animBg="1"/>
      <p:bldP spid="1513478" grpId="0" animBg="1"/>
      <p:bldP spid="1513479" grpId="0" animBg="1"/>
      <p:bldP spid="1513480" grpId="0" animBg="1"/>
      <p:bldP spid="1513481" grpId="0" animBg="1"/>
      <p:bldP spid="1513483" grpId="0" animBg="1"/>
      <p:bldP spid="1513484"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4"/>
          <p:cNvSpPr>
            <a:spLocks noGrp="1" noChangeArrowheads="1"/>
          </p:cNvSpPr>
          <p:nvPr>
            <p:ph type="title"/>
          </p:nvPr>
        </p:nvSpPr>
        <p:spPr>
          <a:xfrm>
            <a:off x="66675" y="533400"/>
            <a:ext cx="8991600" cy="381000"/>
          </a:xfrm>
        </p:spPr>
        <p:txBody>
          <a:bodyPr/>
          <a:lstStyle/>
          <a:p>
            <a:pPr eaLnBrk="1" hangingPunct="1"/>
            <a:r>
              <a:rPr lang="en-US" altLang="zh-CN" sz="3200" b="1" smtClean="0">
                <a:latin typeface="Courier New" pitchFamily="49" charset="0"/>
                <a:ea typeface="宋体" pitchFamily="2" charset="-122"/>
              </a:rPr>
              <a:t>HelloWorld</a:t>
            </a:r>
            <a:r>
              <a:rPr lang="en-US" altLang="zh-CN" sz="3200" smtClean="0">
                <a:latin typeface="Arial Narrow" pitchFamily="34" charset="0"/>
                <a:ea typeface="宋体" pitchFamily="2" charset="-122"/>
              </a:rPr>
              <a:t> IDL 3 File &amp; Generated Stub/Skel Code</a:t>
            </a:r>
          </a:p>
        </p:txBody>
      </p:sp>
      <p:sp>
        <p:nvSpPr>
          <p:cNvPr id="130051" name="Rectangle 6"/>
          <p:cNvSpPr>
            <a:spLocks noGrp="1" noChangeArrowheads="1"/>
          </p:cNvSpPr>
          <p:nvPr>
            <p:ph type="body" sz="half" idx="2"/>
          </p:nvPr>
        </p:nvSpPr>
        <p:spPr>
          <a:xfrm>
            <a:off x="161925" y="3643313"/>
            <a:ext cx="4014788" cy="2581275"/>
          </a:xfrm>
          <a:noFill/>
        </p:spPr>
        <p:txBody>
          <a:bodyPr/>
          <a:lstStyle/>
          <a:p>
            <a:pPr marL="171450" indent="-171450" eaLnBrk="1" hangingPunct="1">
              <a:spcBef>
                <a:spcPct val="30000"/>
              </a:spcBef>
            </a:pPr>
            <a:r>
              <a:rPr lang="en-US" altLang="zh-CN" sz="2000" smtClean="0">
                <a:ea typeface="宋体" pitchFamily="2" charset="-122"/>
              </a:rPr>
              <a:t>IDL file has IDL 3 keywords</a:t>
            </a:r>
          </a:p>
          <a:p>
            <a:pPr marL="514350" lvl="1" indent="-171450" eaLnBrk="1" hangingPunct="1">
              <a:spcBef>
                <a:spcPct val="30000"/>
              </a:spcBef>
            </a:pPr>
            <a:r>
              <a:rPr lang="en-US" altLang="zh-CN" sz="2000" smtClean="0">
                <a:ea typeface="宋体" pitchFamily="2" charset="-122"/>
              </a:rPr>
              <a:t>e.g., </a:t>
            </a:r>
            <a:r>
              <a:rPr lang="en-US" altLang="zh-CN" sz="2000" b="1" smtClean="0">
                <a:latin typeface="Courier New" pitchFamily="49" charset="0"/>
                <a:ea typeface="宋体" pitchFamily="2" charset="-122"/>
              </a:rPr>
              <a:t>component</a:t>
            </a:r>
            <a:r>
              <a:rPr lang="en-US" altLang="zh-CN" sz="2000" smtClean="0">
                <a:ea typeface="宋体" pitchFamily="2" charset="-122"/>
              </a:rPr>
              <a:t>, </a:t>
            </a:r>
            <a:r>
              <a:rPr lang="en-US" altLang="zh-CN" sz="2000" b="1" smtClean="0">
                <a:latin typeface="Courier New" pitchFamily="49" charset="0"/>
                <a:ea typeface="宋体" pitchFamily="2" charset="-122"/>
              </a:rPr>
              <a:t>home</a:t>
            </a:r>
            <a:r>
              <a:rPr lang="en-US" altLang="zh-CN" sz="2000" smtClean="0">
                <a:ea typeface="宋体" pitchFamily="2" charset="-122"/>
              </a:rPr>
              <a:t>,</a:t>
            </a:r>
            <a:r>
              <a:rPr lang="en-US" altLang="zh-CN" sz="2000" smtClean="0">
                <a:latin typeface="Courier New" pitchFamily="49" charset="0"/>
                <a:ea typeface="宋体" pitchFamily="2" charset="-122"/>
              </a:rPr>
              <a:t> </a:t>
            </a:r>
            <a:r>
              <a:rPr lang="en-US" altLang="zh-CN" sz="2000" b="1" smtClean="0">
                <a:latin typeface="Courier New" pitchFamily="49" charset="0"/>
                <a:ea typeface="宋体" pitchFamily="2" charset="-122"/>
              </a:rPr>
              <a:t>supports</a:t>
            </a:r>
            <a:r>
              <a:rPr lang="en-US" altLang="zh-CN" sz="2000" smtClean="0">
                <a:ea typeface="宋体" pitchFamily="2" charset="-122"/>
              </a:rPr>
              <a:t>, &amp; </a:t>
            </a:r>
            <a:r>
              <a:rPr lang="en-US" altLang="zh-CN" sz="2000" b="1" smtClean="0">
                <a:latin typeface="Courier New" pitchFamily="49" charset="0"/>
                <a:ea typeface="宋体" pitchFamily="2" charset="-122"/>
              </a:rPr>
              <a:t>manages</a:t>
            </a:r>
          </a:p>
          <a:p>
            <a:pPr marL="171450" indent="-171450" eaLnBrk="1" hangingPunct="1">
              <a:spcBef>
                <a:spcPct val="30000"/>
              </a:spcBef>
            </a:pPr>
            <a:r>
              <a:rPr lang="en-US" altLang="zh-CN" sz="2000" smtClean="0">
                <a:ea typeface="宋体" pitchFamily="2" charset="-122"/>
              </a:rPr>
              <a:t>Processed by IDL compiler that supports IDL 3 features</a:t>
            </a:r>
          </a:p>
          <a:p>
            <a:pPr marL="171450" indent="-171450" eaLnBrk="1" hangingPunct="1">
              <a:spcBef>
                <a:spcPct val="30000"/>
              </a:spcBef>
            </a:pPr>
            <a:r>
              <a:rPr lang="en-US" altLang="zh-CN" sz="2000" smtClean="0">
                <a:ea typeface="宋体" pitchFamily="2" charset="-122"/>
              </a:rPr>
              <a:t>Other tools could generate equivalent IDL 2 </a:t>
            </a:r>
          </a:p>
        </p:txBody>
      </p:sp>
      <p:sp>
        <p:nvSpPr>
          <p:cNvPr id="130052" name="Text Box 9"/>
          <p:cNvSpPr txBox="1">
            <a:spLocks noChangeArrowheads="1"/>
          </p:cNvSpPr>
          <p:nvPr/>
        </p:nvSpPr>
        <p:spPr bwMode="auto">
          <a:xfrm>
            <a:off x="4262438" y="984250"/>
            <a:ext cx="4881562" cy="3132138"/>
          </a:xfrm>
          <a:prstGeom prst="rect">
            <a:avLst/>
          </a:prstGeom>
          <a:solidFill>
            <a:srgbClr val="E3FFFF"/>
          </a:solidFill>
          <a:ln w="9525">
            <a:solidFill>
              <a:schemeClr val="tx1"/>
            </a:solidFill>
            <a:miter lim="800000"/>
            <a:headEnd/>
            <a:tailEnd/>
          </a:ln>
        </p:spPr>
        <p:txBody>
          <a:bodyPr>
            <a:spAutoFit/>
          </a:bodyPr>
          <a:lstStyle/>
          <a:p>
            <a:pPr eaLnBrk="0" hangingPunct="0">
              <a:spcBef>
                <a:spcPct val="20000"/>
              </a:spcBef>
            </a:pPr>
            <a:r>
              <a:rPr lang="en-US" altLang="zh-CN" sz="1200" b="1" i="0">
                <a:latin typeface="Courier New" pitchFamily="49" charset="0"/>
                <a:ea typeface="宋体" pitchFamily="2" charset="-122"/>
              </a:rPr>
              <a:t>// helloC.h – Stub file </a:t>
            </a:r>
          </a:p>
          <a:p>
            <a:pPr eaLnBrk="0" hangingPunct="0">
              <a:spcBef>
                <a:spcPct val="20000"/>
              </a:spcBef>
            </a:pPr>
            <a:r>
              <a:rPr lang="en-US" altLang="zh-CN" sz="1200" b="1" i="0">
                <a:latin typeface="Courier New" pitchFamily="49" charset="0"/>
                <a:ea typeface="宋体" pitchFamily="2" charset="-122"/>
              </a:rPr>
              <a:t>class HelloWorld</a:t>
            </a:r>
          </a:p>
          <a:p>
            <a:pPr eaLnBrk="0" hangingPunct="0">
              <a:spcBef>
                <a:spcPct val="20000"/>
              </a:spcBef>
            </a:pPr>
            <a:r>
              <a:rPr lang="en-US" altLang="zh-CN" sz="1200" b="1" i="0">
                <a:latin typeface="Courier New" pitchFamily="49" charset="0"/>
                <a:ea typeface="宋体" pitchFamily="2" charset="-122"/>
              </a:rPr>
              <a:t> : public virtual ::Components::CCMObject,</a:t>
            </a:r>
          </a:p>
          <a:p>
            <a:pPr eaLnBrk="0" hangingPunct="0">
              <a:spcBef>
                <a:spcPct val="20000"/>
              </a:spcBef>
            </a:pPr>
            <a:r>
              <a:rPr lang="en-US" altLang="zh-CN" sz="1200" b="1" i="0">
                <a:latin typeface="Courier New" pitchFamily="49" charset="0"/>
                <a:ea typeface="宋体" pitchFamily="2" charset="-122"/>
              </a:rPr>
              <a:t>   public virtual ::Hello {};</a:t>
            </a:r>
          </a:p>
          <a:p>
            <a:pPr>
              <a:spcBef>
                <a:spcPct val="20000"/>
              </a:spcBef>
            </a:pPr>
            <a:r>
              <a:rPr lang="en-US" altLang="zh-CN" sz="1200" b="1" i="0">
                <a:latin typeface="Courier New" pitchFamily="49" charset="0"/>
                <a:ea typeface="宋体" pitchFamily="2" charset="-122"/>
              </a:rPr>
              <a:t>// helloC.h – Stub file </a:t>
            </a:r>
          </a:p>
          <a:p>
            <a:pPr>
              <a:spcBef>
                <a:spcPct val="20000"/>
              </a:spcBef>
            </a:pPr>
            <a:r>
              <a:rPr lang="en-US" altLang="zh-CN" sz="1200" b="1" i="0">
                <a:latin typeface="Courier New" pitchFamily="49" charset="0"/>
                <a:ea typeface="宋体" pitchFamily="2" charset="-122"/>
              </a:rPr>
              <a:t>class HelloHomeImplicit</a:t>
            </a:r>
          </a:p>
          <a:p>
            <a:pPr>
              <a:spcBef>
                <a:spcPct val="20000"/>
              </a:spcBef>
            </a:pPr>
            <a:r>
              <a:rPr lang="en-US" altLang="zh-CN" sz="1200" b="1" i="0">
                <a:latin typeface="Courier New" pitchFamily="49" charset="0"/>
                <a:ea typeface="宋体" pitchFamily="2" charset="-122"/>
              </a:rPr>
              <a:t> : public virtual ::Components::KeylessCCMHome {};</a:t>
            </a:r>
          </a:p>
          <a:p>
            <a:pPr>
              <a:spcBef>
                <a:spcPct val="20000"/>
              </a:spcBef>
            </a:pPr>
            <a:r>
              <a:rPr lang="en-US" altLang="zh-CN" sz="1200" b="1" i="0">
                <a:latin typeface="Courier New" pitchFamily="49" charset="0"/>
                <a:ea typeface="宋体" pitchFamily="2" charset="-122"/>
              </a:rPr>
              <a:t>// helloC.h – Stub file</a:t>
            </a:r>
          </a:p>
          <a:p>
            <a:pPr>
              <a:spcBef>
                <a:spcPct val="20000"/>
              </a:spcBef>
            </a:pPr>
            <a:r>
              <a:rPr lang="en-US" altLang="zh-CN" sz="1200" b="1" i="0">
                <a:latin typeface="Courier New" pitchFamily="49" charset="0"/>
                <a:ea typeface="宋体" pitchFamily="2" charset="-122"/>
              </a:rPr>
              <a:t>class HelloHomeExplicit</a:t>
            </a:r>
          </a:p>
          <a:p>
            <a:pPr>
              <a:spcBef>
                <a:spcPct val="20000"/>
              </a:spcBef>
            </a:pPr>
            <a:r>
              <a:rPr lang="en-US" altLang="zh-CN" sz="1200" b="1" i="0">
                <a:latin typeface="Courier New" pitchFamily="49" charset="0"/>
                <a:ea typeface="宋体" pitchFamily="2" charset="-122"/>
              </a:rPr>
              <a:t> : public virtual ::Components::CCMHome {};</a:t>
            </a:r>
          </a:p>
          <a:p>
            <a:pPr>
              <a:spcBef>
                <a:spcPct val="20000"/>
              </a:spcBef>
            </a:pPr>
            <a:r>
              <a:rPr lang="en-US" altLang="zh-CN" sz="1200" b="1" i="0">
                <a:latin typeface="Courier New" pitchFamily="49" charset="0"/>
                <a:ea typeface="宋体" pitchFamily="2" charset="-122"/>
              </a:rPr>
              <a:t>// helloC.h – Stub file</a:t>
            </a:r>
          </a:p>
          <a:p>
            <a:pPr>
              <a:spcBef>
                <a:spcPct val="20000"/>
              </a:spcBef>
            </a:pPr>
            <a:r>
              <a:rPr lang="en-US" altLang="zh-CN" sz="1200" b="1" i="0">
                <a:latin typeface="Courier New" pitchFamily="49" charset="0"/>
                <a:ea typeface="宋体" pitchFamily="2" charset="-122"/>
              </a:rPr>
              <a:t>class HelloHome</a:t>
            </a:r>
          </a:p>
          <a:p>
            <a:pPr>
              <a:spcBef>
                <a:spcPct val="20000"/>
              </a:spcBef>
            </a:pPr>
            <a:r>
              <a:rPr lang="en-US" altLang="zh-CN" sz="1200" b="1" i="0">
                <a:latin typeface="Courier New" pitchFamily="49" charset="0"/>
                <a:ea typeface="宋体" pitchFamily="2" charset="-122"/>
              </a:rPr>
              <a:t> : public virtual HelloHomeExplicit,</a:t>
            </a:r>
          </a:p>
          <a:p>
            <a:pPr>
              <a:spcBef>
                <a:spcPct val="20000"/>
              </a:spcBef>
            </a:pPr>
            <a:r>
              <a:rPr lang="en-US" altLang="zh-CN" sz="1200" b="1" i="0">
                <a:latin typeface="Courier New" pitchFamily="49" charset="0"/>
                <a:ea typeface="宋体" pitchFamily="2" charset="-122"/>
              </a:rPr>
              <a:t>   public virtual HelloHomeImplicit {};</a:t>
            </a:r>
          </a:p>
        </p:txBody>
      </p:sp>
      <p:sp>
        <p:nvSpPr>
          <p:cNvPr id="130053" name="Text Box 14"/>
          <p:cNvSpPr txBox="1">
            <a:spLocks noChangeArrowheads="1"/>
          </p:cNvSpPr>
          <p:nvPr/>
        </p:nvSpPr>
        <p:spPr bwMode="auto">
          <a:xfrm>
            <a:off x="4240213" y="4427538"/>
            <a:ext cx="4772025" cy="1598612"/>
          </a:xfrm>
          <a:prstGeom prst="rect">
            <a:avLst/>
          </a:prstGeom>
          <a:solidFill>
            <a:srgbClr val="DDDDDD"/>
          </a:solidFill>
          <a:ln w="9525">
            <a:solidFill>
              <a:schemeClr val="tx1"/>
            </a:solidFill>
            <a:miter lim="800000"/>
            <a:headEnd/>
            <a:tailEnd/>
          </a:ln>
        </p:spPr>
        <p:txBody>
          <a:bodyPr>
            <a:spAutoFit/>
          </a:bodyPr>
          <a:lstStyle/>
          <a:p>
            <a:pPr eaLnBrk="0" hangingPunct="0">
              <a:spcBef>
                <a:spcPct val="20000"/>
              </a:spcBef>
            </a:pPr>
            <a:r>
              <a:rPr lang="en-US" altLang="zh-CN" sz="1200" b="1" i="0">
                <a:latin typeface="Courier New" pitchFamily="49" charset="0"/>
                <a:ea typeface="宋体" pitchFamily="2" charset="-122"/>
              </a:rPr>
              <a:t>// helloS.h – Skeleton/Servant file</a:t>
            </a:r>
          </a:p>
          <a:p>
            <a:pPr eaLnBrk="0" hangingPunct="0">
              <a:spcBef>
                <a:spcPct val="20000"/>
              </a:spcBef>
            </a:pPr>
            <a:r>
              <a:rPr lang="en-US" altLang="zh-CN" sz="1200" b="1" i="0">
                <a:latin typeface="Courier New" pitchFamily="49" charset="0"/>
                <a:ea typeface="宋体" pitchFamily="2" charset="-122"/>
              </a:rPr>
              <a:t>class POA_Hello</a:t>
            </a:r>
          </a:p>
          <a:p>
            <a:pPr eaLnBrk="0" hangingPunct="0">
              <a:spcBef>
                <a:spcPct val="20000"/>
              </a:spcBef>
            </a:pPr>
            <a:r>
              <a:rPr lang="en-US" altLang="zh-CN" sz="1200" b="1" i="0">
                <a:latin typeface="Courier New" pitchFamily="49" charset="0"/>
                <a:ea typeface="宋体" pitchFamily="2" charset="-122"/>
              </a:rPr>
              <a:t> : public virtual PortableServer::ServantBase {};</a:t>
            </a:r>
          </a:p>
          <a:p>
            <a:pPr>
              <a:spcBef>
                <a:spcPct val="20000"/>
              </a:spcBef>
            </a:pPr>
            <a:r>
              <a:rPr lang="en-US" altLang="zh-CN" sz="1200" b="1" i="0">
                <a:latin typeface="Courier New" pitchFamily="49" charset="0"/>
                <a:ea typeface="宋体" pitchFamily="2" charset="-122"/>
              </a:rPr>
              <a:t>// helloS.h – Skeleton/Servant file</a:t>
            </a:r>
          </a:p>
          <a:p>
            <a:pPr>
              <a:spcBef>
                <a:spcPct val="20000"/>
              </a:spcBef>
            </a:pPr>
            <a:r>
              <a:rPr lang="en-US" altLang="zh-CN" sz="1200" b="1" i="0">
                <a:latin typeface="Courier New" pitchFamily="49" charset="0"/>
                <a:ea typeface="宋体" pitchFamily="2" charset="-122"/>
              </a:rPr>
              <a:t>class POA_HelloWorld</a:t>
            </a:r>
          </a:p>
          <a:p>
            <a:pPr>
              <a:spcBef>
                <a:spcPct val="20000"/>
              </a:spcBef>
            </a:pPr>
            <a:r>
              <a:rPr lang="en-US" altLang="zh-CN" sz="1200" b="1" i="0">
                <a:latin typeface="Courier New" pitchFamily="49" charset="0"/>
                <a:ea typeface="宋体" pitchFamily="2" charset="-122"/>
              </a:rPr>
              <a:t> : public virtual POA_Components::CCMobject,</a:t>
            </a:r>
          </a:p>
          <a:p>
            <a:pPr>
              <a:spcBef>
                <a:spcPct val="20000"/>
              </a:spcBef>
            </a:pPr>
            <a:r>
              <a:rPr lang="en-US" altLang="zh-CN" sz="1200" b="1" i="0">
                <a:latin typeface="Courier New" pitchFamily="49" charset="0"/>
                <a:ea typeface="宋体" pitchFamily="2" charset="-122"/>
              </a:rPr>
              <a:t>   public virtual POA_Hello { /* ... */ };</a:t>
            </a:r>
          </a:p>
        </p:txBody>
      </p:sp>
      <p:sp>
        <p:nvSpPr>
          <p:cNvPr id="130054" name="Text Box 16"/>
          <p:cNvSpPr txBox="1">
            <a:spLocks noChangeArrowheads="1"/>
          </p:cNvSpPr>
          <p:nvPr/>
        </p:nvSpPr>
        <p:spPr bwMode="auto">
          <a:xfrm>
            <a:off x="206375" y="965200"/>
            <a:ext cx="3944938" cy="2654300"/>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400" b="1" i="0">
                <a:latin typeface="Courier New" pitchFamily="49" charset="0"/>
                <a:ea typeface="宋体" pitchFamily="2" charset="-122"/>
              </a:rPr>
              <a:t>// hello.idl</a:t>
            </a:r>
          </a:p>
          <a:p>
            <a:pPr eaLnBrk="0" hangingPunct="0">
              <a:spcBef>
                <a:spcPct val="0"/>
              </a:spcBef>
            </a:pPr>
            <a:r>
              <a:rPr lang="en-US" altLang="zh-CN" sz="1400" b="1" i="0">
                <a:latin typeface="Courier New" pitchFamily="49" charset="0"/>
                <a:ea typeface="宋体" pitchFamily="2" charset="-122"/>
              </a:rPr>
              <a:t>#include &lt;Components.idl&gt;</a:t>
            </a:r>
          </a:p>
          <a:p>
            <a:pPr eaLnBrk="0" hangingPunct="0">
              <a:spcBef>
                <a:spcPct val="0"/>
              </a:spcBef>
            </a:pPr>
            <a:r>
              <a:rPr lang="en-US" altLang="zh-CN" sz="1400" b="1" i="0">
                <a:latin typeface="Courier New" pitchFamily="49" charset="0"/>
                <a:ea typeface="宋体" pitchFamily="2" charset="-122"/>
              </a:rPr>
              <a:t>interface Hello</a:t>
            </a:r>
          </a:p>
          <a:p>
            <a:pPr eaLnBrk="0" hangingPunct="0">
              <a:spcBef>
                <a:spcPct val="0"/>
              </a:spcBef>
            </a:pPr>
            <a:r>
              <a:rPr lang="en-US" altLang="zh-CN" sz="1400" b="1" i="0">
                <a:latin typeface="Courier New" pitchFamily="49" charset="0"/>
                <a:ea typeface="宋体" pitchFamily="2" charset="-122"/>
              </a:rPr>
              <a:t>{</a:t>
            </a:r>
          </a:p>
          <a:p>
            <a:pPr eaLnBrk="0" hangingPunct="0">
              <a:spcBef>
                <a:spcPct val="0"/>
              </a:spcBef>
            </a:pPr>
            <a:r>
              <a:rPr lang="en-US" altLang="zh-CN" sz="1400" b="1" i="0">
                <a:latin typeface="Courier New" pitchFamily="49" charset="0"/>
                <a:ea typeface="宋体" pitchFamily="2" charset="-122"/>
              </a:rPr>
              <a:t>  string sayHello (in string name);</a:t>
            </a:r>
          </a:p>
          <a:p>
            <a:pPr eaLnBrk="0" hangingPunct="0">
              <a:spcBef>
                <a:spcPct val="0"/>
              </a:spcBef>
            </a:pPr>
            <a:r>
              <a:rPr lang="en-US" altLang="zh-CN" sz="1400" b="1" i="0">
                <a:latin typeface="Courier New" pitchFamily="49" charset="0"/>
                <a:ea typeface="宋体" pitchFamily="2" charset="-122"/>
              </a:rPr>
              <a:t>};</a:t>
            </a:r>
          </a:p>
          <a:p>
            <a:pPr eaLnBrk="0" hangingPunct="0">
              <a:spcBef>
                <a:spcPct val="0"/>
              </a:spcBef>
            </a:pPr>
            <a:r>
              <a:rPr lang="en-US" altLang="zh-CN" sz="1400" b="1" i="0">
                <a:latin typeface="Courier New" pitchFamily="49" charset="0"/>
                <a:ea typeface="宋体" pitchFamily="2" charset="-122"/>
              </a:rPr>
              <a:t>component HelloWorld supports Hello</a:t>
            </a:r>
          </a:p>
          <a:p>
            <a:pPr eaLnBrk="0" hangingPunct="0">
              <a:spcBef>
                <a:spcPct val="0"/>
              </a:spcBef>
            </a:pPr>
            <a:r>
              <a:rPr lang="en-US" altLang="zh-CN" sz="1400" b="1" i="0">
                <a:latin typeface="Courier New" pitchFamily="49" charset="0"/>
                <a:ea typeface="宋体" pitchFamily="2" charset="-122"/>
              </a:rPr>
              <a:t>{ /* ... */</a:t>
            </a:r>
          </a:p>
          <a:p>
            <a:pPr eaLnBrk="0" hangingPunct="0">
              <a:spcBef>
                <a:spcPct val="0"/>
              </a:spcBef>
            </a:pPr>
            <a:r>
              <a:rPr lang="en-US" altLang="zh-CN" sz="1400" b="1" i="0">
                <a:latin typeface="Courier New" pitchFamily="49" charset="0"/>
                <a:ea typeface="宋体" pitchFamily="2" charset="-122"/>
              </a:rPr>
              <a:t>};</a:t>
            </a:r>
          </a:p>
          <a:p>
            <a:pPr eaLnBrk="0" hangingPunct="0">
              <a:spcBef>
                <a:spcPct val="0"/>
              </a:spcBef>
            </a:pPr>
            <a:r>
              <a:rPr lang="en-US" altLang="zh-CN" sz="1400" b="1" i="0">
                <a:latin typeface="Courier New" pitchFamily="49" charset="0"/>
                <a:ea typeface="宋体" pitchFamily="2" charset="-122"/>
              </a:rPr>
              <a:t>home HelloHome manages HelloWorld</a:t>
            </a:r>
          </a:p>
          <a:p>
            <a:pPr eaLnBrk="0" hangingPunct="0">
              <a:spcBef>
                <a:spcPct val="0"/>
              </a:spcBef>
            </a:pPr>
            <a:r>
              <a:rPr lang="en-US" altLang="zh-CN" sz="1400" b="1" i="0">
                <a:latin typeface="Courier New" pitchFamily="49" charset="0"/>
                <a:ea typeface="宋体" pitchFamily="2" charset="-122"/>
              </a:rPr>
              <a:t>{</a:t>
            </a:r>
          </a:p>
          <a:p>
            <a:pPr eaLnBrk="0" hangingPunct="0">
              <a:spcBef>
                <a:spcPct val="0"/>
              </a:spcBef>
            </a:pPr>
            <a:r>
              <a:rPr lang="en-US" altLang="zh-CN" sz="1400" b="1" i="0">
                <a:latin typeface="Courier New" pitchFamily="49" charset="0"/>
                <a:ea typeface="宋体" pitchFamily="2" charset="-122"/>
              </a:rPr>
              <a:t>};</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1378" name="Rectangle 2"/>
          <p:cNvSpPr>
            <a:spLocks noGrp="1" noChangeArrowheads="1"/>
          </p:cNvSpPr>
          <p:nvPr>
            <p:ph type="title"/>
          </p:nvPr>
        </p:nvSpPr>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CIDL &amp; Generated Servant Code</a:t>
            </a:r>
          </a:p>
        </p:txBody>
      </p:sp>
      <p:sp>
        <p:nvSpPr>
          <p:cNvPr id="741395" name="Rectangle 19"/>
          <p:cNvSpPr>
            <a:spLocks noGrp="1" noChangeArrowheads="1"/>
          </p:cNvSpPr>
          <p:nvPr>
            <p:ph type="body" sz="half" idx="2"/>
          </p:nvPr>
        </p:nvSpPr>
        <p:spPr>
          <a:xfrm>
            <a:off x="4914900" y="1060450"/>
            <a:ext cx="4203700" cy="4862513"/>
          </a:xfrm>
        </p:spPr>
        <p:txBody>
          <a:bodyPr/>
          <a:lstStyle/>
          <a:p>
            <a:pPr marL="173038" indent="-173038" eaLnBrk="1" hangingPunct="1">
              <a:spcBef>
                <a:spcPct val="35000"/>
              </a:spcBef>
            </a:pPr>
            <a:r>
              <a:rPr lang="en-US" altLang="zh-CN" sz="2000" smtClean="0">
                <a:ea typeface="宋体" pitchFamily="2" charset="-122"/>
              </a:rPr>
              <a:t>CIDL compiler generates</a:t>
            </a:r>
          </a:p>
          <a:p>
            <a:pPr marL="517525" lvl="1" indent="-173038" eaLnBrk="1" hangingPunct="1">
              <a:spcBef>
                <a:spcPct val="35000"/>
              </a:spcBef>
            </a:pPr>
            <a:r>
              <a:rPr lang="en-US" altLang="zh-CN" sz="2000" i="1" smtClean="0">
                <a:ea typeface="宋体" pitchFamily="2" charset="-122"/>
              </a:rPr>
              <a:t>Servant code</a:t>
            </a:r>
            <a:r>
              <a:rPr lang="en-US" altLang="zh-CN" sz="2000" smtClean="0">
                <a:ea typeface="宋体" pitchFamily="2" charset="-122"/>
              </a:rPr>
              <a:t>, which is transparent to developers</a:t>
            </a:r>
          </a:p>
          <a:p>
            <a:pPr marL="517525" lvl="1" indent="-173038" eaLnBrk="1" hangingPunct="1">
              <a:spcBef>
                <a:spcPct val="35000"/>
              </a:spcBef>
            </a:pPr>
            <a:r>
              <a:rPr lang="en-US" altLang="zh-CN" sz="2000" i="1" smtClean="0">
                <a:ea typeface="宋体" pitchFamily="2" charset="-122"/>
              </a:rPr>
              <a:t>Executor IDL</a:t>
            </a:r>
            <a:r>
              <a:rPr lang="en-US" altLang="zh-CN" sz="2000" smtClean="0">
                <a:ea typeface="宋体" pitchFamily="2" charset="-122"/>
              </a:rPr>
              <a:t>, which developers then implement</a:t>
            </a:r>
          </a:p>
          <a:p>
            <a:pPr marL="173038" indent="-173038" eaLnBrk="1" hangingPunct="1">
              <a:spcBef>
                <a:spcPct val="35000"/>
              </a:spcBef>
            </a:pPr>
            <a:r>
              <a:rPr lang="en-US" altLang="zh-CN" sz="2000" smtClean="0">
                <a:ea typeface="宋体" pitchFamily="2" charset="-122"/>
              </a:rPr>
              <a:t>Servant code is generated for</a:t>
            </a:r>
          </a:p>
          <a:p>
            <a:pPr marL="517525" lvl="1" indent="-173038" eaLnBrk="1" hangingPunct="1">
              <a:spcBef>
                <a:spcPct val="35000"/>
              </a:spcBef>
            </a:pPr>
            <a:r>
              <a:rPr lang="en-US" altLang="zh-CN" sz="2000" smtClean="0">
                <a:ea typeface="宋体" pitchFamily="2" charset="-122"/>
              </a:rPr>
              <a:t>Components</a:t>
            </a:r>
          </a:p>
          <a:p>
            <a:pPr marL="854075" lvl="2" indent="-163513" eaLnBrk="1" hangingPunct="1">
              <a:spcBef>
                <a:spcPct val="35000"/>
              </a:spcBef>
            </a:pPr>
            <a:r>
              <a:rPr lang="en-US" altLang="zh-CN" b="1" smtClean="0">
                <a:latin typeface="Courier New" pitchFamily="49" charset="0"/>
                <a:ea typeface="宋体" pitchFamily="2" charset="-122"/>
              </a:rPr>
              <a:t>HelloWorld_Servant</a:t>
            </a:r>
            <a:endParaRPr lang="en-US" altLang="zh-CN" smtClean="0">
              <a:ea typeface="宋体" pitchFamily="2" charset="-122"/>
            </a:endParaRPr>
          </a:p>
          <a:p>
            <a:pPr marL="854075" lvl="2" indent="-163513" eaLnBrk="1" hangingPunct="1">
              <a:spcBef>
                <a:spcPct val="35000"/>
              </a:spcBef>
            </a:pPr>
            <a:r>
              <a:rPr lang="en-US" altLang="zh-CN" b="1" smtClean="0">
                <a:latin typeface="Courier New" pitchFamily="49" charset="0"/>
                <a:ea typeface="宋体" pitchFamily="2" charset="-122"/>
              </a:rPr>
              <a:t>HelloWorld_Context</a:t>
            </a:r>
            <a:endParaRPr lang="en-US" altLang="zh-CN" smtClean="0">
              <a:ea typeface="宋体" pitchFamily="2" charset="-122"/>
            </a:endParaRPr>
          </a:p>
          <a:p>
            <a:pPr marL="517525" lvl="1" indent="-173038" eaLnBrk="1" hangingPunct="1">
              <a:spcBef>
                <a:spcPct val="35000"/>
              </a:spcBef>
            </a:pPr>
            <a:r>
              <a:rPr lang="en-US" altLang="zh-CN" sz="2000" smtClean="0">
                <a:ea typeface="宋体" pitchFamily="2" charset="-122"/>
              </a:rPr>
              <a:t>Homes</a:t>
            </a:r>
          </a:p>
          <a:p>
            <a:pPr marL="854075" lvl="2" indent="-163513" eaLnBrk="1" hangingPunct="1">
              <a:spcBef>
                <a:spcPct val="35000"/>
              </a:spcBef>
            </a:pPr>
            <a:r>
              <a:rPr lang="en-US" altLang="zh-CN" b="1" smtClean="0">
                <a:latin typeface="Courier New" pitchFamily="49" charset="0"/>
                <a:ea typeface="宋体" pitchFamily="2" charset="-122"/>
              </a:rPr>
              <a:t>HelloHome_Servant</a:t>
            </a:r>
            <a:endParaRPr lang="en-US" altLang="zh-CN" smtClean="0">
              <a:ea typeface="宋体" pitchFamily="2" charset="-122"/>
            </a:endParaRPr>
          </a:p>
          <a:p>
            <a:pPr marL="517525" lvl="1" indent="-173038" eaLnBrk="1" hangingPunct="1">
              <a:spcBef>
                <a:spcPct val="35000"/>
              </a:spcBef>
            </a:pPr>
            <a:r>
              <a:rPr lang="en-US" altLang="zh-CN" sz="2000" smtClean="0">
                <a:ea typeface="宋体" pitchFamily="2" charset="-122"/>
              </a:rPr>
              <a:t>Facets</a:t>
            </a:r>
          </a:p>
          <a:p>
            <a:pPr marL="854075" lvl="2" indent="-163513" eaLnBrk="1" hangingPunct="1">
              <a:spcBef>
                <a:spcPct val="35000"/>
              </a:spcBef>
            </a:pPr>
            <a:r>
              <a:rPr lang="en-US" altLang="zh-CN" b="1" smtClean="0">
                <a:latin typeface="Courier New" pitchFamily="49" charset="0"/>
                <a:ea typeface="宋体" pitchFamily="2" charset="-122"/>
              </a:rPr>
              <a:t>&lt;</a:t>
            </a:r>
            <a:r>
              <a:rPr lang="en-US" altLang="zh-CN" b="1" i="1" smtClean="0">
                <a:latin typeface="Courier New" pitchFamily="49" charset="0"/>
                <a:ea typeface="宋体" pitchFamily="2" charset="-122"/>
              </a:rPr>
              <a:t>facet name</a:t>
            </a:r>
            <a:r>
              <a:rPr lang="en-US" altLang="zh-CN" b="1" smtClean="0">
                <a:latin typeface="Courier New" pitchFamily="49" charset="0"/>
                <a:ea typeface="宋体" pitchFamily="2" charset="-122"/>
              </a:rPr>
              <a:t>&gt;_Servant</a:t>
            </a:r>
          </a:p>
        </p:txBody>
      </p:sp>
      <p:graphicFrame>
        <p:nvGraphicFramePr>
          <p:cNvPr id="741399" name="Object 2"/>
          <p:cNvGraphicFramePr>
            <a:graphicFrameLocks noChangeAspect="1"/>
          </p:cNvGraphicFramePr>
          <p:nvPr>
            <p:ph sz="half" idx="1"/>
          </p:nvPr>
        </p:nvGraphicFramePr>
        <p:xfrm>
          <a:off x="50800" y="998538"/>
          <a:ext cx="4837113" cy="4978400"/>
        </p:xfrm>
        <a:graphic>
          <a:graphicData uri="http://schemas.openxmlformats.org/presentationml/2006/ole">
            <p:oleObj spid="_x0000_s38914" name="Visio" r:id="rId4" imgW="5401921" imgH="5560061" progId="Visio.Drawing.11">
              <p:embed/>
            </p:oleObj>
          </a:graphicData>
        </a:graphic>
      </p:graphicFrame>
      <p:sp>
        <p:nvSpPr>
          <p:cNvPr id="741410" name="Rectangle 34"/>
          <p:cNvSpPr>
            <a:spLocks noChangeArrowheads="1"/>
          </p:cNvSpPr>
          <p:nvPr/>
        </p:nvSpPr>
        <p:spPr bwMode="auto">
          <a:xfrm>
            <a:off x="585788" y="5605463"/>
            <a:ext cx="4084637" cy="569912"/>
          </a:xfrm>
          <a:prstGeom prst="rect">
            <a:avLst/>
          </a:prstGeom>
          <a:solidFill>
            <a:srgbClr val="CCECFF"/>
          </a:solidFill>
          <a:ln w="9525">
            <a:solidFill>
              <a:schemeClr val="tx1"/>
            </a:solidFill>
            <a:miter lim="800000"/>
            <a:headEnd/>
            <a:tailEnd/>
          </a:ln>
        </p:spPr>
        <p:txBody>
          <a:bodyPr wrap="none" anchor="ctr"/>
          <a:lstStyle/>
          <a:p>
            <a:pPr marL="114300" indent="-114300" eaLnBrk="0" hangingPunct="0">
              <a:spcBef>
                <a:spcPct val="0"/>
              </a:spcBef>
            </a:pPr>
            <a:r>
              <a:rPr lang="en-US" altLang="zh-CN" i="0">
                <a:ea typeface="宋体" pitchFamily="2" charset="-122"/>
              </a:rPr>
              <a:t>Servant code also contains generated </a:t>
            </a:r>
          </a:p>
          <a:p>
            <a:pPr marL="114300" indent="-114300" eaLnBrk="0" hangingPunct="0">
              <a:spcBef>
                <a:spcPct val="0"/>
              </a:spcBef>
            </a:pPr>
            <a:r>
              <a:rPr lang="en-US" altLang="zh-CN" i="0">
                <a:ea typeface="宋体" pitchFamily="2" charset="-122"/>
              </a:rPr>
              <a:t>component-specific context classes</a:t>
            </a:r>
          </a:p>
        </p:txBody>
      </p:sp>
      <p:sp>
        <p:nvSpPr>
          <p:cNvPr id="38918" name="Text Box 36"/>
          <p:cNvSpPr txBox="1">
            <a:spLocks noChangeArrowheads="1"/>
          </p:cNvSpPr>
          <p:nvPr/>
        </p:nvSpPr>
        <p:spPr bwMode="auto">
          <a:xfrm>
            <a:off x="1830388" y="2492375"/>
            <a:ext cx="3032125" cy="1079500"/>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000" b="1" i="0">
                <a:latin typeface="Courier New" pitchFamily="49" charset="0"/>
                <a:ea typeface="宋体" pitchFamily="2" charset="-122"/>
              </a:rPr>
              <a:t>// hello.idl</a:t>
            </a:r>
          </a:p>
          <a:p>
            <a:pPr eaLnBrk="0" hangingPunct="0">
              <a:spcBef>
                <a:spcPct val="10000"/>
              </a:spcBef>
            </a:pPr>
            <a:r>
              <a:rPr lang="en-US" altLang="zh-CN" sz="1000" b="1" i="0">
                <a:latin typeface="Courier New" pitchFamily="49" charset="0"/>
                <a:ea typeface="宋体" pitchFamily="2" charset="-122"/>
              </a:rPr>
              <a:t>#include &lt;Components.idl&gt;</a:t>
            </a:r>
          </a:p>
          <a:p>
            <a:pPr eaLnBrk="0" hangingPunct="0">
              <a:spcBef>
                <a:spcPct val="10000"/>
              </a:spcBef>
            </a:pPr>
            <a:r>
              <a:rPr lang="en-US" altLang="zh-CN" sz="1000" b="1" i="0">
                <a:latin typeface="Courier New" pitchFamily="49" charset="0"/>
                <a:ea typeface="宋体" pitchFamily="2" charset="-122"/>
              </a:rPr>
              <a:t>interface Hello { /* ... /* };</a:t>
            </a:r>
          </a:p>
          <a:p>
            <a:pPr eaLnBrk="0" hangingPunct="0">
              <a:spcBef>
                <a:spcPct val="10000"/>
              </a:spcBef>
            </a:pPr>
            <a:r>
              <a:rPr lang="en-US" altLang="zh-CN" sz="1000" b="1" i="0">
                <a:latin typeface="Courier New" pitchFamily="49" charset="0"/>
                <a:ea typeface="宋体" pitchFamily="2" charset="-122"/>
              </a:rPr>
              <a:t>component HelloWorld supports Hello { /* ... */ };</a:t>
            </a:r>
          </a:p>
          <a:p>
            <a:pPr eaLnBrk="0" hangingPunct="0">
              <a:spcBef>
                <a:spcPct val="10000"/>
              </a:spcBef>
            </a:pPr>
            <a:r>
              <a:rPr lang="en-US" altLang="zh-CN" sz="1000" b="1" i="0">
                <a:latin typeface="Courier New" pitchFamily="49" charset="0"/>
                <a:ea typeface="宋体" pitchFamily="2" charset="-122"/>
              </a:rPr>
              <a:t>home HelloHome manages HelloWorld {};</a:t>
            </a:r>
          </a:p>
        </p:txBody>
      </p:sp>
      <p:sp>
        <p:nvSpPr>
          <p:cNvPr id="38919" name="Text Box 37"/>
          <p:cNvSpPr txBox="1">
            <a:spLocks noChangeArrowheads="1"/>
          </p:cNvSpPr>
          <p:nvPr/>
        </p:nvSpPr>
        <p:spPr bwMode="auto">
          <a:xfrm>
            <a:off x="1843088" y="3717925"/>
            <a:ext cx="3028950" cy="1768475"/>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000" b="1" i="0">
                <a:latin typeface="Courier New" pitchFamily="49" charset="0"/>
                <a:ea typeface="宋体" pitchFamily="2" charset="-122"/>
              </a:rPr>
              <a:t>// hello.cdl</a:t>
            </a:r>
          </a:p>
          <a:p>
            <a:pPr eaLnBrk="0" hangingPunct="0">
              <a:spcBef>
                <a:spcPct val="10000"/>
              </a:spcBef>
            </a:pPr>
            <a:r>
              <a:rPr lang="en-US" altLang="zh-CN" sz="1000" b="1" i="0">
                <a:latin typeface="Courier New" pitchFamily="49" charset="0"/>
                <a:ea typeface="宋体" pitchFamily="2" charset="-122"/>
              </a:rPr>
              <a:t>#include “hello.idl”</a:t>
            </a:r>
          </a:p>
          <a:p>
            <a:pPr eaLnBrk="0" hangingPunct="0">
              <a:spcBef>
                <a:spcPct val="10000"/>
              </a:spcBef>
            </a:pPr>
            <a:r>
              <a:rPr lang="en-US" altLang="zh-CN" sz="1000" b="1" i="0">
                <a:latin typeface="Courier New" pitchFamily="49" charset="0"/>
                <a:ea typeface="宋体" pitchFamily="2" charset="-122"/>
              </a:rPr>
              <a:t>composition session Hello_Example</a:t>
            </a:r>
          </a:p>
          <a:p>
            <a:pPr eaLnBrk="0" hangingPunct="0">
              <a:spcBef>
                <a:spcPct val="10000"/>
              </a:spcBef>
            </a:pPr>
            <a:r>
              <a:rPr lang="en-US" altLang="zh-CN" sz="1000" b="1" i="0">
                <a:latin typeface="Courier New" pitchFamily="49" charset="0"/>
                <a:ea typeface="宋体" pitchFamily="2" charset="-122"/>
              </a:rPr>
              <a:t>{</a:t>
            </a:r>
          </a:p>
          <a:p>
            <a:pPr eaLnBrk="0" hangingPunct="0">
              <a:spcBef>
                <a:spcPct val="10000"/>
              </a:spcBef>
            </a:pPr>
            <a:r>
              <a:rPr lang="en-US" altLang="zh-CN" sz="1000" b="1" i="0">
                <a:latin typeface="Courier New" pitchFamily="49" charset="0"/>
                <a:ea typeface="宋体" pitchFamily="2" charset="-122"/>
              </a:rPr>
              <a:t>  home executor HelloHome_Exec</a:t>
            </a:r>
          </a:p>
          <a:p>
            <a:pPr eaLnBrk="0" hangingPunct="0">
              <a:spcBef>
                <a:spcPct val="10000"/>
              </a:spcBef>
            </a:pPr>
            <a:r>
              <a:rPr lang="en-US" altLang="zh-CN" sz="1000" b="1" i="0">
                <a:latin typeface="Courier New" pitchFamily="49" charset="0"/>
                <a:ea typeface="宋体" pitchFamily="2" charset="-122"/>
              </a:rPr>
              <a:t>  { </a:t>
            </a:r>
          </a:p>
          <a:p>
            <a:pPr eaLnBrk="0" hangingPunct="0">
              <a:spcBef>
                <a:spcPct val="10000"/>
              </a:spcBef>
            </a:pPr>
            <a:r>
              <a:rPr lang="en-US" altLang="zh-CN" sz="1000" b="1" i="0">
                <a:latin typeface="Courier New" pitchFamily="49" charset="0"/>
                <a:ea typeface="宋体" pitchFamily="2" charset="-122"/>
              </a:rPr>
              <a:t>    implements HelloHome;</a:t>
            </a:r>
          </a:p>
          <a:p>
            <a:pPr eaLnBrk="0" hangingPunct="0">
              <a:spcBef>
                <a:spcPct val="10000"/>
              </a:spcBef>
            </a:pPr>
            <a:r>
              <a:rPr lang="en-US" altLang="zh-CN" sz="1000" b="1" i="0">
                <a:latin typeface="Courier New" pitchFamily="49" charset="0"/>
                <a:ea typeface="宋体" pitchFamily="2" charset="-122"/>
              </a:rPr>
              <a:t>    manages HelloWorld_Exec;</a:t>
            </a:r>
          </a:p>
          <a:p>
            <a:pPr eaLnBrk="0" hangingPunct="0">
              <a:spcBef>
                <a:spcPct val="10000"/>
              </a:spcBef>
            </a:pPr>
            <a:r>
              <a:rPr lang="en-US" altLang="zh-CN" sz="1000" b="1" i="0">
                <a:latin typeface="Courier New" pitchFamily="49" charset="0"/>
                <a:ea typeface="宋体" pitchFamily="2" charset="-122"/>
              </a:rPr>
              <a:t>  };</a:t>
            </a:r>
          </a:p>
          <a:p>
            <a:pPr eaLnBrk="0" hangingPunct="0">
              <a:spcBef>
                <a:spcPct val="10000"/>
              </a:spcBef>
            </a:pPr>
            <a:r>
              <a:rPr lang="en-US" altLang="zh-CN" sz="1000" b="1" i="0">
                <a:latin typeface="Courier New" pitchFamily="49" charset="0"/>
                <a:ea typeface="宋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413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139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139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413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413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4139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4139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4139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4139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139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4139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139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4139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41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1378" grpId="0"/>
      <p:bldP spid="741395" grpId="0" build="p"/>
      <p:bldP spid="741410"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9" name="Text Box 4"/>
          <p:cNvSpPr txBox="1">
            <a:spLocks noChangeArrowheads="1"/>
          </p:cNvSpPr>
          <p:nvPr/>
        </p:nvSpPr>
        <p:spPr bwMode="auto">
          <a:xfrm>
            <a:off x="3914775" y="1071563"/>
            <a:ext cx="4557713" cy="1562100"/>
          </a:xfrm>
          <a:prstGeom prst="rect">
            <a:avLst/>
          </a:prstGeom>
          <a:solidFill>
            <a:srgbClr val="E3FFFF"/>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class HelloWorld_Context :</a:t>
            </a:r>
          </a:p>
          <a:p>
            <a:pPr eaLnBrk="0" hangingPunct="0">
              <a:spcBef>
                <a:spcPct val="0"/>
              </a:spcBef>
            </a:pPr>
            <a:r>
              <a:rPr lang="en-US" altLang="zh-CN" sz="1200" b="1" i="0">
                <a:latin typeface="Courier New" pitchFamily="49" charset="0"/>
                <a:ea typeface="宋体" pitchFamily="2" charset="-122"/>
              </a:rPr>
              <a:t>  public virtual ::CCM_HelloWorld_Context,</a:t>
            </a:r>
          </a:p>
          <a:p>
            <a:pPr eaLnBrk="0" hangingPunct="0">
              <a:spcBef>
                <a:spcPct val="0"/>
              </a:spcBef>
            </a:pPr>
            <a:r>
              <a:rPr lang="en-US" altLang="zh-CN" sz="1200" b="1" i="0">
                <a:latin typeface="Courier New" pitchFamily="49" charset="0"/>
                <a:ea typeface="宋体" pitchFamily="2" charset="-122"/>
              </a:rPr>
              <a:t>  public virtual CORBA::LocalObject </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 Operations from Components::CCMContext </a:t>
            </a:r>
          </a:p>
          <a:p>
            <a:pPr eaLnBrk="0" hangingPunct="0">
              <a:spcBef>
                <a:spcPct val="0"/>
              </a:spcBef>
            </a:pPr>
            <a:r>
              <a:rPr lang="en-US" altLang="zh-CN" sz="1200" b="1" i="0">
                <a:latin typeface="Courier New" pitchFamily="49" charset="0"/>
                <a:ea typeface="宋体" pitchFamily="2" charset="-122"/>
              </a:rPr>
              <a:t>  // Operations from Components::SessionContext</a:t>
            </a:r>
          </a:p>
          <a:p>
            <a:pPr eaLnBrk="0" hangingPunct="0">
              <a:spcBef>
                <a:spcPct val="0"/>
              </a:spcBef>
            </a:pPr>
            <a:r>
              <a:rPr lang="en-US" altLang="zh-CN" sz="1200" b="1" i="0">
                <a:latin typeface="Courier New" pitchFamily="49" charset="0"/>
                <a:ea typeface="宋体" pitchFamily="2" charset="-122"/>
              </a:rPr>
              <a:t>  // Operations from CCM_HelloWorld_Context</a:t>
            </a:r>
          </a:p>
          <a:p>
            <a:pPr eaLnBrk="0" hangingPunct="0">
              <a:spcBef>
                <a:spcPct val="0"/>
              </a:spcBef>
            </a:pPr>
            <a:r>
              <a:rPr lang="en-US" altLang="zh-CN" sz="1200" b="1" i="0">
                <a:latin typeface="Courier New" pitchFamily="49" charset="0"/>
                <a:ea typeface="宋体" pitchFamily="2" charset="-122"/>
              </a:rPr>
              <a:t>};</a:t>
            </a:r>
            <a:endParaRPr lang="en-US" altLang="zh-CN" b="1" i="0">
              <a:latin typeface="Courier New" pitchFamily="49" charset="0"/>
              <a:ea typeface="宋体" pitchFamily="2" charset="-122"/>
            </a:endParaRPr>
          </a:p>
        </p:txBody>
      </p:sp>
      <p:sp>
        <p:nvSpPr>
          <p:cNvPr id="1397765" name="Rectangle 5"/>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Servants (hello_svnt.*)</a:t>
            </a:r>
          </a:p>
        </p:txBody>
      </p:sp>
      <p:sp>
        <p:nvSpPr>
          <p:cNvPr id="39941" name="Text Box 8"/>
          <p:cNvSpPr txBox="1">
            <a:spLocks noChangeArrowheads="1"/>
          </p:cNvSpPr>
          <p:nvPr/>
        </p:nvSpPr>
        <p:spPr bwMode="auto">
          <a:xfrm>
            <a:off x="3914775" y="2670175"/>
            <a:ext cx="5030788" cy="1384300"/>
          </a:xfrm>
          <a:prstGeom prst="rect">
            <a:avLst/>
          </a:prstGeom>
          <a:solidFill>
            <a:srgbClr val="EAEAEA"/>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class HelloWorld_Servant :</a:t>
            </a:r>
          </a:p>
          <a:p>
            <a:pPr eaLnBrk="0" hangingPunct="0">
              <a:spcBef>
                <a:spcPct val="0"/>
              </a:spcBef>
            </a:pPr>
            <a:r>
              <a:rPr lang="en-US" altLang="zh-CN" sz="1200" b="1" i="0">
                <a:latin typeface="Courier New" pitchFamily="49" charset="0"/>
                <a:ea typeface="宋体" pitchFamily="2" charset="-122"/>
              </a:rPr>
              <a:t>  public virtual POA_HelloWorld</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 Supported operations</a:t>
            </a:r>
          </a:p>
          <a:p>
            <a:pPr eaLnBrk="0" hangingPunct="0">
              <a:spcBef>
                <a:spcPct val="0"/>
              </a:spcBef>
            </a:pPr>
            <a:r>
              <a:rPr lang="en-US" altLang="zh-CN" sz="1200" b="1" i="0">
                <a:latin typeface="Courier New" pitchFamily="49" charset="0"/>
                <a:ea typeface="宋体" pitchFamily="2" charset="-122"/>
              </a:rPr>
              <a:t>  // Operations on the navigation interface</a:t>
            </a:r>
          </a:p>
          <a:p>
            <a:pPr eaLnBrk="0" hangingPunct="0">
              <a:spcBef>
                <a:spcPct val="0"/>
              </a:spcBef>
            </a:pPr>
            <a:r>
              <a:rPr lang="en-US" altLang="zh-CN" sz="1200" b="1" i="0">
                <a:latin typeface="Courier New" pitchFamily="49" charset="0"/>
                <a:ea typeface="宋体" pitchFamily="2" charset="-122"/>
              </a:rPr>
              <a:t>  // Operations for the receptacle interfaces</a:t>
            </a:r>
          </a:p>
          <a:p>
            <a:pPr eaLnBrk="0" hangingPunct="0">
              <a:spcBef>
                <a:spcPct val="0"/>
              </a:spcBef>
            </a:pPr>
            <a:r>
              <a:rPr lang="en-US" altLang="zh-CN" sz="1200" b="1" i="0">
                <a:latin typeface="Courier New" pitchFamily="49" charset="0"/>
                <a:ea typeface="宋体" pitchFamily="2" charset="-122"/>
              </a:rPr>
              <a:t>};</a:t>
            </a:r>
          </a:p>
        </p:txBody>
      </p:sp>
      <p:sp>
        <p:nvSpPr>
          <p:cNvPr id="39942" name="Text Box 9"/>
          <p:cNvSpPr txBox="1">
            <a:spLocks noChangeArrowheads="1"/>
          </p:cNvSpPr>
          <p:nvPr/>
        </p:nvSpPr>
        <p:spPr bwMode="auto">
          <a:xfrm>
            <a:off x="3914775" y="4281488"/>
            <a:ext cx="5051425" cy="1754187"/>
          </a:xfrm>
          <a:prstGeom prst="rect">
            <a:avLst/>
          </a:prstGeom>
          <a:solidFill>
            <a:srgbClr val="FEE5C4"/>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class HelloHome_Servant : </a:t>
            </a:r>
          </a:p>
          <a:p>
            <a:pPr eaLnBrk="0" hangingPunct="0">
              <a:spcBef>
                <a:spcPct val="0"/>
              </a:spcBef>
            </a:pPr>
            <a:r>
              <a:rPr lang="en-US" altLang="zh-CN" sz="1200" b="1" i="0">
                <a:latin typeface="Courier New" pitchFamily="49" charset="0"/>
                <a:ea typeface="宋体" pitchFamily="2" charset="-122"/>
              </a:rPr>
              <a:t>  public virtual POA_HelloHome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 Supported interface operations</a:t>
            </a:r>
          </a:p>
          <a:p>
            <a:pPr eaLnBrk="0" hangingPunct="0">
              <a:spcBef>
                <a:spcPct val="0"/>
              </a:spcBef>
            </a:pPr>
            <a:r>
              <a:rPr lang="en-US" altLang="zh-CN" sz="1200" b="1" i="0">
                <a:latin typeface="Courier New" pitchFamily="49" charset="0"/>
                <a:ea typeface="宋体" pitchFamily="2" charset="-122"/>
              </a:rPr>
              <a:t>  // Home operations</a:t>
            </a:r>
          </a:p>
          <a:p>
            <a:pPr eaLnBrk="0" hangingPunct="0">
              <a:spcBef>
                <a:spcPct val="0"/>
              </a:spcBef>
            </a:pPr>
            <a:r>
              <a:rPr lang="en-US" altLang="zh-CN" sz="1200" b="1" i="0">
                <a:latin typeface="Courier New" pitchFamily="49" charset="0"/>
                <a:ea typeface="宋体" pitchFamily="2" charset="-122"/>
              </a:rPr>
              <a:t>  // Factory &amp; attribute operations</a:t>
            </a:r>
          </a:p>
          <a:p>
            <a:pPr eaLnBrk="0" hangingPunct="0">
              <a:spcBef>
                <a:spcPct val="0"/>
              </a:spcBef>
            </a:pPr>
            <a:r>
              <a:rPr lang="en-US" altLang="zh-CN" sz="1200" b="1" i="0">
                <a:latin typeface="Courier New" pitchFamily="49" charset="0"/>
                <a:ea typeface="宋体" pitchFamily="2" charset="-122"/>
              </a:rPr>
              <a:t>  // ImplicitHome operations</a:t>
            </a:r>
          </a:p>
          <a:p>
            <a:pPr eaLnBrk="0" hangingPunct="0">
              <a:spcBef>
                <a:spcPct val="0"/>
              </a:spcBef>
            </a:pPr>
            <a:r>
              <a:rPr lang="en-US" altLang="zh-CN" sz="1200" b="1" i="0">
                <a:latin typeface="Courier New" pitchFamily="49" charset="0"/>
                <a:ea typeface="宋体" pitchFamily="2" charset="-122"/>
              </a:rPr>
              <a:t>  ::HelloWorld_ptr create ();</a:t>
            </a:r>
          </a:p>
          <a:p>
            <a:pPr eaLnBrk="0" hangingPunct="0">
              <a:spcBef>
                <a:spcPct val="0"/>
              </a:spcBef>
            </a:pPr>
            <a:r>
              <a:rPr lang="en-US" altLang="zh-CN" sz="1200" b="1" i="0">
                <a:latin typeface="Courier New" pitchFamily="49" charset="0"/>
                <a:ea typeface="宋体" pitchFamily="2" charset="-122"/>
              </a:rPr>
              <a:t>};</a:t>
            </a:r>
          </a:p>
        </p:txBody>
      </p:sp>
      <p:sp>
        <p:nvSpPr>
          <p:cNvPr id="39943" name="AutoShape 13"/>
          <p:cNvSpPr>
            <a:spLocks noChangeArrowheads="1"/>
          </p:cNvSpPr>
          <p:nvPr/>
        </p:nvSpPr>
        <p:spPr bwMode="auto">
          <a:xfrm rot="5400000">
            <a:off x="982663" y="3298825"/>
            <a:ext cx="2722562" cy="10810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20336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973" y="0"/>
                </a:moveTo>
                <a:lnTo>
                  <a:pt x="14345" y="7739"/>
                </a:lnTo>
                <a:lnTo>
                  <a:pt x="17431" y="7739"/>
                </a:lnTo>
                <a:lnTo>
                  <a:pt x="17431" y="20336"/>
                </a:lnTo>
                <a:lnTo>
                  <a:pt x="0" y="20336"/>
                </a:lnTo>
                <a:lnTo>
                  <a:pt x="0" y="21600"/>
                </a:lnTo>
                <a:lnTo>
                  <a:pt x="18514" y="21600"/>
                </a:lnTo>
                <a:lnTo>
                  <a:pt x="18514" y="7739"/>
                </a:lnTo>
                <a:lnTo>
                  <a:pt x="21600" y="7739"/>
                </a:lnTo>
                <a:close/>
              </a:path>
            </a:pathLst>
          </a:custGeom>
          <a:solidFill>
            <a:srgbClr val="FFFF66"/>
          </a:solidFill>
          <a:ln w="9525">
            <a:solidFill>
              <a:schemeClr val="tx1"/>
            </a:solidFill>
            <a:miter lim="800000"/>
            <a:headEnd/>
            <a:tailEnd/>
          </a:ln>
        </p:spPr>
        <p:txBody>
          <a:bodyPr wrap="none" anchor="ctr"/>
          <a:lstStyle/>
          <a:p>
            <a:endParaRPr lang="nl-NL"/>
          </a:p>
        </p:txBody>
      </p:sp>
      <p:graphicFrame>
        <p:nvGraphicFramePr>
          <p:cNvPr id="39938" name="Object 2"/>
          <p:cNvGraphicFramePr>
            <a:graphicFrameLocks noChangeAspect="1"/>
          </p:cNvGraphicFramePr>
          <p:nvPr>
            <p:ph idx="1"/>
          </p:nvPr>
        </p:nvGraphicFramePr>
        <p:xfrm>
          <a:off x="185738" y="1008063"/>
          <a:ext cx="3389312" cy="1844675"/>
        </p:xfrm>
        <a:graphic>
          <a:graphicData uri="http://schemas.openxmlformats.org/presentationml/2006/ole">
            <p:oleObj spid="_x0000_s39938" name="Visio" r:id="rId3" imgW="3389533" imgH="1845211" progId="Visio.Drawing.11">
              <p:embed/>
            </p:oleObj>
          </a:graphicData>
        </a:graphic>
      </p:graphicFrame>
      <p:sp>
        <p:nvSpPr>
          <p:cNvPr id="39944" name="Text Box 14"/>
          <p:cNvSpPr txBox="1">
            <a:spLocks noChangeArrowheads="1"/>
          </p:cNvSpPr>
          <p:nvPr/>
        </p:nvSpPr>
        <p:spPr bwMode="auto">
          <a:xfrm>
            <a:off x="587375" y="4960938"/>
            <a:ext cx="1377950" cy="641350"/>
          </a:xfrm>
          <a:prstGeom prst="rect">
            <a:avLst/>
          </a:prstGeom>
          <a:solidFill>
            <a:schemeClr val="bg1"/>
          </a:solidFill>
          <a:ln w="9525">
            <a:noFill/>
            <a:miter lim="800000"/>
            <a:headEnd/>
            <a:tailEnd/>
          </a:ln>
        </p:spPr>
        <p:txBody>
          <a:bodyPr wrap="none">
            <a:spAutoFit/>
          </a:bodyPr>
          <a:lstStyle/>
          <a:p>
            <a:pPr algn="ctr" eaLnBrk="0" hangingPunct="0">
              <a:spcBef>
                <a:spcPct val="0"/>
              </a:spcBef>
            </a:pPr>
            <a:r>
              <a:rPr lang="en-GB"/>
              <a:t>Compiling</a:t>
            </a:r>
          </a:p>
          <a:p>
            <a:pPr algn="ctr" eaLnBrk="0" hangingPunct="0">
              <a:spcBef>
                <a:spcPct val="0"/>
              </a:spcBef>
            </a:pPr>
            <a:r>
              <a:rPr lang="en-GB"/>
              <a:t>for CIF/C++</a:t>
            </a:r>
          </a:p>
        </p:txBody>
      </p:sp>
      <p:sp>
        <p:nvSpPr>
          <p:cNvPr id="39945" name="Text Box 15"/>
          <p:cNvSpPr txBox="1">
            <a:spLocks noChangeArrowheads="1"/>
          </p:cNvSpPr>
          <p:nvPr/>
        </p:nvSpPr>
        <p:spPr bwMode="auto">
          <a:xfrm>
            <a:off x="192088" y="1009650"/>
            <a:ext cx="3367087" cy="1927225"/>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r>
              <a:rPr lang="en-US" altLang="zh-CN" sz="1200" b="1" i="0">
                <a:latin typeface="Courier New" pitchFamily="49" charset="0"/>
                <a:ea typeface="宋体" pitchFamily="2" charset="-122"/>
              </a:rPr>
              <a:t>composition session Hello_Example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home executor HelloHome_Exec</a:t>
            </a:r>
          </a:p>
          <a:p>
            <a:pPr eaLnBrk="0" hangingPunct="0">
              <a:spcBef>
                <a:spcPct val="0"/>
              </a:spcBef>
            </a:pPr>
            <a:r>
              <a:rPr lang="en-US" altLang="zh-CN" sz="1200" b="1" i="0">
                <a:latin typeface="Courier New" pitchFamily="49" charset="0"/>
                <a:ea typeface="宋体" pitchFamily="2" charset="-122"/>
              </a:rPr>
              <a:t>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977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7765"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3916363" y="1071563"/>
            <a:ext cx="5129212" cy="3436937"/>
          </a:xfrm>
          <a:prstGeom prst="rect">
            <a:avLst/>
          </a:prstGeom>
          <a:solidFill>
            <a:srgbClr val="E3FFFF"/>
          </a:solidFill>
          <a:ln w="9525">
            <a:solidFill>
              <a:schemeClr val="tx1"/>
            </a:solidFill>
            <a:miter lim="800000"/>
            <a:headEnd/>
            <a:tailEnd/>
          </a:ln>
        </p:spPr>
        <p:txBody>
          <a:bodyPr>
            <a:spAutoFit/>
          </a:bodyPr>
          <a:lstStyle/>
          <a:p>
            <a:pPr>
              <a:lnSpc>
                <a:spcPct val="60000"/>
              </a:lnSpc>
            </a:pPr>
            <a:r>
              <a:rPr lang="en-US" altLang="zh-CN" sz="1200" b="1" i="0">
                <a:latin typeface="Courier New" pitchFamily="49" charset="0"/>
                <a:ea typeface="宋体" pitchFamily="2" charset="-122"/>
              </a:rPr>
              <a:t>// hello_svnt.h</a:t>
            </a:r>
          </a:p>
          <a:p>
            <a:pPr>
              <a:lnSpc>
                <a:spcPct val="60000"/>
              </a:lnSpc>
            </a:pPr>
            <a:r>
              <a:rPr lang="en-US" altLang="zh-CN" sz="1200" b="1" i="0">
                <a:latin typeface="Courier New" pitchFamily="49" charset="0"/>
                <a:ea typeface="宋体" pitchFamily="2" charset="-122"/>
              </a:rPr>
              <a:t>#include "helloEC.h“</a:t>
            </a:r>
          </a:p>
          <a:p>
            <a:pPr>
              <a:lnSpc>
                <a:spcPct val="60000"/>
              </a:lnSpc>
            </a:pPr>
            <a:r>
              <a:rPr lang="en-US" altLang="zh-CN" sz="1200" b="1" i="0">
                <a:latin typeface="Courier New" pitchFamily="49" charset="0"/>
                <a:ea typeface="宋体" pitchFamily="2" charset="-122"/>
              </a:rPr>
              <a:t>#include “helloS.h”</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namespace Hello_Example</a:t>
            </a:r>
          </a:p>
          <a:p>
            <a:pPr>
              <a:lnSpc>
                <a:spcPct val="60000"/>
              </a:lnSpc>
            </a:pPr>
            <a:r>
              <a:rPr lang="en-US" altLang="zh-CN" sz="1200" b="1" i="0">
                <a:latin typeface="Courier New" pitchFamily="49" charset="0"/>
                <a:ea typeface="宋体" pitchFamily="2" charset="-122"/>
              </a:rPr>
              <a:t>{</a:t>
            </a:r>
          </a:p>
          <a:p>
            <a:pPr>
              <a:lnSpc>
                <a:spcPct val="60000"/>
              </a:lnSpc>
            </a:pPr>
            <a:r>
              <a:rPr lang="en-US" altLang="zh-CN" sz="1200" b="1" i="0">
                <a:latin typeface="Courier New" pitchFamily="49" charset="0"/>
                <a:ea typeface="宋体" pitchFamily="2" charset="-122"/>
              </a:rPr>
              <a:t>  class HelloWorld_Servant;</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  class HelloWorld_Context</a:t>
            </a:r>
          </a:p>
          <a:p>
            <a:pPr>
              <a:lnSpc>
                <a:spcPct val="60000"/>
              </a:lnSpc>
            </a:pPr>
            <a:r>
              <a:rPr lang="en-US" altLang="zh-CN" sz="1200" b="1" i="0">
                <a:latin typeface="Courier New" pitchFamily="49" charset="0"/>
                <a:ea typeface="宋体" pitchFamily="2" charset="-122"/>
              </a:rPr>
              <a:t>    : public virtual CCM_HelloWorld_Context {</a:t>
            </a:r>
          </a:p>
          <a:p>
            <a:pPr>
              <a:lnSpc>
                <a:spcPct val="60000"/>
              </a:lnSpc>
            </a:pPr>
            <a:r>
              <a:rPr lang="en-US" altLang="zh-CN" sz="1200" b="1" i="0">
                <a:latin typeface="Courier New" pitchFamily="49" charset="0"/>
                <a:ea typeface="宋体" pitchFamily="2" charset="-122"/>
              </a:rPr>
              <a:t>    friend class HelloWorld_Servant;</a:t>
            </a:r>
          </a:p>
          <a:p>
            <a:pPr>
              <a:lnSpc>
                <a:spcPct val="60000"/>
              </a:lnSpc>
            </a:pPr>
            <a:endParaRPr lang="en-US" altLang="zh-CN" sz="1200" b="1" i="0">
              <a:latin typeface="Courier New" pitchFamily="49" charset="0"/>
              <a:ea typeface="宋体" pitchFamily="2" charset="-122"/>
            </a:endParaRPr>
          </a:p>
          <a:p>
            <a:pPr>
              <a:lnSpc>
                <a:spcPct val="60000"/>
              </a:lnSpc>
            </a:pPr>
            <a:r>
              <a:rPr lang="en-US" altLang="zh-CN" sz="1200" b="1" i="0">
                <a:latin typeface="Courier New" pitchFamily="49" charset="0"/>
                <a:ea typeface="宋体" pitchFamily="2" charset="-122"/>
              </a:rPr>
              <a:t>    // Operation overrides from base classes -</a:t>
            </a:r>
          </a:p>
          <a:p>
            <a:pPr>
              <a:lnSpc>
                <a:spcPct val="60000"/>
              </a:lnSpc>
            </a:pPr>
            <a:r>
              <a:rPr lang="en-US" altLang="zh-CN" sz="1200" b="1" i="0">
                <a:latin typeface="Courier New" pitchFamily="49" charset="0"/>
                <a:ea typeface="宋体" pitchFamily="2" charset="-122"/>
              </a:rPr>
              <a:t>    // Components::SessionContext and</a:t>
            </a:r>
          </a:p>
          <a:p>
            <a:pPr>
              <a:lnSpc>
                <a:spcPct val="60000"/>
              </a:lnSpc>
            </a:pPr>
            <a:r>
              <a:rPr lang="en-US" altLang="zh-CN" sz="1200" b="1" i="0">
                <a:latin typeface="Courier New" pitchFamily="49" charset="0"/>
                <a:ea typeface="宋体" pitchFamily="2" charset="-122"/>
              </a:rPr>
              <a:t>    // Components::CCMContext</a:t>
            </a:r>
          </a:p>
          <a:p>
            <a:pPr>
              <a:lnSpc>
                <a:spcPct val="60000"/>
              </a:lnSpc>
            </a:pPr>
            <a:r>
              <a:rPr lang="en-US" altLang="zh-CN" sz="1200" b="1" i="0">
                <a:latin typeface="Courier New" pitchFamily="49" charset="0"/>
                <a:ea typeface="宋体" pitchFamily="2" charset="-122"/>
              </a:rPr>
              <a:t>  };</a:t>
            </a:r>
          </a:p>
          <a:p>
            <a:pPr>
              <a:lnSpc>
                <a:spcPct val="60000"/>
              </a:lnSpc>
            </a:pPr>
            <a:r>
              <a:rPr lang="en-US" altLang="zh-CN" sz="1200" b="1" i="0">
                <a:latin typeface="Courier New" pitchFamily="49" charset="0"/>
                <a:ea typeface="宋体" pitchFamily="2" charset="-122"/>
              </a:rPr>
              <a:t>}</a:t>
            </a:r>
          </a:p>
        </p:txBody>
      </p:sp>
      <p:sp>
        <p:nvSpPr>
          <p:cNvPr id="131075"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(1/6)</a:t>
            </a:r>
          </a:p>
        </p:txBody>
      </p:sp>
      <p:sp>
        <p:nvSpPr>
          <p:cNvPr id="131076" name="Text Box 4"/>
          <p:cNvSpPr txBox="1">
            <a:spLocks noChangeArrowheads="1"/>
          </p:cNvSpPr>
          <p:nvPr/>
        </p:nvSpPr>
        <p:spPr bwMode="auto">
          <a:xfrm>
            <a:off x="280988" y="3756025"/>
            <a:ext cx="3465512" cy="2109788"/>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endParaRPr lang="en-US" altLang="zh-CN" sz="1200" b="1" i="0">
              <a:latin typeface="Courier New" pitchFamily="49" charset="0"/>
              <a:ea typeface="宋体" pitchFamily="2" charset="-122"/>
            </a:endParaRPr>
          </a:p>
          <a:p>
            <a:pPr eaLnBrk="0" hangingPunct="0">
              <a:spcBef>
                <a:spcPct val="0"/>
              </a:spcBef>
            </a:pPr>
            <a:r>
              <a:rPr lang="en-US" altLang="zh-CN" sz="1200" b="1" i="0">
                <a:latin typeface="Courier New" pitchFamily="49" charset="0"/>
                <a:ea typeface="宋体" pitchFamily="2" charset="-122"/>
              </a:rPr>
              <a:t>composition session Hello_Example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home executor HelloHome_Exec</a:t>
            </a:r>
          </a:p>
          <a:p>
            <a:pPr eaLnBrk="0" hangingPunct="0">
              <a:spcBef>
                <a:spcPct val="0"/>
              </a:spcBef>
            </a:pPr>
            <a:r>
              <a:rPr lang="en-US" altLang="zh-CN" sz="1200" b="1" i="0">
                <a:latin typeface="Courier New" pitchFamily="49" charset="0"/>
                <a:ea typeface="宋体" pitchFamily="2" charset="-122"/>
              </a:rPr>
              <a:t>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
        <p:nvSpPr>
          <p:cNvPr id="131077" name="Text Box 5"/>
          <p:cNvSpPr txBox="1">
            <a:spLocks noChangeArrowheads="1"/>
          </p:cNvSpPr>
          <p:nvPr/>
        </p:nvSpPr>
        <p:spPr bwMode="auto">
          <a:xfrm>
            <a:off x="269875" y="1052513"/>
            <a:ext cx="3494088" cy="2300287"/>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34982" name="Rectangle 6"/>
          <p:cNvSpPr>
            <a:spLocks noChangeArrowheads="1"/>
          </p:cNvSpPr>
          <p:nvPr/>
        </p:nvSpPr>
        <p:spPr bwMode="auto">
          <a:xfrm>
            <a:off x="1720850" y="5032375"/>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34983" name="Rectangle 7"/>
          <p:cNvSpPr>
            <a:spLocks noChangeArrowheads="1"/>
          </p:cNvSpPr>
          <p:nvPr/>
        </p:nvSpPr>
        <p:spPr bwMode="auto">
          <a:xfrm>
            <a:off x="742950" y="2873375"/>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34984" name="Rectangle 8"/>
          <p:cNvSpPr>
            <a:spLocks noChangeArrowheads="1"/>
          </p:cNvSpPr>
          <p:nvPr/>
        </p:nvSpPr>
        <p:spPr bwMode="auto">
          <a:xfrm>
            <a:off x="2436813" y="2857500"/>
            <a:ext cx="1046162" cy="276225"/>
          </a:xfrm>
          <a:prstGeom prst="rect">
            <a:avLst/>
          </a:prstGeom>
          <a:noFill/>
          <a:ln w="38100">
            <a:solidFill>
              <a:srgbClr val="FF0000"/>
            </a:solidFill>
            <a:miter lim="800000"/>
            <a:headEnd/>
            <a:tailEnd/>
          </a:ln>
        </p:spPr>
        <p:txBody>
          <a:bodyPr anchor="ctr">
            <a:spAutoFit/>
          </a:bodyPr>
          <a:lstStyle/>
          <a:p>
            <a:endParaRPr lang="nl-NL"/>
          </a:p>
        </p:txBody>
      </p:sp>
      <p:sp>
        <p:nvSpPr>
          <p:cNvPr id="1534994" name="Rectangle 18"/>
          <p:cNvSpPr>
            <a:spLocks noChangeArrowheads="1"/>
          </p:cNvSpPr>
          <p:nvPr/>
        </p:nvSpPr>
        <p:spPr bwMode="auto">
          <a:xfrm>
            <a:off x="2178050" y="4300538"/>
            <a:ext cx="1306513" cy="276225"/>
          </a:xfrm>
          <a:prstGeom prst="rect">
            <a:avLst/>
          </a:prstGeom>
          <a:noFill/>
          <a:ln w="38100">
            <a:solidFill>
              <a:srgbClr val="FF0000"/>
            </a:solidFill>
            <a:miter lim="800000"/>
            <a:headEnd/>
            <a:tailEnd/>
          </a:ln>
        </p:spPr>
        <p:txBody>
          <a:bodyPr anchor="ctr">
            <a:spAutoFit/>
          </a:bodyPr>
          <a:lstStyle/>
          <a:p>
            <a:endParaRPr lang="nl-NL"/>
          </a:p>
        </p:txBody>
      </p:sp>
      <p:sp>
        <p:nvSpPr>
          <p:cNvPr id="1534995" name="Rectangle 19"/>
          <p:cNvSpPr>
            <a:spLocks noChangeArrowheads="1"/>
          </p:cNvSpPr>
          <p:nvPr/>
        </p:nvSpPr>
        <p:spPr bwMode="auto">
          <a:xfrm>
            <a:off x="4879975" y="1822450"/>
            <a:ext cx="1306513" cy="276225"/>
          </a:xfrm>
          <a:prstGeom prst="rect">
            <a:avLst/>
          </a:prstGeom>
          <a:noFill/>
          <a:ln w="38100">
            <a:solidFill>
              <a:srgbClr val="FF0000"/>
            </a:solidFill>
            <a:miter lim="800000"/>
            <a:headEnd/>
            <a:tailEnd/>
          </a:ln>
        </p:spPr>
        <p:txBody>
          <a:bodyPr anchor="ctr">
            <a:spAutoFit/>
          </a:bodyPr>
          <a:lstStyle/>
          <a:p>
            <a:endParaRPr lang="nl-NL"/>
          </a:p>
        </p:txBody>
      </p:sp>
      <p:sp>
        <p:nvSpPr>
          <p:cNvPr id="1534996" name="Rectangle 20"/>
          <p:cNvSpPr>
            <a:spLocks noChangeArrowheads="1"/>
          </p:cNvSpPr>
          <p:nvPr/>
        </p:nvSpPr>
        <p:spPr bwMode="auto">
          <a:xfrm>
            <a:off x="4714875" y="2214563"/>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4997" name="Rectangle 21"/>
          <p:cNvSpPr>
            <a:spLocks noChangeArrowheads="1"/>
          </p:cNvSpPr>
          <p:nvPr/>
        </p:nvSpPr>
        <p:spPr bwMode="auto">
          <a:xfrm>
            <a:off x="4676775" y="2644775"/>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4998" name="Rectangle 22"/>
          <p:cNvSpPr>
            <a:spLocks noChangeArrowheads="1"/>
          </p:cNvSpPr>
          <p:nvPr/>
        </p:nvSpPr>
        <p:spPr bwMode="auto">
          <a:xfrm>
            <a:off x="6261100" y="2832100"/>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4999" name="Rectangle 23"/>
          <p:cNvSpPr>
            <a:spLocks noChangeArrowheads="1"/>
          </p:cNvSpPr>
          <p:nvPr/>
        </p:nvSpPr>
        <p:spPr bwMode="auto">
          <a:xfrm>
            <a:off x="5495925" y="3049588"/>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31087" name="Text Box 25"/>
          <p:cNvSpPr txBox="1">
            <a:spLocks noChangeArrowheads="1"/>
          </p:cNvSpPr>
          <p:nvPr/>
        </p:nvSpPr>
        <p:spPr bwMode="auto">
          <a:xfrm>
            <a:off x="3917950" y="4591050"/>
            <a:ext cx="5121275" cy="1647825"/>
          </a:xfrm>
          <a:prstGeom prst="rect">
            <a:avLst/>
          </a:prstGeom>
          <a:noFill/>
          <a:ln w="9525">
            <a:noFill/>
            <a:miter lim="800000"/>
            <a:headEnd/>
            <a:tailEnd/>
          </a:ln>
        </p:spPr>
        <p:txBody>
          <a:bodyPr>
            <a:spAutoFit/>
          </a:bodyPr>
          <a:lstStyle/>
          <a:p>
            <a:pPr marL="112713" indent="-112713">
              <a:buFontTx/>
              <a:buChar char="•"/>
            </a:pPr>
            <a:r>
              <a:rPr lang="en-US" altLang="zh-CN" sz="1200" b="1" i="0">
                <a:ea typeface="宋体" pitchFamily="2" charset="-122"/>
              </a:rPr>
              <a:t>Composition name maps to C++ namespace</a:t>
            </a:r>
          </a:p>
          <a:p>
            <a:pPr marL="339725" lvl="1" indent="-112713">
              <a:buFontTx/>
              <a:buChar char="•"/>
            </a:pPr>
            <a:r>
              <a:rPr lang="en-US" altLang="zh-CN" sz="1200" b="1" i="0">
                <a:ea typeface="宋体" pitchFamily="2" charset="-122"/>
              </a:rPr>
              <a:t>Not spec-required</a:t>
            </a:r>
          </a:p>
          <a:p>
            <a:pPr marL="339725" lvl="1" indent="-112713">
              <a:buFontTx/>
              <a:buChar char="•"/>
            </a:pPr>
            <a:r>
              <a:rPr lang="en-US" altLang="zh-CN" sz="1200" b="1" i="0">
                <a:ea typeface="宋体" pitchFamily="2" charset="-122"/>
              </a:rPr>
              <a:t>Helps implementors avoid name clashes</a:t>
            </a:r>
          </a:p>
          <a:p>
            <a:pPr marL="112713" indent="-112713">
              <a:buFontTx/>
              <a:buChar char="•"/>
            </a:pPr>
            <a:r>
              <a:rPr lang="en-US" altLang="zh-CN" sz="1200" b="1" i="0">
                <a:ea typeface="宋体" pitchFamily="2" charset="-122"/>
              </a:rPr>
              <a:t>CIDL compiler navigates through </a:t>
            </a:r>
            <a:r>
              <a:rPr lang="en-US" altLang="zh-CN" sz="1200" b="1" i="0">
                <a:solidFill>
                  <a:schemeClr val="hlink"/>
                </a:solidFill>
                <a:ea typeface="宋体" pitchFamily="2" charset="-122"/>
              </a:rPr>
              <a:t>implements</a:t>
            </a:r>
            <a:r>
              <a:rPr lang="en-US" altLang="zh-CN" sz="1200" b="1" i="0">
                <a:ea typeface="宋体" pitchFamily="2" charset="-122"/>
              </a:rPr>
              <a:t> &amp; (IDL) </a:t>
            </a:r>
            <a:r>
              <a:rPr lang="en-US" altLang="zh-CN" sz="1200" b="1" i="0">
                <a:solidFill>
                  <a:schemeClr val="hlink"/>
                </a:solidFill>
                <a:ea typeface="宋体" pitchFamily="2" charset="-122"/>
              </a:rPr>
              <a:t>manages</a:t>
            </a:r>
            <a:endParaRPr lang="en-US" altLang="zh-CN" sz="1200" b="1" i="0">
              <a:ea typeface="宋体" pitchFamily="2" charset="-122"/>
            </a:endParaRPr>
          </a:p>
          <a:p>
            <a:pPr marL="339725" lvl="1" indent="-112713">
              <a:buFontTx/>
              <a:buChar char="•"/>
            </a:pPr>
            <a:r>
              <a:rPr lang="en-US" altLang="zh-CN" sz="1200" b="1" i="0">
                <a:ea typeface="宋体" pitchFamily="2" charset="-122"/>
              </a:rPr>
              <a:t>Gets component name</a:t>
            </a:r>
          </a:p>
          <a:p>
            <a:pPr marL="339725" lvl="1" indent="-112713">
              <a:buFontTx/>
              <a:buChar char="•"/>
            </a:pPr>
            <a:r>
              <a:rPr lang="en-US" altLang="zh-CN" sz="1200" b="1" i="0">
                <a:ea typeface="宋体" pitchFamily="2" charset="-122"/>
              </a:rPr>
              <a:t>Maps name to servant, context, &amp; base class names</a:t>
            </a:r>
          </a:p>
        </p:txBody>
      </p:sp>
      <p:sp>
        <p:nvSpPr>
          <p:cNvPr id="1535002" name="Rectangle 26"/>
          <p:cNvSpPr>
            <a:spLocks noChangeArrowheads="1"/>
          </p:cNvSpPr>
          <p:nvPr/>
        </p:nvSpPr>
        <p:spPr bwMode="auto">
          <a:xfrm>
            <a:off x="3897313" y="4595813"/>
            <a:ext cx="3652837" cy="276225"/>
          </a:xfrm>
          <a:prstGeom prst="rect">
            <a:avLst/>
          </a:prstGeom>
          <a:noFill/>
          <a:ln w="38100">
            <a:solidFill>
              <a:srgbClr val="FF0000"/>
            </a:solidFill>
            <a:miter lim="800000"/>
            <a:headEnd/>
            <a:tailEnd/>
          </a:ln>
        </p:spPr>
        <p:txBody>
          <a:bodyPr anchor="ctr">
            <a:spAutoFit/>
          </a:bodyPr>
          <a:lstStyle/>
          <a:p>
            <a:endParaRPr lang="nl-NL"/>
          </a:p>
        </p:txBody>
      </p:sp>
      <p:sp>
        <p:nvSpPr>
          <p:cNvPr id="1535003" name="Rectangle 27"/>
          <p:cNvSpPr>
            <a:spLocks noChangeArrowheads="1"/>
          </p:cNvSpPr>
          <p:nvPr/>
        </p:nvSpPr>
        <p:spPr bwMode="auto">
          <a:xfrm>
            <a:off x="3929063" y="5392738"/>
            <a:ext cx="4848225" cy="276225"/>
          </a:xfrm>
          <a:prstGeom prst="rect">
            <a:avLst/>
          </a:prstGeom>
          <a:noFill/>
          <a:ln w="38100">
            <a:solidFill>
              <a:srgbClr val="FF0000"/>
            </a:solidFill>
            <a:miter lim="800000"/>
            <a:headEnd/>
            <a:tailEnd/>
          </a:ln>
        </p:spPr>
        <p:txBody>
          <a:bodyPr anchor="ctr">
            <a:spAutoFit/>
          </a:bodyPr>
          <a:lstStyle/>
          <a:p>
            <a:endParaRPr lang="nl-NL"/>
          </a:p>
        </p:txBody>
      </p:sp>
      <p:sp>
        <p:nvSpPr>
          <p:cNvPr id="1535004" name="Rectangle 28"/>
          <p:cNvSpPr>
            <a:spLocks noChangeArrowheads="1"/>
          </p:cNvSpPr>
          <p:nvPr/>
        </p:nvSpPr>
        <p:spPr bwMode="auto">
          <a:xfrm>
            <a:off x="4114800" y="5721350"/>
            <a:ext cx="4173538" cy="509588"/>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49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499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50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534994"/>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53499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53500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53498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3498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350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53498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34983"/>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35003"/>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53498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499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3499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3499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3499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3500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534984"/>
                                        </p:tgtEl>
                                        <p:attrNameLst>
                                          <p:attrName>style.visibility</p:attrName>
                                        </p:attrNameLst>
                                      </p:cBhvr>
                                      <p:to>
                                        <p:strVal val="hidden"/>
                                      </p:to>
                                    </p:set>
                                  </p:childTnLst>
                                </p:cTn>
                              </p:par>
                              <p:par>
                                <p:cTn id="49" presetID="1" presetClass="exit" presetSubtype="0" fill="hold" grpId="2" nodeType="withEffect">
                                  <p:stCondLst>
                                    <p:cond delay="0"/>
                                  </p:stCondLst>
                                  <p:childTnLst>
                                    <p:set>
                                      <p:cBhvr>
                                        <p:cTn id="50" dur="1" fill="hold">
                                          <p:stCondLst>
                                            <p:cond delay="0"/>
                                          </p:stCondLst>
                                        </p:cTn>
                                        <p:tgtEl>
                                          <p:spTgt spid="1534995"/>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534996"/>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534997"/>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534998"/>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534999"/>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5350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4982" grpId="0" animBg="1"/>
      <p:bldP spid="1534982" grpId="1" animBg="1"/>
      <p:bldP spid="1534983" grpId="0" animBg="1"/>
      <p:bldP spid="1534983" grpId="1" animBg="1"/>
      <p:bldP spid="1534984" grpId="0" animBg="1"/>
      <p:bldP spid="1534984" grpId="1" animBg="1"/>
      <p:bldP spid="1534994" grpId="0" animBg="1"/>
      <p:bldP spid="1534994" grpId="1" animBg="1"/>
      <p:bldP spid="1534995" grpId="0" animBg="1"/>
      <p:bldP spid="1534995" grpId="1" animBg="1"/>
      <p:bldP spid="1534995" grpId="2" animBg="1"/>
      <p:bldP spid="1534996" grpId="0" animBg="1"/>
      <p:bldP spid="1534996" grpId="1" animBg="1"/>
      <p:bldP spid="1534997" grpId="0" animBg="1"/>
      <p:bldP spid="1534997" grpId="1" animBg="1"/>
      <p:bldP spid="1534998" grpId="0" animBg="1"/>
      <p:bldP spid="1534998" grpId="1" animBg="1"/>
      <p:bldP spid="1534999" grpId="0" animBg="1"/>
      <p:bldP spid="1534999" grpId="1" animBg="1"/>
      <p:bldP spid="1535002" grpId="0" animBg="1"/>
      <p:bldP spid="1535002" grpId="1" animBg="1"/>
      <p:bldP spid="1535003" grpId="0" animBg="1"/>
      <p:bldP spid="1535003" grpId="1" animBg="1"/>
      <p:bldP spid="1535004" grpId="0" animBg="1"/>
      <p:bldP spid="1535004" grpId="1" animBg="1"/>
    </p:bld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3889375" y="1071563"/>
            <a:ext cx="5203825" cy="4724400"/>
          </a:xfrm>
          <a:prstGeom prst="rect">
            <a:avLst/>
          </a:prstGeom>
          <a:solidFill>
            <a:srgbClr val="E3FFFF"/>
          </a:solidFill>
          <a:ln w="9525">
            <a:solidFill>
              <a:schemeClr val="tx1"/>
            </a:solidFill>
            <a:miter lim="800000"/>
            <a:headEnd/>
            <a:tailEnd/>
          </a:ln>
        </p:spPr>
        <p:txBody>
          <a:bodyPr>
            <a:spAutoFit/>
          </a:bodyPr>
          <a:lstStyle/>
          <a:p>
            <a:pPr>
              <a:lnSpc>
                <a:spcPct val="45000"/>
              </a:lnSpc>
            </a:pPr>
            <a:r>
              <a:rPr lang="en-US" altLang="zh-CN" sz="1200" b="1" i="0">
                <a:latin typeface="Courier New" pitchFamily="49" charset="0"/>
                <a:ea typeface="宋体" pitchFamily="2" charset="-122"/>
              </a:rPr>
              <a:t>// hello_svnt.h</a:t>
            </a:r>
          </a:p>
          <a:p>
            <a:pPr>
              <a:lnSpc>
                <a:spcPct val="45000"/>
              </a:lnSpc>
            </a:pPr>
            <a:r>
              <a:rPr lang="en-US" altLang="zh-CN" sz="1200" b="1" i="0">
                <a:latin typeface="Courier New" pitchFamily="49" charset="0"/>
                <a:ea typeface="宋体" pitchFamily="2" charset="-122"/>
              </a:rPr>
              <a:t>#include "helloEC.h“</a:t>
            </a:r>
          </a:p>
          <a:p>
            <a:pPr>
              <a:lnSpc>
                <a:spcPct val="45000"/>
              </a:lnSpc>
            </a:pPr>
            <a:r>
              <a:rPr lang="en-US" altLang="zh-CN" sz="1200" b="1" i="0">
                <a:latin typeface="Courier New" pitchFamily="49" charset="0"/>
                <a:ea typeface="宋体" pitchFamily="2" charset="-122"/>
              </a:rPr>
              <a:t>#include “helloS.h”</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namespace Hello_Example {</a:t>
            </a:r>
          </a:p>
          <a:p>
            <a:pPr>
              <a:lnSpc>
                <a:spcPct val="45000"/>
              </a:lnSpc>
            </a:pPr>
            <a:r>
              <a:rPr lang="en-US" altLang="zh-CN" sz="1200" b="1" i="0">
                <a:latin typeface="Courier New" pitchFamily="49" charset="0"/>
                <a:ea typeface="宋体" pitchFamily="2" charset="-122"/>
              </a:rPr>
              <a:t>  class HelloWorld_Servant;</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class HelloWorld_Context</a:t>
            </a:r>
          </a:p>
          <a:p>
            <a:pPr>
              <a:lnSpc>
                <a:spcPct val="45000"/>
              </a:lnSpc>
            </a:pPr>
            <a:r>
              <a:rPr lang="en-US" altLang="zh-CN" sz="1200" b="1" i="0">
                <a:latin typeface="Courier New" pitchFamily="49" charset="0"/>
                <a:ea typeface="宋体" pitchFamily="2" charset="-122"/>
              </a:rPr>
              <a:t>    : public virtual CCM_HelloWorld_Context {</a:t>
            </a:r>
          </a:p>
          <a:p>
            <a:pPr>
              <a:lnSpc>
                <a:spcPct val="45000"/>
              </a:lnSpc>
            </a:pPr>
            <a:r>
              <a:rPr lang="en-US" altLang="zh-CN" sz="1200" b="1" i="0">
                <a:latin typeface="Courier New" pitchFamily="49" charset="0"/>
                <a:ea typeface="宋体" pitchFamily="2" charset="-122"/>
              </a:rPr>
              <a:t>  public:</a:t>
            </a:r>
          </a:p>
          <a:p>
            <a:pPr>
              <a:lnSpc>
                <a:spcPct val="45000"/>
              </a:lnSpc>
            </a:pPr>
            <a:r>
              <a:rPr lang="en-US" altLang="zh-CN" sz="1200" b="1" i="0">
                <a:latin typeface="Courier New" pitchFamily="49" charset="0"/>
                <a:ea typeface="宋体" pitchFamily="2" charset="-122"/>
              </a:rPr>
              <a:t>    friend class HelloWorld_Servant;</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virtual Goodbye_ptr get_connection_GetGoodbye ();</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virtual void push_GotMsg (MsgTrigger *ev);</a:t>
            </a:r>
          </a:p>
          <a:p>
            <a:pPr>
              <a:lnSpc>
                <a:spcPct val="45000"/>
              </a:lnSpc>
            </a:pPr>
            <a:r>
              <a:rPr lang="en-US" altLang="zh-CN" sz="1200" b="1" i="0">
                <a:latin typeface="Courier New" pitchFamily="49" charset="0"/>
                <a:ea typeface="宋体" pitchFamily="2" charset="-122"/>
              </a:rPr>
              <a:t>  protected:</a:t>
            </a:r>
          </a:p>
          <a:p>
            <a:pPr>
              <a:lnSpc>
                <a:spcPct val="45000"/>
              </a:lnSpc>
            </a:pPr>
            <a:r>
              <a:rPr lang="en-US" altLang="zh-CN" sz="1200" b="1" i="0">
                <a:latin typeface="Courier New" pitchFamily="49" charset="0"/>
                <a:ea typeface="宋体" pitchFamily="2" charset="-122"/>
              </a:rPr>
              <a:t>    virtual void connect_GetGoodbye (Goodbye_ptr obj);</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virtual Goodbye_ptr disconnect_GetGoodbye ();</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virtual Components::Cookie *</a:t>
            </a:r>
          </a:p>
          <a:p>
            <a:pPr>
              <a:lnSpc>
                <a:spcPct val="45000"/>
              </a:lnSpc>
            </a:pPr>
            <a:r>
              <a:rPr lang="en-US" altLang="zh-CN" sz="1200" b="1" i="0">
                <a:latin typeface="Courier New" pitchFamily="49" charset="0"/>
                <a:ea typeface="宋体" pitchFamily="2" charset="-122"/>
              </a:rPr>
              <a:t>    subscribe_GotMsg (MsgTriggerConsumer_ptr c);</a:t>
            </a:r>
          </a:p>
          <a:p>
            <a:pPr>
              <a:lnSpc>
                <a:spcPct val="45000"/>
              </a:lnSpc>
            </a:pPr>
            <a:endParaRPr lang="en-US" altLang="zh-CN" sz="1200" b="1" i="0">
              <a:latin typeface="Courier New" pitchFamily="49" charset="0"/>
              <a:ea typeface="宋体" pitchFamily="2" charset="-122"/>
            </a:endParaRPr>
          </a:p>
          <a:p>
            <a:pPr>
              <a:lnSpc>
                <a:spcPct val="45000"/>
              </a:lnSpc>
            </a:pPr>
            <a:r>
              <a:rPr lang="en-US" altLang="zh-CN" sz="1200" b="1" i="0">
                <a:latin typeface="Courier New" pitchFamily="49" charset="0"/>
                <a:ea typeface="宋体" pitchFamily="2" charset="-122"/>
              </a:rPr>
              <a:t>    virtual MsgTriggerConsumer_ptr</a:t>
            </a:r>
          </a:p>
          <a:p>
            <a:pPr>
              <a:lnSpc>
                <a:spcPct val="45000"/>
              </a:lnSpc>
            </a:pPr>
            <a:r>
              <a:rPr lang="en-US" altLang="zh-CN" sz="1200" b="1" i="0">
                <a:latin typeface="Courier New" pitchFamily="49" charset="0"/>
                <a:ea typeface="宋体" pitchFamily="2" charset="-122"/>
              </a:rPr>
              <a:t>    unsubscribe_GotMsg (Components::Cookie *ck);</a:t>
            </a:r>
          </a:p>
          <a:p>
            <a:pPr>
              <a:lnSpc>
                <a:spcPct val="45000"/>
              </a:lnSpc>
            </a:pPr>
            <a:r>
              <a:rPr lang="en-US" altLang="zh-CN" sz="1200" b="1" i="0">
                <a:latin typeface="Courier New" pitchFamily="49" charset="0"/>
                <a:ea typeface="宋体" pitchFamily="2" charset="-122"/>
              </a:rPr>
              <a:t>  };</a:t>
            </a:r>
          </a:p>
          <a:p>
            <a:pPr>
              <a:lnSpc>
                <a:spcPct val="45000"/>
              </a:lnSpc>
            </a:pPr>
            <a:r>
              <a:rPr lang="en-US" altLang="zh-CN" sz="1200" b="1" i="0">
                <a:latin typeface="Courier New" pitchFamily="49" charset="0"/>
                <a:ea typeface="宋体" pitchFamily="2" charset="-122"/>
              </a:rPr>
              <a:t>}</a:t>
            </a:r>
          </a:p>
        </p:txBody>
      </p:sp>
      <p:sp>
        <p:nvSpPr>
          <p:cNvPr id="132099"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(2/6)</a:t>
            </a:r>
          </a:p>
        </p:txBody>
      </p:sp>
      <p:sp>
        <p:nvSpPr>
          <p:cNvPr id="132100" name="Text Box 5"/>
          <p:cNvSpPr txBox="1">
            <a:spLocks noChangeArrowheads="1"/>
          </p:cNvSpPr>
          <p:nvPr/>
        </p:nvSpPr>
        <p:spPr bwMode="auto">
          <a:xfrm>
            <a:off x="103188" y="1052513"/>
            <a:ext cx="3621087" cy="3106737"/>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 {};</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Goodbye {};</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eventtype MsgTrigger {};</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  uses Goodbye GetGoodbye;</a:t>
            </a:r>
          </a:p>
          <a:p>
            <a:pPr eaLnBrk="0" hangingPunct="0">
              <a:spcBef>
                <a:spcPct val="10000"/>
              </a:spcBef>
            </a:pPr>
            <a:r>
              <a:rPr lang="en-US" altLang="zh-CN" sz="1200" b="1" i="0">
                <a:latin typeface="Courier New" pitchFamily="49" charset="0"/>
                <a:ea typeface="宋体" pitchFamily="2" charset="-122"/>
              </a:rPr>
              <a:t>  publishes MsgTrigger GotMsg;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 {};</a:t>
            </a:r>
          </a:p>
        </p:txBody>
      </p:sp>
      <p:sp>
        <p:nvSpPr>
          <p:cNvPr id="1537031" name="Rectangle 7"/>
          <p:cNvSpPr>
            <a:spLocks noChangeArrowheads="1"/>
          </p:cNvSpPr>
          <p:nvPr/>
        </p:nvSpPr>
        <p:spPr bwMode="auto">
          <a:xfrm>
            <a:off x="768350" y="3063875"/>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537032" name="Rectangle 8"/>
          <p:cNvSpPr>
            <a:spLocks noChangeArrowheads="1"/>
          </p:cNvSpPr>
          <p:nvPr/>
        </p:nvSpPr>
        <p:spPr bwMode="auto">
          <a:xfrm>
            <a:off x="1528763" y="3078163"/>
            <a:ext cx="1046162" cy="276225"/>
          </a:xfrm>
          <a:prstGeom prst="rect">
            <a:avLst/>
          </a:prstGeom>
          <a:noFill/>
          <a:ln w="38100">
            <a:solidFill>
              <a:srgbClr val="FF0000"/>
            </a:solidFill>
            <a:miter lim="800000"/>
            <a:headEnd/>
            <a:tailEnd/>
          </a:ln>
        </p:spPr>
        <p:txBody>
          <a:bodyPr anchor="ctr">
            <a:spAutoFit/>
          </a:bodyPr>
          <a:lstStyle/>
          <a:p>
            <a:endParaRPr lang="nl-NL"/>
          </a:p>
        </p:txBody>
      </p:sp>
      <p:sp>
        <p:nvSpPr>
          <p:cNvPr id="1537034" name="Rectangle 10"/>
          <p:cNvSpPr>
            <a:spLocks noChangeArrowheads="1"/>
          </p:cNvSpPr>
          <p:nvPr/>
        </p:nvSpPr>
        <p:spPr bwMode="auto">
          <a:xfrm>
            <a:off x="1052513" y="2052638"/>
            <a:ext cx="795337" cy="276225"/>
          </a:xfrm>
          <a:prstGeom prst="rect">
            <a:avLst/>
          </a:prstGeom>
          <a:noFill/>
          <a:ln w="38100">
            <a:solidFill>
              <a:srgbClr val="FF0000"/>
            </a:solidFill>
            <a:miter lim="800000"/>
            <a:headEnd/>
            <a:tailEnd/>
          </a:ln>
        </p:spPr>
        <p:txBody>
          <a:bodyPr anchor="ctr">
            <a:spAutoFit/>
          </a:bodyPr>
          <a:lstStyle/>
          <a:p>
            <a:endParaRPr lang="nl-NL"/>
          </a:p>
        </p:txBody>
      </p:sp>
      <p:sp>
        <p:nvSpPr>
          <p:cNvPr id="1537035" name="Rectangle 11"/>
          <p:cNvSpPr>
            <a:spLocks noChangeArrowheads="1"/>
          </p:cNvSpPr>
          <p:nvPr/>
        </p:nvSpPr>
        <p:spPr bwMode="auto">
          <a:xfrm>
            <a:off x="5021263" y="3084513"/>
            <a:ext cx="795337" cy="276225"/>
          </a:xfrm>
          <a:prstGeom prst="rect">
            <a:avLst/>
          </a:prstGeom>
          <a:noFill/>
          <a:ln w="38100">
            <a:solidFill>
              <a:srgbClr val="FF0000"/>
            </a:solidFill>
            <a:miter lim="800000"/>
            <a:headEnd/>
            <a:tailEnd/>
          </a:ln>
        </p:spPr>
        <p:txBody>
          <a:bodyPr anchor="ctr">
            <a:spAutoFit/>
          </a:bodyPr>
          <a:lstStyle/>
          <a:p>
            <a:endParaRPr lang="nl-NL"/>
          </a:p>
        </p:txBody>
      </p:sp>
      <p:sp>
        <p:nvSpPr>
          <p:cNvPr id="1537037" name="Rectangle 13"/>
          <p:cNvSpPr>
            <a:spLocks noChangeArrowheads="1"/>
          </p:cNvSpPr>
          <p:nvPr/>
        </p:nvSpPr>
        <p:spPr bwMode="auto">
          <a:xfrm>
            <a:off x="7513638" y="3087688"/>
            <a:ext cx="1046162" cy="276225"/>
          </a:xfrm>
          <a:prstGeom prst="rect">
            <a:avLst/>
          </a:prstGeom>
          <a:noFill/>
          <a:ln w="38100">
            <a:solidFill>
              <a:srgbClr val="FF0000"/>
            </a:solidFill>
            <a:miter lim="800000"/>
            <a:headEnd/>
            <a:tailEnd/>
          </a:ln>
        </p:spPr>
        <p:txBody>
          <a:bodyPr anchor="ctr">
            <a:spAutoFit/>
          </a:bodyPr>
          <a:lstStyle/>
          <a:p>
            <a:endParaRPr lang="nl-NL"/>
          </a:p>
        </p:txBody>
      </p:sp>
      <p:sp>
        <p:nvSpPr>
          <p:cNvPr id="1537038" name="Rectangle 14"/>
          <p:cNvSpPr>
            <a:spLocks noChangeArrowheads="1"/>
          </p:cNvSpPr>
          <p:nvPr/>
        </p:nvSpPr>
        <p:spPr bwMode="auto">
          <a:xfrm>
            <a:off x="5045075" y="4122738"/>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537039" name="Rectangle 15"/>
          <p:cNvSpPr>
            <a:spLocks noChangeArrowheads="1"/>
          </p:cNvSpPr>
          <p:nvPr/>
        </p:nvSpPr>
        <p:spPr bwMode="auto">
          <a:xfrm>
            <a:off x="7329488" y="3797300"/>
            <a:ext cx="795337" cy="276225"/>
          </a:xfrm>
          <a:prstGeom prst="rect">
            <a:avLst/>
          </a:prstGeom>
          <a:noFill/>
          <a:ln w="38100">
            <a:solidFill>
              <a:srgbClr val="FF0000"/>
            </a:solidFill>
            <a:miter lim="800000"/>
            <a:headEnd/>
            <a:tailEnd/>
          </a:ln>
        </p:spPr>
        <p:txBody>
          <a:bodyPr anchor="ctr">
            <a:spAutoFit/>
          </a:bodyPr>
          <a:lstStyle/>
          <a:p>
            <a:endParaRPr lang="nl-NL"/>
          </a:p>
        </p:txBody>
      </p:sp>
      <p:sp>
        <p:nvSpPr>
          <p:cNvPr id="1537040" name="Rectangle 16"/>
          <p:cNvSpPr>
            <a:spLocks noChangeArrowheads="1"/>
          </p:cNvSpPr>
          <p:nvPr/>
        </p:nvSpPr>
        <p:spPr bwMode="auto">
          <a:xfrm>
            <a:off x="6208713" y="3805238"/>
            <a:ext cx="1046162" cy="276225"/>
          </a:xfrm>
          <a:prstGeom prst="rect">
            <a:avLst/>
          </a:prstGeom>
          <a:noFill/>
          <a:ln w="38100">
            <a:solidFill>
              <a:srgbClr val="FF0000"/>
            </a:solidFill>
            <a:miter lim="800000"/>
            <a:headEnd/>
            <a:tailEnd/>
          </a:ln>
        </p:spPr>
        <p:txBody>
          <a:bodyPr anchor="ctr">
            <a:spAutoFit/>
          </a:bodyPr>
          <a:lstStyle/>
          <a:p>
            <a:endParaRPr lang="nl-NL"/>
          </a:p>
        </p:txBody>
      </p:sp>
      <p:sp>
        <p:nvSpPr>
          <p:cNvPr id="1537041" name="Rectangle 17"/>
          <p:cNvSpPr>
            <a:spLocks noChangeArrowheads="1"/>
          </p:cNvSpPr>
          <p:nvPr/>
        </p:nvSpPr>
        <p:spPr bwMode="auto">
          <a:xfrm>
            <a:off x="7153275" y="4140200"/>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7042" name="Rectangle 18"/>
          <p:cNvSpPr>
            <a:spLocks noChangeArrowheads="1"/>
          </p:cNvSpPr>
          <p:nvPr/>
        </p:nvSpPr>
        <p:spPr bwMode="auto">
          <a:xfrm>
            <a:off x="2193925" y="3279775"/>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537043" name="Rectangle 19"/>
          <p:cNvSpPr>
            <a:spLocks noChangeArrowheads="1"/>
          </p:cNvSpPr>
          <p:nvPr/>
        </p:nvSpPr>
        <p:spPr bwMode="auto">
          <a:xfrm>
            <a:off x="5149850" y="4672013"/>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537044" name="Rectangle 20"/>
          <p:cNvSpPr>
            <a:spLocks noChangeArrowheads="1"/>
          </p:cNvSpPr>
          <p:nvPr/>
        </p:nvSpPr>
        <p:spPr bwMode="auto">
          <a:xfrm>
            <a:off x="5349875" y="5213350"/>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537045" name="Rectangle 21"/>
          <p:cNvSpPr>
            <a:spLocks noChangeArrowheads="1"/>
          </p:cNvSpPr>
          <p:nvPr/>
        </p:nvSpPr>
        <p:spPr bwMode="auto">
          <a:xfrm>
            <a:off x="1235075" y="3281363"/>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7046" name="Rectangle 22"/>
          <p:cNvSpPr>
            <a:spLocks noChangeArrowheads="1"/>
          </p:cNvSpPr>
          <p:nvPr/>
        </p:nvSpPr>
        <p:spPr bwMode="auto">
          <a:xfrm>
            <a:off x="5972175" y="4670425"/>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7047" name="Rectangle 23"/>
          <p:cNvSpPr>
            <a:spLocks noChangeArrowheads="1"/>
          </p:cNvSpPr>
          <p:nvPr/>
        </p:nvSpPr>
        <p:spPr bwMode="auto">
          <a:xfrm>
            <a:off x="5064125" y="5054600"/>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7048" name="Rectangle 24"/>
          <p:cNvSpPr>
            <a:spLocks noChangeArrowheads="1"/>
          </p:cNvSpPr>
          <p:nvPr/>
        </p:nvSpPr>
        <p:spPr bwMode="auto">
          <a:xfrm>
            <a:off x="1066800" y="2471738"/>
            <a:ext cx="1046163" cy="276225"/>
          </a:xfrm>
          <a:prstGeom prst="rect">
            <a:avLst/>
          </a:prstGeom>
          <a:noFill/>
          <a:ln w="38100">
            <a:solidFill>
              <a:srgbClr val="FF0000"/>
            </a:solidFill>
            <a:miter lim="800000"/>
            <a:headEnd/>
            <a:tailEnd/>
          </a:ln>
        </p:spPr>
        <p:txBody>
          <a:bodyPr anchor="ctr">
            <a:spAutoFit/>
          </a:bodyPr>
          <a:lstStyle/>
          <a:p>
            <a:endParaRPr lang="nl-NL"/>
          </a:p>
        </p:txBody>
      </p:sp>
      <p:sp>
        <p:nvSpPr>
          <p:cNvPr id="1537050" name="Rectangle 26"/>
          <p:cNvSpPr>
            <a:spLocks noChangeArrowheads="1"/>
          </p:cNvSpPr>
          <p:nvPr/>
        </p:nvSpPr>
        <p:spPr bwMode="auto">
          <a:xfrm>
            <a:off x="5927725" y="3416300"/>
            <a:ext cx="795338" cy="276225"/>
          </a:xfrm>
          <a:prstGeom prst="rect">
            <a:avLst/>
          </a:prstGeom>
          <a:noFill/>
          <a:ln w="38100">
            <a:solidFill>
              <a:srgbClr val="FF0000"/>
            </a:solidFill>
            <a:miter lim="800000"/>
            <a:headEnd/>
            <a:tailEnd/>
          </a:ln>
        </p:spPr>
        <p:txBody>
          <a:bodyPr anchor="ctr">
            <a:spAutoFit/>
          </a:bodyPr>
          <a:lstStyle/>
          <a:p>
            <a:endParaRPr lang="nl-NL"/>
          </a:p>
        </p:txBody>
      </p:sp>
      <p:sp>
        <p:nvSpPr>
          <p:cNvPr id="132118" name="Rectangle 27"/>
          <p:cNvSpPr>
            <a:spLocks noChangeArrowheads="1"/>
          </p:cNvSpPr>
          <p:nvPr/>
        </p:nvSpPr>
        <p:spPr bwMode="auto">
          <a:xfrm flipH="1">
            <a:off x="-47625" y="4511675"/>
            <a:ext cx="4124325" cy="1993900"/>
          </a:xfrm>
          <a:prstGeom prst="rect">
            <a:avLst/>
          </a:prstGeom>
          <a:noFill/>
          <a:ln w="9525">
            <a:noFill/>
            <a:miter lim="800000"/>
            <a:headEnd/>
            <a:tailEnd/>
          </a:ln>
        </p:spPr>
        <p:txBody>
          <a:bodyPr wrap="none"/>
          <a:lstStyle/>
          <a:p>
            <a:pPr marL="114300" indent="-114300" eaLnBrk="0" hangingPunct="0">
              <a:buFontTx/>
              <a:buChar char="•"/>
            </a:pPr>
            <a:r>
              <a:rPr lang="en-US" altLang="zh-CN" sz="1200" b="1" i="0">
                <a:ea typeface="宋体" pitchFamily="2" charset="-122"/>
              </a:rPr>
              <a:t>Receptacle (</a:t>
            </a:r>
            <a:r>
              <a:rPr lang="en-US" altLang="zh-CN" sz="1200" b="1" i="0">
                <a:solidFill>
                  <a:schemeClr val="hlink"/>
                </a:solidFill>
                <a:latin typeface="Courier New" pitchFamily="49" charset="0"/>
                <a:ea typeface="宋体" pitchFamily="2" charset="-122"/>
              </a:rPr>
              <a:t>uses</a:t>
            </a:r>
            <a:r>
              <a:rPr lang="en-US" altLang="zh-CN" sz="1200" b="1" i="0">
                <a:ea typeface="宋体" pitchFamily="2" charset="-122"/>
              </a:rPr>
              <a:t>) declarations</a:t>
            </a:r>
          </a:p>
          <a:p>
            <a:pPr marL="339725" lvl="1" indent="-111125" eaLnBrk="0" hangingPunct="0">
              <a:buFontTx/>
              <a:buChar char="•"/>
            </a:pPr>
            <a:r>
              <a:rPr lang="en-US" altLang="zh-CN" sz="1200" b="1" i="0">
                <a:ea typeface="宋体" pitchFamily="2" charset="-122"/>
              </a:rPr>
              <a:t>Interface type maps to context op params</a:t>
            </a:r>
          </a:p>
          <a:p>
            <a:pPr marL="339725" lvl="1" indent="-111125" eaLnBrk="0" hangingPunct="0">
              <a:buFontTx/>
              <a:buChar char="•"/>
            </a:pPr>
            <a:r>
              <a:rPr lang="en-US" altLang="zh-CN" sz="1200" b="1" i="0">
                <a:ea typeface="宋体" pitchFamily="2" charset="-122"/>
              </a:rPr>
              <a:t>Name maps to context op names</a:t>
            </a:r>
          </a:p>
          <a:p>
            <a:pPr marL="114300" indent="-114300" eaLnBrk="0" hangingPunct="0">
              <a:buFontTx/>
              <a:buChar char="•"/>
            </a:pPr>
            <a:r>
              <a:rPr lang="en-US" altLang="zh-CN" sz="1200" b="1" i="0">
                <a:ea typeface="宋体" pitchFamily="2" charset="-122"/>
              </a:rPr>
              <a:t>Event source (</a:t>
            </a:r>
            <a:r>
              <a:rPr lang="en-US" altLang="zh-CN" sz="1200" b="1" i="0">
                <a:solidFill>
                  <a:schemeClr val="hlink"/>
                </a:solidFill>
                <a:latin typeface="Courier New" pitchFamily="49" charset="0"/>
                <a:ea typeface="宋体" pitchFamily="2" charset="-122"/>
              </a:rPr>
              <a:t>publishes</a:t>
            </a:r>
            <a:r>
              <a:rPr lang="en-US" altLang="zh-CN" sz="1200" b="1" i="0">
                <a:ea typeface="宋体" pitchFamily="2" charset="-122"/>
              </a:rPr>
              <a:t>) declarations</a:t>
            </a:r>
          </a:p>
          <a:p>
            <a:pPr marL="339725" lvl="1" indent="-111125" eaLnBrk="0" hangingPunct="0">
              <a:buFontTx/>
              <a:buChar char="•"/>
            </a:pPr>
            <a:r>
              <a:rPr lang="en-US" altLang="zh-CN" sz="1200" b="1" i="0">
                <a:ea typeface="宋体" pitchFamily="2" charset="-122"/>
              </a:rPr>
              <a:t>Type maps to params (event consumer)</a:t>
            </a:r>
          </a:p>
          <a:p>
            <a:pPr marL="339725" lvl="1" indent="-111125" eaLnBrk="0" hangingPunct="0">
              <a:buFontTx/>
              <a:buChar char="•"/>
            </a:pPr>
            <a:r>
              <a:rPr lang="en-US" altLang="zh-CN" sz="1200" b="1" i="0">
                <a:ea typeface="宋体" pitchFamily="2" charset="-122"/>
              </a:rPr>
              <a:t>Port name maps to subscribe/unsubscribe operations</a:t>
            </a:r>
          </a:p>
          <a:p>
            <a:pPr marL="114300" indent="-114300" eaLnBrk="0" hangingPunct="0">
              <a:buFontTx/>
              <a:buChar char="•"/>
            </a:pPr>
            <a:endParaRPr lang="zh-CN" altLang="en-US" sz="1200" b="1" i="0">
              <a:ea typeface="宋体" pitchFamily="2" charset="-122"/>
            </a:endParaRPr>
          </a:p>
        </p:txBody>
      </p:sp>
      <p:sp>
        <p:nvSpPr>
          <p:cNvPr id="1537052" name="Rectangle 28"/>
          <p:cNvSpPr>
            <a:spLocks noChangeArrowheads="1"/>
          </p:cNvSpPr>
          <p:nvPr/>
        </p:nvSpPr>
        <p:spPr bwMode="auto">
          <a:xfrm>
            <a:off x="192088" y="4791075"/>
            <a:ext cx="3295650" cy="276225"/>
          </a:xfrm>
          <a:prstGeom prst="rect">
            <a:avLst/>
          </a:prstGeom>
          <a:noFill/>
          <a:ln w="38100">
            <a:solidFill>
              <a:srgbClr val="FF0000"/>
            </a:solidFill>
            <a:miter lim="800000"/>
            <a:headEnd/>
            <a:tailEnd/>
          </a:ln>
        </p:spPr>
        <p:txBody>
          <a:bodyPr anchor="ctr">
            <a:spAutoFit/>
          </a:bodyPr>
          <a:lstStyle/>
          <a:p>
            <a:endParaRPr lang="nl-NL"/>
          </a:p>
        </p:txBody>
      </p:sp>
      <p:sp>
        <p:nvSpPr>
          <p:cNvPr id="1537053" name="Rectangle 29"/>
          <p:cNvSpPr>
            <a:spLocks noChangeArrowheads="1"/>
          </p:cNvSpPr>
          <p:nvPr/>
        </p:nvSpPr>
        <p:spPr bwMode="auto">
          <a:xfrm>
            <a:off x="201613" y="5084763"/>
            <a:ext cx="2671762" cy="276225"/>
          </a:xfrm>
          <a:prstGeom prst="rect">
            <a:avLst/>
          </a:prstGeom>
          <a:noFill/>
          <a:ln w="38100">
            <a:solidFill>
              <a:srgbClr val="FF0000"/>
            </a:solidFill>
            <a:miter lim="800000"/>
            <a:headEnd/>
            <a:tailEnd/>
          </a:ln>
        </p:spPr>
        <p:txBody>
          <a:bodyPr anchor="ctr">
            <a:spAutoFit/>
          </a:bodyPr>
          <a:lstStyle/>
          <a:p>
            <a:endParaRPr lang="nl-NL"/>
          </a:p>
        </p:txBody>
      </p:sp>
      <p:sp>
        <p:nvSpPr>
          <p:cNvPr id="1537054" name="Rectangle 30"/>
          <p:cNvSpPr>
            <a:spLocks noChangeArrowheads="1"/>
          </p:cNvSpPr>
          <p:nvPr/>
        </p:nvSpPr>
        <p:spPr bwMode="auto">
          <a:xfrm>
            <a:off x="171450" y="5626100"/>
            <a:ext cx="3124200" cy="276225"/>
          </a:xfrm>
          <a:prstGeom prst="rect">
            <a:avLst/>
          </a:prstGeom>
          <a:noFill/>
          <a:ln w="38100">
            <a:solidFill>
              <a:srgbClr val="FF0000"/>
            </a:solidFill>
            <a:miter lim="800000"/>
            <a:headEnd/>
            <a:tailEnd/>
          </a:ln>
        </p:spPr>
        <p:txBody>
          <a:bodyPr anchor="ctr">
            <a:spAutoFit/>
          </a:bodyPr>
          <a:lstStyle/>
          <a:p>
            <a:endParaRPr lang="nl-NL"/>
          </a:p>
        </p:txBody>
      </p:sp>
      <p:sp>
        <p:nvSpPr>
          <p:cNvPr id="1537055" name="Rectangle 31"/>
          <p:cNvSpPr>
            <a:spLocks noChangeArrowheads="1"/>
          </p:cNvSpPr>
          <p:nvPr/>
        </p:nvSpPr>
        <p:spPr bwMode="auto">
          <a:xfrm>
            <a:off x="173038" y="5910263"/>
            <a:ext cx="4179887" cy="276225"/>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70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70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70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70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70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70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537034"/>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37035"/>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53703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37039"/>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53703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37052"/>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5370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70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70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3704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3705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537032"/>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537037"/>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537040"/>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537041"/>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537053"/>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15370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53704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370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53704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53705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1537048"/>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53704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1537047"/>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537046"/>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1537054"/>
                                        </p:tgtEl>
                                        <p:attrNameLst>
                                          <p:attrName>style.visibility</p:attrName>
                                        </p:attrNameLst>
                                      </p:cBhvr>
                                      <p:to>
                                        <p:strVal val="hidden"/>
                                      </p:to>
                                    </p:set>
                                  </p:childTnLst>
                                </p:cTn>
                              </p:par>
                              <p:par>
                                <p:cTn id="75" presetID="1" presetClass="entr" presetSubtype="0" fill="hold" grpId="0" nodeType="withEffect">
                                  <p:stCondLst>
                                    <p:cond delay="0"/>
                                  </p:stCondLst>
                                  <p:childTnLst>
                                    <p:set>
                                      <p:cBhvr>
                                        <p:cTn id="76" dur="1" fill="hold">
                                          <p:stCondLst>
                                            <p:cond delay="0"/>
                                          </p:stCondLst>
                                        </p:cTn>
                                        <p:tgtEl>
                                          <p:spTgt spid="153704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53704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3704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53705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53705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537042"/>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537044"/>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537043"/>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537050"/>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15370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031" grpId="0" animBg="1"/>
      <p:bldP spid="1537031" grpId="1" animBg="1"/>
      <p:bldP spid="1537032" grpId="0" animBg="1"/>
      <p:bldP spid="1537032" grpId="1" animBg="1"/>
      <p:bldP spid="1537034" grpId="0" animBg="1"/>
      <p:bldP spid="1537034" grpId="1" animBg="1"/>
      <p:bldP spid="1537035" grpId="0" animBg="1"/>
      <p:bldP spid="1537035" grpId="1" animBg="1"/>
      <p:bldP spid="1537037" grpId="0" animBg="1"/>
      <p:bldP spid="1537037" grpId="1" animBg="1"/>
      <p:bldP spid="1537038" grpId="0" animBg="1"/>
      <p:bldP spid="1537038" grpId="1" animBg="1"/>
      <p:bldP spid="1537039" grpId="0" animBg="1"/>
      <p:bldP spid="1537039" grpId="1" animBg="1"/>
      <p:bldP spid="1537040" grpId="0" animBg="1"/>
      <p:bldP spid="1537040" grpId="1" animBg="1"/>
      <p:bldP spid="1537041" grpId="0" animBg="1"/>
      <p:bldP spid="1537041" grpId="1" animBg="1"/>
      <p:bldP spid="1537042" grpId="0" animBg="1"/>
      <p:bldP spid="1537042" grpId="1" animBg="1"/>
      <p:bldP spid="1537043" grpId="0" animBg="1"/>
      <p:bldP spid="1537043" grpId="1" animBg="1"/>
      <p:bldP spid="1537044" grpId="0" animBg="1"/>
      <p:bldP spid="1537044" grpId="1" animBg="1"/>
      <p:bldP spid="1537045" grpId="0" animBg="1"/>
      <p:bldP spid="1537045" grpId="1" animBg="1"/>
      <p:bldP spid="1537046" grpId="0" animBg="1"/>
      <p:bldP spid="1537046" grpId="1" animBg="1"/>
      <p:bldP spid="1537047" grpId="0" animBg="1"/>
      <p:bldP spid="1537047" grpId="1" animBg="1"/>
      <p:bldP spid="1537048" grpId="0" animBg="1"/>
      <p:bldP spid="1537048" grpId="1" animBg="1"/>
      <p:bldP spid="1537050" grpId="0" animBg="1"/>
      <p:bldP spid="1537050" grpId="1" animBg="1"/>
      <p:bldP spid="1537052" grpId="0" animBg="1"/>
      <p:bldP spid="1537052" grpId="1" animBg="1"/>
      <p:bldP spid="1537053" grpId="0" animBg="1"/>
      <p:bldP spid="1537053" grpId="1" animBg="1"/>
      <p:bldP spid="1537054" grpId="0" animBg="1"/>
      <p:bldP spid="1537054" grpId="1" animBg="1"/>
      <p:bldP spid="1537055" grpId="0" animBg="1"/>
      <p:bldP spid="1537055" grpId="1" animBg="1"/>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Text Box 2"/>
          <p:cNvSpPr txBox="1">
            <a:spLocks noChangeArrowheads="1"/>
          </p:cNvSpPr>
          <p:nvPr/>
        </p:nvSpPr>
        <p:spPr bwMode="auto">
          <a:xfrm>
            <a:off x="3629025" y="1071563"/>
            <a:ext cx="5467350" cy="2187575"/>
          </a:xfrm>
          <a:prstGeom prst="rect">
            <a:avLst/>
          </a:prstGeom>
          <a:solidFill>
            <a:srgbClr val="E3FFFF"/>
          </a:solidFill>
          <a:ln w="9525">
            <a:solidFill>
              <a:schemeClr val="tx1"/>
            </a:solidFill>
            <a:miter lim="800000"/>
            <a:headEnd/>
            <a:tailEnd/>
          </a:ln>
        </p:spPr>
        <p:txBody>
          <a:bodyPr>
            <a:spAutoFit/>
          </a:bodyPr>
          <a:lstStyle/>
          <a:p>
            <a:pPr>
              <a:lnSpc>
                <a:spcPct val="40000"/>
              </a:lnSpc>
            </a:pPr>
            <a:r>
              <a:rPr lang="en-US" altLang="zh-CN" sz="1200" b="1" i="0">
                <a:latin typeface="Courier New" pitchFamily="49" charset="0"/>
                <a:ea typeface="宋体" pitchFamily="2" charset="-122"/>
              </a:rPr>
              <a:t>// hello_svnt.h</a:t>
            </a:r>
          </a:p>
          <a:p>
            <a:pPr>
              <a:lnSpc>
                <a:spcPct val="40000"/>
              </a:lnSpc>
            </a:pPr>
            <a:r>
              <a:rPr lang="en-US" altLang="zh-CN" sz="1200" b="1" i="0">
                <a:latin typeface="Courier New" pitchFamily="49" charset="0"/>
                <a:ea typeface="宋体" pitchFamily="2" charset="-122"/>
              </a:rPr>
              <a:t>#include "helloEC.h“</a:t>
            </a:r>
          </a:p>
          <a:p>
            <a:pPr>
              <a:lnSpc>
                <a:spcPct val="40000"/>
              </a:lnSpc>
            </a:pPr>
            <a:r>
              <a:rPr lang="en-US" altLang="zh-CN" sz="1200" b="1" i="0">
                <a:latin typeface="Courier New" pitchFamily="49" charset="0"/>
                <a:ea typeface="宋体" pitchFamily="2" charset="-122"/>
              </a:rPr>
              <a:t>#include “helloS.h”</a:t>
            </a:r>
          </a:p>
          <a:p>
            <a:pPr>
              <a:lnSpc>
                <a:spcPct val="40000"/>
              </a:lnSpc>
            </a:pPr>
            <a:endParaRPr lang="en-US" altLang="zh-CN" sz="1200" b="1" i="0">
              <a:latin typeface="Courier New" pitchFamily="49" charset="0"/>
              <a:ea typeface="宋体" pitchFamily="2" charset="-122"/>
            </a:endParaRPr>
          </a:p>
          <a:p>
            <a:pPr>
              <a:lnSpc>
                <a:spcPct val="40000"/>
              </a:lnSpc>
            </a:pPr>
            <a:r>
              <a:rPr lang="en-US" altLang="zh-CN" sz="1200" b="1" i="0">
                <a:latin typeface="Courier New" pitchFamily="49" charset="0"/>
                <a:ea typeface="宋体" pitchFamily="2" charset="-122"/>
              </a:rPr>
              <a:t>namespace Hello_Example</a:t>
            </a:r>
          </a:p>
          <a:p>
            <a:pPr>
              <a:lnSpc>
                <a:spcPct val="40000"/>
              </a:lnSpc>
            </a:pPr>
            <a:r>
              <a:rPr lang="en-US" altLang="zh-CN" sz="1200" b="1" i="0">
                <a:latin typeface="Courier New" pitchFamily="49" charset="0"/>
                <a:ea typeface="宋体" pitchFamily="2" charset="-122"/>
              </a:rPr>
              <a:t>{</a:t>
            </a:r>
          </a:p>
          <a:p>
            <a:pPr>
              <a:lnSpc>
                <a:spcPct val="40000"/>
              </a:lnSpc>
            </a:pPr>
            <a:r>
              <a:rPr lang="en-US" altLang="zh-CN" sz="1200" b="1" i="0">
                <a:latin typeface="Courier New" pitchFamily="49" charset="0"/>
                <a:ea typeface="宋体" pitchFamily="2" charset="-122"/>
              </a:rPr>
              <a:t>  class Goodbye_Servant</a:t>
            </a:r>
          </a:p>
          <a:p>
            <a:pPr>
              <a:lnSpc>
                <a:spcPct val="40000"/>
              </a:lnSpc>
            </a:pPr>
            <a:r>
              <a:rPr lang="en-US" altLang="zh-CN" sz="1200" b="1" i="0">
                <a:latin typeface="Courier New" pitchFamily="49" charset="0"/>
                <a:ea typeface="宋体" pitchFamily="2" charset="-122"/>
              </a:rPr>
              <a:t>    : public virtual POA_Goodbye</a:t>
            </a:r>
          </a:p>
          <a:p>
            <a:pPr>
              <a:lnSpc>
                <a:spcPct val="40000"/>
              </a:lnSpc>
            </a:pPr>
            <a:r>
              <a:rPr lang="en-US" altLang="zh-CN" sz="1200" b="1" i="0">
                <a:latin typeface="Courier New" pitchFamily="49" charset="0"/>
                <a:ea typeface="宋体" pitchFamily="2" charset="-122"/>
              </a:rPr>
              <a:t>  {</a:t>
            </a:r>
          </a:p>
          <a:p>
            <a:pPr>
              <a:lnSpc>
                <a:spcPct val="40000"/>
              </a:lnSpc>
            </a:pPr>
            <a:r>
              <a:rPr lang="en-US" altLang="zh-CN" sz="1200" b="1" i="0">
                <a:latin typeface="Courier New" pitchFamily="49" charset="0"/>
                <a:ea typeface="宋体" pitchFamily="2" charset="-122"/>
              </a:rPr>
              <a:t>  public:</a:t>
            </a:r>
          </a:p>
          <a:p>
            <a:pPr>
              <a:lnSpc>
                <a:spcPct val="40000"/>
              </a:lnSpc>
            </a:pPr>
            <a:r>
              <a:rPr lang="en-US" altLang="zh-CN" sz="1200" b="1" i="0">
                <a:latin typeface="Courier New" pitchFamily="49" charset="0"/>
                <a:ea typeface="宋体" pitchFamily="2" charset="-122"/>
              </a:rPr>
              <a:t>    virtual void SayGoodbye (const char *msg);</a:t>
            </a:r>
          </a:p>
          <a:p>
            <a:pPr>
              <a:lnSpc>
                <a:spcPct val="40000"/>
              </a:lnSpc>
            </a:pPr>
            <a:r>
              <a:rPr lang="en-US" altLang="zh-CN" sz="1200" b="1" i="0">
                <a:latin typeface="Courier New" pitchFamily="49" charset="0"/>
                <a:ea typeface="宋体" pitchFamily="2" charset="-122"/>
              </a:rPr>
              <a:t>  };</a:t>
            </a:r>
          </a:p>
          <a:p>
            <a:pPr>
              <a:lnSpc>
                <a:spcPct val="40000"/>
              </a:lnSpc>
            </a:pPr>
            <a:r>
              <a:rPr lang="en-US" altLang="zh-CN" sz="1200" b="1" i="0">
                <a:latin typeface="Courier New" pitchFamily="49" charset="0"/>
                <a:ea typeface="宋体" pitchFamily="2" charset="-122"/>
              </a:rPr>
              <a:t>}</a:t>
            </a:r>
          </a:p>
        </p:txBody>
      </p:sp>
      <p:sp>
        <p:nvSpPr>
          <p:cNvPr id="133123"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(3/6)</a:t>
            </a:r>
          </a:p>
        </p:txBody>
      </p:sp>
      <p:sp>
        <p:nvSpPr>
          <p:cNvPr id="133124" name="Text Box 4"/>
          <p:cNvSpPr txBox="1">
            <a:spLocks noChangeArrowheads="1"/>
          </p:cNvSpPr>
          <p:nvPr/>
        </p:nvSpPr>
        <p:spPr bwMode="auto">
          <a:xfrm>
            <a:off x="47625" y="1052513"/>
            <a:ext cx="3525838" cy="4518025"/>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SayHello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Goodbye</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SayGoodbye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provides Goodbye Farewell;</a:t>
            </a:r>
          </a:p>
          <a:p>
            <a:pPr eaLnBrk="0" hangingPunct="0">
              <a:spcBef>
                <a:spcPct val="10000"/>
              </a:spcBef>
            </a:pPr>
            <a:r>
              <a:rPr lang="en-US" altLang="zh-CN" sz="1200" b="1" i="0">
                <a:latin typeface="Courier New" pitchFamily="49" charset="0"/>
                <a:ea typeface="宋体" pitchFamily="2" charset="-122"/>
              </a:rPr>
              <a:t>  attribute string Message;</a:t>
            </a:r>
          </a:p>
          <a:p>
            <a:pPr eaLnBrk="0" hangingPunct="0">
              <a:spcBef>
                <a:spcPct val="10000"/>
              </a:spcBef>
            </a:pPr>
            <a:r>
              <a:rPr lang="en-US" altLang="zh-CN" sz="1200" b="1" i="0">
                <a:latin typeface="Courier New" pitchFamily="49" charset="0"/>
                <a:ea typeface="宋体" pitchFamily="2" charset="-122"/>
              </a:rPr>
              <a:t>  consumes Trigger Listener;</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45221" name="Rectangle 5"/>
          <p:cNvSpPr>
            <a:spLocks noChangeArrowheads="1"/>
          </p:cNvSpPr>
          <p:nvPr/>
        </p:nvSpPr>
        <p:spPr bwMode="auto">
          <a:xfrm>
            <a:off x="928688" y="2671763"/>
            <a:ext cx="995362"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5222" name="Rectangle 6"/>
          <p:cNvSpPr>
            <a:spLocks noChangeArrowheads="1"/>
          </p:cNvSpPr>
          <p:nvPr/>
        </p:nvSpPr>
        <p:spPr bwMode="auto">
          <a:xfrm>
            <a:off x="687388" y="3071813"/>
            <a:ext cx="1173162" cy="276225"/>
          </a:xfrm>
          <a:prstGeom prst="rect">
            <a:avLst/>
          </a:prstGeom>
          <a:noFill/>
          <a:ln w="38100">
            <a:solidFill>
              <a:srgbClr val="FF0000"/>
            </a:solidFill>
            <a:miter lim="800000"/>
            <a:headEnd/>
            <a:tailEnd/>
          </a:ln>
        </p:spPr>
        <p:txBody>
          <a:bodyPr anchor="ctr">
            <a:spAutoFit/>
          </a:bodyPr>
          <a:lstStyle/>
          <a:p>
            <a:endParaRPr lang="nl-NL"/>
          </a:p>
        </p:txBody>
      </p:sp>
      <p:sp>
        <p:nvSpPr>
          <p:cNvPr id="1545223" name="Rectangle 7"/>
          <p:cNvSpPr>
            <a:spLocks noChangeArrowheads="1"/>
          </p:cNvSpPr>
          <p:nvPr/>
        </p:nvSpPr>
        <p:spPr bwMode="auto">
          <a:xfrm>
            <a:off x="1012825" y="4081463"/>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5224" name="Rectangle 8"/>
          <p:cNvSpPr>
            <a:spLocks noChangeArrowheads="1"/>
          </p:cNvSpPr>
          <p:nvPr/>
        </p:nvSpPr>
        <p:spPr bwMode="auto">
          <a:xfrm>
            <a:off x="4270375" y="1976438"/>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5225" name="Rectangle 9"/>
          <p:cNvSpPr>
            <a:spLocks noChangeArrowheads="1"/>
          </p:cNvSpPr>
          <p:nvPr/>
        </p:nvSpPr>
        <p:spPr bwMode="auto">
          <a:xfrm>
            <a:off x="5891213" y="2135188"/>
            <a:ext cx="995362"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5226" name="Rectangle 10"/>
          <p:cNvSpPr>
            <a:spLocks noChangeArrowheads="1"/>
          </p:cNvSpPr>
          <p:nvPr/>
        </p:nvSpPr>
        <p:spPr bwMode="auto">
          <a:xfrm>
            <a:off x="5151438" y="2647950"/>
            <a:ext cx="1173162" cy="276225"/>
          </a:xfrm>
          <a:prstGeom prst="rect">
            <a:avLst/>
          </a:prstGeom>
          <a:noFill/>
          <a:ln w="38100">
            <a:solidFill>
              <a:srgbClr val="FF0000"/>
            </a:solidFill>
            <a:miter lim="800000"/>
            <a:headEnd/>
            <a:tailEnd/>
          </a:ln>
        </p:spPr>
        <p:txBody>
          <a:bodyPr anchor="ctr">
            <a:spAutoFit/>
          </a:bodyPr>
          <a:lstStyle/>
          <a:p>
            <a:endParaRPr lang="nl-NL"/>
          </a:p>
        </p:txBody>
      </p:sp>
      <p:sp>
        <p:nvSpPr>
          <p:cNvPr id="1545227" name="Rectangle 11"/>
          <p:cNvSpPr>
            <a:spLocks noChangeArrowheads="1"/>
          </p:cNvSpPr>
          <p:nvPr/>
        </p:nvSpPr>
        <p:spPr bwMode="auto">
          <a:xfrm>
            <a:off x="1833563" y="3067050"/>
            <a:ext cx="1350962" cy="276225"/>
          </a:xfrm>
          <a:prstGeom prst="rect">
            <a:avLst/>
          </a:prstGeom>
          <a:noFill/>
          <a:ln w="38100">
            <a:solidFill>
              <a:srgbClr val="FF0000"/>
            </a:solidFill>
            <a:miter lim="800000"/>
            <a:headEnd/>
            <a:tailEnd/>
          </a:ln>
        </p:spPr>
        <p:txBody>
          <a:bodyPr anchor="ctr">
            <a:spAutoFit/>
          </a:bodyPr>
          <a:lstStyle/>
          <a:p>
            <a:endParaRPr lang="nl-NL"/>
          </a:p>
        </p:txBody>
      </p:sp>
      <p:sp>
        <p:nvSpPr>
          <p:cNvPr id="1545228" name="Rectangle 12"/>
          <p:cNvSpPr>
            <a:spLocks noChangeArrowheads="1"/>
          </p:cNvSpPr>
          <p:nvPr/>
        </p:nvSpPr>
        <p:spPr bwMode="auto">
          <a:xfrm>
            <a:off x="6334125" y="2643188"/>
            <a:ext cx="1647825" cy="276225"/>
          </a:xfrm>
          <a:prstGeom prst="rect">
            <a:avLst/>
          </a:prstGeom>
          <a:noFill/>
          <a:ln w="38100">
            <a:solidFill>
              <a:srgbClr val="FF0000"/>
            </a:solidFill>
            <a:miter lim="800000"/>
            <a:headEnd/>
            <a:tailEnd/>
          </a:ln>
        </p:spPr>
        <p:txBody>
          <a:bodyPr anchor="ctr">
            <a:spAutoFit/>
          </a:bodyPr>
          <a:lstStyle/>
          <a:p>
            <a:endParaRPr lang="nl-NL"/>
          </a:p>
        </p:txBody>
      </p:sp>
      <p:sp>
        <p:nvSpPr>
          <p:cNvPr id="133133" name="Text Box 14"/>
          <p:cNvSpPr txBox="1">
            <a:spLocks noChangeArrowheads="1"/>
          </p:cNvSpPr>
          <p:nvPr/>
        </p:nvSpPr>
        <p:spPr bwMode="auto">
          <a:xfrm>
            <a:off x="3917950" y="3479800"/>
            <a:ext cx="5121275" cy="1970088"/>
          </a:xfrm>
          <a:prstGeom prst="rect">
            <a:avLst/>
          </a:prstGeom>
          <a:noFill/>
          <a:ln w="9525">
            <a:noFill/>
            <a:miter lim="800000"/>
            <a:headEnd/>
            <a:tailEnd/>
          </a:ln>
        </p:spPr>
        <p:txBody>
          <a:bodyPr>
            <a:spAutoFit/>
          </a:bodyPr>
          <a:lstStyle/>
          <a:p>
            <a:pPr marL="112713" indent="-112713">
              <a:spcBef>
                <a:spcPct val="55000"/>
              </a:spcBef>
              <a:buFontTx/>
              <a:buChar char="•"/>
            </a:pPr>
            <a:r>
              <a:rPr lang="en-US" altLang="zh-CN" sz="1200" b="1" i="0">
                <a:ea typeface="宋体" pitchFamily="2" charset="-122"/>
              </a:rPr>
              <a:t>Facet (</a:t>
            </a:r>
            <a:r>
              <a:rPr lang="en-US" altLang="zh-CN" sz="1200" b="1" i="0">
                <a:solidFill>
                  <a:schemeClr val="hlink"/>
                </a:solidFill>
                <a:latin typeface="Courier New" pitchFamily="49" charset="0"/>
                <a:ea typeface="宋体" pitchFamily="2" charset="-122"/>
              </a:rPr>
              <a:t>provides</a:t>
            </a:r>
            <a:r>
              <a:rPr lang="en-US" altLang="zh-CN" sz="1200" b="1" i="0">
                <a:ea typeface="宋体" pitchFamily="2" charset="-122"/>
              </a:rPr>
              <a:t>) declarations maps to C++ servant class</a:t>
            </a:r>
          </a:p>
          <a:p>
            <a:pPr marL="339725" lvl="1" indent="-112713">
              <a:spcBef>
                <a:spcPct val="55000"/>
              </a:spcBef>
              <a:buFontTx/>
              <a:buChar char="•"/>
            </a:pPr>
            <a:r>
              <a:rPr lang="en-US" altLang="zh-CN" sz="1200" b="1" i="0">
                <a:ea typeface="宋体" pitchFamily="2" charset="-122"/>
              </a:rPr>
              <a:t>Separate servant class is implementation-specific</a:t>
            </a:r>
          </a:p>
          <a:p>
            <a:pPr marL="339725" lvl="1" indent="-112713">
              <a:spcBef>
                <a:spcPct val="55000"/>
              </a:spcBef>
              <a:buFontTx/>
              <a:buChar char="•"/>
            </a:pPr>
            <a:r>
              <a:rPr lang="en-US" altLang="zh-CN" sz="1200" b="1" i="0">
                <a:ea typeface="宋体" pitchFamily="2" charset="-122"/>
              </a:rPr>
              <a:t>Helps C++ compiler reduce footprint </a:t>
            </a:r>
          </a:p>
          <a:p>
            <a:pPr marL="112713" indent="-112713">
              <a:spcBef>
                <a:spcPct val="55000"/>
              </a:spcBef>
              <a:buFontTx/>
              <a:buChar char="•"/>
            </a:pPr>
            <a:r>
              <a:rPr lang="en-US" altLang="zh-CN" sz="1200" b="1" i="0">
                <a:ea typeface="宋体" pitchFamily="2" charset="-122"/>
              </a:rPr>
              <a:t>Facet type maps to servant &amp; base class name generation</a:t>
            </a:r>
          </a:p>
          <a:p>
            <a:pPr marL="112713" indent="-112713">
              <a:spcBef>
                <a:spcPct val="55000"/>
              </a:spcBef>
              <a:buFontTx/>
              <a:buChar char="•"/>
            </a:pPr>
            <a:r>
              <a:rPr lang="en-US" altLang="zh-CN" sz="1200" b="1" i="0">
                <a:ea typeface="宋体" pitchFamily="2" charset="-122"/>
              </a:rPr>
              <a:t>Facet interface operations mapped directly to servant class</a:t>
            </a:r>
          </a:p>
          <a:p>
            <a:pPr marL="339725" lvl="1" indent="-112713">
              <a:spcBef>
                <a:spcPct val="55000"/>
              </a:spcBef>
              <a:buFontTx/>
              <a:buChar char="•"/>
            </a:pPr>
            <a:r>
              <a:rPr lang="en-US" altLang="zh-CN" sz="1200" b="1" i="0">
                <a:ea typeface="宋体" pitchFamily="2" charset="-122"/>
              </a:rPr>
              <a:t>Operation names map directly</a:t>
            </a:r>
          </a:p>
          <a:p>
            <a:pPr marL="339725" lvl="1" indent="-112713">
              <a:spcBef>
                <a:spcPct val="55000"/>
              </a:spcBef>
              <a:buFontTx/>
              <a:buChar char="•"/>
            </a:pPr>
            <a:r>
              <a:rPr lang="en-US" altLang="zh-CN" sz="1200" b="1" i="0">
                <a:ea typeface="宋体" pitchFamily="2" charset="-122"/>
              </a:rPr>
              <a:t>Operation parameters map with the usual CORBA rules</a:t>
            </a:r>
          </a:p>
        </p:txBody>
      </p:sp>
      <p:sp>
        <p:nvSpPr>
          <p:cNvPr id="1545231" name="Rectangle 15"/>
          <p:cNvSpPr>
            <a:spLocks noChangeArrowheads="1"/>
          </p:cNvSpPr>
          <p:nvPr/>
        </p:nvSpPr>
        <p:spPr bwMode="auto">
          <a:xfrm>
            <a:off x="3917950" y="4306888"/>
            <a:ext cx="4473575" cy="276225"/>
          </a:xfrm>
          <a:prstGeom prst="rect">
            <a:avLst/>
          </a:prstGeom>
          <a:noFill/>
          <a:ln w="38100">
            <a:solidFill>
              <a:srgbClr val="FF0000"/>
            </a:solidFill>
            <a:miter lim="800000"/>
            <a:headEnd/>
            <a:tailEnd/>
          </a:ln>
        </p:spPr>
        <p:txBody>
          <a:bodyPr anchor="ctr">
            <a:spAutoFit/>
          </a:bodyPr>
          <a:lstStyle/>
          <a:p>
            <a:endParaRPr lang="nl-NL"/>
          </a:p>
        </p:txBody>
      </p:sp>
      <p:sp>
        <p:nvSpPr>
          <p:cNvPr id="1545232" name="Rectangle 16"/>
          <p:cNvSpPr>
            <a:spLocks noChangeArrowheads="1"/>
          </p:cNvSpPr>
          <p:nvPr/>
        </p:nvSpPr>
        <p:spPr bwMode="auto">
          <a:xfrm>
            <a:off x="4132263" y="4894263"/>
            <a:ext cx="2455862" cy="276225"/>
          </a:xfrm>
          <a:prstGeom prst="rect">
            <a:avLst/>
          </a:prstGeom>
          <a:noFill/>
          <a:ln w="38100">
            <a:solidFill>
              <a:srgbClr val="FF0000"/>
            </a:solidFill>
            <a:miter lim="800000"/>
            <a:headEnd/>
            <a:tailEnd/>
          </a:ln>
        </p:spPr>
        <p:txBody>
          <a:bodyPr anchor="ctr">
            <a:spAutoFit/>
          </a:bodyPr>
          <a:lstStyle/>
          <a:p>
            <a:endParaRPr lang="nl-NL"/>
          </a:p>
        </p:txBody>
      </p:sp>
      <p:sp>
        <p:nvSpPr>
          <p:cNvPr id="1545233" name="Rectangle 17"/>
          <p:cNvSpPr>
            <a:spLocks noChangeArrowheads="1"/>
          </p:cNvSpPr>
          <p:nvPr/>
        </p:nvSpPr>
        <p:spPr bwMode="auto">
          <a:xfrm>
            <a:off x="4125913" y="5176838"/>
            <a:ext cx="4332287" cy="276225"/>
          </a:xfrm>
          <a:prstGeom prst="rect">
            <a:avLst/>
          </a:prstGeom>
          <a:noFill/>
          <a:ln w="38100">
            <a:solidFill>
              <a:srgbClr val="FF0000"/>
            </a:solidFill>
            <a:miter lim="800000"/>
            <a:headEnd/>
            <a:tailEnd/>
          </a:ln>
        </p:spPr>
        <p:txBody>
          <a:bodyPr anchor="ctr">
            <a:spAutoFit/>
          </a:bodyPr>
          <a:lstStyle/>
          <a:p>
            <a:endParaRPr lang="nl-NL"/>
          </a:p>
        </p:txBody>
      </p:sp>
      <p:sp>
        <p:nvSpPr>
          <p:cNvPr id="133137" name="Text Box 18"/>
          <p:cNvSpPr txBox="1">
            <a:spLocks noChangeArrowheads="1"/>
          </p:cNvSpPr>
          <p:nvPr/>
        </p:nvSpPr>
        <p:spPr bwMode="auto">
          <a:xfrm>
            <a:off x="3900488" y="5518150"/>
            <a:ext cx="5367337" cy="549275"/>
          </a:xfrm>
          <a:prstGeom prst="rect">
            <a:avLst/>
          </a:prstGeom>
          <a:noFill/>
          <a:ln w="9525">
            <a:noFill/>
            <a:miter lim="800000"/>
            <a:headEnd/>
            <a:tailEnd/>
          </a:ln>
        </p:spPr>
        <p:txBody>
          <a:bodyPr>
            <a:spAutoFit/>
          </a:bodyPr>
          <a:lstStyle/>
          <a:p>
            <a:pPr marL="112713" indent="-112713">
              <a:buFontTx/>
              <a:buChar char="•"/>
            </a:pPr>
            <a:r>
              <a:rPr lang="en-US" altLang="zh-CN" sz="1200" b="1" i="0">
                <a:ea typeface="宋体" pitchFamily="2" charset="-122"/>
              </a:rPr>
              <a:t>If no port declarations or supported interface operations</a:t>
            </a:r>
          </a:p>
          <a:p>
            <a:pPr marL="339725" lvl="1" indent="-112713">
              <a:buFontTx/>
              <a:buChar char="•"/>
            </a:pPr>
            <a:r>
              <a:rPr lang="en-US" altLang="zh-CN" sz="1200" b="1" i="0">
                <a:ea typeface="宋体" pitchFamily="2" charset="-122"/>
              </a:rPr>
              <a:t>No new operations generated in servant class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52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52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452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452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452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54522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45223"/>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45224"/>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54522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45231"/>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5452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452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452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545222"/>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545226"/>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545232"/>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5452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452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4523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545228"/>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545227"/>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5452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5221" grpId="0" animBg="1"/>
      <p:bldP spid="1545221" grpId="1" animBg="1"/>
      <p:bldP spid="1545222" grpId="0" animBg="1"/>
      <p:bldP spid="1545222" grpId="1" animBg="1"/>
      <p:bldP spid="1545223" grpId="0" animBg="1"/>
      <p:bldP spid="1545223" grpId="1" animBg="1"/>
      <p:bldP spid="1545224" grpId="0" animBg="1"/>
      <p:bldP spid="1545224" grpId="1" animBg="1"/>
      <p:bldP spid="1545225" grpId="0" animBg="1"/>
      <p:bldP spid="1545225" grpId="1" animBg="1"/>
      <p:bldP spid="1545226" grpId="0" animBg="1"/>
      <p:bldP spid="1545226" grpId="1" animBg="1"/>
      <p:bldP spid="1545227" grpId="0" animBg="1"/>
      <p:bldP spid="1545227" grpId="1" animBg="1"/>
      <p:bldP spid="1545228" grpId="0" animBg="1"/>
      <p:bldP spid="1545228" grpId="1" animBg="1"/>
      <p:bldP spid="1545231" grpId="0" animBg="1"/>
      <p:bldP spid="1545231" grpId="1" animBg="1"/>
      <p:bldP spid="1545232" grpId="0" animBg="1"/>
      <p:bldP spid="1545232" grpId="1" animBg="1"/>
      <p:bldP spid="1545233" grpId="0" animBg="1"/>
      <p:bldP spid="1545233" grpId="1" animBg="1"/>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3562350" y="850900"/>
            <a:ext cx="5514975" cy="4551363"/>
          </a:xfrm>
          <a:prstGeom prst="rect">
            <a:avLst/>
          </a:prstGeom>
          <a:solidFill>
            <a:srgbClr val="E3FFFF"/>
          </a:solidFill>
          <a:ln w="9525">
            <a:solidFill>
              <a:schemeClr val="tx1"/>
            </a:solidFill>
            <a:miter lim="800000"/>
            <a:headEnd/>
            <a:tailEnd/>
          </a:ln>
        </p:spPr>
        <p:txBody>
          <a:bodyPr>
            <a:spAutoFit/>
          </a:bodyPr>
          <a:lstStyle/>
          <a:p>
            <a:pPr>
              <a:lnSpc>
                <a:spcPct val="35000"/>
              </a:lnSpc>
            </a:pPr>
            <a:r>
              <a:rPr lang="en-US" altLang="zh-CN" sz="1200" b="1" i="0">
                <a:latin typeface="Courier New" pitchFamily="49" charset="0"/>
                <a:ea typeface="宋体" pitchFamily="2" charset="-122"/>
              </a:rPr>
              <a:t>// hello_svnt.h</a:t>
            </a:r>
          </a:p>
          <a:p>
            <a:pPr>
              <a:lnSpc>
                <a:spcPct val="35000"/>
              </a:lnSpc>
            </a:pPr>
            <a:r>
              <a:rPr lang="en-US" altLang="zh-CN" sz="1200" b="1" i="0">
                <a:latin typeface="Courier New" pitchFamily="49" charset="0"/>
                <a:ea typeface="宋体" pitchFamily="2" charset="-122"/>
              </a:rPr>
              <a:t>#include "helloEC.h“</a:t>
            </a:r>
          </a:p>
          <a:p>
            <a:pPr>
              <a:lnSpc>
                <a:spcPct val="35000"/>
              </a:lnSpc>
            </a:pPr>
            <a:r>
              <a:rPr lang="en-US" altLang="zh-CN" sz="1200" b="1" i="0">
                <a:latin typeface="Courier New" pitchFamily="49" charset="0"/>
                <a:ea typeface="宋体" pitchFamily="2" charset="-122"/>
              </a:rPr>
              <a:t>#include “helloS.h”</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namespace Hello_Example {</a:t>
            </a:r>
          </a:p>
          <a:p>
            <a:pPr>
              <a:lnSpc>
                <a:spcPct val="35000"/>
              </a:lnSpc>
            </a:pPr>
            <a:r>
              <a:rPr lang="en-US" altLang="zh-CN" sz="1200" b="1" i="0">
                <a:latin typeface="Courier New" pitchFamily="49" charset="0"/>
                <a:ea typeface="宋体" pitchFamily="2" charset="-122"/>
              </a:rPr>
              <a:t>  class HelloWorld_Servant</a:t>
            </a:r>
          </a:p>
          <a:p>
            <a:pPr>
              <a:lnSpc>
                <a:spcPct val="35000"/>
              </a:lnSpc>
            </a:pPr>
            <a:r>
              <a:rPr lang="en-US" altLang="zh-CN" sz="1200" b="1" i="0">
                <a:latin typeface="Courier New" pitchFamily="49" charset="0"/>
                <a:ea typeface="宋体" pitchFamily="2" charset="-122"/>
              </a:rPr>
              <a:t>    : public virtual POA_HelloWorld</a:t>
            </a:r>
          </a:p>
          <a:p>
            <a:pPr>
              <a:lnSpc>
                <a:spcPct val="35000"/>
              </a:lnSpc>
            </a:pPr>
            <a:r>
              <a:rPr lang="en-US" altLang="zh-CN" sz="1200" b="1" i="0">
                <a:latin typeface="Courier New" pitchFamily="49" charset="0"/>
                <a:ea typeface="宋体" pitchFamily="2" charset="-122"/>
              </a:rPr>
              <a:t>  {</a:t>
            </a:r>
          </a:p>
          <a:p>
            <a:pPr>
              <a:lnSpc>
                <a:spcPct val="35000"/>
              </a:lnSpc>
            </a:pPr>
            <a:r>
              <a:rPr lang="en-US" altLang="zh-CN" sz="1200" b="1" i="0">
                <a:latin typeface="Courier New" pitchFamily="49" charset="0"/>
                <a:ea typeface="宋体" pitchFamily="2" charset="-122"/>
              </a:rPr>
              <a:t>  public:</a:t>
            </a:r>
          </a:p>
          <a:p>
            <a:pPr>
              <a:lnSpc>
                <a:spcPct val="35000"/>
              </a:lnSpc>
            </a:pPr>
            <a:r>
              <a:rPr lang="en-US" altLang="zh-CN" sz="1200" b="1" i="0">
                <a:latin typeface="Courier New" pitchFamily="49" charset="0"/>
                <a:ea typeface="宋体" pitchFamily="2" charset="-122"/>
              </a:rPr>
              <a:t>    virtual void SayHello (const char *msg);</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virtual Goodbye_ptr provide_Farewell ();</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virtual char *Message ();</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virtual void Message (const char *Message);</a:t>
            </a: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class TriggerConsumer_Listener_Servant</a:t>
            </a:r>
          </a:p>
          <a:p>
            <a:pPr>
              <a:lnSpc>
                <a:spcPct val="35000"/>
              </a:lnSpc>
            </a:pPr>
            <a:r>
              <a:rPr lang="en-US" altLang="zh-CN" sz="1200" b="1" i="0">
                <a:latin typeface="Courier New" pitchFamily="49" charset="0"/>
                <a:ea typeface="宋体" pitchFamily="2" charset="-122"/>
              </a:rPr>
              <a:t>      : public virtual POA_TriggerConsumer</a:t>
            </a:r>
          </a:p>
          <a:p>
            <a:pPr>
              <a:lnSpc>
                <a:spcPct val="35000"/>
              </a:lnSpc>
            </a:pPr>
            <a:r>
              <a:rPr lang="en-US" altLang="zh-CN" sz="1200" b="1" i="0">
                <a:latin typeface="Courier New" pitchFamily="49" charset="0"/>
                <a:ea typeface="宋体" pitchFamily="2" charset="-122"/>
              </a:rPr>
              <a:t>    {</a:t>
            </a:r>
          </a:p>
          <a:p>
            <a:pPr>
              <a:lnSpc>
                <a:spcPct val="35000"/>
              </a:lnSpc>
            </a:pPr>
            <a:r>
              <a:rPr lang="en-US" altLang="zh-CN" sz="1200" b="1" i="0">
                <a:latin typeface="Courier New" pitchFamily="49" charset="0"/>
                <a:ea typeface="宋体" pitchFamily="2" charset="-122"/>
              </a:rPr>
              <a:t>    public:</a:t>
            </a:r>
          </a:p>
          <a:p>
            <a:pPr>
              <a:lnSpc>
                <a:spcPct val="35000"/>
              </a:lnSpc>
            </a:pPr>
            <a:r>
              <a:rPr lang="en-US" altLang="zh-CN" sz="1200" b="1" i="0">
                <a:latin typeface="Courier New" pitchFamily="49" charset="0"/>
                <a:ea typeface="宋体" pitchFamily="2" charset="-122"/>
              </a:rPr>
              <a:t>      virtual void push_Trigger (Trigger *evt);</a:t>
            </a:r>
          </a:p>
          <a:p>
            <a:pPr>
              <a:lnSpc>
                <a:spcPct val="35000"/>
              </a:lnSpc>
            </a:pPr>
            <a:r>
              <a:rPr lang="en-US" altLang="zh-CN" sz="1200" b="1" i="0">
                <a:latin typeface="Courier New" pitchFamily="49" charset="0"/>
                <a:ea typeface="宋体" pitchFamily="2" charset="-122"/>
              </a:rPr>
              <a:t>      virtual void push_event (Components::EventBase *e);</a:t>
            </a:r>
          </a:p>
          <a:p>
            <a:pPr>
              <a:lnSpc>
                <a:spcPct val="35000"/>
              </a:lnSpc>
            </a:pPr>
            <a:r>
              <a:rPr lang="en-US" altLang="zh-CN" sz="1200" b="1" i="0">
                <a:latin typeface="Courier New" pitchFamily="49" charset="0"/>
                <a:ea typeface="宋体" pitchFamily="2" charset="-122"/>
              </a:rPr>
              <a:t>    };</a:t>
            </a:r>
          </a:p>
          <a:p>
            <a:pPr>
              <a:lnSpc>
                <a:spcPct val="35000"/>
              </a:lnSpc>
            </a:pPr>
            <a:endParaRPr lang="en-US" altLang="zh-CN" sz="1200" b="1" i="0">
              <a:latin typeface="Courier New" pitchFamily="49" charset="0"/>
              <a:ea typeface="宋体" pitchFamily="2" charset="-122"/>
            </a:endParaRPr>
          </a:p>
          <a:p>
            <a:pPr>
              <a:lnSpc>
                <a:spcPct val="35000"/>
              </a:lnSpc>
            </a:pPr>
            <a:endParaRPr lang="en-US" altLang="zh-CN" sz="1200" b="1" i="0">
              <a:latin typeface="Courier New" pitchFamily="49" charset="0"/>
              <a:ea typeface="宋体" pitchFamily="2" charset="-122"/>
            </a:endParaRPr>
          </a:p>
          <a:p>
            <a:pPr>
              <a:lnSpc>
                <a:spcPct val="35000"/>
              </a:lnSpc>
            </a:pPr>
            <a:r>
              <a:rPr lang="en-US" altLang="zh-CN" sz="1200" b="1" i="0">
                <a:latin typeface="Courier New" pitchFamily="49" charset="0"/>
                <a:ea typeface="宋体" pitchFamily="2" charset="-122"/>
              </a:rPr>
              <a:t>    virtual TriggerConsumer_ptr get_consumer_Listener ();</a:t>
            </a:r>
          </a:p>
          <a:p>
            <a:pPr>
              <a:lnSpc>
                <a:spcPct val="35000"/>
              </a:lnSpc>
            </a:pPr>
            <a:r>
              <a:rPr lang="en-US" altLang="zh-CN" sz="1200" b="1" i="0">
                <a:latin typeface="Courier New" pitchFamily="49" charset="0"/>
                <a:ea typeface="宋体" pitchFamily="2" charset="-122"/>
              </a:rPr>
              <a:t>  };</a:t>
            </a:r>
          </a:p>
          <a:p>
            <a:pPr>
              <a:lnSpc>
                <a:spcPct val="35000"/>
              </a:lnSpc>
            </a:pPr>
            <a:r>
              <a:rPr lang="en-US" altLang="zh-CN" sz="1200" b="1" i="0">
                <a:latin typeface="Courier New" pitchFamily="49" charset="0"/>
                <a:ea typeface="宋体" pitchFamily="2" charset="-122"/>
              </a:rPr>
              <a:t>}</a:t>
            </a:r>
          </a:p>
        </p:txBody>
      </p:sp>
      <p:sp>
        <p:nvSpPr>
          <p:cNvPr id="134147" name="Rectangle 3"/>
          <p:cNvSpPr>
            <a:spLocks noGrp="1" noChangeArrowheads="1"/>
          </p:cNvSpPr>
          <p:nvPr>
            <p:ph type="title"/>
          </p:nvPr>
        </p:nvSpPr>
        <p:spPr>
          <a:xfrm>
            <a:off x="0" y="461963"/>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(4/6)</a:t>
            </a:r>
          </a:p>
        </p:txBody>
      </p:sp>
      <p:sp>
        <p:nvSpPr>
          <p:cNvPr id="134148" name="Text Box 4"/>
          <p:cNvSpPr txBox="1">
            <a:spLocks noChangeArrowheads="1"/>
          </p:cNvSpPr>
          <p:nvPr/>
        </p:nvSpPr>
        <p:spPr bwMode="auto">
          <a:xfrm>
            <a:off x="47625" y="854075"/>
            <a:ext cx="3459163" cy="4518025"/>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SayHello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Goodbye</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void SayGoodbye (in string msg);</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r>
              <a:rPr lang="en-US" altLang="zh-CN" sz="1200" b="1" i="0">
                <a:latin typeface="Courier New" pitchFamily="49" charset="0"/>
                <a:ea typeface="宋体" pitchFamily="2" charset="-122"/>
              </a:rPr>
              <a:t>  provides Goodbye Farewell;</a:t>
            </a:r>
          </a:p>
          <a:p>
            <a:pPr eaLnBrk="0" hangingPunct="0">
              <a:spcBef>
                <a:spcPct val="10000"/>
              </a:spcBef>
            </a:pPr>
            <a:r>
              <a:rPr lang="en-US" altLang="zh-CN" sz="1200" b="1" i="0">
                <a:latin typeface="Courier New" pitchFamily="49" charset="0"/>
                <a:ea typeface="宋体" pitchFamily="2" charset="-122"/>
              </a:rPr>
              <a:t>  attribute string Message;</a:t>
            </a:r>
          </a:p>
          <a:p>
            <a:pPr eaLnBrk="0" hangingPunct="0">
              <a:spcBef>
                <a:spcPct val="10000"/>
              </a:spcBef>
            </a:pPr>
            <a:r>
              <a:rPr lang="en-US" altLang="zh-CN" sz="1200" b="1" i="0">
                <a:latin typeface="Courier New" pitchFamily="49" charset="0"/>
                <a:ea typeface="宋体" pitchFamily="2" charset="-122"/>
              </a:rPr>
              <a:t>  consumes Trigger Listener;</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41125" name="Rectangle 5"/>
          <p:cNvSpPr>
            <a:spLocks noChangeArrowheads="1"/>
          </p:cNvSpPr>
          <p:nvPr/>
        </p:nvSpPr>
        <p:spPr bwMode="auto">
          <a:xfrm>
            <a:off x="273050" y="1871663"/>
            <a:ext cx="2844800" cy="276225"/>
          </a:xfrm>
          <a:prstGeom prst="rect">
            <a:avLst/>
          </a:prstGeom>
          <a:noFill/>
          <a:ln w="38100">
            <a:solidFill>
              <a:srgbClr val="FF0000"/>
            </a:solidFill>
            <a:miter lim="800000"/>
            <a:headEnd/>
            <a:tailEnd/>
          </a:ln>
        </p:spPr>
        <p:txBody>
          <a:bodyPr anchor="ctr">
            <a:spAutoFit/>
          </a:bodyPr>
          <a:lstStyle/>
          <a:p>
            <a:endParaRPr lang="nl-NL"/>
          </a:p>
        </p:txBody>
      </p:sp>
      <p:sp>
        <p:nvSpPr>
          <p:cNvPr id="1541127" name="Rectangle 7"/>
          <p:cNvSpPr>
            <a:spLocks noChangeArrowheads="1"/>
          </p:cNvSpPr>
          <p:nvPr/>
        </p:nvSpPr>
        <p:spPr bwMode="auto">
          <a:xfrm>
            <a:off x="3965575" y="2170113"/>
            <a:ext cx="3870325" cy="276225"/>
          </a:xfrm>
          <a:prstGeom prst="rect">
            <a:avLst/>
          </a:prstGeom>
          <a:noFill/>
          <a:ln w="38100">
            <a:solidFill>
              <a:srgbClr val="FF0000"/>
            </a:solidFill>
            <a:miter lim="800000"/>
            <a:headEnd/>
            <a:tailEnd/>
          </a:ln>
        </p:spPr>
        <p:txBody>
          <a:bodyPr anchor="ctr">
            <a:spAutoFit/>
          </a:bodyPr>
          <a:lstStyle/>
          <a:p>
            <a:endParaRPr lang="nl-NL"/>
          </a:p>
        </p:txBody>
      </p:sp>
      <p:sp>
        <p:nvSpPr>
          <p:cNvPr id="1541129" name="Rectangle 9"/>
          <p:cNvSpPr>
            <a:spLocks noChangeArrowheads="1"/>
          </p:cNvSpPr>
          <p:nvPr/>
        </p:nvSpPr>
        <p:spPr bwMode="auto">
          <a:xfrm>
            <a:off x="873125" y="2462213"/>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1130" name="Rectangle 10"/>
          <p:cNvSpPr>
            <a:spLocks noChangeArrowheads="1"/>
          </p:cNvSpPr>
          <p:nvPr/>
        </p:nvSpPr>
        <p:spPr bwMode="auto">
          <a:xfrm>
            <a:off x="1000125" y="3881438"/>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1131" name="Rectangle 11"/>
          <p:cNvSpPr>
            <a:spLocks noChangeArrowheads="1"/>
          </p:cNvSpPr>
          <p:nvPr/>
        </p:nvSpPr>
        <p:spPr bwMode="auto">
          <a:xfrm>
            <a:off x="4678363" y="2481263"/>
            <a:ext cx="995362"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1132" name="Rectangle 12"/>
          <p:cNvSpPr>
            <a:spLocks noChangeArrowheads="1"/>
          </p:cNvSpPr>
          <p:nvPr/>
        </p:nvSpPr>
        <p:spPr bwMode="auto">
          <a:xfrm>
            <a:off x="1795463" y="3881438"/>
            <a:ext cx="995362"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1133" name="Rectangle 13"/>
          <p:cNvSpPr>
            <a:spLocks noChangeArrowheads="1"/>
          </p:cNvSpPr>
          <p:nvPr/>
        </p:nvSpPr>
        <p:spPr bwMode="auto">
          <a:xfrm>
            <a:off x="6508750" y="2482850"/>
            <a:ext cx="995363" cy="276225"/>
          </a:xfrm>
          <a:prstGeom prst="rect">
            <a:avLst/>
          </a:prstGeom>
          <a:noFill/>
          <a:ln w="38100">
            <a:solidFill>
              <a:srgbClr val="FF0000"/>
            </a:solidFill>
            <a:miter lim="800000"/>
            <a:headEnd/>
            <a:tailEnd/>
          </a:ln>
        </p:spPr>
        <p:txBody>
          <a:bodyPr wrap="none" anchor="ctr">
            <a:spAutoFit/>
          </a:bodyPr>
          <a:lstStyle/>
          <a:p>
            <a:endParaRPr lang="nl-NL"/>
          </a:p>
        </p:txBody>
      </p:sp>
      <p:sp>
        <p:nvSpPr>
          <p:cNvPr id="1541134" name="Rectangle 14"/>
          <p:cNvSpPr>
            <a:spLocks noChangeArrowheads="1"/>
          </p:cNvSpPr>
          <p:nvPr/>
        </p:nvSpPr>
        <p:spPr bwMode="auto">
          <a:xfrm>
            <a:off x="265113" y="4083050"/>
            <a:ext cx="2479675" cy="276225"/>
          </a:xfrm>
          <a:prstGeom prst="rect">
            <a:avLst/>
          </a:prstGeom>
          <a:noFill/>
          <a:ln w="38100">
            <a:solidFill>
              <a:srgbClr val="FF0000"/>
            </a:solidFill>
            <a:miter lim="800000"/>
            <a:headEnd/>
            <a:tailEnd/>
          </a:ln>
        </p:spPr>
        <p:txBody>
          <a:bodyPr anchor="ctr">
            <a:spAutoFit/>
          </a:bodyPr>
          <a:lstStyle/>
          <a:p>
            <a:endParaRPr lang="nl-NL"/>
          </a:p>
        </p:txBody>
      </p:sp>
      <p:sp>
        <p:nvSpPr>
          <p:cNvPr id="1541137" name="Rectangle 17"/>
          <p:cNvSpPr>
            <a:spLocks noChangeArrowheads="1"/>
          </p:cNvSpPr>
          <p:nvPr/>
        </p:nvSpPr>
        <p:spPr bwMode="auto">
          <a:xfrm>
            <a:off x="254000" y="4283075"/>
            <a:ext cx="2511425" cy="276225"/>
          </a:xfrm>
          <a:prstGeom prst="rect">
            <a:avLst/>
          </a:prstGeom>
          <a:noFill/>
          <a:ln w="38100">
            <a:solidFill>
              <a:srgbClr val="FF0000"/>
            </a:solidFill>
            <a:miter lim="800000"/>
            <a:headEnd/>
            <a:tailEnd/>
          </a:ln>
        </p:spPr>
        <p:txBody>
          <a:bodyPr anchor="ctr">
            <a:spAutoFit/>
          </a:bodyPr>
          <a:lstStyle/>
          <a:p>
            <a:endParaRPr lang="nl-NL"/>
          </a:p>
        </p:txBody>
      </p:sp>
      <p:sp>
        <p:nvSpPr>
          <p:cNvPr id="1541138" name="Rectangle 18"/>
          <p:cNvSpPr>
            <a:spLocks noChangeArrowheads="1"/>
          </p:cNvSpPr>
          <p:nvPr/>
        </p:nvSpPr>
        <p:spPr bwMode="auto">
          <a:xfrm>
            <a:off x="3932238" y="3389313"/>
            <a:ext cx="5003800" cy="1385887"/>
          </a:xfrm>
          <a:prstGeom prst="rect">
            <a:avLst/>
          </a:prstGeom>
          <a:noFill/>
          <a:ln w="38100">
            <a:solidFill>
              <a:srgbClr val="FF0000"/>
            </a:solidFill>
            <a:miter lim="800000"/>
            <a:headEnd/>
            <a:tailEnd/>
          </a:ln>
        </p:spPr>
        <p:txBody>
          <a:bodyPr anchor="ctr">
            <a:spAutoFit/>
          </a:bodyPr>
          <a:lstStyle/>
          <a:p>
            <a:endParaRPr lang="nl-NL"/>
          </a:p>
        </p:txBody>
      </p:sp>
      <p:sp>
        <p:nvSpPr>
          <p:cNvPr id="1541143" name="Rectangle 23"/>
          <p:cNvSpPr>
            <a:spLocks noChangeArrowheads="1"/>
          </p:cNvSpPr>
          <p:nvPr/>
        </p:nvSpPr>
        <p:spPr bwMode="auto">
          <a:xfrm>
            <a:off x="3946525" y="4829175"/>
            <a:ext cx="4981575" cy="276225"/>
          </a:xfrm>
          <a:prstGeom prst="rect">
            <a:avLst/>
          </a:prstGeom>
          <a:noFill/>
          <a:ln w="38100">
            <a:solidFill>
              <a:srgbClr val="FF0000"/>
            </a:solidFill>
            <a:miter lim="800000"/>
            <a:headEnd/>
            <a:tailEnd/>
          </a:ln>
        </p:spPr>
        <p:txBody>
          <a:bodyPr anchor="ctr">
            <a:spAutoFit/>
          </a:bodyPr>
          <a:lstStyle/>
          <a:p>
            <a:endParaRPr lang="nl-NL"/>
          </a:p>
        </p:txBody>
      </p:sp>
      <p:sp>
        <p:nvSpPr>
          <p:cNvPr id="1541145" name="Rectangle 25"/>
          <p:cNvSpPr>
            <a:spLocks noChangeArrowheads="1"/>
          </p:cNvSpPr>
          <p:nvPr/>
        </p:nvSpPr>
        <p:spPr bwMode="auto">
          <a:xfrm>
            <a:off x="3929063" y="2776538"/>
            <a:ext cx="4240212" cy="614362"/>
          </a:xfrm>
          <a:prstGeom prst="rect">
            <a:avLst/>
          </a:prstGeom>
          <a:noFill/>
          <a:ln w="38100">
            <a:solidFill>
              <a:srgbClr val="FF0000"/>
            </a:solidFill>
            <a:miter lim="800000"/>
            <a:headEnd/>
            <a:tailEnd/>
          </a:ln>
        </p:spPr>
        <p:txBody>
          <a:bodyPr anchor="ctr">
            <a:spAutoFit/>
          </a:bodyPr>
          <a:lstStyle/>
          <a:p>
            <a:endParaRPr lang="nl-NL"/>
          </a:p>
        </p:txBody>
      </p:sp>
      <p:sp>
        <p:nvSpPr>
          <p:cNvPr id="134161" name="Text Box 29"/>
          <p:cNvSpPr txBox="1">
            <a:spLocks noChangeArrowheads="1"/>
          </p:cNvSpPr>
          <p:nvPr/>
        </p:nvSpPr>
        <p:spPr bwMode="auto">
          <a:xfrm>
            <a:off x="-31750" y="5430838"/>
            <a:ext cx="4314825" cy="823912"/>
          </a:xfrm>
          <a:prstGeom prst="rect">
            <a:avLst/>
          </a:prstGeom>
          <a:noFill/>
          <a:ln w="9525">
            <a:noFill/>
            <a:miter lim="800000"/>
            <a:headEnd/>
            <a:tailEnd/>
          </a:ln>
        </p:spPr>
        <p:txBody>
          <a:bodyPr>
            <a:spAutoFit/>
          </a:bodyPr>
          <a:lstStyle/>
          <a:p>
            <a:pPr>
              <a:buFontTx/>
              <a:buChar char="•"/>
            </a:pPr>
            <a:r>
              <a:rPr lang="zh-CN" altLang="en-US" sz="1200" b="1" i="0">
                <a:ea typeface="宋体" pitchFamily="2" charset="-122"/>
              </a:rPr>
              <a:t> </a:t>
            </a:r>
            <a:r>
              <a:rPr lang="en-US" altLang="zh-CN" sz="1200" b="1" i="0">
                <a:ea typeface="宋体" pitchFamily="2" charset="-122"/>
              </a:rPr>
              <a:t>Supported op maps directly to component servant op</a:t>
            </a:r>
          </a:p>
          <a:p>
            <a:pPr>
              <a:buFontTx/>
              <a:buChar char="•"/>
            </a:pPr>
            <a:r>
              <a:rPr lang="en-US" altLang="zh-CN" sz="1200" b="1" i="0">
                <a:ea typeface="宋体" pitchFamily="2" charset="-122"/>
              </a:rPr>
              <a:t> Facet type maps to the return type of the accessor op</a:t>
            </a:r>
          </a:p>
          <a:p>
            <a:pPr>
              <a:buFontTx/>
              <a:buChar char="•"/>
            </a:pPr>
            <a:r>
              <a:rPr lang="en-US" altLang="zh-CN" sz="1200" b="1" i="0">
                <a:ea typeface="宋体" pitchFamily="2" charset="-122"/>
              </a:rPr>
              <a:t> Facet name maps to component servant accessor op</a:t>
            </a:r>
          </a:p>
        </p:txBody>
      </p:sp>
      <p:sp>
        <p:nvSpPr>
          <p:cNvPr id="134162" name="Text Box 30"/>
          <p:cNvSpPr txBox="1">
            <a:spLocks noChangeArrowheads="1"/>
          </p:cNvSpPr>
          <p:nvPr/>
        </p:nvSpPr>
        <p:spPr bwMode="auto">
          <a:xfrm>
            <a:off x="4303713" y="5373688"/>
            <a:ext cx="4932362" cy="823912"/>
          </a:xfrm>
          <a:prstGeom prst="rect">
            <a:avLst/>
          </a:prstGeom>
          <a:noFill/>
          <a:ln w="9525">
            <a:noFill/>
            <a:miter lim="800000"/>
            <a:headEnd/>
            <a:tailEnd/>
          </a:ln>
        </p:spPr>
        <p:txBody>
          <a:bodyPr>
            <a:spAutoFit/>
          </a:bodyPr>
          <a:lstStyle/>
          <a:p>
            <a:pPr marL="112713" indent="-112713">
              <a:buFontTx/>
              <a:buChar char="•"/>
            </a:pPr>
            <a:r>
              <a:rPr lang="zh-CN" altLang="en-US" sz="1200" b="1" i="0">
                <a:ea typeface="宋体" pitchFamily="2" charset="-122"/>
              </a:rPr>
              <a:t> </a:t>
            </a:r>
            <a:r>
              <a:rPr lang="en-US" altLang="zh-CN" sz="1200" b="1" i="0">
                <a:ea typeface="宋体" pitchFamily="2" charset="-122"/>
              </a:rPr>
              <a:t>Attribute maps to get/set ops in the component servant</a:t>
            </a:r>
          </a:p>
          <a:p>
            <a:pPr marL="112713" indent="-112713">
              <a:buFontTx/>
              <a:buChar char="•"/>
            </a:pPr>
            <a:r>
              <a:rPr lang="en-US" altLang="zh-CN" sz="1200" b="1" i="0">
                <a:ea typeface="宋体" pitchFamily="2" charset="-122"/>
              </a:rPr>
              <a:t> Event sink (</a:t>
            </a:r>
            <a:r>
              <a:rPr lang="en-US" altLang="zh-CN" sz="1200" b="1" i="0">
                <a:solidFill>
                  <a:schemeClr val="hlink"/>
                </a:solidFill>
                <a:latin typeface="Courier New" pitchFamily="49" charset="0"/>
                <a:ea typeface="宋体" pitchFamily="2" charset="-122"/>
              </a:rPr>
              <a:t>consumes</a:t>
            </a:r>
            <a:r>
              <a:rPr lang="en-US" altLang="zh-CN" sz="1200" b="1" i="0">
                <a:ea typeface="宋体" pitchFamily="2" charset="-122"/>
              </a:rPr>
              <a:t>) maps to nested class (impl-specific)</a:t>
            </a:r>
          </a:p>
          <a:p>
            <a:pPr marL="339725" lvl="1" indent="-112713">
              <a:buFontTx/>
              <a:buChar char="•"/>
            </a:pPr>
            <a:r>
              <a:rPr lang="en-US" altLang="zh-CN" sz="1200" b="1" i="0">
                <a:ea typeface="宋体" pitchFamily="2" charset="-122"/>
              </a:rPr>
              <a:t> Also maps to accessor op for the event consumer</a:t>
            </a:r>
          </a:p>
        </p:txBody>
      </p:sp>
      <p:sp>
        <p:nvSpPr>
          <p:cNvPr id="1541151" name="Rectangle 31"/>
          <p:cNvSpPr>
            <a:spLocks noChangeArrowheads="1"/>
          </p:cNvSpPr>
          <p:nvPr/>
        </p:nvSpPr>
        <p:spPr bwMode="auto">
          <a:xfrm>
            <a:off x="31750" y="5426075"/>
            <a:ext cx="4133850" cy="276225"/>
          </a:xfrm>
          <a:prstGeom prst="rect">
            <a:avLst/>
          </a:prstGeom>
          <a:noFill/>
          <a:ln w="38100">
            <a:solidFill>
              <a:srgbClr val="FF0000"/>
            </a:solidFill>
            <a:miter lim="800000"/>
            <a:headEnd/>
            <a:tailEnd/>
          </a:ln>
        </p:spPr>
        <p:txBody>
          <a:bodyPr anchor="ctr">
            <a:spAutoFit/>
          </a:bodyPr>
          <a:lstStyle/>
          <a:p>
            <a:endParaRPr lang="nl-NL"/>
          </a:p>
        </p:txBody>
      </p:sp>
      <p:sp>
        <p:nvSpPr>
          <p:cNvPr id="1541152" name="Rectangle 32"/>
          <p:cNvSpPr>
            <a:spLocks noChangeArrowheads="1"/>
          </p:cNvSpPr>
          <p:nvPr/>
        </p:nvSpPr>
        <p:spPr bwMode="auto">
          <a:xfrm>
            <a:off x="31750" y="5699125"/>
            <a:ext cx="4133850" cy="276225"/>
          </a:xfrm>
          <a:prstGeom prst="rect">
            <a:avLst/>
          </a:prstGeom>
          <a:noFill/>
          <a:ln w="38100">
            <a:solidFill>
              <a:srgbClr val="FF0000"/>
            </a:solidFill>
            <a:miter lim="800000"/>
            <a:headEnd/>
            <a:tailEnd/>
          </a:ln>
        </p:spPr>
        <p:txBody>
          <a:bodyPr anchor="ctr">
            <a:spAutoFit/>
          </a:bodyPr>
          <a:lstStyle/>
          <a:p>
            <a:endParaRPr lang="nl-NL"/>
          </a:p>
        </p:txBody>
      </p:sp>
      <p:sp>
        <p:nvSpPr>
          <p:cNvPr id="1541153" name="Rectangle 33"/>
          <p:cNvSpPr>
            <a:spLocks noChangeArrowheads="1"/>
          </p:cNvSpPr>
          <p:nvPr/>
        </p:nvSpPr>
        <p:spPr bwMode="auto">
          <a:xfrm>
            <a:off x="31750" y="5981700"/>
            <a:ext cx="4133850" cy="276225"/>
          </a:xfrm>
          <a:prstGeom prst="rect">
            <a:avLst/>
          </a:prstGeom>
          <a:noFill/>
          <a:ln w="38100">
            <a:solidFill>
              <a:srgbClr val="FF0000"/>
            </a:solidFill>
            <a:miter lim="800000"/>
            <a:headEnd/>
            <a:tailEnd/>
          </a:ln>
        </p:spPr>
        <p:txBody>
          <a:bodyPr anchor="ctr">
            <a:spAutoFit/>
          </a:bodyPr>
          <a:lstStyle/>
          <a:p>
            <a:endParaRPr lang="nl-NL"/>
          </a:p>
        </p:txBody>
      </p:sp>
      <p:sp>
        <p:nvSpPr>
          <p:cNvPr id="1541154" name="Rectangle 34"/>
          <p:cNvSpPr>
            <a:spLocks noChangeArrowheads="1"/>
          </p:cNvSpPr>
          <p:nvPr/>
        </p:nvSpPr>
        <p:spPr bwMode="auto">
          <a:xfrm>
            <a:off x="4321175" y="5386388"/>
            <a:ext cx="4332288" cy="276225"/>
          </a:xfrm>
          <a:prstGeom prst="rect">
            <a:avLst/>
          </a:prstGeom>
          <a:noFill/>
          <a:ln w="38100">
            <a:solidFill>
              <a:srgbClr val="FF0000"/>
            </a:solidFill>
            <a:miter lim="800000"/>
            <a:headEnd/>
            <a:tailEnd/>
          </a:ln>
        </p:spPr>
        <p:txBody>
          <a:bodyPr anchor="ctr">
            <a:spAutoFit/>
          </a:bodyPr>
          <a:lstStyle/>
          <a:p>
            <a:endParaRPr lang="nl-NL"/>
          </a:p>
        </p:txBody>
      </p:sp>
      <p:sp>
        <p:nvSpPr>
          <p:cNvPr id="1541155" name="Rectangle 35"/>
          <p:cNvSpPr>
            <a:spLocks noChangeArrowheads="1"/>
          </p:cNvSpPr>
          <p:nvPr/>
        </p:nvSpPr>
        <p:spPr bwMode="auto">
          <a:xfrm>
            <a:off x="4329113" y="5653088"/>
            <a:ext cx="4667250" cy="276225"/>
          </a:xfrm>
          <a:prstGeom prst="rect">
            <a:avLst/>
          </a:prstGeom>
          <a:noFill/>
          <a:ln w="38100">
            <a:solidFill>
              <a:srgbClr val="FF0000"/>
            </a:solidFill>
            <a:miter lim="800000"/>
            <a:headEnd/>
            <a:tailEnd/>
          </a:ln>
        </p:spPr>
        <p:txBody>
          <a:bodyPr anchor="ctr">
            <a:spAutoFit/>
          </a:bodyPr>
          <a:lstStyle/>
          <a:p>
            <a:endParaRPr lang="nl-NL"/>
          </a:p>
        </p:txBody>
      </p:sp>
      <p:sp>
        <p:nvSpPr>
          <p:cNvPr id="1541157" name="Rectangle 37"/>
          <p:cNvSpPr>
            <a:spLocks noChangeArrowheads="1"/>
          </p:cNvSpPr>
          <p:nvPr/>
        </p:nvSpPr>
        <p:spPr bwMode="auto">
          <a:xfrm>
            <a:off x="4529138" y="5934075"/>
            <a:ext cx="3951287" cy="276225"/>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11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11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411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541125"/>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54112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541151"/>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5411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411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411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411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54112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41131"/>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541130"/>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541152"/>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154113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411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411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541132"/>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541133"/>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541153"/>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154113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411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54115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541134"/>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541145"/>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541154"/>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154113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4113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54115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1" nodeType="clickEffect">
                                  <p:stCondLst>
                                    <p:cond delay="0"/>
                                  </p:stCondLst>
                                  <p:childTnLst>
                                    <p:set>
                                      <p:cBhvr>
                                        <p:cTn id="74" dur="1" fill="hold">
                                          <p:stCondLst>
                                            <p:cond delay="0"/>
                                          </p:stCondLst>
                                        </p:cTn>
                                        <p:tgtEl>
                                          <p:spTgt spid="1541138"/>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1541155"/>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54114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4115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1541143"/>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541137"/>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5411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25" grpId="0" animBg="1"/>
      <p:bldP spid="1541125" grpId="1" animBg="1"/>
      <p:bldP spid="1541127" grpId="0" animBg="1"/>
      <p:bldP spid="1541127" grpId="1" animBg="1"/>
      <p:bldP spid="1541129" grpId="0" animBg="1"/>
      <p:bldP spid="1541129" grpId="1" animBg="1"/>
      <p:bldP spid="1541130" grpId="0" animBg="1"/>
      <p:bldP spid="1541130" grpId="1" animBg="1"/>
      <p:bldP spid="1541131" grpId="0" animBg="1"/>
      <p:bldP spid="1541131" grpId="1" animBg="1"/>
      <p:bldP spid="1541132" grpId="0" animBg="1"/>
      <p:bldP spid="1541132" grpId="1" animBg="1"/>
      <p:bldP spid="1541133" grpId="0" animBg="1"/>
      <p:bldP spid="1541133" grpId="1" animBg="1"/>
      <p:bldP spid="1541134" grpId="0" animBg="1"/>
      <p:bldP spid="1541134" grpId="1" animBg="1"/>
      <p:bldP spid="1541137" grpId="0" animBg="1"/>
      <p:bldP spid="1541137" grpId="1" animBg="1"/>
      <p:bldP spid="1541138" grpId="0" animBg="1"/>
      <p:bldP spid="1541138" grpId="1" animBg="1"/>
      <p:bldP spid="1541143" grpId="0" animBg="1"/>
      <p:bldP spid="1541143" grpId="1" animBg="1"/>
      <p:bldP spid="1541145" grpId="0" animBg="1"/>
      <p:bldP spid="1541145" grpId="1" animBg="1"/>
      <p:bldP spid="1541151" grpId="0" animBg="1"/>
      <p:bldP spid="1541151" grpId="1" animBg="1"/>
      <p:bldP spid="1541152" grpId="0" animBg="1"/>
      <p:bldP spid="1541152" grpId="1" animBg="1"/>
      <p:bldP spid="1541153" grpId="0" animBg="1"/>
      <p:bldP spid="1541153" grpId="1" animBg="1"/>
      <p:bldP spid="1541154" grpId="0" animBg="1"/>
      <p:bldP spid="1541154" grpId="1" animBg="1"/>
      <p:bldP spid="1541155" grpId="0" animBg="1"/>
      <p:bldP spid="1541155" grpId="1" animBg="1"/>
      <p:bldP spid="1541157" grpId="0" animBg="1"/>
      <p:bldP spid="1541157" grpId="1" animBg="1"/>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3630613" y="1071563"/>
            <a:ext cx="5410200" cy="2894012"/>
          </a:xfrm>
          <a:prstGeom prst="rect">
            <a:avLst/>
          </a:prstGeom>
          <a:solidFill>
            <a:srgbClr val="E3FFFF"/>
          </a:solidFill>
          <a:ln w="9525">
            <a:solidFill>
              <a:schemeClr val="tx1"/>
            </a:solidFill>
            <a:miter lim="800000"/>
            <a:headEnd/>
            <a:tailEnd/>
          </a:ln>
        </p:spPr>
        <p:txBody>
          <a:bodyPr>
            <a:spAutoFit/>
          </a:bodyPr>
          <a:lstStyle/>
          <a:p>
            <a:pPr>
              <a:lnSpc>
                <a:spcPct val="70000"/>
              </a:lnSpc>
            </a:pPr>
            <a:r>
              <a:rPr lang="en-US" altLang="zh-CN" sz="1200" b="1" i="0">
                <a:latin typeface="Courier New" pitchFamily="49" charset="0"/>
                <a:ea typeface="宋体" pitchFamily="2" charset="-122"/>
              </a:rPr>
              <a:t>// hello_svnt.h</a:t>
            </a:r>
          </a:p>
          <a:p>
            <a:pPr>
              <a:lnSpc>
                <a:spcPct val="70000"/>
              </a:lnSpc>
            </a:pPr>
            <a:r>
              <a:rPr lang="en-US" altLang="zh-CN" sz="1200" b="1" i="0">
                <a:latin typeface="Courier New" pitchFamily="49" charset="0"/>
                <a:ea typeface="宋体" pitchFamily="2" charset="-122"/>
              </a:rPr>
              <a:t>#include “helloEC.h”</a:t>
            </a:r>
          </a:p>
          <a:p>
            <a:pPr>
              <a:lnSpc>
                <a:spcPct val="70000"/>
              </a:lnSpc>
            </a:pPr>
            <a:r>
              <a:rPr lang="en-US" altLang="zh-CN" sz="1200" b="1" i="0">
                <a:latin typeface="Courier New" pitchFamily="49" charset="0"/>
                <a:ea typeface="宋体" pitchFamily="2" charset="-122"/>
              </a:rPr>
              <a:t>#include “helloS.h”</a:t>
            </a:r>
          </a:p>
          <a:p>
            <a:pPr>
              <a:lnSpc>
                <a:spcPct val="70000"/>
              </a:lnSpc>
            </a:pPr>
            <a:endParaRPr lang="en-US" altLang="zh-CN" sz="1200" b="1" i="0">
              <a:latin typeface="Courier New" pitchFamily="49" charset="0"/>
              <a:ea typeface="宋体" pitchFamily="2" charset="-122"/>
            </a:endParaRPr>
          </a:p>
          <a:p>
            <a:pPr>
              <a:lnSpc>
                <a:spcPct val="70000"/>
              </a:lnSpc>
            </a:pPr>
            <a:r>
              <a:rPr lang="en-US" altLang="zh-CN" sz="1200" b="1" i="0">
                <a:latin typeface="Courier New" pitchFamily="49" charset="0"/>
                <a:ea typeface="宋体" pitchFamily="2" charset="-122"/>
              </a:rPr>
              <a:t>namespace Hello_Example</a:t>
            </a:r>
          </a:p>
          <a:p>
            <a:pPr>
              <a:lnSpc>
                <a:spcPct val="70000"/>
              </a:lnSpc>
            </a:pPr>
            <a:r>
              <a:rPr lang="en-US" altLang="zh-CN" sz="1200" b="1" i="0">
                <a:latin typeface="Courier New" pitchFamily="49" charset="0"/>
                <a:ea typeface="宋体" pitchFamily="2" charset="-122"/>
              </a:rPr>
              <a:t>{</a:t>
            </a:r>
          </a:p>
          <a:p>
            <a:pPr>
              <a:lnSpc>
                <a:spcPct val="70000"/>
              </a:lnSpc>
            </a:pPr>
            <a:r>
              <a:rPr lang="en-US" altLang="zh-CN" sz="1200" b="1" i="0">
                <a:latin typeface="Courier New" pitchFamily="49" charset="0"/>
                <a:ea typeface="宋体" pitchFamily="2" charset="-122"/>
              </a:rPr>
              <a:t>  class HelloHome_Servant</a:t>
            </a:r>
          </a:p>
          <a:p>
            <a:pPr>
              <a:lnSpc>
                <a:spcPct val="70000"/>
              </a:lnSpc>
            </a:pPr>
            <a:r>
              <a:rPr lang="en-US" altLang="zh-CN" sz="1200" b="1" i="0">
                <a:latin typeface="Courier New" pitchFamily="49" charset="0"/>
                <a:ea typeface="宋体" pitchFamily="2" charset="-122"/>
              </a:rPr>
              <a:t>    : public virtual POA_HelloHome</a:t>
            </a:r>
          </a:p>
          <a:p>
            <a:pPr>
              <a:lnSpc>
                <a:spcPct val="70000"/>
              </a:lnSpc>
            </a:pPr>
            <a:r>
              <a:rPr lang="en-US" altLang="zh-CN" sz="1200" b="1" i="0">
                <a:latin typeface="Courier New" pitchFamily="49" charset="0"/>
                <a:ea typeface="宋体" pitchFamily="2" charset="-122"/>
              </a:rPr>
              <a:t>  {</a:t>
            </a:r>
          </a:p>
          <a:p>
            <a:pPr>
              <a:lnSpc>
                <a:spcPct val="70000"/>
              </a:lnSpc>
            </a:pPr>
            <a:r>
              <a:rPr lang="en-US" altLang="zh-CN" sz="1200" b="1" i="0">
                <a:latin typeface="Courier New" pitchFamily="49" charset="0"/>
                <a:ea typeface="宋体" pitchFamily="2" charset="-122"/>
              </a:rPr>
              <a:t>    // Operation overrides from base class</a:t>
            </a:r>
          </a:p>
          <a:p>
            <a:pPr>
              <a:lnSpc>
                <a:spcPct val="70000"/>
              </a:lnSpc>
            </a:pPr>
            <a:r>
              <a:rPr lang="en-US" altLang="zh-CN" sz="1200" b="1" i="0">
                <a:latin typeface="Courier New" pitchFamily="49" charset="0"/>
                <a:ea typeface="宋体" pitchFamily="2" charset="-122"/>
              </a:rPr>
              <a:t>    // Components::CCMHome</a:t>
            </a:r>
          </a:p>
          <a:p>
            <a:pPr>
              <a:lnSpc>
                <a:spcPct val="70000"/>
              </a:lnSpc>
            </a:pPr>
            <a:r>
              <a:rPr lang="en-US" altLang="zh-CN" sz="1200" b="1" i="0">
                <a:latin typeface="Courier New" pitchFamily="49" charset="0"/>
                <a:ea typeface="宋体" pitchFamily="2" charset="-122"/>
              </a:rPr>
              <a:t>  };</a:t>
            </a:r>
          </a:p>
          <a:p>
            <a:pPr>
              <a:lnSpc>
                <a:spcPct val="70000"/>
              </a:lnSpc>
            </a:pPr>
            <a:r>
              <a:rPr lang="en-US" altLang="zh-CN" sz="1200" b="1" i="0">
                <a:latin typeface="Courier New" pitchFamily="49" charset="0"/>
                <a:ea typeface="宋体" pitchFamily="2" charset="-122"/>
              </a:rPr>
              <a:t>}</a:t>
            </a:r>
          </a:p>
        </p:txBody>
      </p:sp>
      <p:sp>
        <p:nvSpPr>
          <p:cNvPr id="135171" name="Rectangle 3"/>
          <p:cNvSpPr>
            <a:spLocks noGrp="1" noChangeArrowheads="1"/>
          </p:cNvSpPr>
          <p:nvPr>
            <p:ph type="title"/>
          </p:nvPr>
        </p:nvSpPr>
        <p:spPr>
          <a:xfrm>
            <a:off x="11113" y="533400"/>
            <a:ext cx="9144000" cy="381000"/>
          </a:xfrm>
          <a:noFill/>
        </p:spPr>
        <p:txBody>
          <a:bodyPr/>
          <a:lstStyle/>
          <a:p>
            <a:pPr eaLnBrk="1" hangingPunct="1"/>
            <a:r>
              <a:rPr lang="en-US" altLang="zh-CN" sz="3200" b="1" smtClean="0">
                <a:latin typeface="Courier New" pitchFamily="49" charset="0"/>
                <a:ea typeface="宋体" pitchFamily="2" charset="-122"/>
              </a:rPr>
              <a:t>HelloWorld</a:t>
            </a:r>
            <a:r>
              <a:rPr lang="en-US" altLang="zh-CN" sz="3200" smtClean="0">
                <a:ea typeface="宋体" pitchFamily="2" charset="-122"/>
              </a:rPr>
              <a:t> </a:t>
            </a:r>
            <a:r>
              <a:rPr lang="en-US" altLang="zh-CN" sz="3200" smtClean="0">
                <a:latin typeface="Arial Narrow" pitchFamily="34" charset="0"/>
                <a:ea typeface="宋体" pitchFamily="2" charset="-122"/>
              </a:rPr>
              <a:t>CIDL-Generated Servant Details (5/6)</a:t>
            </a:r>
          </a:p>
        </p:txBody>
      </p:sp>
      <p:sp>
        <p:nvSpPr>
          <p:cNvPr id="135172" name="Text Box 4"/>
          <p:cNvSpPr txBox="1">
            <a:spLocks noChangeArrowheads="1"/>
          </p:cNvSpPr>
          <p:nvPr/>
        </p:nvSpPr>
        <p:spPr bwMode="auto">
          <a:xfrm>
            <a:off x="98425" y="3422650"/>
            <a:ext cx="3433763" cy="2109788"/>
          </a:xfrm>
          <a:prstGeom prst="rect">
            <a:avLst/>
          </a:prstGeom>
          <a:solidFill>
            <a:srgbClr val="FFFF66"/>
          </a:solidFill>
          <a:ln w="9525">
            <a:solidFill>
              <a:schemeClr val="tx1"/>
            </a:solidFill>
            <a:miter lim="800000"/>
            <a:headEnd/>
            <a:tailEnd/>
          </a:ln>
        </p:spPr>
        <p:txBody>
          <a:bodyPr>
            <a:spAutoFit/>
          </a:bodyPr>
          <a:lstStyle/>
          <a:p>
            <a:pPr eaLnBrk="0" hangingPunct="0">
              <a:spcBef>
                <a:spcPct val="0"/>
              </a:spcBef>
            </a:pPr>
            <a:r>
              <a:rPr lang="en-US" altLang="zh-CN" sz="1200" b="1" i="0">
                <a:latin typeface="Courier New" pitchFamily="49" charset="0"/>
                <a:ea typeface="宋体" pitchFamily="2" charset="-122"/>
              </a:rPr>
              <a:t>// hello.cdl</a:t>
            </a:r>
          </a:p>
          <a:p>
            <a:pPr eaLnBrk="0" hangingPunct="0">
              <a:spcBef>
                <a:spcPct val="0"/>
              </a:spcBef>
            </a:pPr>
            <a:r>
              <a:rPr lang="en-US" altLang="zh-CN" sz="1200" b="1" i="0">
                <a:latin typeface="Courier New" pitchFamily="49" charset="0"/>
                <a:ea typeface="宋体" pitchFamily="2" charset="-122"/>
              </a:rPr>
              <a:t>#include “hello.idl”</a:t>
            </a:r>
          </a:p>
          <a:p>
            <a:pPr eaLnBrk="0" hangingPunct="0">
              <a:spcBef>
                <a:spcPct val="0"/>
              </a:spcBef>
            </a:pPr>
            <a:endParaRPr lang="en-US" altLang="zh-CN" sz="1200" b="1" i="0">
              <a:latin typeface="Courier New" pitchFamily="49" charset="0"/>
              <a:ea typeface="宋体" pitchFamily="2" charset="-122"/>
            </a:endParaRPr>
          </a:p>
          <a:p>
            <a:pPr eaLnBrk="0" hangingPunct="0">
              <a:spcBef>
                <a:spcPct val="0"/>
              </a:spcBef>
            </a:pPr>
            <a:r>
              <a:rPr lang="en-US" altLang="zh-CN" sz="1200" b="1" i="0">
                <a:latin typeface="Courier New" pitchFamily="49" charset="0"/>
                <a:ea typeface="宋体" pitchFamily="2" charset="-122"/>
              </a:rPr>
              <a:t>composition session Hello_Example</a:t>
            </a:r>
          </a:p>
          <a:p>
            <a:pPr eaLnBrk="0" hangingPunct="0">
              <a:spcBef>
                <a:spcPct val="0"/>
              </a:spcBef>
            </a:pPr>
            <a:r>
              <a:rPr lang="en-US" altLang="zh-CN" sz="1200" b="1" i="0">
                <a:latin typeface="Courier New" pitchFamily="49" charset="0"/>
                <a:ea typeface="宋体" pitchFamily="2" charset="-122"/>
              </a:rPr>
              <a:t>{</a:t>
            </a:r>
          </a:p>
          <a:p>
            <a:pPr eaLnBrk="0" hangingPunct="0">
              <a:spcBef>
                <a:spcPct val="0"/>
              </a:spcBef>
            </a:pPr>
            <a:r>
              <a:rPr lang="en-US" altLang="zh-CN" sz="1200" b="1" i="0">
                <a:latin typeface="Courier New" pitchFamily="49" charset="0"/>
                <a:ea typeface="宋体" pitchFamily="2" charset="-122"/>
              </a:rPr>
              <a:t>  home executor HelloHome_Exec</a:t>
            </a:r>
          </a:p>
          <a:p>
            <a:pPr eaLnBrk="0" hangingPunct="0">
              <a:spcBef>
                <a:spcPct val="0"/>
              </a:spcBef>
            </a:pPr>
            <a:r>
              <a:rPr lang="en-US" altLang="zh-CN" sz="1200" b="1" i="0">
                <a:latin typeface="Courier New" pitchFamily="49" charset="0"/>
                <a:ea typeface="宋体" pitchFamily="2" charset="-122"/>
              </a:rPr>
              <a:t>  { </a:t>
            </a:r>
          </a:p>
          <a:p>
            <a:pPr eaLnBrk="0" hangingPunct="0">
              <a:spcBef>
                <a:spcPct val="0"/>
              </a:spcBef>
            </a:pPr>
            <a:r>
              <a:rPr lang="en-US" altLang="zh-CN" sz="1200" b="1" i="0">
                <a:latin typeface="Courier New" pitchFamily="49" charset="0"/>
                <a:ea typeface="宋体" pitchFamily="2" charset="-122"/>
              </a:rPr>
              <a:t>    implements HelloHome;</a:t>
            </a:r>
          </a:p>
          <a:p>
            <a:pPr eaLnBrk="0" hangingPunct="0">
              <a:spcBef>
                <a:spcPct val="0"/>
              </a:spcBef>
            </a:pPr>
            <a:r>
              <a:rPr lang="en-US" altLang="zh-CN" sz="1200" b="1" i="0">
                <a:latin typeface="Courier New" pitchFamily="49" charset="0"/>
                <a:ea typeface="宋体" pitchFamily="2" charset="-122"/>
              </a:rPr>
              <a:t>    manages HelloWorld_Exec;</a:t>
            </a:r>
          </a:p>
          <a:p>
            <a:pPr eaLnBrk="0" hangingPunct="0">
              <a:spcBef>
                <a:spcPct val="0"/>
              </a:spcBef>
            </a:pPr>
            <a:r>
              <a:rPr lang="en-US" altLang="zh-CN" sz="1200" b="1" i="0">
                <a:latin typeface="Courier New" pitchFamily="49" charset="0"/>
                <a:ea typeface="宋体" pitchFamily="2" charset="-122"/>
              </a:rPr>
              <a:t>  };</a:t>
            </a:r>
          </a:p>
          <a:p>
            <a:pPr eaLnBrk="0" hangingPunct="0">
              <a:spcBef>
                <a:spcPct val="0"/>
              </a:spcBef>
            </a:pPr>
            <a:r>
              <a:rPr lang="en-US" altLang="zh-CN" sz="1200" b="1" i="0">
                <a:latin typeface="Courier New" pitchFamily="49" charset="0"/>
                <a:ea typeface="宋体" pitchFamily="2" charset="-122"/>
              </a:rPr>
              <a:t>};</a:t>
            </a:r>
          </a:p>
        </p:txBody>
      </p:sp>
      <p:sp>
        <p:nvSpPr>
          <p:cNvPr id="135173" name="Text Box 5"/>
          <p:cNvSpPr txBox="1">
            <a:spLocks noChangeArrowheads="1"/>
          </p:cNvSpPr>
          <p:nvPr/>
        </p:nvSpPr>
        <p:spPr bwMode="auto">
          <a:xfrm>
            <a:off x="87313" y="1052513"/>
            <a:ext cx="3448050" cy="2300287"/>
          </a:xfrm>
          <a:prstGeom prst="rect">
            <a:avLst/>
          </a:prstGeom>
          <a:solidFill>
            <a:srgbClr val="FFFF66"/>
          </a:solidFill>
          <a:ln w="9525">
            <a:solidFill>
              <a:schemeClr val="tx1"/>
            </a:solidFill>
            <a:miter lim="800000"/>
            <a:headEnd/>
            <a:tailEnd/>
          </a:ln>
        </p:spPr>
        <p:txBody>
          <a:bodyPr>
            <a:spAutoFit/>
          </a:bodyPr>
          <a:lstStyle/>
          <a:p>
            <a:pPr eaLnBrk="0" hangingPunct="0">
              <a:spcBef>
                <a:spcPct val="10000"/>
              </a:spcBef>
            </a:pPr>
            <a:r>
              <a:rPr lang="en-US" altLang="zh-CN" sz="1200" b="1" i="0">
                <a:latin typeface="Courier New" pitchFamily="49" charset="0"/>
                <a:ea typeface="宋体" pitchFamily="2" charset="-122"/>
              </a:rPr>
              <a:t>// hello.idl</a:t>
            </a:r>
          </a:p>
          <a:p>
            <a:pPr eaLnBrk="0" hangingPunct="0">
              <a:spcBef>
                <a:spcPct val="10000"/>
              </a:spcBef>
            </a:pPr>
            <a:r>
              <a:rPr lang="en-US" altLang="zh-CN" sz="1200" b="1" i="0">
                <a:latin typeface="Courier New" pitchFamily="49" charset="0"/>
                <a:ea typeface="宋体" pitchFamily="2" charset="-122"/>
              </a:rPr>
              <a:t>#include &lt;Components.idl&gt;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interface Hello</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component HelloWorld supports Hello </a:t>
            </a:r>
          </a:p>
          <a:p>
            <a:pPr eaLnBrk="0" hangingPunct="0">
              <a:spcBef>
                <a:spcPct val="10000"/>
              </a:spcBef>
            </a:pPr>
            <a:r>
              <a:rPr lang="en-US" altLang="zh-CN" sz="1200" b="1" i="0">
                <a:latin typeface="Courier New" pitchFamily="49" charset="0"/>
                <a:ea typeface="宋体" pitchFamily="2" charset="-122"/>
              </a:rPr>
              <a:t>{};</a:t>
            </a:r>
          </a:p>
          <a:p>
            <a:pPr eaLnBrk="0" hangingPunct="0">
              <a:spcBef>
                <a:spcPct val="10000"/>
              </a:spcBef>
            </a:pPr>
            <a:endParaRPr lang="en-US" altLang="zh-CN" sz="1200" b="1" i="0">
              <a:latin typeface="Courier New" pitchFamily="49" charset="0"/>
              <a:ea typeface="宋体" pitchFamily="2" charset="-122"/>
            </a:endParaRPr>
          </a:p>
          <a:p>
            <a:pPr eaLnBrk="0" hangingPunct="0">
              <a:spcBef>
                <a:spcPct val="10000"/>
              </a:spcBef>
            </a:pPr>
            <a:r>
              <a:rPr lang="en-US" altLang="zh-CN" sz="1200" b="1" i="0">
                <a:latin typeface="Courier New" pitchFamily="49" charset="0"/>
                <a:ea typeface="宋体" pitchFamily="2" charset="-122"/>
              </a:rPr>
              <a:t>home HelloHome manages HelloWorld</a:t>
            </a:r>
          </a:p>
          <a:p>
            <a:pPr eaLnBrk="0" hangingPunct="0">
              <a:spcBef>
                <a:spcPct val="10000"/>
              </a:spcBef>
            </a:pPr>
            <a:r>
              <a:rPr lang="en-US" altLang="zh-CN" sz="1200" b="1" i="0">
                <a:latin typeface="Courier New" pitchFamily="49" charset="0"/>
                <a:ea typeface="宋体" pitchFamily="2" charset="-122"/>
              </a:rPr>
              <a:t>{};</a:t>
            </a:r>
          </a:p>
        </p:txBody>
      </p:sp>
      <p:sp>
        <p:nvSpPr>
          <p:cNvPr id="1543174" name="Rectangle 6"/>
          <p:cNvSpPr>
            <a:spLocks noChangeArrowheads="1"/>
          </p:cNvSpPr>
          <p:nvPr/>
        </p:nvSpPr>
        <p:spPr bwMode="auto">
          <a:xfrm>
            <a:off x="1490663" y="4699000"/>
            <a:ext cx="1049337" cy="276225"/>
          </a:xfrm>
          <a:prstGeom prst="rect">
            <a:avLst/>
          </a:prstGeom>
          <a:noFill/>
          <a:ln w="38100">
            <a:solidFill>
              <a:srgbClr val="FF0000"/>
            </a:solidFill>
            <a:miter lim="800000"/>
            <a:headEnd/>
            <a:tailEnd/>
          </a:ln>
        </p:spPr>
        <p:txBody>
          <a:bodyPr anchor="ctr">
            <a:spAutoFit/>
          </a:bodyPr>
          <a:lstStyle/>
          <a:p>
            <a:endParaRPr lang="nl-NL"/>
          </a:p>
        </p:txBody>
      </p:sp>
      <p:sp>
        <p:nvSpPr>
          <p:cNvPr id="1543175" name="Rectangle 7"/>
          <p:cNvSpPr>
            <a:spLocks noChangeArrowheads="1"/>
          </p:cNvSpPr>
          <p:nvPr/>
        </p:nvSpPr>
        <p:spPr bwMode="auto">
          <a:xfrm>
            <a:off x="544513" y="2873375"/>
            <a:ext cx="1049337" cy="276225"/>
          </a:xfrm>
          <a:prstGeom prst="rect">
            <a:avLst/>
          </a:prstGeom>
          <a:noFill/>
          <a:ln w="38100">
            <a:solidFill>
              <a:srgbClr val="FF0000"/>
            </a:solidFill>
            <a:miter lim="800000"/>
            <a:headEnd/>
            <a:tailEnd/>
          </a:ln>
        </p:spPr>
        <p:txBody>
          <a:bodyPr anchor="ctr">
            <a:spAutoFit/>
          </a:bodyPr>
          <a:lstStyle/>
          <a:p>
            <a:endParaRPr lang="nl-NL"/>
          </a:p>
        </p:txBody>
      </p:sp>
      <p:sp>
        <p:nvSpPr>
          <p:cNvPr id="1543178" name="Rectangle 10"/>
          <p:cNvSpPr>
            <a:spLocks noChangeArrowheads="1"/>
          </p:cNvSpPr>
          <p:nvPr/>
        </p:nvSpPr>
        <p:spPr bwMode="auto">
          <a:xfrm>
            <a:off x="4384675" y="2379663"/>
            <a:ext cx="1049338" cy="276225"/>
          </a:xfrm>
          <a:prstGeom prst="rect">
            <a:avLst/>
          </a:prstGeom>
          <a:noFill/>
          <a:ln w="38100">
            <a:solidFill>
              <a:srgbClr val="FF0000"/>
            </a:solidFill>
            <a:miter lim="800000"/>
            <a:headEnd/>
            <a:tailEnd/>
          </a:ln>
        </p:spPr>
        <p:txBody>
          <a:bodyPr anchor="ctr">
            <a:spAutoFit/>
          </a:bodyPr>
          <a:lstStyle/>
          <a:p>
            <a:endParaRPr lang="nl-NL"/>
          </a:p>
        </p:txBody>
      </p:sp>
      <p:sp>
        <p:nvSpPr>
          <p:cNvPr id="1543179" name="Rectangle 11"/>
          <p:cNvSpPr>
            <a:spLocks noChangeArrowheads="1"/>
          </p:cNvSpPr>
          <p:nvPr/>
        </p:nvSpPr>
        <p:spPr bwMode="auto">
          <a:xfrm>
            <a:off x="5908675" y="2581275"/>
            <a:ext cx="1049338" cy="276225"/>
          </a:xfrm>
          <a:prstGeom prst="rect">
            <a:avLst/>
          </a:prstGeom>
          <a:noFill/>
          <a:ln w="38100">
            <a:solidFill>
              <a:srgbClr val="FF0000"/>
            </a:solidFill>
            <a:miter lim="800000"/>
            <a:headEnd/>
            <a:tailEnd/>
          </a:ln>
        </p:spPr>
        <p:txBody>
          <a:bodyPr anchor="ctr">
            <a:spAutoFit/>
          </a:bodyPr>
          <a:lstStyle/>
          <a:p>
            <a:endParaRPr lang="nl-NL"/>
          </a:p>
        </p:txBody>
      </p:sp>
      <p:sp>
        <p:nvSpPr>
          <p:cNvPr id="135178" name="Text Box 13"/>
          <p:cNvSpPr txBox="1">
            <a:spLocks noChangeArrowheads="1"/>
          </p:cNvSpPr>
          <p:nvPr/>
        </p:nvSpPr>
        <p:spPr bwMode="auto">
          <a:xfrm>
            <a:off x="3632200" y="4419600"/>
            <a:ext cx="5414963" cy="1555750"/>
          </a:xfrm>
          <a:prstGeom prst="rect">
            <a:avLst/>
          </a:prstGeom>
          <a:noFill/>
          <a:ln w="9525">
            <a:noFill/>
            <a:miter lim="800000"/>
            <a:headEnd/>
            <a:tailEnd/>
          </a:ln>
        </p:spPr>
        <p:txBody>
          <a:bodyPr>
            <a:spAutoFit/>
          </a:bodyPr>
          <a:lstStyle/>
          <a:p>
            <a:pPr marL="119063" indent="-119063">
              <a:buFontTx/>
              <a:buChar char="•"/>
            </a:pPr>
            <a:r>
              <a:rPr lang="en-US" altLang="zh-CN" sz="1200" b="1" i="0">
                <a:ea typeface="宋体" pitchFamily="2" charset="-122"/>
              </a:rPr>
              <a:t>CIDL compiler navigates through </a:t>
            </a:r>
            <a:r>
              <a:rPr lang="en-US" altLang="zh-CN" sz="1200" b="1" i="0">
                <a:solidFill>
                  <a:schemeClr val="hlink"/>
                </a:solidFill>
                <a:latin typeface="Courier New" pitchFamily="49" charset="0"/>
                <a:ea typeface="宋体" pitchFamily="2" charset="-122"/>
              </a:rPr>
              <a:t>implements</a:t>
            </a:r>
            <a:r>
              <a:rPr lang="en-US" altLang="zh-CN" sz="1200" b="1" i="0">
                <a:ea typeface="宋体" pitchFamily="2" charset="-122"/>
              </a:rPr>
              <a:t> to home type</a:t>
            </a:r>
          </a:p>
          <a:p>
            <a:pPr marL="339725" lvl="1" indent="-106363">
              <a:buFontTx/>
              <a:buChar char="•"/>
            </a:pPr>
            <a:r>
              <a:rPr lang="en-US" altLang="zh-CN" sz="1200" b="1" i="0">
                <a:ea typeface="宋体" pitchFamily="2" charset="-122"/>
              </a:rPr>
              <a:t>Maps home type to home servant class</a:t>
            </a:r>
          </a:p>
          <a:p>
            <a:pPr marL="339725" lvl="1" indent="-106363">
              <a:buFontTx/>
              <a:buChar char="•"/>
            </a:pPr>
            <a:r>
              <a:rPr lang="en-US" altLang="zh-CN" sz="1200" b="1" i="0">
                <a:ea typeface="宋体" pitchFamily="2" charset="-122"/>
              </a:rPr>
              <a:t>Also to generated base class name</a:t>
            </a:r>
          </a:p>
          <a:p>
            <a:pPr marL="119063" indent="-119063">
              <a:buFontTx/>
              <a:buChar char="•"/>
            </a:pPr>
            <a:r>
              <a:rPr lang="en-US" altLang="zh-CN" sz="1200" b="1" i="0">
                <a:ea typeface="宋体" pitchFamily="2" charset="-122"/>
              </a:rPr>
              <a:t>If home has no supported interfaces, operations, attributes, factories or finders</a:t>
            </a:r>
          </a:p>
          <a:p>
            <a:pPr marL="339725" lvl="1" indent="-106363">
              <a:buFontTx/>
              <a:buChar char="•"/>
            </a:pPr>
            <a:r>
              <a:rPr lang="en-US" altLang="zh-CN" sz="1200" b="1" i="0">
                <a:ea typeface="宋体" pitchFamily="2" charset="-122"/>
              </a:rPr>
              <a:t>No new operations generated in servant class</a:t>
            </a:r>
          </a:p>
        </p:txBody>
      </p:sp>
      <p:sp>
        <p:nvSpPr>
          <p:cNvPr id="1543182" name="Rectangle 14"/>
          <p:cNvSpPr>
            <a:spLocks noChangeArrowheads="1"/>
          </p:cNvSpPr>
          <p:nvPr/>
        </p:nvSpPr>
        <p:spPr bwMode="auto">
          <a:xfrm>
            <a:off x="3887788" y="4687888"/>
            <a:ext cx="3122612" cy="576262"/>
          </a:xfrm>
          <a:prstGeom prst="rect">
            <a:avLst/>
          </a:prstGeom>
          <a:noFill/>
          <a:ln w="38100">
            <a:solidFill>
              <a:srgbClr val="FF0000"/>
            </a:solidFill>
            <a:miter lim="800000"/>
            <a:headEnd/>
            <a:tailEnd/>
          </a:ln>
        </p:spPr>
        <p:txBody>
          <a:bodyPr anchor="ctr">
            <a:spAutoFit/>
          </a:bodyPr>
          <a:lstStyle/>
          <a:p>
            <a:endParaRPr lang="nl-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31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317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4317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4317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431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54317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43174"/>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4317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54317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431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3174" grpId="0" animBg="1"/>
      <p:bldP spid="1543174" grpId="1" animBg="1"/>
      <p:bldP spid="1543175" grpId="0" animBg="1"/>
      <p:bldP spid="1543175" grpId="1" animBg="1"/>
      <p:bldP spid="1543178" grpId="0" animBg="1"/>
      <p:bldP spid="1543178" grpId="1" animBg="1"/>
      <p:bldP spid="1543179" grpId="0" animBg="1"/>
      <p:bldP spid="1543179" grpId="1" animBg="1"/>
      <p:bldP spid="1543182" grpId="0" animBg="1"/>
      <p:bldP spid="1543182" grpId="1" animBg="1"/>
    </p:bldLst>
  </p:timing>
</p:sld>
</file>

<file path=ppt/theme/theme1.xml><?xml version="1.0" encoding="utf-8"?>
<a:theme xmlns:a="http://schemas.openxmlformats.org/drawingml/2006/main" name="DOC-Traditional">
  <a:themeElements>
    <a:clrScheme name="DOC-Traditional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fontScheme name="DOC-Traditional">
      <a:majorFont>
        <a:latin typeface="Arial"/>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1" u="none" strike="noStrike" cap="none" normalizeH="0" baseline="0">
            <a:ln>
              <a:noFill/>
            </a:ln>
            <a:solidFill>
              <a:schemeClr val="tx1"/>
            </a:solidFill>
            <a:effectLst/>
            <a:latin typeface="Arial" pitchFamily="-65"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1" u="none" strike="noStrike" cap="none" normalizeH="0" baseline="0">
            <a:ln>
              <a:noFill/>
            </a:ln>
            <a:solidFill>
              <a:schemeClr val="tx1"/>
            </a:solidFill>
            <a:effectLst/>
            <a:latin typeface="Arial" pitchFamily="-65" charset="0"/>
          </a:defRPr>
        </a:defPPr>
      </a:lstStyle>
    </a:lnDef>
  </a:objectDefaults>
  <a:extraClrSchemeLst>
    <a:extraClrScheme>
      <a:clrScheme name="DOC-Traditional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C-Traditional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C-Traditional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C-Traditional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C-Traditiona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C-Traditiona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C-Traditiona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OC-Traditional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1" u="none" strike="noStrike" cap="none" normalizeH="0" baseline="0">
            <a:ln>
              <a:noFill/>
            </a:ln>
            <a:solidFill>
              <a:schemeClr val="tx1"/>
            </a:solidFill>
            <a:effectLst/>
            <a:latin typeface="Arial" pitchFamily="-65"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1" u="none" strike="noStrike" cap="none" normalizeH="0" baseline="0">
            <a:ln>
              <a:noFill/>
            </a:ln>
            <a:solidFill>
              <a:schemeClr val="tx1"/>
            </a:solidFill>
            <a:effectLst/>
            <a:latin typeface="Arial" pitchFamily="-65"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
      <a:clrScheme name="Capsules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54170</TotalTime>
  <Words>14522</Words>
  <Application>Microsoft Office PowerPoint</Application>
  <PresentationFormat>Diavoorstelling (4:3)</PresentationFormat>
  <Paragraphs>3606</Paragraphs>
  <Slides>204</Slides>
  <Notes>98</Notes>
  <HiddenSlides>16</HiddenSlides>
  <MMClips>0</MMClips>
  <ScaleCrop>false</ScaleCrop>
  <HeadingPairs>
    <vt:vector size="6" baseType="variant">
      <vt:variant>
        <vt:lpstr>Thema</vt:lpstr>
      </vt:variant>
      <vt:variant>
        <vt:i4>2</vt:i4>
      </vt:variant>
      <vt:variant>
        <vt:lpstr>Ingesloten OLE-bronprogramma's</vt:lpstr>
      </vt:variant>
      <vt:variant>
        <vt:i4>4</vt:i4>
      </vt:variant>
      <vt:variant>
        <vt:lpstr>Diatitels</vt:lpstr>
      </vt:variant>
      <vt:variant>
        <vt:i4>204</vt:i4>
      </vt:variant>
    </vt:vector>
  </HeadingPairs>
  <TitlesOfParts>
    <vt:vector size="210" baseType="lpstr">
      <vt:lpstr>DOC-Traditional</vt:lpstr>
      <vt:lpstr>Capsules</vt:lpstr>
      <vt:lpstr>Visio</vt:lpstr>
      <vt:lpstr>Microsoft Office Visio Drawing</vt:lpstr>
      <vt:lpstr>Document</vt:lpstr>
      <vt:lpstr>Clip</vt:lpstr>
      <vt:lpstr>Tutorial on the Lightweight CORBA Component Model (CCM)  Industrializing the Development   Distributed Real-time &amp; Embedded Systems</vt:lpstr>
      <vt:lpstr>Tutorial on the Lightweight CORBA Component Model (CCM)  Industrializing the Development of  Distributed Real-time &amp; Embedded Systems</vt:lpstr>
      <vt:lpstr>Tutorial Overview</vt:lpstr>
      <vt:lpstr>Dia 4</vt:lpstr>
      <vt:lpstr>Where We Started: Object-Oriented Programming</vt:lpstr>
      <vt:lpstr>Next Step: Distributed Object Computing (DOC)</vt:lpstr>
      <vt:lpstr>Overview of CORBA 2.x Standard</vt:lpstr>
      <vt:lpstr>Example: Applying OO to Network Programming</vt:lpstr>
      <vt:lpstr>Drawbacks of DOC-based CORBA 2.x Middleware</vt:lpstr>
      <vt:lpstr>Example: Limitations of CORBA 2.x Specification</vt:lpstr>
      <vt:lpstr>Solution: Component Middleware</vt:lpstr>
      <vt:lpstr>Dia 12</vt:lpstr>
      <vt:lpstr>Dia 13</vt:lpstr>
      <vt:lpstr>Capabilities of CORBA Component Model (CCM)</vt:lpstr>
      <vt:lpstr>Capabilities of CORBA Component Model (CCM)</vt:lpstr>
      <vt:lpstr>Capabilities of CORBA Component Model (CCM)</vt:lpstr>
      <vt:lpstr>Capabilities of CORBA Component Model (CCM)</vt:lpstr>
      <vt:lpstr>Available CCM Implementations</vt:lpstr>
      <vt:lpstr>CCM Compared to EJB, COM, &amp; .NET</vt:lpstr>
      <vt:lpstr>Dia 20</vt:lpstr>
      <vt:lpstr>CORBA 2.x User Roles</vt:lpstr>
      <vt:lpstr>CORBA 2.x Application Development Lifecycle</vt:lpstr>
      <vt:lpstr>CCM User Roles</vt:lpstr>
      <vt:lpstr>CCM Application Development Lifecycle</vt:lpstr>
      <vt:lpstr>CCM Application Development Lifecycle</vt:lpstr>
      <vt:lpstr>CCM Application Development Lifecycle</vt:lpstr>
      <vt:lpstr>CCM Application Development Lifecycle</vt:lpstr>
      <vt:lpstr>CCM Application Development Lifecycle</vt:lpstr>
      <vt:lpstr>CCM Application Development Lifecycle</vt:lpstr>
      <vt:lpstr>CCM Application Development Lifecycle</vt:lpstr>
      <vt:lpstr>CCM Application Development Lifecycle</vt:lpstr>
      <vt:lpstr>Dia 32</vt:lpstr>
      <vt:lpstr>Example CCM DRE Application</vt:lpstr>
      <vt:lpstr>Interface &amp; Component Design Stage</vt:lpstr>
      <vt:lpstr>Unit of Business Logic &amp; Composition in CCM</vt:lpstr>
      <vt:lpstr>Simple CCM Component Example</vt:lpstr>
      <vt:lpstr>CORBA Component Ports</vt:lpstr>
      <vt:lpstr>Managing Component Lifecycle</vt:lpstr>
      <vt:lpstr>A CORBA Component Home</vt:lpstr>
      <vt:lpstr>Dia 40</vt:lpstr>
      <vt:lpstr>Component &amp; Home for Simple HelloWorld</vt:lpstr>
      <vt:lpstr>The Client OMG IDL Mapping</vt:lpstr>
      <vt:lpstr>Simple Client for HelloWorld Component</vt:lpstr>
      <vt:lpstr>Dia 44</vt:lpstr>
      <vt:lpstr>Components Can Offer Different Views</vt:lpstr>
      <vt:lpstr>Component Facets</vt:lpstr>
      <vt:lpstr>Extension Interface Pattern</vt:lpstr>
      <vt:lpstr>Using Other Components</vt:lpstr>
      <vt:lpstr>Component Receptacles</vt:lpstr>
      <vt:lpstr>Event Passing</vt:lpstr>
      <vt:lpstr>CORBA Valuetypes</vt:lpstr>
      <vt:lpstr>Component Events</vt:lpstr>
      <vt:lpstr>Component Event Sources</vt:lpstr>
      <vt:lpstr>CCM Cookies</vt:lpstr>
      <vt:lpstr>Component Event Sinks</vt:lpstr>
      <vt:lpstr>CCM Events</vt:lpstr>
      <vt:lpstr>The Need to Configure Components</vt:lpstr>
      <vt:lpstr>Component Attributes</vt:lpstr>
      <vt:lpstr>Connecting Components</vt:lpstr>
      <vt:lpstr>CCM Navigation &amp; Introspection</vt:lpstr>
      <vt:lpstr>Using Navigation Interfaces of a Component</vt:lpstr>
      <vt:lpstr>Generic Port Operations</vt:lpstr>
      <vt:lpstr>Example of Connecting Components</vt:lpstr>
      <vt:lpstr>Recap – CCM Component Features</vt:lpstr>
      <vt:lpstr>Summary of Client OMG IDL Mapping Rules</vt:lpstr>
      <vt:lpstr>Dia 66</vt:lpstr>
      <vt:lpstr>Component Implementation Stage</vt:lpstr>
      <vt:lpstr>CCM Component Server Features </vt:lpstr>
      <vt:lpstr>The CCM Container Framework</vt:lpstr>
      <vt:lpstr>External, Internal, &amp; Container Interfaces</vt:lpstr>
      <vt:lpstr>CCM Component/Container Categories</vt:lpstr>
      <vt:lpstr>Container-managed CORBA Policies</vt:lpstr>
      <vt:lpstr>Dia 73</vt:lpstr>
      <vt:lpstr>Component Implementation Stage</vt:lpstr>
      <vt:lpstr>Difficulties with Implementing CORBA 2.x Objects</vt:lpstr>
      <vt:lpstr>Approach for Implementing Components</vt:lpstr>
      <vt:lpstr>CCM Component Implementation Framework (CIF)</vt:lpstr>
      <vt:lpstr>Component Executors &amp; Home Executors</vt:lpstr>
      <vt:lpstr>Executors (&amp; Servants) Are Hosted by Containers</vt:lpstr>
      <vt:lpstr>A Monolithic Component Executor</vt:lpstr>
      <vt:lpstr>A Segmented Component Executor</vt:lpstr>
      <vt:lpstr>Overview of Component Implementation Definition Language (CIDL)</vt:lpstr>
      <vt:lpstr>Facilitating Component Implementation via CIDL</vt:lpstr>
      <vt:lpstr>Connecting Components &amp; Containers with CIDL</vt:lpstr>
      <vt:lpstr>Facilitating Component Composition via CIDL</vt:lpstr>
      <vt:lpstr>Facilitating Component Composition via CIDL</vt:lpstr>
      <vt:lpstr>Dia 87</vt:lpstr>
      <vt:lpstr>Steps for Developing CCM Applications</vt:lpstr>
      <vt:lpstr>Example 1: Hello World</vt:lpstr>
      <vt:lpstr>HelloWorld Component Executors</vt:lpstr>
      <vt:lpstr>Overview of CCM Tool Chain for HelloWorld Example</vt:lpstr>
      <vt:lpstr>HelloWorld IDL 3 File &amp; Generated Stub/Skel Code</vt:lpstr>
      <vt:lpstr>HelloWorld CIDL &amp; Generated Servant Code</vt:lpstr>
      <vt:lpstr>HelloWorld CIDL-Generated Servants (hello_svnt.*)</vt:lpstr>
      <vt:lpstr>HelloWorld CIDL-Generated Servant Details (1/6)</vt:lpstr>
      <vt:lpstr>HelloWorld CIDL-Generated Servant Details (2/6)</vt:lpstr>
      <vt:lpstr>HelloWorld CIDL-Generated Servant Details (3/6)</vt:lpstr>
      <vt:lpstr>HelloWorld CIDL-Generated Servant Details (4/6)</vt:lpstr>
      <vt:lpstr>HelloWorld CIDL-Generated Servant Details (5/6)</vt:lpstr>
      <vt:lpstr>HelloWorld CIDL-Generated Servant Details (6/6)</vt:lpstr>
      <vt:lpstr>HelloWorld CIDL &amp; Generated Executor Code</vt:lpstr>
      <vt:lpstr>HelloWorld CIDL-Generated Executor IDL (helloE.idl)</vt:lpstr>
      <vt:lpstr>HelloWorld CIDL-Generated Executor IDL Details (1/3)</vt:lpstr>
      <vt:lpstr>HelloWorld CIDL-Generated Executor IDL Details (2/3)</vt:lpstr>
      <vt:lpstr>HelloWorld CIDL-Generated Executor IDL Details (3/3)</vt:lpstr>
      <vt:lpstr>Implementing HelloWorld Executor (hello_exec.*) </vt:lpstr>
      <vt:lpstr>Example 2: Heads Up Display (HUD)</vt:lpstr>
      <vt:lpstr>Implementing GPS Facet Local Interface </vt:lpstr>
      <vt:lpstr>NavDisplay Component Event Sink</vt:lpstr>
      <vt:lpstr>Using NavDisplay Receptacle Connections</vt:lpstr>
      <vt:lpstr>Initializing NavDisplay Component Context</vt:lpstr>
      <vt:lpstr>Pushing Events from a RateGen Component</vt:lpstr>
      <vt:lpstr>Summary of Server OMG IDL Mapping Rules</vt:lpstr>
      <vt:lpstr>Dia 114</vt:lpstr>
      <vt:lpstr>Overview of Deployment &amp; Configuration Process </vt:lpstr>
      <vt:lpstr>Component Configuration Problem </vt:lpstr>
      <vt:lpstr>CCM Configuration Concept &amp; Solution</vt:lpstr>
      <vt:lpstr>Dia 118</vt:lpstr>
      <vt:lpstr>OMG Component Deployment &amp; Configuration Spec (1/2)</vt:lpstr>
      <vt:lpstr>OMG Component Deployment &amp; Configuration Spec (1/2)</vt:lpstr>
      <vt:lpstr>Dia 121</vt:lpstr>
      <vt:lpstr>Dia 122</vt:lpstr>
      <vt:lpstr>Motivation for Lightweight CCM (LwCCM)</vt:lpstr>
      <vt:lpstr>CCM Features Retained in LwCCM Subset</vt:lpstr>
      <vt:lpstr>CCM Features Excluded from LwCCM Subset</vt:lpstr>
      <vt:lpstr>IDL 3+</vt:lpstr>
      <vt:lpstr>Grouping Related Services</vt:lpstr>
      <vt:lpstr>IDL3+</vt:lpstr>
      <vt:lpstr>Fixed Extended Ports</vt:lpstr>
      <vt:lpstr>Fixed Extended Port Equivalent IDL3</vt:lpstr>
      <vt:lpstr>Parameterized Extended Port</vt:lpstr>
      <vt:lpstr>Parameterized Port Equivalent IDL3</vt:lpstr>
      <vt:lpstr>Connectors</vt:lpstr>
      <vt:lpstr>Motivating Connectors (1/2)</vt:lpstr>
      <vt:lpstr>Motivating Connectors (2/2)</vt:lpstr>
      <vt:lpstr>Defining Connectors</vt:lpstr>
      <vt:lpstr>Implementing and Deploying Components</vt:lpstr>
      <vt:lpstr>Connector Modeling vs. Deployment (1/2)</vt:lpstr>
      <vt:lpstr>Connector Modeling vs. Deployment (2/2)</vt:lpstr>
      <vt:lpstr>DDS for Lightweight CCM</vt:lpstr>
      <vt:lpstr>DDS for Lightweight CCM (1/3)</vt:lpstr>
      <vt:lpstr>DDS for Lightweight CCM (2/3)</vt:lpstr>
      <vt:lpstr>DDS for Lightweight CCM (3/3)</vt:lpstr>
      <vt:lpstr>DDS4CCM Basic Ports (1/3)</vt:lpstr>
      <vt:lpstr>DDS4CCM Basic Ports (2/3)</vt:lpstr>
      <vt:lpstr>DDS4CCM Basic Ports (3/3)</vt:lpstr>
      <vt:lpstr>DDS4CCM Extended Ports (1/2)</vt:lpstr>
      <vt:lpstr>DDS4CCM Extended Ports (2/2)</vt:lpstr>
      <vt:lpstr>DDS4CCM Standard Connectors (1/2)</vt:lpstr>
      <vt:lpstr>DDS4CCM Standard Connectors (2/2)</vt:lpstr>
      <vt:lpstr>CCM/DDS Entity Mapping (1/3)</vt:lpstr>
      <vt:lpstr>CCM/DDS Entity Mapping (2/3)</vt:lpstr>
      <vt:lpstr>CCM/DDS Entity Mapping (3/3)</vt:lpstr>
      <vt:lpstr>Example</vt:lpstr>
      <vt:lpstr>Hello, World! IDL</vt:lpstr>
      <vt:lpstr>Implementing the Sender Component</vt:lpstr>
      <vt:lpstr>Receiver Equivalent IDL3</vt:lpstr>
      <vt:lpstr>Implementing the Receiver</vt:lpstr>
      <vt:lpstr>Hello, World Prototype</vt:lpstr>
      <vt:lpstr>Prototype Entity Mapping</vt:lpstr>
      <vt:lpstr>DDS4CCM LifeCycle</vt:lpstr>
      <vt:lpstr>Writing and receiving one sample</vt:lpstr>
      <vt:lpstr>Debugging DDS4CCM</vt:lpstr>
      <vt:lpstr>AMI for CCM</vt:lpstr>
      <vt:lpstr>Motivating Asynchronous Method Invocation</vt:lpstr>
      <vt:lpstr>Asynchronous Method Invocation for CCM (AMI4CCM)</vt:lpstr>
      <vt:lpstr>AMI for CCM Overview (AMI4CCM)</vt:lpstr>
      <vt:lpstr>Dia 168</vt:lpstr>
      <vt:lpstr>Dia 169</vt:lpstr>
      <vt:lpstr>Dia 170</vt:lpstr>
      <vt:lpstr>Dia 171</vt:lpstr>
      <vt:lpstr>Dia 172</vt:lpstr>
      <vt:lpstr>Dia 173</vt:lpstr>
      <vt:lpstr>Dia 174</vt:lpstr>
      <vt:lpstr>Overview of the implied ports</vt:lpstr>
      <vt:lpstr>Dia 176</vt:lpstr>
      <vt:lpstr>Dia 177</vt:lpstr>
      <vt:lpstr>Dia 178</vt:lpstr>
      <vt:lpstr>Dia 179</vt:lpstr>
      <vt:lpstr>Dia 180</vt:lpstr>
      <vt:lpstr>Overview of CIAO</vt:lpstr>
      <vt:lpstr>CIAO Status</vt:lpstr>
      <vt:lpstr>Dia 183</vt:lpstr>
      <vt:lpstr>Dia 184</vt:lpstr>
      <vt:lpstr>Dia 185</vt:lpstr>
      <vt:lpstr>Tutorial Summary</vt:lpstr>
      <vt:lpstr>Additional Information on CORBA &amp; CCM</vt:lpstr>
      <vt:lpstr>Dia 188</vt:lpstr>
      <vt:lpstr>Component Application Development Lifecycle</vt:lpstr>
      <vt:lpstr>Component Application Development Lifecycle</vt:lpstr>
      <vt:lpstr>Component Application Development Lifecycle</vt:lpstr>
      <vt:lpstr>Component Application Development Lifecycle</vt:lpstr>
      <vt:lpstr>Component Application Development Lifecycle</vt:lpstr>
      <vt:lpstr>Component Application Development Lifecycle</vt:lpstr>
      <vt:lpstr>Component Application Development Lifecycle</vt:lpstr>
      <vt:lpstr>Dia 196</vt:lpstr>
      <vt:lpstr>MDD-based Component Application Development Lifecycle</vt:lpstr>
      <vt:lpstr>MDD-based Component Application Development Lifecycle</vt:lpstr>
      <vt:lpstr>MDD-based Component Application Development Lifecycle</vt:lpstr>
      <vt:lpstr>MDD-based Component Application Development Lifecycle</vt:lpstr>
      <vt:lpstr>MDD-based Component Application Development Lifecycle</vt:lpstr>
      <vt:lpstr>MDD-based Component Application Development Lifecycle</vt:lpstr>
      <vt:lpstr>MDD-based Component Application Development Lifecycle</vt:lpstr>
      <vt:lpstr>Summary of MDD-based Component Development Lifecycle</vt:lpstr>
    </vt:vector>
  </TitlesOfParts>
  <Company>Center of Distributed Objects and Components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Nanbor Wang</dc:creator>
  <cp:lastModifiedBy>Johnny</cp:lastModifiedBy>
  <cp:revision>3252</cp:revision>
  <dcterms:created xsi:type="dcterms:W3CDTF">2002-03-21T05:07:33Z</dcterms:created>
  <dcterms:modified xsi:type="dcterms:W3CDTF">2010-04-28T10:30:11Z</dcterms:modified>
</cp:coreProperties>
</file>